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9947275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BCF74C-6AC0-426C-A926-E50A6DE45B0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04261F-3E83-492B-8555-3864C0F83238}">
      <dgm:prSet phldrT="[Текст]"/>
      <dgm:spPr/>
      <dgm:t>
        <a:bodyPr/>
        <a:lstStyle/>
        <a:p>
          <a:r>
            <a:rPr lang="ru-RU" dirty="0" smtClean="0"/>
            <a:t>Вид</a:t>
          </a:r>
          <a:endParaRPr lang="ru-RU" dirty="0"/>
        </a:p>
      </dgm:t>
    </dgm:pt>
    <dgm:pt modelId="{7A6F3562-083D-476E-ACA1-C2E792AAC9C3}" type="parTrans" cxnId="{9977B335-F8A1-4499-ADC8-94D99DE2790D}">
      <dgm:prSet/>
      <dgm:spPr/>
      <dgm:t>
        <a:bodyPr/>
        <a:lstStyle/>
        <a:p>
          <a:endParaRPr lang="ru-RU"/>
        </a:p>
      </dgm:t>
    </dgm:pt>
    <dgm:pt modelId="{BB1FA864-852D-41D8-8EFF-F2709E067B32}" type="sibTrans" cxnId="{9977B335-F8A1-4499-ADC8-94D99DE2790D}">
      <dgm:prSet/>
      <dgm:spPr/>
      <dgm:t>
        <a:bodyPr/>
        <a:lstStyle/>
        <a:p>
          <a:endParaRPr lang="ru-RU"/>
        </a:p>
      </dgm:t>
    </dgm:pt>
    <dgm:pt modelId="{ED222541-C402-4ED6-A825-CE6A3CF22296}">
      <dgm:prSet phldrT="[Текст]"/>
      <dgm:spPr/>
      <dgm:t>
        <a:bodyPr/>
        <a:lstStyle/>
        <a:p>
          <a:r>
            <a:rPr lang="ru-RU" dirty="0" smtClean="0"/>
            <a:t>Тип</a:t>
          </a:r>
          <a:endParaRPr lang="ru-RU" dirty="0"/>
        </a:p>
      </dgm:t>
    </dgm:pt>
    <dgm:pt modelId="{468A4D50-6FFC-4DFD-94DC-94B6E7B8F235}" type="parTrans" cxnId="{7C9F0512-0A86-4330-9FBD-B505CF749EE2}">
      <dgm:prSet/>
      <dgm:spPr/>
      <dgm:t>
        <a:bodyPr/>
        <a:lstStyle/>
        <a:p>
          <a:endParaRPr lang="ru-RU"/>
        </a:p>
      </dgm:t>
    </dgm:pt>
    <dgm:pt modelId="{F1957833-2C43-40D8-AE67-5432F955F257}" type="sibTrans" cxnId="{7C9F0512-0A86-4330-9FBD-B505CF749EE2}">
      <dgm:prSet/>
      <dgm:spPr/>
      <dgm:t>
        <a:bodyPr/>
        <a:lstStyle/>
        <a:p>
          <a:endParaRPr lang="ru-RU"/>
        </a:p>
      </dgm:t>
    </dgm:pt>
    <dgm:pt modelId="{11BAD03B-BC9B-4F39-B41A-B2E878842350}">
      <dgm:prSet phldrT="[Текст]"/>
      <dgm:spPr/>
      <dgm:t>
        <a:bodyPr/>
        <a:lstStyle/>
        <a:p>
          <a:r>
            <a:rPr lang="ru-RU" dirty="0" smtClean="0"/>
            <a:t>Форма</a:t>
          </a:r>
          <a:endParaRPr lang="ru-RU" dirty="0"/>
        </a:p>
      </dgm:t>
    </dgm:pt>
    <dgm:pt modelId="{B97354C5-5B31-4743-9DEA-D6F86BD24222}" type="parTrans" cxnId="{5753F085-4AD8-43BF-817F-1338DED97500}">
      <dgm:prSet/>
      <dgm:spPr/>
      <dgm:t>
        <a:bodyPr/>
        <a:lstStyle/>
        <a:p>
          <a:endParaRPr lang="ru-RU"/>
        </a:p>
      </dgm:t>
    </dgm:pt>
    <dgm:pt modelId="{B14AB945-4CB9-4C58-9E6B-3EB87BEBF0F5}" type="sibTrans" cxnId="{5753F085-4AD8-43BF-817F-1338DED97500}">
      <dgm:prSet/>
      <dgm:spPr/>
      <dgm:t>
        <a:bodyPr/>
        <a:lstStyle/>
        <a:p>
          <a:endParaRPr lang="ru-RU"/>
        </a:p>
      </dgm:t>
    </dgm:pt>
    <dgm:pt modelId="{021378CD-F779-46BF-980B-3879EC03B7A9}">
      <dgm:prSet phldrT="[Текст]"/>
      <dgm:spPr/>
      <dgm:t>
        <a:bodyPr/>
        <a:lstStyle/>
        <a:p>
          <a:r>
            <a:rPr lang="ru-RU" dirty="0" smtClean="0"/>
            <a:t>Методы и приемы</a:t>
          </a:r>
          <a:endParaRPr lang="ru-RU" dirty="0"/>
        </a:p>
      </dgm:t>
    </dgm:pt>
    <dgm:pt modelId="{BB9AEB69-3C7B-49DE-A10D-A3A51D323A02}" type="parTrans" cxnId="{366C2DCD-C701-4A8C-B13E-B3AD3FF8467D}">
      <dgm:prSet/>
      <dgm:spPr/>
      <dgm:t>
        <a:bodyPr/>
        <a:lstStyle/>
        <a:p>
          <a:endParaRPr lang="ru-RU"/>
        </a:p>
      </dgm:t>
    </dgm:pt>
    <dgm:pt modelId="{CCA0FF9C-CAE7-4B60-9CF6-D0717686CDFB}" type="sibTrans" cxnId="{366C2DCD-C701-4A8C-B13E-B3AD3FF8467D}">
      <dgm:prSet/>
      <dgm:spPr/>
      <dgm:t>
        <a:bodyPr/>
        <a:lstStyle/>
        <a:p>
          <a:endParaRPr lang="ru-RU"/>
        </a:p>
      </dgm:t>
    </dgm:pt>
    <dgm:pt modelId="{C209296A-91CD-4921-A503-1BDCDD8B54F2}" type="pres">
      <dgm:prSet presAssocID="{FBBCF74C-6AC0-426C-A926-E50A6DE45B0A}" presName="Name0" presStyleCnt="0">
        <dgm:presLayoutVars>
          <dgm:dir/>
          <dgm:resizeHandles val="exact"/>
        </dgm:presLayoutVars>
      </dgm:prSet>
      <dgm:spPr/>
    </dgm:pt>
    <dgm:pt modelId="{55B62A1D-52B0-450C-B749-1935F432AE91}" type="pres">
      <dgm:prSet presAssocID="{8E04261F-3E83-492B-8555-3864C0F83238}" presName="compNode" presStyleCnt="0"/>
      <dgm:spPr/>
    </dgm:pt>
    <dgm:pt modelId="{ABA2F52A-37C4-4AD6-8F43-C4B84D72CA1D}" type="pres">
      <dgm:prSet presAssocID="{8E04261F-3E83-492B-8555-3864C0F83238}" presName="pictRect" presStyleLbl="node1" presStyleIdx="0" presStyleCnt="4" custScaleX="94836" custScaleY="11621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FCA64E2-39CD-4501-9917-A6B5EB137174}" type="pres">
      <dgm:prSet presAssocID="{8E04261F-3E83-492B-8555-3864C0F83238}" presName="textRect" presStyleLbl="revTx" presStyleIdx="0" presStyleCnt="4">
        <dgm:presLayoutVars>
          <dgm:bulletEnabled val="1"/>
        </dgm:presLayoutVars>
      </dgm:prSet>
      <dgm:spPr/>
    </dgm:pt>
    <dgm:pt modelId="{6958606D-C7CB-40CA-B40D-BA0CEDE293B6}" type="pres">
      <dgm:prSet presAssocID="{BB1FA864-852D-41D8-8EFF-F2709E067B32}" presName="sibTrans" presStyleLbl="sibTrans2D1" presStyleIdx="0" presStyleCnt="0"/>
      <dgm:spPr/>
    </dgm:pt>
    <dgm:pt modelId="{8E2FD2A7-B8A8-47B1-B1DC-9D64FA831A71}" type="pres">
      <dgm:prSet presAssocID="{ED222541-C402-4ED6-A825-CE6A3CF22296}" presName="compNode" presStyleCnt="0"/>
      <dgm:spPr/>
    </dgm:pt>
    <dgm:pt modelId="{22BDC834-6484-478A-9BE8-B68E6864D67D}" type="pres">
      <dgm:prSet presAssocID="{ED222541-C402-4ED6-A825-CE6A3CF22296}" presName="pictRect" presStyleLbl="node1" presStyleIdx="1" presStyleCnt="4" custScaleX="106872" custScaleY="11731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333A80F-4C79-413B-988D-946C7E1E41C2}" type="pres">
      <dgm:prSet presAssocID="{ED222541-C402-4ED6-A825-CE6A3CF22296}" presName="textRect" presStyleLbl="revTx" presStyleIdx="1" presStyleCnt="4">
        <dgm:presLayoutVars>
          <dgm:bulletEnabled val="1"/>
        </dgm:presLayoutVars>
      </dgm:prSet>
      <dgm:spPr/>
    </dgm:pt>
    <dgm:pt modelId="{8FF1A6D0-C5BD-42DB-9A4A-417DDBC10950}" type="pres">
      <dgm:prSet presAssocID="{F1957833-2C43-40D8-AE67-5432F955F257}" presName="sibTrans" presStyleLbl="sibTrans2D1" presStyleIdx="0" presStyleCnt="0"/>
      <dgm:spPr/>
    </dgm:pt>
    <dgm:pt modelId="{C4FD0FF4-55D9-4C15-989C-49CC5AA4336C}" type="pres">
      <dgm:prSet presAssocID="{11BAD03B-BC9B-4F39-B41A-B2E878842350}" presName="compNode" presStyleCnt="0"/>
      <dgm:spPr/>
    </dgm:pt>
    <dgm:pt modelId="{D32D6F52-53A6-42CD-8EC6-37D1CDBE64EE}" type="pres">
      <dgm:prSet presAssocID="{11BAD03B-BC9B-4F39-B41A-B2E878842350}" presName="pictRect" presStyleLbl="node1" presStyleIdx="2" presStyleCnt="4" custScaleX="107056" custScaleY="11835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6A3DC2D-6761-4C43-8E49-3ACA1950BB90}" type="pres">
      <dgm:prSet presAssocID="{11BAD03B-BC9B-4F39-B41A-B2E878842350}" presName="textRect" presStyleLbl="revTx" presStyleIdx="2" presStyleCnt="4">
        <dgm:presLayoutVars>
          <dgm:bulletEnabled val="1"/>
        </dgm:presLayoutVars>
      </dgm:prSet>
      <dgm:spPr/>
    </dgm:pt>
    <dgm:pt modelId="{7DECD683-F96D-4549-9D06-4B8E7B6DAAC1}" type="pres">
      <dgm:prSet presAssocID="{B14AB945-4CB9-4C58-9E6B-3EB87BEBF0F5}" presName="sibTrans" presStyleLbl="sibTrans2D1" presStyleIdx="0" presStyleCnt="0"/>
      <dgm:spPr/>
    </dgm:pt>
    <dgm:pt modelId="{E3365B3F-3946-4D84-B126-C0B52083B35F}" type="pres">
      <dgm:prSet presAssocID="{021378CD-F779-46BF-980B-3879EC03B7A9}" presName="compNode" presStyleCnt="0"/>
      <dgm:spPr/>
    </dgm:pt>
    <dgm:pt modelId="{479F27A0-53F3-4327-A275-32042D9EEFBE}" type="pres">
      <dgm:prSet presAssocID="{021378CD-F779-46BF-980B-3879EC03B7A9}" presName="pictRect" presStyleLbl="node1" presStyleIdx="3" presStyleCnt="4" custScaleX="113825" custScaleY="12120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3181931-8C34-4444-AF64-13F777DE434A}" type="pres">
      <dgm:prSet presAssocID="{021378CD-F779-46BF-980B-3879EC03B7A9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9977B335-F8A1-4499-ADC8-94D99DE2790D}" srcId="{FBBCF74C-6AC0-426C-A926-E50A6DE45B0A}" destId="{8E04261F-3E83-492B-8555-3864C0F83238}" srcOrd="0" destOrd="0" parTransId="{7A6F3562-083D-476E-ACA1-C2E792AAC9C3}" sibTransId="{BB1FA864-852D-41D8-8EFF-F2709E067B32}"/>
    <dgm:cxn modelId="{E84D7A76-4E97-4D76-A595-AC4671787E76}" type="presOf" srcId="{021378CD-F779-46BF-980B-3879EC03B7A9}" destId="{D3181931-8C34-4444-AF64-13F777DE434A}" srcOrd="0" destOrd="0" presId="urn:microsoft.com/office/officeart/2005/8/layout/pList1"/>
    <dgm:cxn modelId="{05D60A2A-2947-4EB2-8F42-F77182656C42}" type="presOf" srcId="{F1957833-2C43-40D8-AE67-5432F955F257}" destId="{8FF1A6D0-C5BD-42DB-9A4A-417DDBC10950}" srcOrd="0" destOrd="0" presId="urn:microsoft.com/office/officeart/2005/8/layout/pList1"/>
    <dgm:cxn modelId="{D119A115-725A-4284-9E3E-3D2BD3F05B89}" type="presOf" srcId="{BB1FA864-852D-41D8-8EFF-F2709E067B32}" destId="{6958606D-C7CB-40CA-B40D-BA0CEDE293B6}" srcOrd="0" destOrd="0" presId="urn:microsoft.com/office/officeart/2005/8/layout/pList1"/>
    <dgm:cxn modelId="{366C2DCD-C701-4A8C-B13E-B3AD3FF8467D}" srcId="{FBBCF74C-6AC0-426C-A926-E50A6DE45B0A}" destId="{021378CD-F779-46BF-980B-3879EC03B7A9}" srcOrd="3" destOrd="0" parTransId="{BB9AEB69-3C7B-49DE-A10D-A3A51D323A02}" sibTransId="{CCA0FF9C-CAE7-4B60-9CF6-D0717686CDFB}"/>
    <dgm:cxn modelId="{B3E11085-055A-4C7D-B679-24EDD9FA6010}" type="presOf" srcId="{B14AB945-4CB9-4C58-9E6B-3EB87BEBF0F5}" destId="{7DECD683-F96D-4549-9D06-4B8E7B6DAAC1}" srcOrd="0" destOrd="0" presId="urn:microsoft.com/office/officeart/2005/8/layout/pList1"/>
    <dgm:cxn modelId="{F3D3C6AB-9DFE-4006-81DE-C7A7D6103876}" type="presOf" srcId="{FBBCF74C-6AC0-426C-A926-E50A6DE45B0A}" destId="{C209296A-91CD-4921-A503-1BDCDD8B54F2}" srcOrd="0" destOrd="0" presId="urn:microsoft.com/office/officeart/2005/8/layout/pList1"/>
    <dgm:cxn modelId="{F4BF5304-ABA6-499F-9663-D75C52D2BAA4}" type="presOf" srcId="{ED222541-C402-4ED6-A825-CE6A3CF22296}" destId="{4333A80F-4C79-413B-988D-946C7E1E41C2}" srcOrd="0" destOrd="0" presId="urn:microsoft.com/office/officeart/2005/8/layout/pList1"/>
    <dgm:cxn modelId="{EF0DAAAB-0036-4C23-8C91-8A5F1A3C5331}" type="presOf" srcId="{8E04261F-3E83-492B-8555-3864C0F83238}" destId="{2FCA64E2-39CD-4501-9917-A6B5EB137174}" srcOrd="0" destOrd="0" presId="urn:microsoft.com/office/officeart/2005/8/layout/pList1"/>
    <dgm:cxn modelId="{7C9F0512-0A86-4330-9FBD-B505CF749EE2}" srcId="{FBBCF74C-6AC0-426C-A926-E50A6DE45B0A}" destId="{ED222541-C402-4ED6-A825-CE6A3CF22296}" srcOrd="1" destOrd="0" parTransId="{468A4D50-6FFC-4DFD-94DC-94B6E7B8F235}" sibTransId="{F1957833-2C43-40D8-AE67-5432F955F257}"/>
    <dgm:cxn modelId="{7800F8C0-8540-4C3A-938D-775DBCC46889}" type="presOf" srcId="{11BAD03B-BC9B-4F39-B41A-B2E878842350}" destId="{E6A3DC2D-6761-4C43-8E49-3ACA1950BB90}" srcOrd="0" destOrd="0" presId="urn:microsoft.com/office/officeart/2005/8/layout/pList1"/>
    <dgm:cxn modelId="{5753F085-4AD8-43BF-817F-1338DED97500}" srcId="{FBBCF74C-6AC0-426C-A926-E50A6DE45B0A}" destId="{11BAD03B-BC9B-4F39-B41A-B2E878842350}" srcOrd="2" destOrd="0" parTransId="{B97354C5-5B31-4743-9DEA-D6F86BD24222}" sibTransId="{B14AB945-4CB9-4C58-9E6B-3EB87BEBF0F5}"/>
    <dgm:cxn modelId="{639D89FB-1837-42B1-9045-69A2D4955F72}" type="presParOf" srcId="{C209296A-91CD-4921-A503-1BDCDD8B54F2}" destId="{55B62A1D-52B0-450C-B749-1935F432AE91}" srcOrd="0" destOrd="0" presId="urn:microsoft.com/office/officeart/2005/8/layout/pList1"/>
    <dgm:cxn modelId="{7B006E96-1797-4A9F-96A1-06183201DD8C}" type="presParOf" srcId="{55B62A1D-52B0-450C-B749-1935F432AE91}" destId="{ABA2F52A-37C4-4AD6-8F43-C4B84D72CA1D}" srcOrd="0" destOrd="0" presId="urn:microsoft.com/office/officeart/2005/8/layout/pList1"/>
    <dgm:cxn modelId="{B44C8932-E7B6-44BC-8619-8719C492EEDB}" type="presParOf" srcId="{55B62A1D-52B0-450C-B749-1935F432AE91}" destId="{2FCA64E2-39CD-4501-9917-A6B5EB137174}" srcOrd="1" destOrd="0" presId="urn:microsoft.com/office/officeart/2005/8/layout/pList1"/>
    <dgm:cxn modelId="{5C5D8C4F-2570-4781-8DBE-21FE4B84F049}" type="presParOf" srcId="{C209296A-91CD-4921-A503-1BDCDD8B54F2}" destId="{6958606D-C7CB-40CA-B40D-BA0CEDE293B6}" srcOrd="1" destOrd="0" presId="urn:microsoft.com/office/officeart/2005/8/layout/pList1"/>
    <dgm:cxn modelId="{631B0F26-ECAA-4542-B7D4-874540AD5A54}" type="presParOf" srcId="{C209296A-91CD-4921-A503-1BDCDD8B54F2}" destId="{8E2FD2A7-B8A8-47B1-B1DC-9D64FA831A71}" srcOrd="2" destOrd="0" presId="urn:microsoft.com/office/officeart/2005/8/layout/pList1"/>
    <dgm:cxn modelId="{FA84ECE0-78D7-4D9B-8FC7-7135B93071F5}" type="presParOf" srcId="{8E2FD2A7-B8A8-47B1-B1DC-9D64FA831A71}" destId="{22BDC834-6484-478A-9BE8-B68E6864D67D}" srcOrd="0" destOrd="0" presId="urn:microsoft.com/office/officeart/2005/8/layout/pList1"/>
    <dgm:cxn modelId="{F4F7A17D-EBFA-44FD-A373-4C65F01AA1C5}" type="presParOf" srcId="{8E2FD2A7-B8A8-47B1-B1DC-9D64FA831A71}" destId="{4333A80F-4C79-413B-988D-946C7E1E41C2}" srcOrd="1" destOrd="0" presId="urn:microsoft.com/office/officeart/2005/8/layout/pList1"/>
    <dgm:cxn modelId="{14F18C3E-7A91-4CEA-8E14-4AA04416817B}" type="presParOf" srcId="{C209296A-91CD-4921-A503-1BDCDD8B54F2}" destId="{8FF1A6D0-C5BD-42DB-9A4A-417DDBC10950}" srcOrd="3" destOrd="0" presId="urn:microsoft.com/office/officeart/2005/8/layout/pList1"/>
    <dgm:cxn modelId="{ECED0EAA-F91B-4B1B-A0A6-CA9D7BBBB7E4}" type="presParOf" srcId="{C209296A-91CD-4921-A503-1BDCDD8B54F2}" destId="{C4FD0FF4-55D9-4C15-989C-49CC5AA4336C}" srcOrd="4" destOrd="0" presId="urn:microsoft.com/office/officeart/2005/8/layout/pList1"/>
    <dgm:cxn modelId="{E49D92A6-DF5C-4530-8331-952098D9BDAA}" type="presParOf" srcId="{C4FD0FF4-55D9-4C15-989C-49CC5AA4336C}" destId="{D32D6F52-53A6-42CD-8EC6-37D1CDBE64EE}" srcOrd="0" destOrd="0" presId="urn:microsoft.com/office/officeart/2005/8/layout/pList1"/>
    <dgm:cxn modelId="{3249C6F7-F2C3-419A-81BA-1D4FF389D416}" type="presParOf" srcId="{C4FD0FF4-55D9-4C15-989C-49CC5AA4336C}" destId="{E6A3DC2D-6761-4C43-8E49-3ACA1950BB90}" srcOrd="1" destOrd="0" presId="urn:microsoft.com/office/officeart/2005/8/layout/pList1"/>
    <dgm:cxn modelId="{C71B9409-A075-4E8E-AE33-FBE8FA0C6E18}" type="presParOf" srcId="{C209296A-91CD-4921-A503-1BDCDD8B54F2}" destId="{7DECD683-F96D-4549-9D06-4B8E7B6DAAC1}" srcOrd="5" destOrd="0" presId="urn:microsoft.com/office/officeart/2005/8/layout/pList1"/>
    <dgm:cxn modelId="{55BAC64D-1F6F-4FA0-A832-1C008A827679}" type="presParOf" srcId="{C209296A-91CD-4921-A503-1BDCDD8B54F2}" destId="{E3365B3F-3946-4D84-B126-C0B52083B35F}" srcOrd="6" destOrd="0" presId="urn:microsoft.com/office/officeart/2005/8/layout/pList1"/>
    <dgm:cxn modelId="{5DA96BE2-7AB5-44F7-B1CC-FDEF1F8BCC9E}" type="presParOf" srcId="{E3365B3F-3946-4D84-B126-C0B52083B35F}" destId="{479F27A0-53F3-4327-A275-32042D9EEFBE}" srcOrd="0" destOrd="0" presId="urn:microsoft.com/office/officeart/2005/8/layout/pList1"/>
    <dgm:cxn modelId="{D42102D1-C404-4456-97B9-4DFB3734B5A7}" type="presParOf" srcId="{E3365B3F-3946-4D84-B126-C0B52083B35F}" destId="{D3181931-8C34-4444-AF64-13F777DE434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2F52A-37C4-4AD6-8F43-C4B84D72CA1D}">
      <dsp:nvSpPr>
        <dsp:cNvPr id="0" name=""/>
        <dsp:cNvSpPr/>
      </dsp:nvSpPr>
      <dsp:spPr>
        <a:xfrm>
          <a:off x="62685" y="1294501"/>
          <a:ext cx="2267139" cy="1914228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A64E2-39CD-4501-9917-A6B5EB137174}">
      <dsp:nvSpPr>
        <dsp:cNvPr id="0" name=""/>
        <dsp:cNvSpPr/>
      </dsp:nvSpPr>
      <dsp:spPr>
        <a:xfrm>
          <a:off x="960" y="3075173"/>
          <a:ext cx="2390589" cy="886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Вид</a:t>
          </a:r>
          <a:endParaRPr lang="ru-RU" sz="2600" kern="1200" dirty="0"/>
        </a:p>
      </dsp:txBody>
      <dsp:txXfrm>
        <a:off x="960" y="3075173"/>
        <a:ext cx="2390589" cy="886908"/>
      </dsp:txXfrm>
    </dsp:sp>
    <dsp:sp modelId="{22BDC834-6484-478A-9BE8-B68E6864D67D}">
      <dsp:nvSpPr>
        <dsp:cNvPr id="0" name=""/>
        <dsp:cNvSpPr/>
      </dsp:nvSpPr>
      <dsp:spPr>
        <a:xfrm>
          <a:off x="2630708" y="1289963"/>
          <a:ext cx="2554870" cy="1932380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3A80F-4C79-413B-988D-946C7E1E41C2}">
      <dsp:nvSpPr>
        <dsp:cNvPr id="0" name=""/>
        <dsp:cNvSpPr/>
      </dsp:nvSpPr>
      <dsp:spPr>
        <a:xfrm>
          <a:off x="2712849" y="3079711"/>
          <a:ext cx="2390589" cy="886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Тип</a:t>
          </a:r>
          <a:endParaRPr lang="ru-RU" sz="2600" kern="1200" dirty="0"/>
        </a:p>
      </dsp:txBody>
      <dsp:txXfrm>
        <a:off x="2712849" y="3079711"/>
        <a:ext cx="2390589" cy="886908"/>
      </dsp:txXfrm>
    </dsp:sp>
    <dsp:sp modelId="{D32D6F52-53A6-42CD-8EC6-37D1CDBE64EE}">
      <dsp:nvSpPr>
        <dsp:cNvPr id="0" name=""/>
        <dsp:cNvSpPr/>
      </dsp:nvSpPr>
      <dsp:spPr>
        <a:xfrm>
          <a:off x="5424738" y="1285718"/>
          <a:ext cx="2559269" cy="1949361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3DC2D-6761-4C43-8E49-3ACA1950BB90}">
      <dsp:nvSpPr>
        <dsp:cNvPr id="0" name=""/>
        <dsp:cNvSpPr/>
      </dsp:nvSpPr>
      <dsp:spPr>
        <a:xfrm>
          <a:off x="5509078" y="3083957"/>
          <a:ext cx="2390589" cy="886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Форма</a:t>
          </a:r>
          <a:endParaRPr lang="ru-RU" sz="2600" kern="1200" dirty="0"/>
        </a:p>
      </dsp:txBody>
      <dsp:txXfrm>
        <a:off x="5509078" y="3083957"/>
        <a:ext cx="2390589" cy="886908"/>
      </dsp:txXfrm>
    </dsp:sp>
    <dsp:sp modelId="{479F27A0-53F3-4327-A275-32042D9EEFBE}">
      <dsp:nvSpPr>
        <dsp:cNvPr id="0" name=""/>
        <dsp:cNvSpPr/>
      </dsp:nvSpPr>
      <dsp:spPr>
        <a:xfrm>
          <a:off x="8223167" y="1273945"/>
          <a:ext cx="2721088" cy="1996452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81931-8C34-4444-AF64-13F777DE434A}">
      <dsp:nvSpPr>
        <dsp:cNvPr id="0" name=""/>
        <dsp:cNvSpPr/>
      </dsp:nvSpPr>
      <dsp:spPr>
        <a:xfrm>
          <a:off x="8388417" y="3095729"/>
          <a:ext cx="2390589" cy="886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Методы и приемы</a:t>
          </a:r>
          <a:endParaRPr lang="ru-RU" sz="2600" kern="1200" dirty="0"/>
        </a:p>
      </dsp:txBody>
      <dsp:txXfrm>
        <a:off x="8388417" y="3095729"/>
        <a:ext cx="2390589" cy="886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165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EC373-6B72-4E86-BD8D-F4BC9FAF4414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5363" y="3300413"/>
            <a:ext cx="795655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165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01747-56EA-4CF9-9285-F9E98E9CC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5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01747-56EA-4CF9-9285-F9E98E9CC93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1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59"/>
          <p:cNvSpPr>
            <a:spLocks noGrp="1" noChangeArrowheads="1"/>
          </p:cNvSpPr>
          <p:nvPr userDrawn="1"/>
        </p:nvSpPr>
        <p:spPr bwMode="auto">
          <a:xfrm>
            <a:off x="2396066" y="2291401"/>
            <a:ext cx="5452533" cy="41651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12" y="3116"/>
                </a:moveTo>
                <a:lnTo>
                  <a:pt x="22112" y="3116"/>
                </a:lnTo>
                <a:cubicBezTo>
                  <a:pt x="22112" y="3116"/>
                  <a:pt x="27356" y="0"/>
                  <a:pt x="30300" y="4263"/>
                </a:cubicBezTo>
                <a:lnTo>
                  <a:pt x="30300" y="4263"/>
                </a:lnTo>
                <a:cubicBezTo>
                  <a:pt x="33277" y="8577"/>
                  <a:pt x="36666" y="13779"/>
                  <a:pt x="39369" y="17410"/>
                </a:cubicBezTo>
                <a:lnTo>
                  <a:pt x="39369" y="17410"/>
                </a:lnTo>
                <a:cubicBezTo>
                  <a:pt x="41761" y="20624"/>
                  <a:pt x="43200" y="22708"/>
                  <a:pt x="40979" y="26940"/>
                </a:cubicBezTo>
                <a:lnTo>
                  <a:pt x="40979" y="26940"/>
                </a:lnTo>
                <a:cubicBezTo>
                  <a:pt x="39655" y="29461"/>
                  <a:pt x="35076" y="35072"/>
                  <a:pt x="32639" y="38623"/>
                </a:cubicBezTo>
                <a:lnTo>
                  <a:pt x="32639" y="38623"/>
                </a:lnTo>
                <a:cubicBezTo>
                  <a:pt x="30200" y="42175"/>
                  <a:pt x="26202" y="43200"/>
                  <a:pt x="23268" y="42185"/>
                </a:cubicBezTo>
                <a:lnTo>
                  <a:pt x="23268" y="42185"/>
                </a:lnTo>
                <a:cubicBezTo>
                  <a:pt x="20331" y="41168"/>
                  <a:pt x="11584" y="38623"/>
                  <a:pt x="6213" y="36974"/>
                </a:cubicBezTo>
                <a:lnTo>
                  <a:pt x="6213" y="36974"/>
                </a:lnTo>
                <a:cubicBezTo>
                  <a:pt x="1431" y="35502"/>
                  <a:pt x="0" y="32900"/>
                  <a:pt x="214" y="31157"/>
                </a:cubicBezTo>
                <a:lnTo>
                  <a:pt x="214" y="31157"/>
                </a:lnTo>
                <a:cubicBezTo>
                  <a:pt x="760" y="26703"/>
                  <a:pt x="1113" y="19920"/>
                  <a:pt x="1214" y="16042"/>
                </a:cubicBezTo>
                <a:lnTo>
                  <a:pt x="1214" y="16042"/>
                </a:lnTo>
                <a:cubicBezTo>
                  <a:pt x="1303" y="12626"/>
                  <a:pt x="4203" y="11313"/>
                  <a:pt x="6907" y="9989"/>
                </a:cubicBezTo>
                <a:lnTo>
                  <a:pt x="6907" y="9989"/>
                </a:lnTo>
                <a:cubicBezTo>
                  <a:pt x="9245" y="8843"/>
                  <a:pt x="19774" y="4261"/>
                  <a:pt x="22112" y="31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" name="Shape 1060"/>
          <p:cNvSpPr>
            <a:spLocks noGrp="1" noChangeArrowheads="1"/>
          </p:cNvSpPr>
          <p:nvPr userDrawn="1"/>
        </p:nvSpPr>
        <p:spPr bwMode="auto">
          <a:xfrm>
            <a:off x="1309514" y="1839834"/>
            <a:ext cx="4011787" cy="131432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0162" y="13104"/>
                </a:moveTo>
                <a:lnTo>
                  <a:pt x="40162" y="13104"/>
                </a:lnTo>
                <a:cubicBezTo>
                  <a:pt x="36799" y="16736"/>
                  <a:pt x="26204" y="28154"/>
                  <a:pt x="22676" y="31251"/>
                </a:cubicBezTo>
                <a:lnTo>
                  <a:pt x="22676" y="31251"/>
                </a:lnTo>
                <a:cubicBezTo>
                  <a:pt x="18513" y="34899"/>
                  <a:pt x="15093" y="37527"/>
                  <a:pt x="13136" y="38511"/>
                </a:cubicBezTo>
                <a:lnTo>
                  <a:pt x="13136" y="38511"/>
                </a:lnTo>
                <a:cubicBezTo>
                  <a:pt x="10861" y="39650"/>
                  <a:pt x="0" y="43200"/>
                  <a:pt x="422" y="38511"/>
                </a:cubicBezTo>
                <a:lnTo>
                  <a:pt x="422" y="38511"/>
                </a:lnTo>
                <a:cubicBezTo>
                  <a:pt x="750" y="34836"/>
                  <a:pt x="12785" y="17028"/>
                  <a:pt x="15584" y="14358"/>
                </a:cubicBezTo>
                <a:lnTo>
                  <a:pt x="15584" y="14358"/>
                </a:lnTo>
                <a:cubicBezTo>
                  <a:pt x="18382" y="11693"/>
                  <a:pt x="34508" y="0"/>
                  <a:pt x="36286" y="2133"/>
                </a:cubicBezTo>
                <a:lnTo>
                  <a:pt x="36286" y="2133"/>
                </a:lnTo>
                <a:cubicBezTo>
                  <a:pt x="38064" y="4272"/>
                  <a:pt x="43200" y="9825"/>
                  <a:pt x="40162" y="1310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" name="Shape 1061"/>
          <p:cNvSpPr>
            <a:spLocks noGrp="1" noChangeArrowheads="1"/>
          </p:cNvSpPr>
          <p:nvPr userDrawn="1"/>
        </p:nvSpPr>
        <p:spPr bwMode="auto">
          <a:xfrm>
            <a:off x="6567030" y="4629133"/>
            <a:ext cx="5395523" cy="2231707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42680" y="32337"/>
                  <a:pt x="42264" y="24810"/>
                  <a:pt x="41982" y="22533"/>
                </a:cubicBezTo>
                <a:lnTo>
                  <a:pt x="41982" y="22533"/>
                </a:lnTo>
                <a:cubicBezTo>
                  <a:pt x="41353" y="17445"/>
                  <a:pt x="31020" y="10782"/>
                  <a:pt x="25434" y="7567"/>
                </a:cubicBezTo>
                <a:lnTo>
                  <a:pt x="25434" y="7567"/>
                </a:lnTo>
                <a:cubicBezTo>
                  <a:pt x="20461" y="4707"/>
                  <a:pt x="15752" y="0"/>
                  <a:pt x="10688" y="12771"/>
                </a:cubicBezTo>
                <a:lnTo>
                  <a:pt x="10688" y="12771"/>
                </a:lnTo>
                <a:cubicBezTo>
                  <a:pt x="5409" y="26085"/>
                  <a:pt x="2329" y="33891"/>
                  <a:pt x="451" y="39632"/>
                </a:cubicBezTo>
                <a:lnTo>
                  <a:pt x="451" y="39632"/>
                </a:lnTo>
                <a:cubicBezTo>
                  <a:pt x="180" y="40459"/>
                  <a:pt x="44" y="41820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" name="Shape 1062"/>
          <p:cNvSpPr>
            <a:spLocks noGrp="1" noChangeArrowheads="1"/>
          </p:cNvSpPr>
          <p:nvPr userDrawn="1"/>
        </p:nvSpPr>
        <p:spPr bwMode="auto">
          <a:xfrm>
            <a:off x="389187" y="6100774"/>
            <a:ext cx="4968521" cy="75999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43200"/>
                </a:moveTo>
                <a:lnTo>
                  <a:pt x="43200" y="43200"/>
                </a:lnTo>
                <a:cubicBezTo>
                  <a:pt x="37750" y="34083"/>
                  <a:pt x="28707" y="20178"/>
                  <a:pt x="28707" y="20178"/>
                </a:cubicBezTo>
                <a:lnTo>
                  <a:pt x="28707" y="20178"/>
                </a:lnTo>
                <a:cubicBezTo>
                  <a:pt x="23196" y="11772"/>
                  <a:pt x="17935" y="0"/>
                  <a:pt x="14588" y="1341"/>
                </a:cubicBezTo>
                <a:lnTo>
                  <a:pt x="14588" y="1341"/>
                </a:lnTo>
                <a:cubicBezTo>
                  <a:pt x="11240" y="2673"/>
                  <a:pt x="6350" y="22671"/>
                  <a:pt x="1602" y="37718"/>
                </a:cubicBezTo>
                <a:lnTo>
                  <a:pt x="1602" y="37718"/>
                </a:lnTo>
                <a:cubicBezTo>
                  <a:pt x="1072" y="39393"/>
                  <a:pt x="536" y="41175"/>
                  <a:pt x="0" y="43200"/>
                </a:cubicBezTo>
                <a:lnTo>
                  <a:pt x="4320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063"/>
          <p:cNvSpPr>
            <a:spLocks noGrp="1" noChangeArrowheads="1"/>
          </p:cNvSpPr>
          <p:nvPr userDrawn="1"/>
        </p:nvSpPr>
        <p:spPr bwMode="auto">
          <a:xfrm>
            <a:off x="0" y="3254701"/>
            <a:ext cx="2099733" cy="3343682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43200"/>
                </a:moveTo>
                <a:lnTo>
                  <a:pt x="0" y="43200"/>
                </a:lnTo>
                <a:cubicBezTo>
                  <a:pt x="10450" y="39319"/>
                  <a:pt x="26476" y="34991"/>
                  <a:pt x="31760" y="32779"/>
                </a:cubicBezTo>
                <a:lnTo>
                  <a:pt x="31760" y="32779"/>
                </a:lnTo>
                <a:cubicBezTo>
                  <a:pt x="38554" y="29929"/>
                  <a:pt x="35982" y="23868"/>
                  <a:pt x="39587" y="11934"/>
                </a:cubicBezTo>
                <a:lnTo>
                  <a:pt x="39587" y="11934"/>
                </a:lnTo>
                <a:cubicBezTo>
                  <a:pt x="43199" y="0"/>
                  <a:pt x="33409" y="2565"/>
                  <a:pt x="25082" y="2041"/>
                </a:cubicBezTo>
                <a:lnTo>
                  <a:pt x="25082" y="2041"/>
                </a:lnTo>
                <a:cubicBezTo>
                  <a:pt x="14497" y="1374"/>
                  <a:pt x="7053" y="4621"/>
                  <a:pt x="0" y="7243"/>
                </a:cubicBezTo>
                <a:lnTo>
                  <a:pt x="0" y="432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655839" y="2708919"/>
            <a:ext cx="6720745" cy="72007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29.04.2022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  <p:sp>
        <p:nvSpPr>
          <p:cNvPr id="13" name="Заголовок 6"/>
          <p:cNvSpPr>
            <a:spLocks noGrp="1"/>
          </p:cNvSpPr>
          <p:nvPr>
            <p:ph type="title"/>
          </p:nvPr>
        </p:nvSpPr>
        <p:spPr bwMode="auto">
          <a:xfrm>
            <a:off x="4595833" y="1808820"/>
            <a:ext cx="6720745" cy="72007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29.04.2022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9"/>
            <a:ext cx="27432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9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29.04.2022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29.04.2022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1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3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29.04.2022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609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29.04.2022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09599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0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29.04.2022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29.04.2022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29.04.2022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3" y="273049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1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3" y="1435102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29.04.2022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717" y="612774"/>
            <a:ext cx="7315200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9D51E0-3758-456B-809F-07B187805C7D}" type="datetimeFigureOut">
              <a:rPr lang="ru-RU"/>
              <a:t>29.04.2022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59"/>
          <p:cNvSpPr>
            <a:spLocks noGrp="1" noChangeArrowheads="1"/>
          </p:cNvSpPr>
          <p:nvPr userDrawn="1"/>
        </p:nvSpPr>
        <p:spPr bwMode="auto">
          <a:xfrm>
            <a:off x="4976706" y="2"/>
            <a:ext cx="3058159" cy="8937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0"/>
                </a:moveTo>
                <a:lnTo>
                  <a:pt x="0" y="0"/>
                </a:lnTo>
                <a:cubicBezTo>
                  <a:pt x="1690" y="6213"/>
                  <a:pt x="3698" y="13338"/>
                  <a:pt x="6091" y="21902"/>
                </a:cubicBezTo>
                <a:lnTo>
                  <a:pt x="6091" y="21902"/>
                </a:lnTo>
                <a:cubicBezTo>
                  <a:pt x="12043" y="43199"/>
                  <a:pt x="17573" y="35347"/>
                  <a:pt x="23417" y="30579"/>
                </a:cubicBezTo>
                <a:lnTo>
                  <a:pt x="23417" y="30579"/>
                </a:lnTo>
                <a:cubicBezTo>
                  <a:pt x="29984" y="25223"/>
                  <a:pt x="42123" y="14119"/>
                  <a:pt x="42860" y="5640"/>
                </a:cubicBezTo>
                <a:lnTo>
                  <a:pt x="42860" y="5640"/>
                </a:lnTo>
                <a:cubicBezTo>
                  <a:pt x="42960" y="4507"/>
                  <a:pt x="43072" y="2479"/>
                  <a:pt x="432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" name="Shape 1060"/>
          <p:cNvSpPr>
            <a:spLocks noGrp="1" noChangeArrowheads="1"/>
          </p:cNvSpPr>
          <p:nvPr userDrawn="1"/>
        </p:nvSpPr>
        <p:spPr bwMode="auto">
          <a:xfrm>
            <a:off x="-24679" y="1"/>
            <a:ext cx="1399539" cy="17975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1743" y="2484"/>
                </a:moveTo>
                <a:lnTo>
                  <a:pt x="31743" y="2484"/>
                </a:lnTo>
                <a:cubicBezTo>
                  <a:pt x="30428" y="1799"/>
                  <a:pt x="28450" y="1080"/>
                  <a:pt x="26054" y="0"/>
                </a:cubicBezTo>
                <a:lnTo>
                  <a:pt x="0" y="0"/>
                </a:lnTo>
                <a:lnTo>
                  <a:pt x="0" y="34200"/>
                </a:lnTo>
                <a:lnTo>
                  <a:pt x="0" y="34200"/>
                </a:lnTo>
                <a:cubicBezTo>
                  <a:pt x="7029" y="37461"/>
                  <a:pt x="14504" y="41491"/>
                  <a:pt x="25070" y="40664"/>
                </a:cubicBezTo>
                <a:lnTo>
                  <a:pt x="25070" y="40664"/>
                </a:lnTo>
                <a:cubicBezTo>
                  <a:pt x="33399" y="40015"/>
                  <a:pt x="43200" y="43200"/>
                  <a:pt x="39593" y="28375"/>
                </a:cubicBezTo>
                <a:lnTo>
                  <a:pt x="39593" y="28375"/>
                </a:lnTo>
                <a:cubicBezTo>
                  <a:pt x="35986" y="13550"/>
                  <a:pt x="38530" y="6023"/>
                  <a:pt x="31743" y="24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" name="Shape 1061"/>
          <p:cNvSpPr>
            <a:spLocks noGrp="1" noChangeArrowheads="1"/>
          </p:cNvSpPr>
          <p:nvPr userDrawn="1"/>
        </p:nvSpPr>
        <p:spPr bwMode="auto">
          <a:xfrm>
            <a:off x="1637456" y="1"/>
            <a:ext cx="3839633" cy="2609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2864" y="0"/>
                </a:moveTo>
                <a:lnTo>
                  <a:pt x="10583" y="0"/>
                </a:lnTo>
                <a:lnTo>
                  <a:pt x="10583" y="0"/>
                </a:lnTo>
                <a:cubicBezTo>
                  <a:pt x="9017" y="532"/>
                  <a:pt x="7515" y="1058"/>
                  <a:pt x="6214" y="1509"/>
                </a:cubicBezTo>
                <a:lnTo>
                  <a:pt x="6214" y="1509"/>
                </a:lnTo>
                <a:cubicBezTo>
                  <a:pt x="1428" y="3166"/>
                  <a:pt x="0" y="6109"/>
                  <a:pt x="212" y="8072"/>
                </a:cubicBezTo>
                <a:lnTo>
                  <a:pt x="212" y="8072"/>
                </a:lnTo>
                <a:cubicBezTo>
                  <a:pt x="758" y="13092"/>
                  <a:pt x="1111" y="20742"/>
                  <a:pt x="1212" y="25114"/>
                </a:cubicBezTo>
                <a:lnTo>
                  <a:pt x="1212" y="25114"/>
                </a:lnTo>
                <a:cubicBezTo>
                  <a:pt x="1301" y="28962"/>
                  <a:pt x="4204" y="30446"/>
                  <a:pt x="6906" y="31937"/>
                </a:cubicBezTo>
                <a:lnTo>
                  <a:pt x="6906" y="31937"/>
                </a:lnTo>
                <a:cubicBezTo>
                  <a:pt x="9246" y="33229"/>
                  <a:pt x="19775" y="38395"/>
                  <a:pt x="22112" y="39685"/>
                </a:cubicBezTo>
                <a:lnTo>
                  <a:pt x="22112" y="39685"/>
                </a:lnTo>
                <a:cubicBezTo>
                  <a:pt x="22112" y="39685"/>
                  <a:pt x="27355" y="43200"/>
                  <a:pt x="30298" y="38395"/>
                </a:cubicBezTo>
                <a:lnTo>
                  <a:pt x="30298" y="38395"/>
                </a:lnTo>
                <a:cubicBezTo>
                  <a:pt x="33277" y="33533"/>
                  <a:pt x="36665" y="27667"/>
                  <a:pt x="39367" y="23576"/>
                </a:cubicBezTo>
                <a:lnTo>
                  <a:pt x="39367" y="23576"/>
                </a:lnTo>
                <a:cubicBezTo>
                  <a:pt x="41761" y="19953"/>
                  <a:pt x="43200" y="17587"/>
                  <a:pt x="40977" y="12816"/>
                </a:cubicBezTo>
                <a:lnTo>
                  <a:pt x="40977" y="12816"/>
                </a:lnTo>
                <a:cubicBezTo>
                  <a:pt x="39697" y="10062"/>
                  <a:pt x="35347" y="3936"/>
                  <a:pt x="3286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99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599" y="6356351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9D51E0-3758-456B-809F-07B187805C7D}" type="datetimeFigureOut">
              <a:rPr lang="ru-RU"/>
              <a:t>29.04.2022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1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7599" y="6356351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3B38E7-149F-4D77-9EEF-9309C2CB69A9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>
        <a:spcBef>
          <a:spcPts val="0"/>
        </a:spcBef>
        <a:buNone/>
        <a:defRPr sz="44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rusada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 bwMode="auto">
          <a:xfrm>
            <a:off x="1665509" y="155219"/>
            <a:ext cx="10329537" cy="6401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ru-RU" sz="1600"/>
              <a:t>ГОСУДАРСТВЕННОЕ АВТОНОМНОЕ УЧРЕЖДЕНИЕ ЯМАЛО-НЕНЕЦКОГО АВТОНОМНОГО ОКРУГА «ЦЕНТР СПОРТИВНОЙ ПОДГОТОВКИ»</a:t>
            </a:r>
            <a:endParaRPr sz="160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1366212" y="6357861"/>
            <a:ext cx="684320" cy="365124"/>
          </a:xfrm>
        </p:spPr>
        <p:txBody>
          <a:bodyPr/>
          <a:lstStyle/>
          <a:p>
            <a:pPr>
              <a:defRPr/>
            </a:pPr>
            <a:fld id="{E182255E-AB33-1F9D-F192-ABBB7D9BCCF9}" type="slidenum">
              <a:rPr lang="ru-RU">
                <a:solidFill>
                  <a:schemeClr val="tx1"/>
                </a:solidFill>
              </a:rPr>
              <a:t>1</a:t>
            </a:fld>
            <a:endParaRPr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586480" y="5076916"/>
            <a:ext cx="45970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874842" y="1794120"/>
            <a:ext cx="11069344" cy="300536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sz="2800" b="0">
                <a:latin typeface="Arial"/>
                <a:ea typeface="Arial"/>
                <a:cs typeface="Arial"/>
              </a:rPr>
              <a:t>Методический семинар</a:t>
            </a:r>
            <a:r>
              <a:rPr sz="2800">
                <a:latin typeface="Arial"/>
                <a:ea typeface="Arial"/>
                <a:cs typeface="Arial"/>
              </a:rPr>
              <a:t> </a:t>
            </a:r>
            <a:endParaRPr/>
          </a:p>
          <a:p>
            <a:pPr algn="ctr">
              <a:defRPr/>
            </a:pPr>
            <a:endParaRPr sz="280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 algn="ctr">
              <a:defRPr/>
            </a:pPr>
            <a:r>
              <a:rPr sz="2800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ФОРМЫ И МЕТОДЫ ПРОВЕДЕНИЯ МЕРОПРИЯТИЙ, НАПРАВЛЕННЫХ НА ПРОТИВОДЕЙСТВИЕ </a:t>
            </a:r>
            <a:endParaRPr/>
          </a:p>
          <a:p>
            <a:pPr algn="ctr">
              <a:defRPr/>
            </a:pPr>
            <a:r>
              <a:rPr sz="2800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ПРИМЕНЕНИЯ ДОПИНГА В СПОРТЕ</a:t>
            </a:r>
            <a:endParaRPr/>
          </a:p>
        </p:txBody>
      </p:sp>
      <p:sp>
        <p:nvSpPr>
          <p:cNvPr id="8" name=" 7"/>
          <p:cNvSpPr/>
          <p:nvPr/>
        </p:nvSpPr>
        <p:spPr bwMode="auto">
          <a:xfrm>
            <a:off x="311878" y="3845382"/>
            <a:ext cx="45720" cy="11266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9" name=" 8"/>
          <p:cNvSpPr/>
          <p:nvPr/>
        </p:nvSpPr>
        <p:spPr bwMode="auto">
          <a:xfrm flipH="1">
            <a:off x="403318" y="-2567566"/>
            <a:ext cx="45720" cy="6147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4174" y="87663"/>
            <a:ext cx="1581334" cy="1415338"/>
          </a:xfrm>
          <a:prstGeom prst="rect">
            <a:avLst/>
          </a:prstGeom>
        </p:spPr>
      </p:pic>
      <p:sp>
        <p:nvSpPr>
          <p:cNvPr id="11" name=" 10"/>
          <p:cNvSpPr/>
          <p:nvPr/>
        </p:nvSpPr>
        <p:spPr bwMode="auto">
          <a:xfrm>
            <a:off x="-5823034" y="429555"/>
            <a:ext cx="45720" cy="4572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105957" y="4824813"/>
            <a:ext cx="2744974" cy="1715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813470" y="338302"/>
            <a:ext cx="10108899" cy="72516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accent2">
                    <a:lumMod val="75000"/>
                  </a:schemeClr>
                </a:solidFill>
              </a:rPr>
              <a:t>Предлагаемая форма планирования антидопинговых мероприятий в спортивной школе</a:t>
            </a:r>
            <a:endParaRPr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</p:nvPr>
        </p:nvGraphicFramePr>
        <p:xfrm>
          <a:off x="742365" y="1354749"/>
          <a:ext cx="10749182" cy="4479805"/>
        </p:xfrm>
        <a:graphic>
          <a:graphicData uri="http://schemas.openxmlformats.org/drawingml/2006/table">
            <a:tbl>
              <a:tblPr firstRow="1" firstCol="1" bandRow="1"/>
              <a:tblGrid>
                <a:gridCol w="152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52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34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47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95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26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33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69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798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46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PT Astra Serif"/>
                          <a:ea typeface="Calibri"/>
                          <a:cs typeface="Times New Roman"/>
                        </a:rPr>
                        <a:t>Целевая аудитория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PT Astra Serif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PT Astra Serif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PT Astra Serif"/>
                          <a:ea typeface="Calibri"/>
                          <a:cs typeface="Times New Roman"/>
                        </a:rPr>
                        <a:t>март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PT Astra Serif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PT Astra Serif"/>
                          <a:ea typeface="Calibri"/>
                          <a:cs typeface="Times New Roman"/>
                        </a:rPr>
                        <a:t>май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PT Astra Serif"/>
                          <a:ea typeface="Calibri"/>
                          <a:cs typeface="Times New Roman"/>
                        </a:rPr>
                        <a:t>июнь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PT Astra Serif"/>
                          <a:ea typeface="Calibri"/>
                          <a:cs typeface="Times New Roman"/>
                        </a:rPr>
                        <a:t>июль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PT Astra Serif"/>
                          <a:ea typeface="Calibri"/>
                          <a:cs typeface="Times New Roman"/>
                        </a:rPr>
                        <a:t>август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PT Astra Serif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PT Astra Serif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PT Astra Serif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200">
                          <a:latin typeface="PT Astra Serif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Тренеры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PT Astra Serif"/>
                          <a:ea typeface="Calibri"/>
                          <a:cs typeface="Times New Roman"/>
                        </a:rPr>
                        <a:t>О</a:t>
                      </a:r>
                      <a:endParaRPr lang="ru-RU" sz="2000" b="1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PT Astra Serif"/>
                          <a:ea typeface="Calibri"/>
                          <a:cs typeface="Times New Roman"/>
                        </a:rPr>
                        <a:t>С</a:t>
                      </a:r>
                      <a:endParaRPr lang="ru-RU" sz="2000" b="1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Спортсмены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PT Astra Serif"/>
                          <a:ea typeface="Calibri"/>
                          <a:cs typeface="Times New Roman"/>
                        </a:rPr>
                        <a:t>В</a:t>
                      </a:r>
                      <a:endParaRPr lang="ru-RU" sz="2000" b="1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Врачи/массажисты/психологи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PT Astra Serif"/>
                          <a:ea typeface="Calibri"/>
                          <a:cs typeface="Times New Roman"/>
                        </a:rPr>
                        <a:t>Л</a:t>
                      </a:r>
                      <a:endParaRPr lang="ru-RU" sz="2000" b="1">
                        <a:solidFill>
                          <a:srgbClr val="C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Родители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2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Работники и служащие спортивной организации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Школьники (10-15 лет)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Болельщики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63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Любители спорта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defRPr/>
                      </a:pPr>
                      <a:r>
                        <a:rPr lang="ru-RU" sz="1000">
                          <a:latin typeface="PT Astra Serif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9692B5B-92A8-1D21-82D2-4DB0749DFD73}" type="slidenum">
              <a:rPr lang="ru-RU"/>
              <a:t>10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904682" y="160906"/>
            <a:ext cx="7610752" cy="582382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lang="ru-RU" sz="4000" b="1">
                <a:solidFill>
                  <a:schemeClr val="accent2">
                    <a:lumMod val="75000"/>
                  </a:schemeClr>
                </a:solidFill>
              </a:rPr>
              <a:t>Наглядные материалы</a:t>
            </a:r>
            <a:endParaRPr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C831BC8-4851-18B7-C61C-430AC4DD8F03}" type="slidenum">
              <a:rPr lang="ru-RU"/>
              <a:t>11</a:t>
            </a:fld>
            <a:endParaRPr lang="ru-RU"/>
          </a:p>
        </p:txBody>
      </p:sp>
      <p:sp>
        <p:nvSpPr>
          <p:cNvPr id="6" name=" 5"/>
          <p:cNvSpPr/>
          <p:nvPr/>
        </p:nvSpPr>
        <p:spPr bwMode="auto">
          <a:xfrm>
            <a:off x="6172341" y="4479680"/>
            <a:ext cx="282802" cy="40003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40188" y="997592"/>
            <a:ext cx="4355606" cy="2592259"/>
          </a:xfrm>
          <a:prstGeom prst="rect">
            <a:avLst/>
          </a:prstGeom>
        </p:spPr>
      </p:pic>
      <p:sp>
        <p:nvSpPr>
          <p:cNvPr id="8" name=" 7"/>
          <p:cNvSpPr/>
          <p:nvPr/>
        </p:nvSpPr>
        <p:spPr bwMode="auto">
          <a:xfrm>
            <a:off x="-1787610" y="7370288"/>
            <a:ext cx="15064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699098" y="4078448"/>
            <a:ext cx="34040463" cy="1800000"/>
          </a:xfrm>
          <a:prstGeom prst="rect">
            <a:avLst/>
          </a:prstGeom>
        </p:spPr>
      </p:pic>
      <p:sp>
        <p:nvSpPr>
          <p:cNvPr id="10" name=" 9"/>
          <p:cNvSpPr/>
          <p:nvPr/>
        </p:nvSpPr>
        <p:spPr bwMode="auto">
          <a:xfrm>
            <a:off x="5919" y="64289"/>
            <a:ext cx="49424" cy="9661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40139" y="1007583"/>
            <a:ext cx="4457329" cy="2582267"/>
          </a:xfrm>
          <a:prstGeom prst="rect">
            <a:avLst/>
          </a:prstGeom>
        </p:spPr>
      </p:pic>
      <p:sp>
        <p:nvSpPr>
          <p:cNvPr id="12" name=" 11"/>
          <p:cNvSpPr/>
          <p:nvPr/>
        </p:nvSpPr>
        <p:spPr bwMode="auto">
          <a:xfrm>
            <a:off x="-555771" y="4199267"/>
            <a:ext cx="96275" cy="14594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91050" y="3977356"/>
            <a:ext cx="4383349" cy="2378994"/>
          </a:xfrm>
          <a:prstGeom prst="rect">
            <a:avLst/>
          </a:prstGeom>
        </p:spPr>
      </p:pic>
      <p:sp>
        <p:nvSpPr>
          <p:cNvPr id="14" name=" 13"/>
          <p:cNvSpPr/>
          <p:nvPr/>
        </p:nvSpPr>
        <p:spPr bwMode="auto">
          <a:xfrm>
            <a:off x="11097522" y="7366601"/>
            <a:ext cx="178169" cy="24507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810337" y="3788951"/>
            <a:ext cx="2882756" cy="2882756"/>
          </a:xfrm>
          <a:prstGeom prst="rect">
            <a:avLst/>
          </a:prstGeom>
        </p:spPr>
      </p:pic>
      <p:sp>
        <p:nvSpPr>
          <p:cNvPr id="16" name=" 15"/>
          <p:cNvSpPr/>
          <p:nvPr/>
        </p:nvSpPr>
        <p:spPr bwMode="auto">
          <a:xfrm>
            <a:off x="14871173" y="3390658"/>
            <a:ext cx="62032" cy="14791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078828" y="249684"/>
            <a:ext cx="9746825" cy="924757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ctr">
              <a:defRPr/>
            </a:pPr>
            <a:r>
              <a:rPr lang="ru-RU" sz="4000">
                <a:solidFill>
                  <a:srgbClr val="002060"/>
                </a:solidFill>
              </a:rPr>
              <a:t>Наша цель - не допустить использования допинга в спорте!</a:t>
            </a:r>
            <a:endParaRPr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t="3063" b="3171"/>
          <a:stretch/>
        </p:blipFill>
        <p:spPr bwMode="auto">
          <a:xfrm>
            <a:off x="489637" y="1325014"/>
            <a:ext cx="5264753" cy="2994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3"/>
          <a:srcRect t="6855" b="5876"/>
          <a:stretch/>
        </p:blipFill>
        <p:spPr bwMode="auto">
          <a:xfrm>
            <a:off x="5916891" y="1758859"/>
            <a:ext cx="5760801" cy="3059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3CC3262-C848-2930-DD25-8F292FCD3B5F}" type="slidenum">
              <a:rPr lang="ru-RU"/>
              <a:t>12</a:t>
            </a:fld>
            <a:endParaRPr lang="ru-RU"/>
          </a:p>
        </p:txBody>
      </p:sp>
      <p:sp>
        <p:nvSpPr>
          <p:cNvPr id="8" name="TextBox 2"/>
          <p:cNvSpPr txBox="1"/>
          <p:nvPr/>
        </p:nvSpPr>
        <p:spPr bwMode="auto">
          <a:xfrm>
            <a:off x="993367" y="4898571"/>
            <a:ext cx="6954859" cy="16315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defRPr/>
            </a:pPr>
            <a:r>
              <a:rPr lang="ru-RU" sz="1600" b="1"/>
              <a:t>Контакты:</a:t>
            </a:r>
            <a:endParaRPr/>
          </a:p>
          <a:p>
            <a:pPr>
              <a:defRPr/>
            </a:pPr>
            <a:r>
              <a:rPr lang="ru-RU" sz="1600"/>
              <a:t>Плеханова Елена Васильевна – 8 904 457 00 55, 8 34922 44143</a:t>
            </a:r>
            <a:endParaRPr/>
          </a:p>
          <a:p>
            <a:pPr>
              <a:defRPr/>
            </a:pPr>
            <a:r>
              <a:rPr lang="ru-RU" sz="1600"/>
              <a:t>Глубоких Оксана Александровна – 8 922 057 965 57, 8 34922 44115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F9DA0BB-48B0-6BFF-D527-9D237A915BB2}" type="slidenum">
              <a:rPr lang="ru-RU"/>
              <a:t>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 bwMode="auto">
          <a:xfrm>
            <a:off x="1494383" y="388389"/>
            <a:ext cx="10009112" cy="1062717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sz="2600" b="1" dirty="0">
                <a:solidFill>
                  <a:srgbClr val="002060"/>
                </a:solidFill>
              </a:rPr>
              <a:t>Формы, </a:t>
            </a:r>
            <a:r>
              <a:rPr sz="2600" b="1" dirty="0" err="1">
                <a:solidFill>
                  <a:srgbClr val="002060"/>
                </a:solidFill>
              </a:rPr>
              <a:t>типы</a:t>
            </a:r>
            <a:r>
              <a:rPr sz="2600" b="1" dirty="0">
                <a:solidFill>
                  <a:srgbClr val="002060"/>
                </a:solidFill>
              </a:rPr>
              <a:t>, </a:t>
            </a:r>
            <a:r>
              <a:rPr sz="2600" b="1" dirty="0" err="1">
                <a:solidFill>
                  <a:srgbClr val="002060"/>
                </a:solidFill>
              </a:rPr>
              <a:t>методы</a:t>
            </a:r>
            <a:r>
              <a:rPr sz="2600" b="1" dirty="0">
                <a:solidFill>
                  <a:srgbClr val="002060"/>
                </a:solidFill>
              </a:rPr>
              <a:t> и </a:t>
            </a:r>
            <a:r>
              <a:rPr sz="2600" b="1" dirty="0" err="1">
                <a:solidFill>
                  <a:srgbClr val="002060"/>
                </a:solidFill>
              </a:rPr>
              <a:t>приемы</a:t>
            </a:r>
            <a:r>
              <a:rPr lang="ru-RU" sz="2600" b="1" dirty="0">
                <a:solidFill>
                  <a:srgbClr val="002060"/>
                </a:solidFill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</a:rPr>
              <a:t/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проведения</a:t>
            </a:r>
            <a:r>
              <a:rPr sz="2600" b="1" dirty="0" smtClean="0">
                <a:solidFill>
                  <a:srgbClr val="002060"/>
                </a:solidFill>
              </a:rPr>
              <a:t> </a:t>
            </a:r>
            <a:r>
              <a:rPr sz="2600" b="1" dirty="0" err="1">
                <a:solidFill>
                  <a:srgbClr val="002060"/>
                </a:solidFill>
              </a:rPr>
              <a:t>мероприятий</a:t>
            </a:r>
            <a:endParaRPr dirty="0"/>
          </a:p>
        </p:txBody>
      </p:sp>
      <p:sp>
        <p:nvSpPr>
          <p:cNvPr id="7" name=" 6"/>
          <p:cNvSpPr/>
          <p:nvPr/>
        </p:nvSpPr>
        <p:spPr bwMode="auto">
          <a:xfrm>
            <a:off x="-2210011" y="1858688"/>
            <a:ext cx="45720" cy="97392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9" name=" 8"/>
          <p:cNvSpPr/>
          <p:nvPr/>
        </p:nvSpPr>
        <p:spPr bwMode="auto">
          <a:xfrm>
            <a:off x="9935307" y="6855404"/>
            <a:ext cx="83574" cy="11926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1" name=" 10"/>
          <p:cNvSpPr/>
          <p:nvPr/>
        </p:nvSpPr>
        <p:spPr bwMode="auto">
          <a:xfrm>
            <a:off x="3395037" y="2552152"/>
            <a:ext cx="45720" cy="9738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0088" y="310969"/>
            <a:ext cx="1231031" cy="1101807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42961135"/>
              </p:ext>
            </p:extLst>
          </p:nvPr>
        </p:nvGraphicFramePr>
        <p:xfrm>
          <a:off x="410088" y="1718080"/>
          <a:ext cx="1094521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Выгнутая вверх стрелка 13"/>
          <p:cNvSpPr/>
          <p:nvPr/>
        </p:nvSpPr>
        <p:spPr>
          <a:xfrm>
            <a:off x="1271464" y="2059697"/>
            <a:ext cx="2736304" cy="9849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 bwMode="auto">
          <a:xfrm>
            <a:off x="4342721" y="1917500"/>
            <a:ext cx="2880320" cy="10709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 bwMode="auto">
          <a:xfrm>
            <a:off x="7557994" y="1858688"/>
            <a:ext cx="2930494" cy="11287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Схема 5"/>
          <p:cNvGrpSpPr/>
          <p:nvPr/>
        </p:nvGrpSpPr>
        <p:grpSpPr bwMode="auto">
          <a:xfrm>
            <a:off x="1083076" y="1313155"/>
            <a:ext cx="10266071" cy="4005051"/>
            <a:chOff x="0" y="0"/>
            <a:chExt cx="10266071" cy="4005051"/>
          </a:xfrm>
        </p:grpSpPr>
        <p:sp>
          <p:nvSpPr>
            <p:cNvPr id="5" name="Прямоугольник 4"/>
            <p:cNvSpPr/>
            <p:nvPr/>
          </p:nvSpPr>
          <p:spPr bwMode="auto">
            <a:xfrm>
              <a:off x="0" y="39339"/>
              <a:ext cx="3337750" cy="1197942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9050" cap="rnd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63575" tIns="93470" rIns="163575" bIns="93470" numCol="1" spcCol="1267" anchor="ctr" anchorCtr="0">
              <a:noAutofit/>
            </a:bodyPr>
            <a:lstStyle/>
            <a:p>
              <a:pPr lvl="0" algn="ctr" defTabSz="102234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>
                  <a:highlight>
                    <a:srgbClr val="8B0000"/>
                  </a:highlight>
                </a:rPr>
                <a:t>Подготовительный</a:t>
              </a:r>
              <a:endParaRPr sz="2400">
                <a:highlight>
                  <a:srgbClr val="8B0000"/>
                </a:highlight>
              </a:endParaRPr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108910" y="1345848"/>
              <a:ext cx="3119929" cy="2659202"/>
            </a:xfrm>
            <a:prstGeom prst="rect">
              <a:avLst/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ln w="19050" cap="rnd" cmpd="sng" algn="ctr">
              <a:solidFill>
                <a:schemeClr val="accent1">
                  <a:tint val="40000"/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74674" tIns="74674" rIns="99567" bIns="112014" numCol="1" spcCol="1267" anchor="t" anchorCtr="0">
              <a:noAutofit/>
            </a:bodyPr>
            <a:lstStyle/>
            <a:p>
              <a:pPr marL="114300" lvl="1" indent="-114300" algn="l" defTabSz="6222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1400"/>
                <a:t>определение целевой аудитории;</a:t>
              </a:r>
              <a:endParaRPr/>
            </a:p>
            <a:p>
              <a:pPr marL="114300" lvl="1" indent="-114300" algn="l" defTabSz="6222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1400"/>
                <a:t>определение проблемы;</a:t>
              </a:r>
              <a:endParaRPr/>
            </a:p>
            <a:p>
              <a:pPr marL="114300" lvl="1" indent="-114300" algn="l" defTabSz="6222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1400"/>
                <a:t>определение цели мероприятия;</a:t>
              </a:r>
              <a:endParaRPr/>
            </a:p>
            <a:p>
              <a:pPr marL="114300" lvl="1" indent="-114300" algn="l" defTabSz="6222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1400"/>
                <a:t>определение формата мероприятия;</a:t>
              </a:r>
              <a:endParaRPr/>
            </a:p>
            <a:p>
              <a:pPr marL="114300" lvl="1" indent="-114300" algn="l" defTabSz="6222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1400"/>
                <a:t>составление паспорта мероприятия (определение задач, распределение обязанностей);</a:t>
              </a:r>
              <a:endParaRPr/>
            </a:p>
            <a:p>
              <a:pPr marL="114300" lvl="1" indent="-114300" defTabSz="622299">
                <a:lnSpc>
                  <a:spcPct val="90000"/>
                </a:lnSpc>
                <a:buFontTx/>
                <a:buChar char="••"/>
                <a:defRPr/>
              </a:pPr>
              <a:r>
                <a:rPr lang="ru-RU" sz="1400"/>
                <a:t>тайм-менеджмент;</a:t>
              </a:r>
              <a:endParaRPr/>
            </a:p>
            <a:p>
              <a:pPr marL="114300" lvl="1" indent="-114300" defTabSz="622299">
                <a:lnSpc>
                  <a:spcPct val="90000"/>
                </a:lnSpc>
                <a:buFontTx/>
                <a:buChar char="••"/>
                <a:defRPr/>
              </a:pPr>
              <a:r>
                <a:rPr lang="ru-RU" sz="1400"/>
                <a:t>мониторинг непредвиденных моментов</a:t>
              </a:r>
              <a:endParaRPr/>
            </a:p>
            <a:p>
              <a:pPr marL="0" lvl="1" defTabSz="622299">
                <a:lnSpc>
                  <a:spcPct val="90000"/>
                </a:lnSpc>
                <a:defRPr/>
              </a:pPr>
              <a:endParaRPr lang="ru-RU" sz="1400"/>
            </a:p>
            <a:p>
              <a:pPr marL="114300" lvl="1" indent="-114300" defTabSz="622299">
                <a:lnSpc>
                  <a:spcPct val="90000"/>
                </a:lnSpc>
                <a:buFontTx/>
                <a:buChar char="••"/>
                <a:defRPr/>
              </a:pPr>
              <a:endParaRPr lang="ru-RU" sz="1600"/>
            </a:p>
            <a:p>
              <a:pPr marL="0" lvl="1" algn="l" defTabSz="6222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/>
                <a:t>                 </a:t>
              </a:r>
              <a:endParaRPr/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3772958" y="0"/>
              <a:ext cx="3108614" cy="1202184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9050" cap="rnd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70686" tIns="97534" rIns="170686" bIns="97534" numCol="1" spcCol="1267" anchor="ctr" anchorCtr="0">
              <a:noAutofit/>
            </a:bodyPr>
            <a:lstStyle/>
            <a:p>
              <a:pPr lvl="0" algn="ctr" defTabSz="10667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>
                  <a:highlight>
                    <a:srgbClr val="8B0000"/>
                  </a:highlight>
                </a:rPr>
                <a:t>Основной</a:t>
              </a:r>
              <a:endParaRPr sz="2400">
                <a:highlight>
                  <a:srgbClr val="8B0000"/>
                </a:highlight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3763597" y="1350145"/>
              <a:ext cx="3162669" cy="2571521"/>
            </a:xfrm>
            <a:prstGeom prst="rect">
              <a:avLst/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ln w="19050" cap="rnd" cmpd="sng" algn="ctr">
              <a:solidFill>
                <a:schemeClr val="accent1">
                  <a:tint val="40000"/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74674" tIns="74674" rIns="99567" bIns="112014" numCol="1" spcCol="1267" anchor="t" anchorCtr="0">
              <a:noAutofit/>
            </a:bodyPr>
            <a:lstStyle/>
            <a:p>
              <a:pPr marL="114300" lvl="1" indent="-114300" algn="l" defTabSz="6222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1400"/>
                <a:t>ведение мероприятия</a:t>
              </a:r>
              <a:endParaRPr/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7157456" y="55941"/>
              <a:ext cx="3108614" cy="1164737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9050" cap="rnd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170686" tIns="97534" rIns="170686" bIns="97534" numCol="1" spcCol="1267" anchor="ctr" anchorCtr="0">
              <a:noAutofit/>
            </a:bodyPr>
            <a:lstStyle/>
            <a:p>
              <a:pPr lvl="0" algn="ctr" defTabSz="10667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>
                  <a:highlight>
                    <a:srgbClr val="8B0000"/>
                  </a:highlight>
                </a:rPr>
                <a:t>Заключительный</a:t>
              </a:r>
              <a:endParaRPr sz="2400">
                <a:highlight>
                  <a:srgbClr val="8B0000"/>
                </a:highlight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7157456" y="1368640"/>
              <a:ext cx="3034575" cy="2531436"/>
            </a:xfrm>
            <a:prstGeom prst="rect">
              <a:avLst/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ln w="19050" cap="rnd" cmpd="sng" algn="ctr">
              <a:solidFill>
                <a:schemeClr val="accent1">
                  <a:tint val="40000"/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74674" tIns="74674" rIns="99567" bIns="112014" numCol="1" spcCol="1267" anchor="t" anchorCtr="0">
              <a:noAutofit/>
            </a:bodyPr>
            <a:lstStyle/>
            <a:p>
              <a:pPr marL="114300" lvl="1" indent="-114300" algn="l" defTabSz="6222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1400"/>
                <a:t>мониторинг мероприятия (оценка, опрос мнений);</a:t>
              </a:r>
              <a:endParaRPr/>
            </a:p>
            <a:p>
              <a:pPr marL="114300" lvl="1" indent="-114300" algn="l" defTabSz="6222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1400"/>
                <a:t>рефлексия;</a:t>
              </a:r>
              <a:endParaRPr/>
            </a:p>
            <a:p>
              <a:pPr marL="114300" lvl="1" indent="-114300" algn="l" defTabSz="6222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1400"/>
                <a:t>краткий содержательный отчёт</a:t>
              </a:r>
              <a:endParaRPr/>
            </a:p>
          </p:txBody>
        </p:sp>
      </p:grp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D15E78-9F3F-CFC1-9187-5019DCD07767}" type="slidenum">
              <a:rPr lang="ru-RU"/>
              <a:t>3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 bwMode="auto">
          <a:xfrm>
            <a:off x="2987911" y="160341"/>
            <a:ext cx="7952912" cy="82303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3600">
                <a:solidFill>
                  <a:srgbClr val="002060"/>
                </a:solidFill>
              </a:rPr>
              <a:t>Этапы подготовки к мероприятию</a:t>
            </a:r>
            <a:endParaRPr/>
          </a:p>
        </p:txBody>
      </p:sp>
      <p:sp>
        <p:nvSpPr>
          <p:cNvPr id="13" name="Выгнутая вниз стрелка 12"/>
          <p:cNvSpPr/>
          <p:nvPr/>
        </p:nvSpPr>
        <p:spPr bwMode="auto">
          <a:xfrm>
            <a:off x="2414562" y="5072732"/>
            <a:ext cx="3199659" cy="860024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Выгнутая вниз стрелка 13"/>
          <p:cNvSpPr/>
          <p:nvPr/>
        </p:nvSpPr>
        <p:spPr bwMode="auto">
          <a:xfrm>
            <a:off x="6723930" y="5072732"/>
            <a:ext cx="3199659" cy="942372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9659" y="87662"/>
            <a:ext cx="1081966" cy="968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773955" y="2108446"/>
            <a:ext cx="7666236" cy="3338373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5400" i="1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/>
              </a:rPr>
              <a:t> ФОРМЫ АНТИДОПИНГОВЫХ МЕРОПРИЯТИЙ</a:t>
            </a:r>
            <a:r>
              <a:rPr lang="ru-RU" sz="540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/>
              </a:rPr>
              <a:t/>
            </a:r>
            <a:br>
              <a:rPr lang="ru-RU" sz="540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/>
              </a:rPr>
            </a:br>
            <a:endParaRPr lang="ru-RU" sz="540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/>
          <a:srcRect l="27990" t="10543" r="29521" b="4242"/>
          <a:stretch/>
        </p:blipFill>
        <p:spPr bwMode="auto">
          <a:xfrm>
            <a:off x="351543" y="1957254"/>
            <a:ext cx="2895300" cy="3266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4"/>
          <p:cNvSpPr txBox="1"/>
          <p:nvPr/>
        </p:nvSpPr>
        <p:spPr bwMode="auto">
          <a:xfrm>
            <a:off x="2198702" y="276221"/>
            <a:ext cx="9478128" cy="57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/>
              <a:t>ГОСУДАРСТВЕННОЕ АВТОНОМНОЕ УЧРЕЖДЕНИЕ ЯМАЛО-НЕНЕЦКОГО АВТОНОМНОГО ОКРУГА «ЦЕНТР СПОРТИВНОЙ ПОДГОТОВКИ»</a:t>
            </a:r>
            <a:endParaRPr sz="160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2C8F66-A0D2-D2C6-825E-537C8B3AB9B6}" type="slidenum">
              <a:rPr lang="ru-RU"/>
              <a:t>4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4392" y="87662"/>
            <a:ext cx="1220680" cy="1092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765970" y="151311"/>
            <a:ext cx="8396795" cy="970695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5000"/>
          </a:bodyPr>
          <a:lstStyle/>
          <a:p>
            <a:pPr algn="ctr">
              <a:defRPr/>
            </a:pPr>
            <a:r>
              <a:rPr lang="ru-RU" sz="3200" b="1">
                <a:solidFill>
                  <a:schemeClr val="accent2">
                    <a:lumMod val="75000"/>
                  </a:schemeClr>
                </a:solidFill>
              </a:rPr>
              <a:t>Рейтинговая система оценивания </a:t>
            </a:r>
            <a:br>
              <a:rPr lang="ru-RU" sz="3200" b="1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>
                <a:solidFill>
                  <a:schemeClr val="accent2">
                    <a:lumMod val="75000"/>
                  </a:schemeClr>
                </a:solidFill>
              </a:rPr>
              <a:t>субъектов России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2074" t="6638" r="995" b="50640"/>
          <a:stretch/>
        </p:blipFill>
        <p:spPr bwMode="auto">
          <a:xfrm>
            <a:off x="1927247" y="1122006"/>
            <a:ext cx="9394136" cy="20426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l="24513" t="33474" r="26269" b="3730"/>
          <a:stretch/>
        </p:blipFill>
        <p:spPr bwMode="auto">
          <a:xfrm>
            <a:off x="4271812" y="3105146"/>
            <a:ext cx="4465786" cy="3204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986059" y="5343525"/>
            <a:ext cx="3037293" cy="36579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B89530-34A9-C090-5CC5-7165F5727A0B}" type="slidenum">
              <a:rPr lang="ru-RU"/>
              <a:t>5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6649" y="62570"/>
            <a:ext cx="1183688" cy="1059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5498578" y="838764"/>
            <a:ext cx="5953125" cy="62779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b="1">
                <a:solidFill>
                  <a:schemeClr val="accent2">
                    <a:lumMod val="75000"/>
                  </a:schemeClr>
                </a:solidFill>
              </a:rPr>
              <a:t>Критерии рейтинга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2074" t="6638" r="995" b="50640"/>
          <a:stretch/>
        </p:blipFill>
        <p:spPr bwMode="auto">
          <a:xfrm>
            <a:off x="83227" y="3717"/>
            <a:ext cx="4661723" cy="1670092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 bwMode="auto">
          <a:xfrm>
            <a:off x="5367886" y="2327575"/>
            <a:ext cx="6214510" cy="32302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just">
              <a:buAutoNum type="arabicPeriod"/>
              <a:defRPr/>
            </a:pPr>
            <a:r>
              <a:rPr lang="ru-RU" sz="2600">
                <a:solidFill>
                  <a:schemeClr val="tx1"/>
                </a:solidFill>
              </a:rPr>
              <a:t>Наличие предоставленного план-графика</a:t>
            </a:r>
            <a:endParaRPr sz="260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  <a:defRPr/>
            </a:pPr>
            <a:r>
              <a:rPr lang="ru-RU" sz="2600">
                <a:solidFill>
                  <a:schemeClr val="tx1"/>
                </a:solidFill>
              </a:rPr>
              <a:t>Успешное прохождение мониторинга РУСАДА</a:t>
            </a:r>
            <a:endParaRPr sz="260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  <a:defRPr/>
            </a:pPr>
            <a:r>
              <a:rPr lang="ru-RU" sz="2600">
                <a:solidFill>
                  <a:schemeClr val="tx1"/>
                </a:solidFill>
              </a:rPr>
              <a:t>Наличие отчетов о мероприятиях</a:t>
            </a:r>
            <a:endParaRPr sz="260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  <a:defRPr/>
            </a:pPr>
            <a:r>
              <a:rPr lang="ru-RU" sz="2600">
                <a:solidFill>
                  <a:schemeClr val="tx1"/>
                </a:solidFill>
              </a:rPr>
              <a:t>Наличие раздела «Антидопинг»</a:t>
            </a:r>
            <a:endParaRPr sz="2600"/>
          </a:p>
        </p:txBody>
      </p:sp>
      <p:sp>
        <p:nvSpPr>
          <p:cNvPr id="7" name="TextBox 8"/>
          <p:cNvSpPr txBox="1"/>
          <p:nvPr/>
        </p:nvSpPr>
        <p:spPr bwMode="auto">
          <a:xfrm>
            <a:off x="1005876" y="3138145"/>
            <a:ext cx="4293929" cy="28436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ru-RU"/>
              <a:t>Мероприятий оцениваются: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ru-RU"/>
              <a:t>Выбора тем для мероприятий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ru-RU"/>
              <a:t>Выбора формата проведения мероприятий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ru-RU"/>
              <a:t>Соответствия тем и формата мероприятия целевой аудитории</a:t>
            </a:r>
            <a:endParaRPr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A2323E-D50B-DC94-1DF8-A30A44BD248C}" type="slidenum">
              <a:rPr lang="ru-RU"/>
              <a:t>6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479295" y="-30225"/>
            <a:ext cx="8322815" cy="778997"/>
          </a:xfrm>
        </p:spPr>
        <p:txBody>
          <a:bodyPr/>
          <a:lstStyle/>
          <a:p>
            <a:pPr algn="ctr">
              <a:defRPr/>
            </a:pPr>
            <a:r>
              <a:rPr lang="ru-RU"/>
              <a:t> </a:t>
            </a:r>
            <a:r>
              <a:rPr lang="ru-RU" sz="3600" b="1">
                <a:solidFill>
                  <a:schemeClr val="accent2">
                    <a:lumMod val="75000"/>
                  </a:schemeClr>
                </a:solidFill>
              </a:rPr>
              <a:t>Рекомендации РАА РУСАДА</a:t>
            </a:r>
            <a:endParaRPr sz="3600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29496" t="10397" r="30301" b="4143"/>
          <a:stretch/>
        </p:blipFill>
        <p:spPr bwMode="auto">
          <a:xfrm>
            <a:off x="228599" y="748772"/>
            <a:ext cx="4994031" cy="5971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2100000" sy="-100000" algn="bl" rotWithShape="0"/>
          </a:effectLst>
        </p:spPr>
      </p:pic>
      <p:sp>
        <p:nvSpPr>
          <p:cNvPr id="6" name="TextBox 4"/>
          <p:cNvSpPr txBox="1"/>
          <p:nvPr/>
        </p:nvSpPr>
        <p:spPr bwMode="auto">
          <a:xfrm>
            <a:off x="703381" y="3991707"/>
            <a:ext cx="4414456" cy="3657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3"/>
          <a:srcRect l="30005" t="19783" r="30370" b="3903"/>
          <a:stretch/>
        </p:blipFill>
        <p:spPr bwMode="auto">
          <a:xfrm>
            <a:off x="5797649" y="799487"/>
            <a:ext cx="5465298" cy="59207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2100000" sy="-100000" algn="bl" rotWithShape="0"/>
          </a:effectLst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305065" y="5398477"/>
            <a:ext cx="4817203" cy="1321749"/>
          </a:xfrm>
          <a:prstGeom prst="rect">
            <a:avLst/>
          </a:prstGeom>
        </p:spPr>
      </p:pic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D77976-955A-0EE0-4630-187AB161C5BF}" type="slidenum">
              <a:rPr lang="ru-RU"/>
              <a:t>7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479293" y="284871"/>
            <a:ext cx="9441771" cy="70281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>
                <a:solidFill>
                  <a:schemeClr val="accent2">
                    <a:lumMod val="75000"/>
                  </a:schemeClr>
                </a:solidFill>
              </a:rPr>
              <a:t>Формы антидопинговых мероприятий </a:t>
            </a:r>
            <a:endParaRPr sz="36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1949251" y="2100222"/>
            <a:ext cx="9633145" cy="4256129"/>
          </a:xfrm>
        </p:spPr>
        <p:txBody>
          <a:bodyPr>
            <a:noAutofit/>
          </a:bodyPr>
          <a:lstStyle/>
          <a:p>
            <a:pPr marL="457200" indent="630555" algn="just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2000" b="1" i="1">
                <a:solidFill>
                  <a:srgbClr val="C00000"/>
                </a:solidFill>
                <a:ea typeface="Times New Roman"/>
                <a:cs typeface="Times New Roman"/>
              </a:rPr>
              <a:t>Лекция</a:t>
            </a:r>
            <a:r>
              <a:rPr lang="ru-RU" sz="2000">
                <a:solidFill>
                  <a:schemeClr val="tx1"/>
                </a:solidFill>
                <a:ea typeface="Times New Roman"/>
                <a:cs typeface="Times New Roman"/>
              </a:rPr>
              <a:t> - систематическое, последовательное изложение учебного материала, какого-либо вопроса, темы, раздела, предмета и т.д. (1 ч.)</a:t>
            </a:r>
            <a:endParaRPr sz="2000">
              <a:solidFill>
                <a:schemeClr val="tx1"/>
              </a:solidFill>
              <a:ea typeface="Calibri"/>
              <a:cs typeface="Times New Roman"/>
            </a:endParaRPr>
          </a:p>
          <a:p>
            <a:pPr marL="457200" indent="630555" algn="just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2000" b="1" i="1">
                <a:solidFill>
                  <a:srgbClr val="C00000"/>
                </a:solidFill>
                <a:ea typeface="Times New Roman"/>
                <a:cs typeface="Times New Roman"/>
              </a:rPr>
              <a:t>Семинар</a:t>
            </a:r>
            <a:r>
              <a:rPr lang="ru-RU" sz="2000" i="1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ru-RU" sz="2000">
                <a:solidFill>
                  <a:schemeClr val="tx1"/>
                </a:solidFill>
                <a:ea typeface="Times New Roman"/>
                <a:cs typeface="Times New Roman"/>
              </a:rPr>
              <a:t>- это форма проведения обучающих занятий. Основными принципами являются диалог, обсуждение и спор. (1 час 30 мин.)</a:t>
            </a:r>
            <a:endParaRPr sz="2000"/>
          </a:p>
          <a:p>
            <a:pPr marL="457200" indent="630555" algn="just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2000" b="1" i="1">
                <a:solidFill>
                  <a:srgbClr val="C00000"/>
                </a:solidFill>
                <a:ea typeface="Times New Roman"/>
                <a:cs typeface="Times New Roman"/>
              </a:rPr>
              <a:t>Викторина</a:t>
            </a:r>
            <a:r>
              <a:rPr lang="ru-RU" sz="2000">
                <a:solidFill>
                  <a:schemeClr val="tx1"/>
                </a:solidFill>
                <a:ea typeface="Times New Roman"/>
                <a:cs typeface="Times New Roman"/>
              </a:rPr>
              <a:t> - игра, заключающаяся в ответах на устные или письменные вопросы из области знаний антидопинговой деятельности. В подготовке и проведении викторины, необходимо учитывать возрастной ценз. (15-45 мин.)</a:t>
            </a:r>
            <a:endParaRPr sz="2000">
              <a:solidFill>
                <a:schemeClr val="tx1"/>
              </a:solidFill>
              <a:ea typeface="Calibri"/>
              <a:cs typeface="Times New Roman"/>
            </a:endParaRPr>
          </a:p>
          <a:p>
            <a:pPr marL="457200" indent="630555" algn="just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2000" b="1" i="1">
                <a:solidFill>
                  <a:srgbClr val="C00000"/>
                </a:solidFill>
                <a:ea typeface="Times New Roman"/>
                <a:cs typeface="Times New Roman"/>
              </a:rPr>
              <a:t>Онлайн-курс</a:t>
            </a:r>
            <a:r>
              <a:rPr lang="ru-RU" sz="2000" b="1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ru-RU" sz="2000">
                <a:solidFill>
                  <a:schemeClr val="tx1"/>
                </a:solidFill>
                <a:ea typeface="Times New Roman"/>
                <a:cs typeface="Times New Roman"/>
              </a:rPr>
              <a:t>- дистанционное обучение и тестирование, в результате которого тестируемый получает электронный сертификат, необходимо проходить на сайте РУСАДА </a:t>
            </a:r>
            <a:r>
              <a:rPr lang="ru-RU" sz="2000" u="sng">
                <a:solidFill>
                  <a:schemeClr val="tx1"/>
                </a:solidFill>
                <a:ea typeface="Times New Roman"/>
                <a:cs typeface="Times New Roman"/>
                <a:hlinkClick r:id="rId2" tooltip="http://www.rusada.ru/"/>
              </a:rPr>
              <a:t>www.rusada.ru</a:t>
            </a:r>
            <a:r>
              <a:rPr lang="ru-RU" sz="200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endParaRPr sz="2000">
              <a:solidFill>
                <a:schemeClr val="tx1"/>
              </a:solidFill>
              <a:ea typeface="Calibri"/>
              <a:cs typeface="Times New Roman"/>
            </a:endParaRPr>
          </a:p>
          <a:p>
            <a:pPr marL="457200" indent="630555" algn="just">
              <a:lnSpc>
                <a:spcPct val="114999"/>
              </a:lnSpc>
              <a:spcAft>
                <a:spcPts val="0"/>
              </a:spcAft>
              <a:defRPr/>
            </a:pPr>
            <a:endParaRPr sz="200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defRPr/>
            </a:pPr>
            <a:endParaRPr sz="2000"/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3"/>
          <a:srcRect l="12616" t="6967" r="11131" b="7194"/>
          <a:stretch/>
        </p:blipFill>
        <p:spPr bwMode="auto">
          <a:xfrm>
            <a:off x="146874" y="190593"/>
            <a:ext cx="1961335" cy="1594188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1B82F4-153D-E7A6-58C5-B0C2B91BCFA9}" type="slidenum">
              <a:rPr lang="ru-RU"/>
              <a:t>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636503" y="283017"/>
            <a:ext cx="8359803" cy="97465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accent2">
                    <a:lumMod val="75000"/>
                  </a:schemeClr>
                </a:solidFill>
              </a:rPr>
              <a:t>Возрастно-психологические особенности восприятия информации</a:t>
            </a:r>
            <a:endParaRPr sz="28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5"/>
          <p:cNvSpPr>
            <a:spLocks noGrp="1"/>
          </p:cNvSpPr>
          <p:nvPr>
            <p:ph idx="1"/>
          </p:nvPr>
        </p:nvSpPr>
        <p:spPr bwMode="auto">
          <a:xfrm>
            <a:off x="4310315" y="1666158"/>
            <a:ext cx="7499781" cy="562092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82500" lnSpcReduction="10000"/>
          </a:bodyPr>
          <a:lstStyle/>
          <a:p>
            <a:pPr>
              <a:defRPr/>
            </a:pPr>
            <a:r>
              <a:rPr lang="ru-RU" sz="3600">
                <a:solidFill>
                  <a:schemeClr val="tx1"/>
                </a:solidFill>
              </a:rPr>
              <a:t>Младший школьный возраст (7-10 лет) </a:t>
            </a:r>
            <a:r>
              <a:rPr lang="ru-RU" sz="3600" i="1">
                <a:solidFill>
                  <a:srgbClr val="0070C0"/>
                </a:solidFill>
              </a:rPr>
              <a:t>словесно-логическое мышление</a:t>
            </a:r>
            <a:endParaRPr sz="3600"/>
          </a:p>
          <a:p>
            <a:pPr>
              <a:defRPr/>
            </a:pPr>
            <a:r>
              <a:rPr lang="ru-RU" sz="3600">
                <a:solidFill>
                  <a:schemeClr val="tx1"/>
                </a:solidFill>
              </a:rPr>
              <a:t>Младший подростковый возраст (10-13 лет) </a:t>
            </a:r>
            <a:r>
              <a:rPr lang="ru-RU" sz="3600" i="1">
                <a:solidFill>
                  <a:srgbClr val="0070C0"/>
                </a:solidFill>
              </a:rPr>
              <a:t>теоретическо-рефлексивное мышление</a:t>
            </a:r>
            <a:endParaRPr sz="3600"/>
          </a:p>
          <a:p>
            <a:pPr>
              <a:defRPr/>
            </a:pPr>
            <a:r>
              <a:rPr lang="ru-RU" sz="3600">
                <a:solidFill>
                  <a:schemeClr val="tx1"/>
                </a:solidFill>
              </a:rPr>
              <a:t>Подростковый возраст (13-15 лет) </a:t>
            </a:r>
            <a:r>
              <a:rPr lang="ru-RU" sz="3600" i="1">
                <a:solidFill>
                  <a:srgbClr val="0070C0"/>
                </a:solidFill>
              </a:rPr>
              <a:t>абстрактно-логическое мышление, креативность</a:t>
            </a:r>
            <a:endParaRPr sz="3600"/>
          </a:p>
          <a:p>
            <a:pPr>
              <a:defRPr/>
            </a:pPr>
            <a:r>
              <a:rPr lang="ru-RU" sz="3600">
                <a:solidFill>
                  <a:schemeClr val="tx1"/>
                </a:solidFill>
              </a:rPr>
              <a:t>Ранняя юность (15-17 лет) </a:t>
            </a:r>
            <a:r>
              <a:rPr lang="ru-RU" sz="3600" i="1">
                <a:solidFill>
                  <a:srgbClr val="0070C0"/>
                </a:solidFill>
              </a:rPr>
              <a:t>индивидуальный стиль умственного развития</a:t>
            </a:r>
            <a:endParaRPr sz="3600"/>
          </a:p>
          <a:p>
            <a:pPr>
              <a:defRPr/>
            </a:pPr>
            <a:r>
              <a:rPr lang="ru-RU" sz="3600">
                <a:solidFill>
                  <a:schemeClr val="tx1"/>
                </a:solidFill>
              </a:rPr>
              <a:t>Юношеский возраст (17-21 год) </a:t>
            </a:r>
            <a:r>
              <a:rPr lang="ru-RU" sz="3600" i="1">
                <a:solidFill>
                  <a:srgbClr val="0070C0"/>
                </a:solidFill>
              </a:rPr>
              <a:t>сложившийся индивидуальный стиль умственной деятельности</a:t>
            </a:r>
            <a:endParaRPr sz="3600"/>
          </a:p>
          <a:p>
            <a:pPr>
              <a:defRPr/>
            </a:pPr>
            <a:endParaRPr sz="3600" i="1">
              <a:solidFill>
                <a:srgbClr val="0070C0"/>
              </a:solidFill>
            </a:endParaRPr>
          </a:p>
          <a:p>
            <a:pPr>
              <a:defRPr/>
            </a:pPr>
            <a:endParaRPr sz="3600" i="1">
              <a:solidFill>
                <a:srgbClr val="0070C0"/>
              </a:solidFill>
            </a:endParaRPr>
          </a:p>
          <a:p>
            <a:pPr>
              <a:defRPr/>
            </a:pPr>
            <a:endParaRPr sz="3600" i="1"/>
          </a:p>
          <a:p>
            <a:pPr>
              <a:defRPr/>
            </a:pPr>
            <a:endParaRPr sz="3600"/>
          </a:p>
          <a:p>
            <a:pPr>
              <a:defRPr/>
            </a:pPr>
            <a:endParaRPr sz="3600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pic>
        <p:nvPicPr>
          <p:cNvPr id="6" name="Picture 2" descr="https://yuriste.ru/wp-content/uploads/2019/07807860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83116" y="4284564"/>
            <a:ext cx="2718576" cy="583961"/>
          </a:xfrm>
          <a:prstGeom prst="rect">
            <a:avLst/>
          </a:prstGeom>
          <a:noFill/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6634" y="2025218"/>
            <a:ext cx="4110031" cy="2311893"/>
          </a:xfrm>
          <a:prstGeom prst="rect">
            <a:avLst/>
          </a:prstGeom>
        </p:spPr>
      </p:pic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5FEDD6-CA3A-86A0-0433-F5599BCCF988}" type="slidenum">
              <a:rPr lang="ru-RU"/>
              <a:t>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Turtl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</TotalTime>
  <Words>400</Words>
  <Application>Microsoft Office PowerPoint</Application>
  <DocSecurity>0</DocSecurity>
  <PresentationFormat>Широкоэкранный</PresentationFormat>
  <Paragraphs>193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PT Astra Serif</vt:lpstr>
      <vt:lpstr>Times New Roman</vt:lpstr>
      <vt:lpstr>Turtle</vt:lpstr>
      <vt:lpstr>Презентация PowerPoint</vt:lpstr>
      <vt:lpstr>Презентация PowerPoint</vt:lpstr>
      <vt:lpstr>Презентация PowerPoint</vt:lpstr>
      <vt:lpstr> ФОРМЫ АНТИДОПИНГОВЫХ МЕРОПРИЯТИЙ </vt:lpstr>
      <vt:lpstr>Рейтинговая система оценивания  субъектов России</vt:lpstr>
      <vt:lpstr>Критерии рейтинга</vt:lpstr>
      <vt:lpstr> Рекомендации РАА РУСАДА</vt:lpstr>
      <vt:lpstr> Формы антидопинговых мероприятий </vt:lpstr>
      <vt:lpstr>Возрастно-психологические особенности восприятия информации</vt:lpstr>
      <vt:lpstr>Предлагаемая форма планирования антидопинговых мероприятий в спортивной школе</vt:lpstr>
      <vt:lpstr>Наглядные материалы</vt:lpstr>
      <vt:lpstr>Наша цель - не допустить использования допинга в спорте!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РЕКОМЕНДОВАННЫЕ РАА РУСАДА ФОРМЫ АНТИДОПИНГОВЫХ МЕРОПРИЯТИЙ </dc:title>
  <dc:subject/>
  <dc:creator>Оксана Александровна Глубоких</dc:creator>
  <cp:keywords/>
  <dc:description/>
  <cp:lastModifiedBy>Елена Васильевна Плеханова</cp:lastModifiedBy>
  <cp:revision>68</cp:revision>
  <cp:lastPrinted>2022-04-29T03:29:35Z</cp:lastPrinted>
  <dcterms:created xsi:type="dcterms:W3CDTF">2022-04-25T06:49:34Z</dcterms:created>
  <dcterms:modified xsi:type="dcterms:W3CDTF">2022-04-29T03:59:26Z</dcterms:modified>
  <cp:category/>
  <dc:identifier/>
  <cp:contentStatus/>
  <dc:language/>
  <cp:version/>
</cp:coreProperties>
</file>