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</p:sldIdLst>
  <p:sldSz cx="12192000" cy="6858000"/>
  <p:notesSz cx="12192000" cy="6858000"/>
  <p:defaultTextStyle>
    <a:defPPr>
      <a:defRPr lang="ru-RU"/>
    </a:defPPr>
    <a:lvl1pPr marL="0" algn="l" defTabSz="914400">
      <a:defRPr sz="18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>
      <a:defRPr sz="18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>
      <a:defRPr sz="18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>
      <a:defRPr sz="18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>
      <a:defRPr sz="18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>
      <a:defRPr sz="18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>
      <a:defRPr sz="18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>
      <a:defRPr sz="18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>
      <a:defRPr sz="18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8E34F953-40E1-9CC0-B1BD-150A6B4094EC}">
  <a:tblStyle styleId="{8E34F953-40E1-9CC0-B1BD-150A6B4094EC}" styleName="Средний стиль 4 — акцент 1">
    <a:wholeTbl>
      <a:tcTxStyle>
        <a:fontRef idx="minor">
          <a:srgbClr val="000000"/>
        </a:fontRef>
        <a:schemeClr val="dk1"/>
      </a:tcTxStyle>
      <a:tcStyle>
        <a:tcBdr>
          <a:left>
            <a:ln w="12700">
              <a:solidFill>
                <a:schemeClr val="accent1"/>
              </a:solidFill>
            </a:ln>
          </a:left>
          <a:right>
            <a:ln w="12700">
              <a:solidFill>
                <a:schemeClr val="accent1"/>
              </a:solidFill>
            </a:ln>
          </a:right>
          <a:top>
            <a:ln w="12700">
              <a:solidFill>
                <a:schemeClr val="accent1"/>
              </a:solidFill>
            </a:ln>
          </a:top>
          <a:bottom>
            <a:ln w="12700">
              <a:solidFill>
                <a:schemeClr val="accent1"/>
              </a:solidFill>
            </a:ln>
          </a:bottom>
          <a:insideH>
            <a:ln w="12700">
              <a:solidFill>
                <a:schemeClr val="accent1"/>
              </a:solidFill>
            </a:ln>
          </a:insideH>
          <a:insideV>
            <a:ln w="12700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  <a:fill>
          <a:solidFill>
            <a:schemeClr val="accent1">
              <a:tint val="40000"/>
            </a:schemeClr>
          </a:solidFill>
        </a:fill>
      </a:tcStyle>
    </a:band2V>
    <a:lastCol>
      <a:tcStyle>
        <a:tcBdr/>
      </a:tcStyle>
    </a:lastCol>
    <a:firstCol>
      <a:tcStyle>
        <a:tcBdr/>
      </a:tcStyle>
    </a:firstCol>
    <a:lastRow>
      <a:tcStyle>
        <a:tcBdr>
          <a:top>
            <a:ln w="25400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seCell>
      <a:tcStyle>
        <a:tcBdr/>
      </a:tcStyle>
    </a:seCell>
    <a:swCell>
      <a:tcStyle>
        <a:tcBdr/>
      </a:tcStyle>
    </a:swCell>
    <a:firstRow>
      <a:tcStyle>
        <a:tcBdr/>
        <a:fill>
          <a:solidFill>
            <a:schemeClr val="accent1">
              <a:tint val="20000"/>
            </a:schemeClr>
          </a:solidFill>
        </a:fill>
      </a:tcStyle>
    </a:firstRow>
    <a:neCell>
      <a:tcStyle>
        <a:tcBdr/>
      </a:tcStyle>
    </a:neCell>
    <a:nwCell>
      <a:tcStyle>
        <a:tcBdr/>
      </a:tcStyle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110" d="100"/>
          <a:sy n="110" d="100"/>
        </p:scale>
        <p:origin x="594" y="10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" preserve="1" userDrawn="1">
  <p:cSld name="Титульны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 bwMode="auto"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 bwMode="auto"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pPr>
              <a:defRPr/>
            </a:pPr>
            <a:r>
              <a:rPr lang="ru-RU"/>
              <a:t>Образец подзаголовка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6A34F9F-0428-4FB7-8989-B07D7A8E7168}" type="datetimeFigureOut">
              <a:rPr lang="ru-RU"/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5E269DE-5F32-4AF6-9A4B-D0C1ADA8DAAB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x" preserve="1" userDrawn="1">
  <p:cSld name="Заголовок и вертикальный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/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6A34F9F-0428-4FB7-8989-B07D7A8E7168}" type="datetimeFigureOut">
              <a:rPr lang="ru-RU"/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5E269DE-5F32-4AF6-9A4B-D0C1ADA8DAAB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vertTitleAndTx" preserve="1" userDrawn="1">
  <p:cSld name="Вертикальный заголовок и текс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 bwMode="auto">
          <a:xfrm>
            <a:off x="8724900" y="365125"/>
            <a:ext cx="2628900" cy="5811838"/>
          </a:xfrm>
        </p:spPr>
        <p:txBody>
          <a:bodyPr vert="eaVert"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 bwMode="auto">
          <a:xfrm>
            <a:off x="838200" y="365125"/>
            <a:ext cx="7734300" cy="5811838"/>
          </a:xfrm>
        </p:spPr>
        <p:txBody>
          <a:bodyPr vert="eaVert"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6A34F9F-0428-4FB7-8989-B07D7A8E7168}" type="datetimeFigureOut">
              <a:rPr lang="ru-RU"/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5E269DE-5F32-4AF6-9A4B-D0C1ADA8DAAB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" preserve="1" userDrawn="1">
  <p:cSld name="Заголовок и объект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/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6A34F9F-0428-4FB7-8989-B07D7A8E7168}" type="datetimeFigureOut">
              <a:rPr lang="ru-RU"/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5E269DE-5F32-4AF6-9A4B-D0C1ADA8DAAB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secHead" preserve="1" userDrawn="1">
  <p:cSld name="Заголовок раздел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6A34F9F-0428-4FB7-8989-B07D7A8E7168}" type="datetimeFigureOut">
              <a:rPr lang="ru-RU"/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5E269DE-5F32-4AF6-9A4B-D0C1ADA8DAAB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Obj" preserve="1" userDrawn="1">
  <p:cSld name="Два объекта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 bwMode="auto">
          <a:xfrm>
            <a:off x="838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6172200" y="1825625"/>
            <a:ext cx="5181600" cy="435133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6A34F9F-0428-4FB7-8989-B07D7A8E7168}" type="datetimeFigureOut">
              <a:rPr lang="ru-RU"/>
              <a:t>22.03.2023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5E269DE-5F32-4AF6-9A4B-D0C1ADA8DAAB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woTxTwoObj" preserve="1" userDrawn="1">
  <p:cSld name="Сравнение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365125"/>
            <a:ext cx="10515600" cy="1325563"/>
          </a:xfrm>
        </p:spPr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 bwMode="auto">
          <a:xfrm>
            <a:off x="839788" y="2505074"/>
            <a:ext cx="5157787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 bwMode="auto"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 bwMode="auto">
          <a:xfrm>
            <a:off x="6172200" y="2505074"/>
            <a:ext cx="5183188" cy="3684588"/>
          </a:xfrm>
        </p:spPr>
        <p:txBody>
          <a:bodyPr/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6A34F9F-0428-4FB7-8989-B07D7A8E7168}" type="datetimeFigureOut">
              <a:rPr lang="ru-RU"/>
              <a:t>22.03.2023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5E269DE-5F32-4AF6-9A4B-D0C1ADA8DAAB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titleOnly" preserve="1" userDrawn="1">
  <p:cSld name="Только заголовок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/>
        <p:txBody>
          <a:bodyPr/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6A34F9F-0428-4FB7-8989-B07D7A8E7168}" type="datetimeFigureOut">
              <a:rPr lang="ru-RU"/>
              <a:t>22.03.2023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5E269DE-5F32-4AF6-9A4B-D0C1ADA8DAAB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blank" preserve="1" userDrawn="1">
  <p:cSld name="Пустой слайд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6A34F9F-0428-4FB7-8989-B07D7A8E7168}" type="datetimeFigureOut">
              <a:rPr lang="ru-RU"/>
              <a:t>22.03.2023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5E269DE-5F32-4AF6-9A4B-D0C1ADA8DAAB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objTx" preserve="1" userDrawn="1">
  <p:cSld name="Объект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6A34F9F-0428-4FB7-8989-B07D7A8E7168}" type="datetimeFigureOut">
              <a:rPr lang="ru-RU"/>
              <a:t>22.03.2023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5E269DE-5F32-4AF6-9A4B-D0C1ADA8DAAB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PhAnim="0" type="picTx" preserve="1" userDrawn="1">
  <p:cSld name="Рисунок с подписью"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 bwMode="auto"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>
              <a:defRPr/>
            </a:pP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 bwMode="auto"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>
              <a:defRPr/>
            </a:pPr>
            <a:r>
              <a:rPr lang="ru-RU"/>
              <a:t>Образец текста</a:t>
            </a:r>
            <a:endParaRPr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 bwMode="auto"/>
        <p:txBody>
          <a:bodyPr/>
          <a:lstStyle/>
          <a:p>
            <a:pPr>
              <a:defRPr/>
            </a:pPr>
            <a:fld id="{36A34F9F-0428-4FB7-8989-B07D7A8E7168}" type="datetimeFigureOut">
              <a:rPr lang="ru-RU"/>
              <a:t>22.03.2023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 bwMode="auto"/>
        <p:txBody>
          <a:bodyPr/>
          <a:lstStyle/>
          <a:p>
            <a:pPr>
              <a:defRPr/>
            </a:pPr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 bwMode="auto"/>
        <p:txBody>
          <a:bodyPr/>
          <a:lstStyle/>
          <a:p>
            <a:pPr>
              <a:defRPr/>
            </a:pPr>
            <a:fld id="{B5E269DE-5F32-4AF6-9A4B-D0C1ADA8DAAB}" type="slidenum">
              <a:rPr lang="ru-RU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 bwMode="auto"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pPr>
              <a:defRPr/>
            </a:pPr>
            <a:r>
              <a:rPr lang="ru-RU"/>
              <a:t>Образец заголовка</a:t>
            </a:r>
            <a:endParaRPr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 bwMode="auto"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>
              <a:defRPr/>
            </a:pPr>
            <a:r>
              <a:rPr lang="ru-RU"/>
              <a:t>Образец текста</a:t>
            </a:r>
            <a:endParaRPr/>
          </a:p>
          <a:p>
            <a:pPr lvl="1">
              <a:defRPr/>
            </a:pPr>
            <a:r>
              <a:rPr lang="ru-RU"/>
              <a:t>Второй уровень</a:t>
            </a:r>
            <a:endParaRPr/>
          </a:p>
          <a:p>
            <a:pPr lvl="2">
              <a:defRPr/>
            </a:pPr>
            <a:r>
              <a:rPr lang="ru-RU"/>
              <a:t>Третий уровень</a:t>
            </a:r>
            <a:endParaRPr/>
          </a:p>
          <a:p>
            <a:pPr lvl="3">
              <a:defRPr/>
            </a:pPr>
            <a:r>
              <a:rPr lang="ru-RU"/>
              <a:t>Четвертый уровень</a:t>
            </a:r>
            <a:endParaRPr/>
          </a:p>
          <a:p>
            <a:pPr lvl="4">
              <a:defRPr/>
            </a:pPr>
            <a:r>
              <a:rPr lang="ru-RU"/>
              <a:t>Пятый уровень</a:t>
            </a:r>
            <a:endParaRPr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 bwMode="auto"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36A34F9F-0428-4FB7-8989-B07D7A8E7168}" type="datetimeFigureOut">
              <a:rPr lang="ru-RU"/>
              <a:t>22.03.2023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 bwMode="auto"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 bwMode="auto"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B5E269DE-5F32-4AF6-9A4B-D0C1ADA8DAAB}" type="slidenum">
              <a:rPr lang="ru-RU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>
        <a:lnSpc>
          <a:spcPct val="90000"/>
        </a:lnSpc>
        <a:spcBef>
          <a:spcPts val="0"/>
        </a:spcBef>
        <a:buNone/>
        <a:defRPr sz="44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>
        <a:lnSpc>
          <a:spcPct val="90000"/>
        </a:lnSpc>
        <a:spcBef>
          <a:spcPts val="1000"/>
        </a:spcBef>
        <a:buFont typeface="Arial"/>
        <a:buChar char="•"/>
        <a:defRPr sz="28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4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20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>
        <a:defRPr sz="18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6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6.xml"/><Relationship Id="rId5" Type="http://schemas.openxmlformats.org/officeDocument/2006/relationships/image" Target="../media/image13.png"/><Relationship Id="rId4" Type="http://schemas.openxmlformats.org/officeDocument/2006/relationships/image" Target="../media/image21.png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3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8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26.jpg"/><Relationship Id="rId1" Type="http://schemas.openxmlformats.org/officeDocument/2006/relationships/slideLayout" Target="../slideLayouts/slideLayout8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017936144" name="Рисунок 2143643369"/>
          <p:cNvSpPr/>
          <p:nvPr/>
        </p:nvSpPr>
        <p:spPr bwMode="auto">
          <a:xfrm>
            <a:off x="1453187" y="105411"/>
            <a:ext cx="9108486" cy="6682306"/>
          </a:xfrm>
          <a:prstGeom prst="flowChartAlternateProcess">
            <a:avLst/>
          </a:prstGeom>
          <a:blipFill>
            <a:blip r:embed="rId2"/>
            <a:stretch/>
          </a:blipFill>
          <a:ln w="0">
            <a:noFill/>
          </a:ln>
        </p:spPr>
        <p:style>
          <a:lnRef idx="0">
            <a:srgbClr val="000000"/>
          </a:lnRef>
          <a:fillRef idx="0">
            <a:srgbClr val="000000"/>
          </a:fillRef>
          <a:effectRef idx="0">
            <a:srgbClr val="000000"/>
          </a:effectRef>
          <a:fontRef idx="minor"/>
        </p:style>
        <p:txBody>
          <a:bodyPr lIns="90000" tIns="45000" rIns="90000" bIns="45000" anchor="t">
            <a:noAutofit/>
          </a:bodyPr>
          <a:lstStyle/>
          <a:p>
            <a:pPr>
              <a:defRPr/>
            </a:pPr>
            <a:endParaRPr lang="ru-RU" sz="1800" b="0" strike="noStrike" spc="0">
              <a:solidFill>
                <a:srgbClr val="000000"/>
              </a:solidFill>
              <a:latin typeface="Open Sans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9" name="Рисунок 28"/>
          <p:cNvPicPr>
            <a:picLocks noChangeAspect="1"/>
          </p:cNvPicPr>
          <p:nvPr/>
        </p:nvPicPr>
        <p:blipFill>
          <a:blip r:embed="rId2"/>
          <a:srcRect t="24914" b="30774"/>
          <a:stretch/>
        </p:blipFill>
        <p:spPr bwMode="auto">
          <a:xfrm>
            <a:off x="8185314" y="162426"/>
            <a:ext cx="3699456" cy="1022405"/>
          </a:xfrm>
          <a:prstGeom prst="rect">
            <a:avLst/>
          </a:prstGeom>
        </p:spPr>
      </p:pic>
      <p:sp>
        <p:nvSpPr>
          <p:cNvPr id="33" name="Заголовок 1"/>
          <p:cNvSpPr txBox="1"/>
          <p:nvPr/>
        </p:nvSpPr>
        <p:spPr bwMode="auto">
          <a:xfrm>
            <a:off x="1416562" y="255345"/>
            <a:ext cx="6768752" cy="1113996"/>
          </a:xfrm>
          <a:prstGeom prst="rect">
            <a:avLst/>
          </a:prstGeom>
        </p:spPr>
        <p:txBody>
          <a:bodyPr vertOverflow="overflow" horzOverflow="clip" vert="horz" wrap="square" lIns="91440" tIns="45720" rIns="91440" bIns="45720" numCol="1" spcCol="0" rtlCol="0" fromWordArt="0" anchor="b" anchorCtr="0" forceAA="0" compatLnSpc="0"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ru-RU" sz="1800" b="1">
                <a:solidFill>
                  <a:srgbClr val="002060"/>
                </a:solidFill>
                <a:latin typeface="Bookman Old Style"/>
              </a:rPr>
              <a:t>Информация о количестве детей в возрасте </a:t>
            </a:r>
            <a:br>
              <a:rPr lang="ru-RU" sz="1800" b="1">
                <a:solidFill>
                  <a:srgbClr val="002060"/>
                </a:solidFill>
                <a:latin typeface="Bookman Old Style"/>
              </a:rPr>
            </a:br>
            <a:r>
              <a:rPr lang="ru-RU" sz="1800" b="1">
                <a:solidFill>
                  <a:srgbClr val="002060"/>
                </a:solidFill>
                <a:latin typeface="Bookman Old Style"/>
              </a:rPr>
              <a:t>прошедших спортивное тестирование</a:t>
            </a:r>
            <a:endParaRPr lang="ru-RU" sz="1800">
              <a:solidFill>
                <a:srgbClr val="002060"/>
              </a:solidFill>
              <a:latin typeface="Bookman Old Style"/>
            </a:endParaRPr>
          </a:p>
          <a:p>
            <a:pPr algn="ctr">
              <a:defRPr/>
            </a:pPr>
            <a:r>
              <a:rPr lang="ru-RU" sz="1800" b="1">
                <a:solidFill>
                  <a:srgbClr val="002060"/>
                </a:solidFill>
                <a:latin typeface="Bookman Old Style"/>
              </a:rPr>
              <a:t>посредствам АПК «Стань Чемпионом» в Ямало-Ненецком автономном округе 2021-2022-2023 год.</a:t>
            </a:r>
            <a:endParaRPr lang="ru-RU" sz="1800">
              <a:solidFill>
                <a:srgbClr val="002060"/>
              </a:solidFill>
              <a:latin typeface="Bookman Old Style"/>
            </a:endParaRPr>
          </a:p>
        </p:txBody>
      </p:sp>
      <p:graphicFrame>
        <p:nvGraphicFramePr>
          <p:cNvPr id="37" name="Таблица 36"/>
          <p:cNvGraphicFramePr>
            <a:graphicFrameLocks noGrp="1"/>
          </p:cNvGraphicFramePr>
          <p:nvPr/>
        </p:nvGraphicFramePr>
        <p:xfrm>
          <a:off x="1487488" y="1556792"/>
          <a:ext cx="8811799" cy="5117161"/>
        </p:xfrm>
        <a:graphic>
          <a:graphicData uri="http://schemas.openxmlformats.org/drawingml/2006/table">
            <a:tbl>
              <a:tblPr firstRow="1" firstCol="1" bandRow="1">
                <a:tableStyleId>{8E34F953-40E1-9CC0-B1BD-150A6B4094EC}</a:tableStyleId>
              </a:tblPr>
              <a:tblGrid>
                <a:gridCol w="1947872"/>
                <a:gridCol w="1470119"/>
                <a:gridCol w="1424163"/>
                <a:gridCol w="1424163"/>
                <a:gridCol w="2545482"/>
              </a:tblGrid>
              <a:tr h="1087910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endParaRPr sz="1100" b="1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100" b="1">
                          <a:latin typeface="Book Antiqua"/>
                          <a:ea typeface="Book Antiqua"/>
                          <a:cs typeface="Book Antiqua"/>
                        </a:rPr>
                        <a:t>Муниципальное образование</a:t>
                      </a:r>
                      <a:endParaRPr sz="11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endParaRPr sz="1100" b="1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100" b="1">
                          <a:latin typeface="Book Antiqua"/>
                          <a:ea typeface="Book Antiqua"/>
                          <a:cs typeface="Book Antiqua"/>
                        </a:rPr>
                        <a:t>Количество детей</a:t>
                      </a:r>
                      <a:endParaRPr sz="1100" b="1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100" b="1">
                          <a:latin typeface="Book Antiqua"/>
                          <a:ea typeface="Book Antiqua"/>
                          <a:cs typeface="Book Antiqua"/>
                        </a:rPr>
                        <a:t>в 2021 году</a:t>
                      </a:r>
                      <a:endParaRPr sz="11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endParaRPr sz="1100" b="1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100" b="1">
                          <a:latin typeface="Book Antiqua"/>
                          <a:ea typeface="Book Antiqua"/>
                          <a:cs typeface="Book Antiqua"/>
                        </a:rPr>
                        <a:t>Количество детей</a:t>
                      </a:r>
                      <a:endParaRPr sz="1100" b="1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100" b="1">
                          <a:latin typeface="Book Antiqua"/>
                          <a:ea typeface="Book Antiqua"/>
                          <a:cs typeface="Book Antiqua"/>
                        </a:rPr>
                        <a:t>в 2022 году</a:t>
                      </a:r>
                      <a:endParaRPr sz="11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marL="0" marR="0" lvl="0" indent="0" algn="ctr" defTabSz="91440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endParaRPr sz="1100" b="1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marL="0" marR="0" lvl="0" indent="0" algn="ctr" defTabSz="91440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1">
                          <a:latin typeface="Book Antiqua"/>
                          <a:ea typeface="Book Antiqua"/>
                          <a:cs typeface="Book Antiqua"/>
                        </a:rPr>
                        <a:t>Количество детей  </a:t>
                      </a:r>
                      <a:endParaRPr sz="1100" b="1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marL="0" marR="0" lvl="0" indent="0" algn="ctr" defTabSz="914400">
                        <a:lnSpc>
                          <a:spcPct val="106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defRPr/>
                      </a:pPr>
                      <a:r>
                        <a:rPr lang="ru-RU" sz="1100" b="1">
                          <a:latin typeface="Book Antiqua"/>
                          <a:ea typeface="Book Antiqua"/>
                          <a:cs typeface="Book Antiqua"/>
                        </a:rPr>
                        <a:t>в 2023 году</a:t>
                      </a:r>
                      <a:endParaRPr sz="1100" b="1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endParaRPr sz="11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100" b="1">
                          <a:latin typeface="Book Antiqua"/>
                          <a:ea typeface="Book Antiqua"/>
                          <a:cs typeface="Book Antiqua"/>
                        </a:rPr>
                        <a:t>Общее количество протестированных детей посредствам АПК «СТАНЬ ЧЕМПИОНОМ» </a:t>
                      </a:r>
                      <a:endParaRPr sz="1100" b="1">
                        <a:latin typeface="Book Antiqua"/>
                        <a:ea typeface="Book Antiqua"/>
                        <a:cs typeface="Book Antiqua"/>
                      </a:endParaRPr>
                    </a:p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100" b="1">
                          <a:latin typeface="Book Antiqua"/>
                          <a:ea typeface="Book Antiqua"/>
                          <a:cs typeface="Book Antiqua"/>
                        </a:rPr>
                        <a:t>в ЯНАО</a:t>
                      </a:r>
                      <a:endParaRPr sz="11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</a:tr>
              <a:tr h="290062"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1">
                          <a:latin typeface="Book Antiqua"/>
                          <a:ea typeface="Book Antiqua"/>
                          <a:cs typeface="Book Antiqua"/>
                        </a:rPr>
                        <a:t>Салехард</a:t>
                      </a:r>
                      <a:endParaRPr sz="11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>
                          <a:latin typeface="Book Antiqua"/>
                          <a:ea typeface="Book Antiqua"/>
                          <a:cs typeface="Book Antiqua"/>
                        </a:rPr>
                        <a:t>105</a:t>
                      </a:r>
                      <a:endParaRPr sz="16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>
                          <a:latin typeface="Book Antiqua"/>
                          <a:ea typeface="Book Antiqua"/>
                          <a:cs typeface="Book Antiqua"/>
                        </a:rPr>
                        <a:t>224</a:t>
                      </a:r>
                      <a:endParaRPr sz="16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>
                          <a:latin typeface="Book Antiqua"/>
                          <a:ea typeface="Book Antiqua"/>
                          <a:cs typeface="Book Antiqua"/>
                        </a:rPr>
                        <a:t>127</a:t>
                      </a:r>
                      <a:endParaRPr sz="16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>
                          <a:latin typeface="Book Antiqua"/>
                          <a:ea typeface="Book Antiqua"/>
                          <a:cs typeface="Book Antiqua"/>
                        </a:rPr>
                        <a:t>456</a:t>
                      </a:r>
                      <a:endParaRPr sz="16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</a:tr>
              <a:tr h="290062"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1">
                          <a:latin typeface="Book Antiqua"/>
                          <a:ea typeface="Book Antiqua"/>
                          <a:cs typeface="Book Antiqua"/>
                        </a:rPr>
                        <a:t>Надым</a:t>
                      </a:r>
                      <a:endParaRPr sz="11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>
                          <a:latin typeface="Book Antiqua"/>
                          <a:ea typeface="Book Antiqua"/>
                          <a:cs typeface="Book Antiqua"/>
                        </a:rPr>
                        <a:t>692</a:t>
                      </a:r>
                      <a:endParaRPr sz="16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>
                          <a:latin typeface="Book Antiqua"/>
                          <a:ea typeface="Book Antiqua"/>
                          <a:cs typeface="Book Antiqua"/>
                        </a:rPr>
                        <a:t>412</a:t>
                      </a:r>
                      <a:endParaRPr sz="16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>
                          <a:latin typeface="Book Antiqua"/>
                          <a:ea typeface="Book Antiqua"/>
                          <a:cs typeface="Book Antiqua"/>
                        </a:rPr>
                        <a:t>-</a:t>
                      </a:r>
                      <a:endParaRPr sz="16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>
                          <a:latin typeface="Book Antiqua"/>
                          <a:ea typeface="Book Antiqua"/>
                          <a:cs typeface="Book Antiqua"/>
                        </a:rPr>
                        <a:t>1 104</a:t>
                      </a:r>
                      <a:endParaRPr sz="16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</a:tr>
              <a:tr h="290062"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1">
                          <a:latin typeface="Book Antiqua"/>
                          <a:ea typeface="Book Antiqua"/>
                          <a:cs typeface="Book Antiqua"/>
                        </a:rPr>
                        <a:t>Приуральский р-н</a:t>
                      </a:r>
                      <a:endParaRPr sz="11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>
                          <a:latin typeface="Book Antiqua"/>
                          <a:ea typeface="Book Antiqua"/>
                          <a:cs typeface="Book Antiqua"/>
                        </a:rPr>
                        <a:t>-</a:t>
                      </a:r>
                      <a:endParaRPr sz="16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>
                          <a:latin typeface="Book Antiqua"/>
                          <a:ea typeface="Book Antiqua"/>
                          <a:cs typeface="Book Antiqua"/>
                        </a:rPr>
                        <a:t>62</a:t>
                      </a:r>
                      <a:endParaRPr sz="16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>
                          <a:latin typeface="Book Antiqua"/>
                          <a:ea typeface="Book Antiqua"/>
                          <a:cs typeface="Book Antiqua"/>
                        </a:rPr>
                        <a:t>138</a:t>
                      </a:r>
                      <a:endParaRPr sz="16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>
                          <a:latin typeface="Book Antiqua"/>
                          <a:ea typeface="Book Antiqua"/>
                          <a:cs typeface="Book Antiqua"/>
                        </a:rPr>
                        <a:t>200</a:t>
                      </a:r>
                      <a:endParaRPr sz="16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</a:tr>
              <a:tr h="290062"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1">
                          <a:latin typeface="Book Antiqua"/>
                          <a:ea typeface="Book Antiqua"/>
                          <a:cs typeface="Book Antiqua"/>
                        </a:rPr>
                        <a:t>Шурышкарский р-н</a:t>
                      </a:r>
                      <a:endParaRPr sz="11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>
                          <a:latin typeface="Book Antiqua"/>
                          <a:ea typeface="Book Antiqua"/>
                          <a:cs typeface="Book Antiqua"/>
                        </a:rPr>
                        <a:t>-</a:t>
                      </a:r>
                      <a:endParaRPr sz="16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>
                          <a:latin typeface="Book Antiqua"/>
                          <a:ea typeface="Book Antiqua"/>
                          <a:cs typeface="Book Antiqua"/>
                        </a:rPr>
                        <a:t>30</a:t>
                      </a:r>
                      <a:endParaRPr sz="16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>
                          <a:latin typeface="Book Antiqua"/>
                          <a:ea typeface="Book Antiqua"/>
                          <a:cs typeface="Book Antiqua"/>
                        </a:rPr>
                        <a:t>-</a:t>
                      </a:r>
                      <a:endParaRPr sz="16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>
                          <a:latin typeface="Book Antiqua"/>
                          <a:ea typeface="Book Antiqua"/>
                          <a:cs typeface="Book Antiqua"/>
                        </a:rPr>
                        <a:t>30</a:t>
                      </a:r>
                      <a:endParaRPr sz="16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</a:tr>
              <a:tr h="290062"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1">
                          <a:latin typeface="Book Antiqua"/>
                          <a:ea typeface="Book Antiqua"/>
                          <a:cs typeface="Book Antiqua"/>
                        </a:rPr>
                        <a:t>Лабытнанги</a:t>
                      </a:r>
                      <a:endParaRPr sz="11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>
                          <a:latin typeface="Book Antiqua"/>
                          <a:ea typeface="Book Antiqua"/>
                          <a:cs typeface="Book Antiqua"/>
                        </a:rPr>
                        <a:t>29</a:t>
                      </a:r>
                      <a:endParaRPr sz="16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>
                          <a:latin typeface="Book Antiqua"/>
                          <a:ea typeface="Book Antiqua"/>
                          <a:cs typeface="Book Antiqua"/>
                        </a:rPr>
                        <a:t>24</a:t>
                      </a:r>
                      <a:endParaRPr sz="16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endParaRPr sz="16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>
                          <a:latin typeface="Book Antiqua"/>
                          <a:ea typeface="Book Antiqua"/>
                          <a:cs typeface="Book Antiqua"/>
                        </a:rPr>
                        <a:t>53</a:t>
                      </a:r>
                      <a:endParaRPr sz="16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</a:tr>
              <a:tr h="290062"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1">
                          <a:latin typeface="Book Antiqua"/>
                          <a:ea typeface="Book Antiqua"/>
                          <a:cs typeface="Book Antiqua"/>
                        </a:rPr>
                        <a:t>Ямальский р-н</a:t>
                      </a:r>
                      <a:endParaRPr sz="11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>
                          <a:latin typeface="Book Antiqua"/>
                          <a:ea typeface="Book Antiqua"/>
                          <a:cs typeface="Book Antiqua"/>
                        </a:rPr>
                        <a:t>0</a:t>
                      </a:r>
                      <a:endParaRPr sz="16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>
                          <a:latin typeface="Book Antiqua"/>
                          <a:ea typeface="Book Antiqua"/>
                          <a:cs typeface="Book Antiqua"/>
                        </a:rPr>
                        <a:t>16</a:t>
                      </a:r>
                      <a:endParaRPr sz="16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>
                          <a:latin typeface="Book Antiqua"/>
                          <a:ea typeface="Book Antiqua"/>
                          <a:cs typeface="Book Antiqua"/>
                        </a:rPr>
                        <a:t>-</a:t>
                      </a:r>
                      <a:endParaRPr sz="16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>
                          <a:latin typeface="Book Antiqua"/>
                          <a:ea typeface="Book Antiqua"/>
                          <a:cs typeface="Book Antiqua"/>
                        </a:rPr>
                        <a:t>16</a:t>
                      </a:r>
                      <a:endParaRPr sz="16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</a:tr>
              <a:tr h="290062"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1">
                          <a:latin typeface="Book Antiqua"/>
                          <a:ea typeface="Book Antiqua"/>
                          <a:cs typeface="Book Antiqua"/>
                        </a:rPr>
                        <a:t>Ноябрьск</a:t>
                      </a:r>
                      <a:endParaRPr sz="11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>
                          <a:latin typeface="Book Antiqua"/>
                          <a:ea typeface="Book Antiqua"/>
                          <a:cs typeface="Book Antiqua"/>
                        </a:rPr>
                        <a:t>405</a:t>
                      </a:r>
                      <a:endParaRPr sz="16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>
                          <a:latin typeface="Book Antiqua"/>
                          <a:ea typeface="Book Antiqua"/>
                          <a:cs typeface="Book Antiqua"/>
                        </a:rPr>
                        <a:t>771</a:t>
                      </a:r>
                      <a:endParaRPr sz="16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>
                          <a:latin typeface="Book Antiqua"/>
                          <a:ea typeface="Book Antiqua"/>
                          <a:cs typeface="Book Antiqua"/>
                        </a:rPr>
                        <a:t>23</a:t>
                      </a:r>
                      <a:endParaRPr sz="16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>
                          <a:latin typeface="Book Antiqua"/>
                          <a:ea typeface="Book Antiqua"/>
                          <a:cs typeface="Book Antiqua"/>
                        </a:rPr>
                        <a:t>1 021</a:t>
                      </a:r>
                      <a:endParaRPr sz="16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</a:tr>
              <a:tr h="290062"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1">
                          <a:latin typeface="Book Antiqua"/>
                          <a:ea typeface="Book Antiqua"/>
                          <a:cs typeface="Book Antiqua"/>
                        </a:rPr>
                        <a:t>Губкинский</a:t>
                      </a:r>
                      <a:endParaRPr sz="11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>
                          <a:latin typeface="Book Antiqua"/>
                          <a:ea typeface="Book Antiqua"/>
                          <a:cs typeface="Book Antiqua"/>
                        </a:rPr>
                        <a:t> -</a:t>
                      </a:r>
                      <a:endParaRPr sz="16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>
                          <a:latin typeface="Book Antiqua"/>
                          <a:ea typeface="Book Antiqua"/>
                          <a:cs typeface="Book Antiqua"/>
                        </a:rPr>
                        <a:t>56</a:t>
                      </a:r>
                      <a:endParaRPr sz="16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>
                          <a:solidFill>
                            <a:schemeClr val="tx1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62</a:t>
                      </a:r>
                      <a:endParaRPr sz="1600" b="1"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>
                          <a:latin typeface="Book Antiqua"/>
                          <a:ea typeface="Book Antiqua"/>
                          <a:cs typeface="Book Antiqua"/>
                        </a:rPr>
                        <a:t>118</a:t>
                      </a:r>
                      <a:endParaRPr sz="16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</a:tr>
              <a:tr h="290062"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1">
                          <a:latin typeface="Book Antiqua"/>
                          <a:ea typeface="Book Antiqua"/>
                          <a:cs typeface="Book Antiqua"/>
                        </a:rPr>
                        <a:t>Муравленко</a:t>
                      </a:r>
                      <a:endParaRPr sz="11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>
                          <a:latin typeface="Book Antiqua"/>
                          <a:ea typeface="Book Antiqua"/>
                          <a:cs typeface="Book Antiqua"/>
                        </a:rPr>
                        <a:t>24</a:t>
                      </a:r>
                      <a:endParaRPr sz="16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>
                          <a:latin typeface="Book Antiqua"/>
                          <a:ea typeface="Book Antiqua"/>
                          <a:cs typeface="Book Antiqua"/>
                        </a:rPr>
                        <a:t>-</a:t>
                      </a:r>
                      <a:endParaRPr sz="16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>
                          <a:latin typeface="Book Antiqua"/>
                          <a:ea typeface="Book Antiqua"/>
                          <a:cs typeface="Book Antiqua"/>
                        </a:rPr>
                        <a:t>-</a:t>
                      </a:r>
                      <a:endParaRPr sz="16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>
                          <a:latin typeface="Book Antiqua"/>
                          <a:ea typeface="Book Antiqua"/>
                          <a:cs typeface="Book Antiqua"/>
                        </a:rPr>
                        <a:t>24</a:t>
                      </a:r>
                      <a:endParaRPr sz="16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</a:tr>
              <a:tr h="290062"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1">
                          <a:latin typeface="Book Antiqua"/>
                          <a:ea typeface="Book Antiqua"/>
                          <a:cs typeface="Book Antiqua"/>
                        </a:rPr>
                        <a:t>Новый Уренгой</a:t>
                      </a:r>
                      <a:endParaRPr sz="11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>
                          <a:latin typeface="Book Antiqua"/>
                          <a:ea typeface="Book Antiqua"/>
                          <a:cs typeface="Book Antiqua"/>
                        </a:rPr>
                        <a:t>394</a:t>
                      </a:r>
                      <a:endParaRPr sz="16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>
                          <a:latin typeface="Book Antiqua"/>
                          <a:ea typeface="Book Antiqua"/>
                          <a:cs typeface="Book Antiqua"/>
                        </a:rPr>
                        <a:t>430</a:t>
                      </a:r>
                      <a:endParaRPr sz="16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>
                          <a:latin typeface="Book Antiqua"/>
                          <a:ea typeface="Book Antiqua"/>
                          <a:cs typeface="Book Antiqua"/>
                        </a:rPr>
                        <a:t>-</a:t>
                      </a:r>
                      <a:endParaRPr sz="16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>
                          <a:latin typeface="Book Antiqua"/>
                          <a:ea typeface="Book Antiqua"/>
                          <a:cs typeface="Book Antiqua"/>
                        </a:rPr>
                        <a:t>824</a:t>
                      </a:r>
                      <a:endParaRPr sz="16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</a:tr>
              <a:tr h="290062"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1">
                          <a:latin typeface="Book Antiqua"/>
                          <a:ea typeface="Book Antiqua"/>
                          <a:cs typeface="Book Antiqua"/>
                        </a:rPr>
                        <a:t>Тазовский</a:t>
                      </a:r>
                      <a:endParaRPr sz="11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>
                          <a:latin typeface="Book Antiqua"/>
                          <a:ea typeface="Book Antiqua"/>
                          <a:cs typeface="Book Antiqua"/>
                        </a:rPr>
                        <a:t>180</a:t>
                      </a:r>
                      <a:endParaRPr sz="16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>
                          <a:latin typeface="Book Antiqua"/>
                          <a:ea typeface="Book Antiqua"/>
                          <a:cs typeface="Book Antiqua"/>
                        </a:rPr>
                        <a:t>251</a:t>
                      </a:r>
                      <a:endParaRPr sz="16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>
                          <a:latin typeface="Book Antiqua"/>
                          <a:ea typeface="Book Antiqua"/>
                          <a:cs typeface="Book Antiqua"/>
                        </a:rPr>
                        <a:t>-</a:t>
                      </a:r>
                      <a:endParaRPr sz="16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>
                          <a:latin typeface="Book Antiqua"/>
                          <a:ea typeface="Book Antiqua"/>
                          <a:cs typeface="Book Antiqua"/>
                        </a:rPr>
                        <a:t>431</a:t>
                      </a:r>
                      <a:endParaRPr sz="16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</a:tr>
              <a:tr h="290062"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1">
                          <a:latin typeface="Book Antiqua"/>
                          <a:ea typeface="Book Antiqua"/>
                          <a:cs typeface="Book Antiqua"/>
                        </a:rPr>
                        <a:t>Красноселькупский р-н</a:t>
                      </a:r>
                      <a:endParaRPr sz="11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>
                          <a:latin typeface="Book Antiqua"/>
                          <a:ea typeface="Book Antiqua"/>
                          <a:cs typeface="Book Antiqua"/>
                        </a:rPr>
                        <a:t>44</a:t>
                      </a:r>
                      <a:endParaRPr sz="16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>
                          <a:latin typeface="Book Antiqua"/>
                          <a:ea typeface="Book Antiqua"/>
                          <a:cs typeface="Book Antiqua"/>
                        </a:rPr>
                        <a:t>-</a:t>
                      </a:r>
                      <a:endParaRPr sz="16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>
                          <a:latin typeface="Book Antiqua"/>
                          <a:ea typeface="Book Antiqua"/>
                          <a:cs typeface="Book Antiqua"/>
                        </a:rPr>
                        <a:t>218</a:t>
                      </a:r>
                      <a:endParaRPr sz="16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>
                          <a:latin typeface="Book Antiqua"/>
                          <a:ea typeface="Book Antiqua"/>
                          <a:cs typeface="Book Antiqua"/>
                        </a:rPr>
                        <a:t>262</a:t>
                      </a:r>
                      <a:endParaRPr sz="16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</a:tr>
              <a:tr h="290062">
                <a:tc>
                  <a:txBody>
                    <a:bodyPr/>
                    <a:lstStyle/>
                    <a:p>
                      <a:pPr algn="l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100" b="1">
                          <a:latin typeface="Book Antiqua"/>
                          <a:ea typeface="Book Antiqua"/>
                          <a:cs typeface="Book Antiqua"/>
                        </a:rPr>
                        <a:t>Пуровский р-н</a:t>
                      </a:r>
                      <a:endParaRPr sz="11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>
                          <a:latin typeface="Book Antiqua"/>
                          <a:ea typeface="Book Antiqua"/>
                          <a:cs typeface="Book Antiqua"/>
                        </a:rPr>
                        <a:t>-</a:t>
                      </a:r>
                      <a:endParaRPr sz="16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>
                          <a:latin typeface="Book Antiqua"/>
                          <a:ea typeface="Book Antiqua"/>
                          <a:cs typeface="Book Antiqua"/>
                        </a:rPr>
                        <a:t>-</a:t>
                      </a:r>
                      <a:endParaRPr sz="16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>
                          <a:latin typeface="Book Antiqua"/>
                          <a:ea typeface="Book Antiqua"/>
                          <a:cs typeface="Book Antiqua"/>
                        </a:rPr>
                        <a:t>96</a:t>
                      </a:r>
                      <a:endParaRPr sz="16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>
                          <a:latin typeface="Book Antiqua"/>
                          <a:ea typeface="Book Antiqua"/>
                          <a:cs typeface="Book Antiqua"/>
                        </a:rPr>
                        <a:t>96</a:t>
                      </a:r>
                      <a:endParaRPr sz="1600" b="1">
                        <a:solidFill>
                          <a:schemeClr val="tx1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</a:tr>
              <a:tr h="253857"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200" b="1">
                          <a:latin typeface="Book Antiqua"/>
                          <a:ea typeface="Book Antiqua"/>
                          <a:cs typeface="Book Antiqua"/>
                        </a:rPr>
                        <a:t>ИТОГО</a:t>
                      </a:r>
                      <a:endParaRPr sz="1100" b="1">
                        <a:solidFill>
                          <a:srgbClr val="FF0000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1 875</a:t>
                      </a:r>
                      <a:endParaRPr sz="1600" b="1">
                        <a:solidFill>
                          <a:srgbClr val="FF0000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2 276</a:t>
                      </a:r>
                      <a:endParaRPr sz="1600" b="1">
                        <a:solidFill>
                          <a:srgbClr val="FF0000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659</a:t>
                      </a:r>
                      <a:endParaRPr sz="1600" b="1">
                        <a:solidFill>
                          <a:srgbClr val="FF0000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6000"/>
                        </a:lnSpc>
                        <a:spcAft>
                          <a:spcPts val="0"/>
                        </a:spcAft>
                        <a:defRPr/>
                      </a:pPr>
                      <a:r>
                        <a:rPr lang="ru-RU" sz="1600" b="1">
                          <a:solidFill>
                            <a:srgbClr val="FF0000"/>
                          </a:solidFill>
                          <a:latin typeface="Book Antiqua"/>
                          <a:ea typeface="Book Antiqua"/>
                          <a:cs typeface="Book Antiqua"/>
                        </a:rPr>
                        <a:t>4 810</a:t>
                      </a:r>
                      <a:endParaRPr sz="1600" b="1">
                        <a:solidFill>
                          <a:srgbClr val="FF0000"/>
                        </a:solidFill>
                        <a:latin typeface="Book Antiqua"/>
                        <a:ea typeface="Book Antiqua"/>
                        <a:cs typeface="Book Antiqua"/>
                      </a:endParaRPr>
                    </a:p>
                  </a:txBody>
                  <a:tcPr marL="68580" marR="68580" marT="0" marB="0"/>
                </a:tc>
              </a:tr>
            </a:tbl>
          </a:graphicData>
        </a:graphic>
      </p:graphicFrame>
      <p:pic>
        <p:nvPicPr>
          <p:cNvPr id="1230129656" name="Рисунок 1"/>
          <p:cNvPicPr/>
          <p:nvPr/>
        </p:nvPicPr>
        <p:blipFill>
          <a:blip r:embed="rId3"/>
          <a:stretch/>
        </p:blipFill>
        <p:spPr bwMode="auto">
          <a:xfrm>
            <a:off x="173073" y="162426"/>
            <a:ext cx="848160" cy="8514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42" name="Заголовок 1"/>
          <p:cNvSpPr txBox="1"/>
          <p:nvPr/>
        </p:nvSpPr>
        <p:spPr bwMode="auto">
          <a:xfrm>
            <a:off x="7322513" y="319206"/>
            <a:ext cx="4348742" cy="461244"/>
          </a:xfrm>
          <a:prstGeom prst="rect">
            <a:avLst/>
          </a:prstGeom>
        </p:spPr>
        <p:txBody>
          <a:bodyPr vertOverflow="overflow" horzOverflow="clip" vert="horz" wrap="square" lIns="91440" tIns="45720" rIns="91440" bIns="45720" numCol="1" spcCol="0" rtlCol="0" fromWordArt="0" anchor="b" anchorCtr="0" forceAA="0" compatLnSpc="0"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1800" b="1">
                <a:solidFill>
                  <a:srgbClr val="002060"/>
                </a:solidFill>
                <a:latin typeface="Book Antiqua"/>
                <a:ea typeface="Arial"/>
                <a:cs typeface="Arial"/>
              </a:rPr>
              <a:t>Повышение профессиональной компетентности тестировщиков</a:t>
            </a:r>
            <a:endParaRPr lang="ru-RU" sz="1400" i="1">
              <a:latin typeface="Arial"/>
              <a:cs typeface="Arial"/>
            </a:endParaRPr>
          </a:p>
        </p:txBody>
      </p:sp>
      <p:sp>
        <p:nvSpPr>
          <p:cNvPr id="268" name="Заголовок 1"/>
          <p:cNvSpPr>
            <a:spLocks noGrp="1"/>
          </p:cNvSpPr>
          <p:nvPr/>
        </p:nvSpPr>
        <p:spPr bwMode="auto">
          <a:xfrm>
            <a:off x="5555499" y="1305762"/>
            <a:ext cx="2002055" cy="461243"/>
          </a:xfrm>
        </p:spPr>
        <p:txBody>
          <a:bodyPr vertOverflow="overflow" horzOverflow="clip" vert="horz" wrap="square" lIns="91440" tIns="45720" rIns="91440" bIns="45720" numCol="1" spcCol="0" rtlCol="0" fromWordArt="0" anchor="b" anchorCtr="0" forceAA="0" compatLnSpc="0">
            <a:noAutofit/>
          </a:bodyPr>
          <a:lstStyle>
            <a:lvl1pPr marL="0" algn="l" defTabSz="914400">
              <a:lnSpc>
                <a:spcPct val="85000"/>
              </a:lnSpc>
              <a:spcBef>
                <a:spcPts val="0"/>
              </a:spcBef>
              <a:buNone/>
              <a:defRPr sz="4800" spc="-49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i="1">
                <a:solidFill>
                  <a:schemeClr val="tx1"/>
                </a:solidFill>
                <a:latin typeface="Liberation Serif"/>
                <a:cs typeface="Arial"/>
              </a:rPr>
              <a:t>Методическое </a:t>
            </a:r>
            <a:endParaRPr/>
          </a:p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i="1">
                <a:solidFill>
                  <a:schemeClr val="tx1"/>
                </a:solidFill>
                <a:latin typeface="Liberation Serif"/>
                <a:cs typeface="Arial"/>
              </a:rPr>
              <a:t>мероприятие</a:t>
            </a:r>
            <a:endParaRPr sz="4000" b="1">
              <a:solidFill>
                <a:schemeClr val="tx1"/>
              </a:solidFill>
              <a:latin typeface="Liberation Serif"/>
            </a:endParaRPr>
          </a:p>
        </p:txBody>
      </p:sp>
      <p:sp>
        <p:nvSpPr>
          <p:cNvPr id="269" name="Стрелка вправо 25"/>
          <p:cNvSpPr/>
          <p:nvPr/>
        </p:nvSpPr>
        <p:spPr bwMode="auto">
          <a:xfrm>
            <a:off x="7193193" y="1370732"/>
            <a:ext cx="672367" cy="363398"/>
          </a:xfrm>
          <a:prstGeom prst="right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70" name="Заголовок 1"/>
          <p:cNvSpPr>
            <a:spLocks noGrp="1"/>
          </p:cNvSpPr>
          <p:nvPr/>
        </p:nvSpPr>
        <p:spPr bwMode="auto">
          <a:xfrm>
            <a:off x="7968208" y="908720"/>
            <a:ext cx="3600400" cy="1689878"/>
          </a:xfrm>
        </p:spPr>
        <p:txBody>
          <a:bodyPr vertOverflow="overflow" horzOverflow="clip" vert="horz" wrap="square" lIns="91440" tIns="45720" rIns="91440" bIns="45720" numCol="1" spcCol="0" rtlCol="0" fromWordArt="0" anchor="b" anchorCtr="0" forceAA="0" compatLnSpc="0">
            <a:noAutofit/>
          </a:bodyPr>
          <a:lstStyle>
            <a:lvl1pPr marL="0" algn="l" defTabSz="914400">
              <a:lnSpc>
                <a:spcPct val="85000"/>
              </a:lnSpc>
              <a:spcBef>
                <a:spcPts val="0"/>
              </a:spcBef>
              <a:buNone/>
              <a:defRPr sz="4800" spc="-49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  <a:defRPr/>
            </a:pPr>
            <a:r>
              <a:rPr lang="ru-RU" sz="1600">
                <a:solidFill>
                  <a:schemeClr val="tx1"/>
                </a:solidFill>
                <a:latin typeface="Liberation Serif"/>
                <a:cs typeface="Arial"/>
              </a:rPr>
              <a:t>Лекционное онлайн-занятие </a:t>
            </a:r>
            <a:endParaRPr lang="en-US" sz="1600">
              <a:solidFill>
                <a:schemeClr val="tx1"/>
              </a:solidFill>
              <a:latin typeface="Liberation Serif"/>
              <a:cs typeface="Arial"/>
            </a:endParaRPr>
          </a:p>
          <a:p>
            <a:pPr>
              <a:lnSpc>
                <a:spcPct val="170000"/>
              </a:lnSpc>
              <a:defRPr/>
            </a:pPr>
            <a:r>
              <a:rPr lang="ru-RU" sz="1600">
                <a:solidFill>
                  <a:schemeClr val="tx1"/>
                </a:solidFill>
                <a:latin typeface="Liberation Serif"/>
                <a:cs typeface="Arial"/>
              </a:rPr>
              <a:t>«Спортивное тестирование АПК «СТАНЬ ЧЕМПИОНОМ»: новое в работе»</a:t>
            </a:r>
            <a:endParaRPr sz="1600">
              <a:solidFill>
                <a:schemeClr val="tx1"/>
              </a:solidFill>
              <a:latin typeface="Liberation Serif"/>
            </a:endParaRPr>
          </a:p>
        </p:txBody>
      </p:sp>
      <p:sp>
        <p:nvSpPr>
          <p:cNvPr id="280" name="Заголовок 1"/>
          <p:cNvSpPr>
            <a:spLocks noGrp="1"/>
          </p:cNvSpPr>
          <p:nvPr/>
        </p:nvSpPr>
        <p:spPr bwMode="auto">
          <a:xfrm>
            <a:off x="5979009" y="2789258"/>
            <a:ext cx="1289787" cy="461243"/>
          </a:xfrm>
        </p:spPr>
        <p:txBody>
          <a:bodyPr vertOverflow="overflow" horzOverflow="clip" vert="horz" wrap="square" lIns="91440" tIns="45720" rIns="91440" bIns="45720" numCol="1" spcCol="0" rtlCol="0" fromWordArt="0" anchor="b" anchorCtr="0" forceAA="0" compatLnSpc="0">
            <a:normAutofit/>
          </a:bodyPr>
          <a:lstStyle>
            <a:lvl1pPr marL="0" algn="l" defTabSz="914400">
              <a:lnSpc>
                <a:spcPct val="85000"/>
              </a:lnSpc>
              <a:spcBef>
                <a:spcPts val="0"/>
              </a:spcBef>
              <a:buNone/>
              <a:defRPr sz="4800" spc="-49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i="1">
                <a:solidFill>
                  <a:schemeClr val="tx1"/>
                </a:solidFill>
                <a:latin typeface="Liberation Serif"/>
                <a:cs typeface="Arial"/>
              </a:rPr>
              <a:t>Онлайн-курс</a:t>
            </a:r>
            <a:endParaRPr sz="4000" b="1">
              <a:solidFill>
                <a:schemeClr val="tx1"/>
              </a:solidFill>
              <a:latin typeface="Liberation Serif"/>
            </a:endParaRPr>
          </a:p>
        </p:txBody>
      </p:sp>
      <p:sp>
        <p:nvSpPr>
          <p:cNvPr id="281" name="Заголовок 1"/>
          <p:cNvSpPr>
            <a:spLocks noGrp="1"/>
          </p:cNvSpPr>
          <p:nvPr/>
        </p:nvSpPr>
        <p:spPr bwMode="auto">
          <a:xfrm>
            <a:off x="7982719" y="2275507"/>
            <a:ext cx="3688536" cy="1361901"/>
          </a:xfrm>
        </p:spPr>
        <p:txBody>
          <a:bodyPr vertOverflow="overflow" horzOverflow="clip" vert="horz" wrap="square" lIns="91440" tIns="45720" rIns="91440" bIns="45720" numCol="1" spcCol="0" rtlCol="0" fromWordArt="0" anchor="b" anchorCtr="0" forceAA="0" compatLnSpc="0">
            <a:noAutofit/>
          </a:bodyPr>
          <a:lstStyle>
            <a:lvl1pPr marL="0" algn="l" defTabSz="914400">
              <a:lnSpc>
                <a:spcPct val="85000"/>
              </a:lnSpc>
              <a:spcBef>
                <a:spcPts val="0"/>
              </a:spcBef>
              <a:buNone/>
              <a:defRPr sz="4800" spc="-49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  <a:defRPr/>
            </a:pPr>
            <a:r>
              <a:rPr lang="ru-RU" sz="1600">
                <a:solidFill>
                  <a:schemeClr val="tx1"/>
                </a:solidFill>
                <a:latin typeface="Liberation Serif"/>
                <a:cs typeface="Arial"/>
              </a:rPr>
              <a:t>Онлайн-курс в АИС</a:t>
            </a:r>
            <a:r>
              <a:rPr lang="en-US" sz="1600">
                <a:solidFill>
                  <a:schemeClr val="tx1"/>
                </a:solidFill>
                <a:latin typeface="Liberation Serif"/>
                <a:cs typeface="Arial"/>
              </a:rPr>
              <a:t> </a:t>
            </a:r>
            <a:r>
              <a:rPr lang="ru-RU" sz="1600">
                <a:solidFill>
                  <a:schemeClr val="tx1"/>
                </a:solidFill>
                <a:latin typeface="Liberation Serif"/>
                <a:cs typeface="Arial"/>
              </a:rPr>
              <a:t>Лспорт «СТАНЬ ЧЕМПИОНОМ»</a:t>
            </a:r>
            <a:r>
              <a:rPr lang="en-US" sz="1600">
                <a:solidFill>
                  <a:schemeClr val="tx1"/>
                </a:solidFill>
                <a:latin typeface="Liberation Serif"/>
                <a:cs typeface="Arial"/>
              </a:rPr>
              <a:t> </a:t>
            </a:r>
            <a:r>
              <a:rPr lang="ru-RU" sz="1600">
                <a:solidFill>
                  <a:schemeClr val="tx1"/>
                </a:solidFill>
                <a:latin typeface="Liberation Serif"/>
                <a:cs typeface="Arial"/>
              </a:rPr>
              <a:t>  для тестировщиков</a:t>
            </a:r>
            <a:endParaRPr sz="1600">
              <a:solidFill>
                <a:schemeClr val="tx1"/>
              </a:solidFill>
              <a:latin typeface="Liberation Serif"/>
            </a:endParaRPr>
          </a:p>
        </p:txBody>
      </p:sp>
      <p:sp>
        <p:nvSpPr>
          <p:cNvPr id="282" name="Заголовок 1"/>
          <p:cNvSpPr>
            <a:spLocks noGrp="1"/>
          </p:cNvSpPr>
          <p:nvPr/>
        </p:nvSpPr>
        <p:spPr bwMode="auto">
          <a:xfrm>
            <a:off x="8040216" y="3719598"/>
            <a:ext cx="3631039" cy="1422951"/>
          </a:xfrm>
        </p:spPr>
        <p:txBody>
          <a:bodyPr vertOverflow="overflow" horzOverflow="clip" vert="horz" wrap="square" lIns="91440" tIns="45720" rIns="91440" bIns="45720" numCol="1" spcCol="0" rtlCol="0" fromWordArt="0" anchor="b" anchorCtr="0" forceAA="0" compatLnSpc="0">
            <a:noAutofit/>
          </a:bodyPr>
          <a:lstStyle>
            <a:lvl1pPr marL="0" algn="l" defTabSz="914400">
              <a:lnSpc>
                <a:spcPct val="85000"/>
              </a:lnSpc>
              <a:spcBef>
                <a:spcPts val="0"/>
              </a:spcBef>
              <a:buNone/>
              <a:defRPr sz="4800" spc="-49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70000"/>
              </a:lnSpc>
              <a:defRPr/>
            </a:pPr>
            <a:r>
              <a:rPr lang="ru-RU" sz="1600">
                <a:solidFill>
                  <a:schemeClr val="tx1"/>
                </a:solidFill>
                <a:latin typeface="Liberation Serif"/>
                <a:cs typeface="Arial"/>
              </a:rPr>
              <a:t>Тренинг «Обучение и проверка готовности тестеров к самостоятельной работе на практике»</a:t>
            </a:r>
            <a:endParaRPr sz="1600">
              <a:solidFill>
                <a:schemeClr val="tx1"/>
              </a:solidFill>
              <a:latin typeface="Liberation Serif"/>
            </a:endParaRPr>
          </a:p>
        </p:txBody>
      </p:sp>
      <p:sp>
        <p:nvSpPr>
          <p:cNvPr id="283" name="Стрелка вправо 25"/>
          <p:cNvSpPr/>
          <p:nvPr/>
        </p:nvSpPr>
        <p:spPr bwMode="auto">
          <a:xfrm>
            <a:off x="7186726" y="2947570"/>
            <a:ext cx="672367" cy="363398"/>
          </a:xfrm>
          <a:prstGeom prst="right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86" name="Стрелка вправо 25"/>
          <p:cNvSpPr/>
          <p:nvPr/>
        </p:nvSpPr>
        <p:spPr bwMode="auto">
          <a:xfrm>
            <a:off x="7186726" y="4185820"/>
            <a:ext cx="672367" cy="363398"/>
          </a:xfrm>
          <a:prstGeom prst="rightArrow">
            <a:avLst>
              <a:gd name="adj1" fmla="val 50000"/>
              <a:gd name="adj2" fmla="val 50000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>
              <a:defRPr/>
            </a:pPr>
            <a:endParaRPr lang="ru-RU"/>
          </a:p>
        </p:txBody>
      </p:sp>
      <p:sp>
        <p:nvSpPr>
          <p:cNvPr id="287" name="Заголовок 1"/>
          <p:cNvSpPr>
            <a:spLocks noGrp="1"/>
          </p:cNvSpPr>
          <p:nvPr/>
        </p:nvSpPr>
        <p:spPr bwMode="auto">
          <a:xfrm>
            <a:off x="5665639" y="4146131"/>
            <a:ext cx="1882290" cy="461243"/>
          </a:xfrm>
        </p:spPr>
        <p:txBody>
          <a:bodyPr vertOverflow="overflow" horzOverflow="clip" vert="horz" wrap="square" lIns="91440" tIns="45720" rIns="91440" bIns="45720" numCol="1" spcCol="0" rtlCol="0" fromWordArt="0" anchor="b" anchorCtr="0" forceAA="0" compatLnSpc="0">
            <a:noAutofit/>
          </a:bodyPr>
          <a:lstStyle>
            <a:lvl1pPr marL="0" algn="l" defTabSz="914400">
              <a:lnSpc>
                <a:spcPct val="85000"/>
              </a:lnSpc>
              <a:spcBef>
                <a:spcPts val="0"/>
              </a:spcBef>
              <a:buNone/>
              <a:defRPr sz="4800" spc="-49">
                <a:solidFill>
                  <a:schemeClr val="tx1">
                    <a:lumMod val="75000"/>
                    <a:lumOff val="25000"/>
                  </a:schemeClr>
                </a:solidFill>
                <a:latin typeface="+mj-lt"/>
                <a:ea typeface="+mj-ea"/>
                <a:cs typeface="+mj-cs"/>
              </a:defRPr>
            </a:lvl1pPr>
          </a:lstStyle>
          <a:p>
            <a:pPr marL="0" marR="0" lvl="0" indent="0" algn="ctr" defTabSz="9144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defRPr/>
            </a:pPr>
            <a:r>
              <a:rPr lang="ru-RU" sz="1400" b="1" i="1">
                <a:solidFill>
                  <a:schemeClr val="tx1"/>
                </a:solidFill>
                <a:latin typeface="Liberation Serif"/>
                <a:cs typeface="Arial"/>
              </a:rPr>
              <a:t>Обучение и стажировка</a:t>
            </a:r>
            <a:endParaRPr sz="4000" b="1">
              <a:solidFill>
                <a:schemeClr val="tx1"/>
              </a:solidFill>
              <a:latin typeface="Liberation Serif"/>
            </a:endParaRPr>
          </a:p>
        </p:txBody>
      </p:sp>
      <p:pic>
        <p:nvPicPr>
          <p:cNvPr id="288" name="Рисунок 287"/>
          <p:cNvPicPr>
            <a:picLocks noChangeAspect="1"/>
          </p:cNvPicPr>
          <p:nvPr/>
        </p:nvPicPr>
        <p:blipFill>
          <a:blip r:embed="rId2"/>
          <a:srcRect t="24914" b="30774"/>
          <a:stretch/>
        </p:blipFill>
        <p:spPr bwMode="auto">
          <a:xfrm>
            <a:off x="8915606" y="5810109"/>
            <a:ext cx="3106434" cy="858514"/>
          </a:xfrm>
          <a:prstGeom prst="rect">
            <a:avLst/>
          </a:prstGeom>
        </p:spPr>
      </p:pic>
      <p:pic>
        <p:nvPicPr>
          <p:cNvPr id="2050" name="Picture 2" descr="Z:\ДОКУМЕНТЫ  отдела ОМРпоСР\Методические мероприятия\2023\Методическая площадка в г. Новый Уренгой\0.png"/>
          <p:cNvPicPr>
            <a:picLocks noChangeAspect="1" noChangeArrowheads="1"/>
          </p:cNvPicPr>
          <p:nvPr/>
        </p:nvPicPr>
        <p:blipFill>
          <a:blip r:embed="rId3"/>
          <a:srcRect l="4961" t="2333" r="3441" b="8323"/>
          <a:stretch/>
        </p:blipFill>
        <p:spPr bwMode="auto">
          <a:xfrm>
            <a:off x="1152599" y="319204"/>
            <a:ext cx="4402899" cy="6533660"/>
          </a:xfrm>
          <a:prstGeom prst="rect">
            <a:avLst/>
          </a:prstGeom>
          <a:noFill/>
        </p:spPr>
      </p:pic>
      <p:pic>
        <p:nvPicPr>
          <p:cNvPr id="1565645640" name="Рисунок 1"/>
          <p:cNvPicPr/>
          <p:nvPr/>
        </p:nvPicPr>
        <p:blipFill>
          <a:blip r:embed="rId4"/>
          <a:stretch/>
        </p:blipFill>
        <p:spPr bwMode="auto">
          <a:xfrm>
            <a:off x="182321" y="57319"/>
            <a:ext cx="848160" cy="8514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56431" y="-194198"/>
            <a:ext cx="12031092" cy="7342572"/>
          </a:xfrm>
          <a:prstGeom prst="rect">
            <a:avLst/>
          </a:prstGeom>
        </p:spPr>
      </p:pic>
      <p:pic>
        <p:nvPicPr>
          <p:cNvPr id="1285998581" name="Рисунок 1"/>
          <p:cNvPicPr/>
          <p:nvPr/>
        </p:nvPicPr>
        <p:blipFill>
          <a:blip r:embed="rId3"/>
          <a:stretch/>
        </p:blipFill>
        <p:spPr bwMode="auto">
          <a:xfrm>
            <a:off x="293292" y="107385"/>
            <a:ext cx="848160" cy="8514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3" name="Рисунок 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29223" y="1095028"/>
            <a:ext cx="7190395" cy="3898660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2100000" sy="-100000" algn="bl" rotWithShape="0"/>
          </a:effectLst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3"/>
          <a:srcRect t="24914" b="30774"/>
          <a:stretch/>
        </p:blipFill>
        <p:spPr bwMode="auto">
          <a:xfrm>
            <a:off x="9680463" y="188550"/>
            <a:ext cx="2258852" cy="624270"/>
          </a:xfrm>
          <a:prstGeom prst="rect">
            <a:avLst/>
          </a:prstGeom>
        </p:spPr>
      </p:pic>
      <p:sp>
        <p:nvSpPr>
          <p:cNvPr id="7" name="Заголовок 1"/>
          <p:cNvSpPr txBox="1"/>
          <p:nvPr/>
        </p:nvSpPr>
        <p:spPr bwMode="auto">
          <a:xfrm>
            <a:off x="2495599" y="178777"/>
            <a:ext cx="6770320" cy="321908"/>
          </a:xfrm>
          <a:prstGeom prst="rect">
            <a:avLst/>
          </a:prstGeom>
        </p:spPr>
        <p:txBody>
          <a:bodyPr vertOverflow="overflow" horzOverflow="clip" vert="horz" wrap="square" lIns="91440" tIns="45720" rIns="91440" bIns="45720" numCol="1" spcCol="0" rtlCol="0" fromWordArt="0" anchor="b" anchorCtr="0" forceAA="0" compatLnSpc="0"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ru-RU" sz="1800" b="1">
                <a:solidFill>
                  <a:srgbClr val="002060"/>
                </a:solidFill>
                <a:latin typeface="Bookman Old Style"/>
              </a:rPr>
              <a:t>Единая база детей в АИС «ЛСпорт».</a:t>
            </a:r>
            <a:endParaRPr lang="ru-RU" sz="1800">
              <a:solidFill>
                <a:srgbClr val="002060"/>
              </a:solidFill>
              <a:latin typeface="Bookman Old Style"/>
            </a:endParaRPr>
          </a:p>
        </p:txBody>
      </p:sp>
      <p:pic>
        <p:nvPicPr>
          <p:cNvPr id="8" name="Рисунок 7"/>
          <p:cNvPicPr>
            <a:picLocks noChangeAspect="1"/>
          </p:cNvPicPr>
          <p:nvPr/>
        </p:nvPicPr>
        <p:blipFill>
          <a:blip r:embed="rId4"/>
          <a:srcRect l="11495" t="72829" r="6596" b="9772"/>
          <a:stretch/>
        </p:blipFill>
        <p:spPr bwMode="auto">
          <a:xfrm>
            <a:off x="7968208" y="2564904"/>
            <a:ext cx="3971108" cy="1193075"/>
          </a:xfrm>
          <a:prstGeom prst="rect">
            <a:avLst/>
          </a:prstGeom>
        </p:spPr>
      </p:pic>
      <p:pic>
        <p:nvPicPr>
          <p:cNvPr id="216266669" name="Рисунок 1"/>
          <p:cNvPicPr/>
          <p:nvPr/>
        </p:nvPicPr>
        <p:blipFill>
          <a:blip r:embed="rId5"/>
          <a:stretch/>
        </p:blipFill>
        <p:spPr bwMode="auto">
          <a:xfrm>
            <a:off x="329222" y="74984"/>
            <a:ext cx="848160" cy="8514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1152288463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54717" y="27742"/>
            <a:ext cx="12079044" cy="6869734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2100000" sy="-100000" algn="bl" rotWithShape="0"/>
          </a:effectLst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29" name="Рисунок 28"/>
          <p:cNvPicPr>
            <a:picLocks noChangeAspect="1"/>
          </p:cNvPicPr>
          <p:nvPr/>
        </p:nvPicPr>
        <p:blipFill>
          <a:blip r:embed="rId2"/>
          <a:srcRect t="24914" b="30774"/>
          <a:stretch/>
        </p:blipFill>
        <p:spPr bwMode="auto">
          <a:xfrm>
            <a:off x="9043614" y="201217"/>
            <a:ext cx="2986118" cy="825262"/>
          </a:xfrm>
          <a:prstGeom prst="rect">
            <a:avLst/>
          </a:prstGeom>
        </p:spPr>
      </p:pic>
      <p:pic>
        <p:nvPicPr>
          <p:cNvPr id="36" name="Рисунок 35"/>
          <p:cNvPicPr>
            <a:picLocks noChangeAspect="1"/>
          </p:cNvPicPr>
          <p:nvPr/>
        </p:nvPicPr>
        <p:blipFill>
          <a:blip r:embed="rId3"/>
          <a:srcRect l="8605" t="14457" r="63210" b="63368"/>
          <a:stretch/>
        </p:blipFill>
        <p:spPr bwMode="auto">
          <a:xfrm>
            <a:off x="994069" y="284445"/>
            <a:ext cx="8049544" cy="356254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</p:spPr>
      </p:pic>
      <p:sp>
        <p:nvSpPr>
          <p:cNvPr id="38" name="TextBox 37"/>
          <p:cNvSpPr txBox="1"/>
          <p:nvPr/>
        </p:nvSpPr>
        <p:spPr bwMode="auto">
          <a:xfrm>
            <a:off x="591088" y="3938358"/>
            <a:ext cx="11163594" cy="2651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ru-RU" sz="200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Для выявления и развитие одарённых детей в АИС Лспорт внедрены три дополнительные пиктограммы по выполнение программы спортивной подготовки</a:t>
            </a:r>
            <a:endParaRPr>
              <a:solidFill>
                <a:schemeClr val="tx1"/>
              </a:solidFill>
              <a:latin typeface="Book Antiqua"/>
              <a:ea typeface="Book Antiqua"/>
              <a:cs typeface="Book Antiqua"/>
            </a:endParaRPr>
          </a:p>
          <a:p>
            <a:pPr>
              <a:defRPr/>
            </a:pPr>
            <a:endParaRPr sz="2000">
              <a:solidFill>
                <a:schemeClr val="tx1"/>
              </a:solidFill>
              <a:latin typeface="Book Antiqua"/>
              <a:ea typeface="Book Antiqua"/>
              <a:cs typeface="Book Antiqua"/>
            </a:endParaRPr>
          </a:p>
          <a:p>
            <a:pPr>
              <a:defRPr/>
            </a:pPr>
            <a:r>
              <a:rPr lang="ru-RU" sz="3600" b="1">
                <a:solidFill>
                  <a:srgbClr val="C00000"/>
                </a:solidFill>
                <a:latin typeface="Book Antiqua"/>
                <a:ea typeface="Book Antiqua"/>
                <a:cs typeface="Book Antiqua"/>
              </a:rPr>
              <a:t>Ч</a:t>
            </a:r>
            <a:r>
              <a:rPr lang="ru-RU" sz="2000" b="1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 </a:t>
            </a:r>
            <a:r>
              <a:rPr lang="ru-RU" sz="200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- прохождения спортивного тестирование СТАНЬ ЧЕМПИОНОМ;</a:t>
            </a:r>
            <a:endParaRPr sz="2000">
              <a:solidFill>
                <a:schemeClr val="tx1"/>
              </a:solidFill>
              <a:latin typeface="Book Antiqua"/>
              <a:ea typeface="Book Antiqua"/>
              <a:cs typeface="Book Antiqua"/>
            </a:endParaRPr>
          </a:p>
          <a:p>
            <a:pPr>
              <a:defRPr/>
            </a:pPr>
            <a:r>
              <a:rPr lang="ru-RU" sz="3600" b="1">
                <a:solidFill>
                  <a:srgbClr val="C00000"/>
                </a:solidFill>
                <a:latin typeface="Book Antiqua"/>
                <a:ea typeface="Book Antiqua"/>
                <a:cs typeface="Book Antiqua"/>
              </a:rPr>
              <a:t>О</a:t>
            </a:r>
            <a:r>
              <a:rPr lang="ru-RU" sz="200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 - ориентирован по виду спорта;</a:t>
            </a:r>
            <a:endParaRPr sz="2000">
              <a:solidFill>
                <a:schemeClr val="tx1"/>
              </a:solidFill>
              <a:latin typeface="Book Antiqua"/>
              <a:ea typeface="Book Antiqua"/>
              <a:cs typeface="Book Antiqua"/>
            </a:endParaRPr>
          </a:p>
          <a:p>
            <a:pPr>
              <a:defRPr/>
            </a:pPr>
            <a:r>
              <a:rPr lang="ru-RU" sz="2000" b="1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 </a:t>
            </a:r>
            <a:r>
              <a:rPr lang="ru-RU" sz="3600" b="1">
                <a:solidFill>
                  <a:srgbClr val="C00000"/>
                </a:solidFill>
                <a:latin typeface="Book Antiqua"/>
                <a:ea typeface="Book Antiqua"/>
                <a:cs typeface="Book Antiqua"/>
              </a:rPr>
              <a:t>!</a:t>
            </a:r>
            <a:r>
              <a:rPr lang="ru-RU" sz="3600">
                <a:solidFill>
                  <a:srgbClr val="C00000"/>
                </a:solidFill>
                <a:latin typeface="Book Antiqua"/>
                <a:ea typeface="Book Antiqua"/>
                <a:cs typeface="Book Antiqua"/>
              </a:rPr>
              <a:t> </a:t>
            </a:r>
            <a:r>
              <a:rPr lang="ru-RU" sz="2000">
                <a:solidFill>
                  <a:schemeClr val="tx1"/>
                </a:solidFill>
                <a:latin typeface="Book Antiqua"/>
                <a:ea typeface="Book Antiqua"/>
                <a:cs typeface="Book Antiqua"/>
              </a:rPr>
              <a:t> -  отмечен тренерских советом перспективным.  </a:t>
            </a:r>
            <a:endParaRPr sz="2000">
              <a:solidFill>
                <a:schemeClr val="tx1"/>
              </a:solidFill>
              <a:latin typeface="Book Antiqua"/>
              <a:ea typeface="Book Antiqua"/>
              <a:cs typeface="Book Antiqua"/>
            </a:endParaRPr>
          </a:p>
        </p:txBody>
      </p:sp>
      <p:pic>
        <p:nvPicPr>
          <p:cNvPr id="382959808" name="Рисунок 1"/>
          <p:cNvPicPr/>
          <p:nvPr/>
        </p:nvPicPr>
        <p:blipFill>
          <a:blip r:embed="rId4"/>
          <a:stretch/>
        </p:blipFill>
        <p:spPr bwMode="auto">
          <a:xfrm>
            <a:off x="54163" y="98137"/>
            <a:ext cx="848160" cy="8514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12667440" name="Заголовок 1"/>
          <p:cNvSpPr>
            <a:spLocks noGrp="1"/>
          </p:cNvSpPr>
          <p:nvPr>
            <p:ph type="title"/>
          </p:nvPr>
        </p:nvSpPr>
        <p:spPr bwMode="auto">
          <a:xfrm>
            <a:off x="5036598" y="272649"/>
            <a:ext cx="2713814" cy="670602"/>
          </a:xfrm>
        </p:spPr>
        <p:txBody>
          <a:bodyPr/>
          <a:lstStyle/>
          <a:p>
            <a:pPr>
              <a:defRPr/>
            </a:pPr>
            <a:r>
              <a:rPr sz="2600" b="1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ПРАКТИКУМ</a:t>
            </a:r>
            <a:endParaRPr>
              <a:solidFill>
                <a:schemeClr val="tx1"/>
              </a:solidFill>
              <a:latin typeface="Book Antiqua"/>
              <a:ea typeface="Book Antiqua"/>
              <a:cs typeface="Book Antiqua"/>
            </a:endParaRPr>
          </a:p>
        </p:txBody>
      </p:sp>
      <p:pic>
        <p:nvPicPr>
          <p:cNvPr id="2" name="Рисунок 1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3633684" y="943250"/>
            <a:ext cx="5297698" cy="529769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" name="Объект 4"/>
          <p:cNvSpPr>
            <a:spLocks noGrp="1"/>
          </p:cNvSpPr>
          <p:nvPr>
            <p:ph idx="1"/>
          </p:nvPr>
        </p:nvSpPr>
        <p:spPr bwMode="auto">
          <a:xfrm>
            <a:off x="3086847" y="188640"/>
            <a:ext cx="6882062" cy="345843"/>
          </a:xfrm>
        </p:spPr>
        <p:txBody>
          <a:bodyPr>
            <a:noAutofit/>
          </a:bodyPr>
          <a:lstStyle/>
          <a:p>
            <a:pPr marL="0" indent="0" algn="ctr">
              <a:buNone/>
              <a:defRPr/>
            </a:pPr>
            <a:r>
              <a:rPr lang="ru-RU" sz="2400" b="1">
                <a:solidFill>
                  <a:schemeClr val="accent2">
                    <a:lumMod val="75000"/>
                  </a:schemeClr>
                </a:solidFill>
              </a:rPr>
              <a:t> </a:t>
            </a:r>
            <a:br>
              <a:rPr lang="ru-RU" sz="2400" b="1">
                <a:solidFill>
                  <a:schemeClr val="accent2">
                    <a:lumMod val="75000"/>
                  </a:schemeClr>
                </a:solidFill>
              </a:rPr>
            </a:br>
            <a:endParaRPr lang="ru-RU" sz="2400" b="1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6" name="Текст 5"/>
          <p:cNvSpPr>
            <a:spLocks noGrp="1"/>
          </p:cNvSpPr>
          <p:nvPr>
            <p:ph type="body" sz="half" idx="2"/>
          </p:nvPr>
        </p:nvSpPr>
        <p:spPr bwMode="auto">
          <a:xfrm>
            <a:off x="250630" y="361561"/>
            <a:ext cx="4790242" cy="6103566"/>
          </a:xfrm>
        </p:spPr>
        <p:txBody>
          <a:bodyPr>
            <a:noAutofit/>
          </a:bodyPr>
          <a:lstStyle/>
          <a:p>
            <a:pPr marL="285750" indent="-285750" algn="just">
              <a:buChar char="*"/>
              <a:defRPr/>
            </a:pPr>
            <a:r>
              <a:rPr lang="ru-RU" sz="1600">
                <a:latin typeface="Book Antiqua"/>
                <a:ea typeface="Book Antiqua"/>
                <a:cs typeface="Book Antiqua"/>
              </a:rPr>
              <a:t>Приказ Минспорта России от 25.08.2020  № 636 «Об утверждении методических рекомендаций о механизмах и критериях отбора одаренных детей»;</a:t>
            </a:r>
            <a:endParaRPr sz="1600">
              <a:latin typeface="Book Antiqua"/>
              <a:ea typeface="Book Antiqua"/>
              <a:cs typeface="Book Antiqua"/>
            </a:endParaRPr>
          </a:p>
          <a:p>
            <a:pPr marL="285750" indent="-285750" algn="just">
              <a:buChar char="*"/>
              <a:defRPr/>
            </a:pPr>
            <a:r>
              <a:rPr lang="ru-RU" sz="1600">
                <a:latin typeface="Book Antiqua"/>
                <a:ea typeface="Book Antiqua"/>
                <a:cs typeface="Book Antiqua"/>
              </a:rPr>
              <a:t>Минспорт России от 23.03.2021 «Методические рекомендации по деятельности организаций (структурных подразделений организаций), отвечающих за работу по индивидуальному отбору спортивно одаренных детей, в том числе в отношении детей-инвалидов и лиц с ограниченными возможностями здоровья</a:t>
            </a:r>
            <a:endParaRPr sz="1600"/>
          </a:p>
          <a:p>
            <a:pPr marL="285750" indent="-285750" algn="just">
              <a:buChar char="*"/>
              <a:defRPr/>
            </a:pPr>
            <a:r>
              <a:rPr lang="ru-RU" sz="1600">
                <a:latin typeface="Book Antiqua"/>
                <a:ea typeface="Book Antiqua"/>
                <a:cs typeface="Book Antiqua"/>
              </a:rPr>
              <a:t>Приказ Минспорта России от 27.01.2023 № 57 «Об утверждении порядка приема на обучением по дополнительным образовательным программам спортивной подготовки»;</a:t>
            </a:r>
            <a:endParaRPr sz="1600"/>
          </a:p>
          <a:p>
            <a:pPr marL="285750" indent="-285750" algn="just">
              <a:buChar char="*"/>
              <a:defRPr/>
            </a:pPr>
            <a:r>
              <a:rPr lang="ru-RU" sz="1600">
                <a:latin typeface="Book Antiqua"/>
                <a:ea typeface="Book Antiqua"/>
                <a:cs typeface="Book Antiqua"/>
              </a:rPr>
              <a:t>Приказ Департамента ФКиС ЯНАО от 14.02.2023 № 42 «Об утверждении порядка организации тестирования детей в возрасте от 5 лет 6 месяцев до 12 лет в ФСО ЯНАО»</a:t>
            </a:r>
            <a:endParaRPr sz="1600">
              <a:latin typeface="Book Antiqua"/>
              <a:ea typeface="Book Antiqua"/>
              <a:cs typeface="Book Antiqua"/>
            </a:endParaRPr>
          </a:p>
          <a:p>
            <a:pPr marL="285750" indent="-285750" algn="just">
              <a:buChar char="*"/>
              <a:defRPr/>
            </a:pPr>
            <a:r>
              <a:rPr lang="ru-RU" sz="1600">
                <a:latin typeface="Book Antiqua"/>
                <a:ea typeface="Book Antiqua"/>
                <a:cs typeface="Book Antiqua"/>
              </a:rPr>
              <a:t>Приказ Департамента ФКиС ЯНАО от 15.04.2022 № 108-ОД «Об организации и проведении Регионального родительского собрания в области ФКиС»</a:t>
            </a:r>
            <a:endParaRPr sz="1600">
              <a:latin typeface="Book Antiqua"/>
              <a:ea typeface="Book Antiqua"/>
              <a:cs typeface="Book Antiqua"/>
            </a:endParaRPr>
          </a:p>
          <a:p>
            <a:pPr algn="just">
              <a:defRPr/>
            </a:pPr>
            <a:endParaRPr sz="1400">
              <a:latin typeface="Book Antiqua"/>
              <a:ea typeface="Book Antiqua"/>
              <a:cs typeface="Book Antiqua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/>
          <a:srcRect l="18910" r="18896" b="-1555"/>
          <a:stretch/>
        </p:blipFill>
        <p:spPr bwMode="auto">
          <a:xfrm>
            <a:off x="5120933" y="720809"/>
            <a:ext cx="6755740" cy="4968552"/>
          </a:xfrm>
          <a:prstGeom prst="rect">
            <a:avLst/>
          </a:prstGeom>
          <a:noFill/>
          <a:ln>
            <a:noFill/>
          </a:ln>
          <a:effectLst/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408167486" name="Объект 4"/>
          <p:cNvSpPr>
            <a:spLocks noGrp="1"/>
          </p:cNvSpPr>
          <p:nvPr>
            <p:ph idx="1"/>
          </p:nvPr>
        </p:nvSpPr>
        <p:spPr bwMode="auto">
          <a:xfrm>
            <a:off x="3086847" y="188640"/>
            <a:ext cx="6882061" cy="345843"/>
          </a:xfrm>
        </p:spPr>
        <p:txBody>
          <a:bodyPr>
            <a:noAutofit/>
          </a:bodyPr>
          <a:lstStyle/>
          <a:p>
            <a:pPr marL="0" indent="0" algn="ctr">
              <a:buNone/>
              <a:defRPr/>
            </a:pPr>
            <a:r>
              <a:rPr lang="ru-RU" sz="2400" b="1">
                <a:solidFill>
                  <a:schemeClr val="accent2">
                    <a:lumMod val="75000"/>
                  </a:schemeClr>
                </a:solidFill>
              </a:rPr>
              <a:t> </a:t>
            </a:r>
            <a:br>
              <a:rPr lang="ru-RU" sz="2400" b="1">
                <a:solidFill>
                  <a:schemeClr val="accent2">
                    <a:lumMod val="75000"/>
                  </a:schemeClr>
                </a:solidFill>
              </a:rPr>
            </a:br>
            <a:endParaRPr lang="ru-RU" sz="2400" b="1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249690038" name="Picture 2"/>
          <p:cNvPicPr>
            <a:picLocks noChangeAspect="1" noChangeArrowheads="1"/>
          </p:cNvPicPr>
          <p:nvPr/>
        </p:nvPicPr>
        <p:blipFill>
          <a:blip r:embed="rId2"/>
          <a:srcRect l="18910" r="18896" b="-1555"/>
          <a:stretch/>
        </p:blipFill>
        <p:spPr bwMode="auto">
          <a:xfrm>
            <a:off x="2669402" y="534483"/>
            <a:ext cx="7299504" cy="5368466"/>
          </a:xfrm>
          <a:prstGeom prst="rect">
            <a:avLst/>
          </a:prstGeom>
          <a:noFill/>
          <a:ln>
            <a:noFill/>
          </a:ln>
          <a:effectLst/>
        </p:spPr>
      </p:pic>
      <p:sp>
        <p:nvSpPr>
          <p:cNvPr id="1658432890" name="TextBox 1658432889"/>
          <p:cNvSpPr txBox="1"/>
          <p:nvPr/>
        </p:nvSpPr>
        <p:spPr bwMode="auto">
          <a:xfrm>
            <a:off x="9968907" y="687427"/>
            <a:ext cx="1952231" cy="118875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i="1">
                <a:latin typeface="Book Antiqua"/>
                <a:ea typeface="Book Antiqua"/>
                <a:cs typeface="Book Antiqua"/>
              </a:rPr>
              <a:t>Индивидуальный отбор </a:t>
            </a:r>
          </a:p>
          <a:p>
            <a:pPr>
              <a:defRPr/>
            </a:pPr>
            <a:r>
              <a:rPr i="1">
                <a:latin typeface="Book Antiqua"/>
                <a:ea typeface="Book Antiqua"/>
                <a:cs typeface="Book Antiqua"/>
              </a:rPr>
              <a:t>(этап начальной подготовки)</a:t>
            </a:r>
          </a:p>
        </p:txBody>
      </p:sp>
      <p:sp>
        <p:nvSpPr>
          <p:cNvPr id="1566501799" name="TextBox 1566501798"/>
          <p:cNvSpPr txBox="1"/>
          <p:nvPr/>
        </p:nvSpPr>
        <p:spPr bwMode="auto">
          <a:xfrm>
            <a:off x="321515" y="4429585"/>
            <a:ext cx="2347886" cy="1737396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>
              <a:defRPr/>
            </a:pPr>
            <a:r>
              <a:rPr i="1">
                <a:latin typeface="Book Antiqua"/>
                <a:ea typeface="Book Antiqua"/>
                <a:cs typeface="Book Antiqua"/>
              </a:rPr>
              <a:t>Научно-методическое, медико-биологическое сопровождение (тренировочный этап)</a:t>
            </a:r>
          </a:p>
        </p:txBody>
      </p:sp>
      <p:sp>
        <p:nvSpPr>
          <p:cNvPr id="555796467" name="TextBox 555796466"/>
          <p:cNvSpPr txBox="1"/>
          <p:nvPr/>
        </p:nvSpPr>
        <p:spPr bwMode="auto">
          <a:xfrm>
            <a:off x="321515" y="789150"/>
            <a:ext cx="2348102" cy="118875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defRPr/>
            </a:pPr>
            <a:r>
              <a:rPr i="1">
                <a:latin typeface="Book Antiqua"/>
                <a:ea typeface="Book Antiqua"/>
                <a:cs typeface="Book Antiqua"/>
              </a:rPr>
              <a:t>Ориентация на вид спорта (спортивно-оздоровительный этап)</a:t>
            </a: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968964554" name="TextBox 968964553"/>
          <p:cNvSpPr txBox="1"/>
          <p:nvPr/>
        </p:nvSpPr>
        <p:spPr bwMode="auto">
          <a:xfrm>
            <a:off x="5438518" y="1703858"/>
            <a:ext cx="6408640" cy="286515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just">
              <a:defRPr/>
            </a:pPr>
            <a:r>
              <a:rPr sz="2600" b="1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Лишь при использовании в совокупности результатов Заключения АПК, педагогических форм отбора с применением разносторонних методик, определится (выявится) одаренный к виду спорта юный спортсмен!</a:t>
            </a:r>
          </a:p>
        </p:txBody>
      </p:sp>
      <p:sp>
        <p:nvSpPr>
          <p:cNvPr id="1170482648" name=" 1170482647"/>
          <p:cNvSpPr/>
          <p:nvPr/>
        </p:nvSpPr>
        <p:spPr bwMode="auto">
          <a:xfrm>
            <a:off x="6208996" y="4299825"/>
            <a:ext cx="52628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143388393" name="Рисунок 143388392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564101" y="1703859"/>
            <a:ext cx="4442642" cy="2961761"/>
          </a:xfrm>
          <a:prstGeom prst="rect">
            <a:avLst/>
          </a:prstGeom>
        </p:spPr>
      </p:pic>
      <p:pic>
        <p:nvPicPr>
          <p:cNvPr id="916528206" name="Рисунок 1"/>
          <p:cNvPicPr/>
          <p:nvPr/>
        </p:nvPicPr>
        <p:blipFill>
          <a:blip r:embed="rId3"/>
          <a:stretch/>
        </p:blipFill>
        <p:spPr bwMode="auto">
          <a:xfrm>
            <a:off x="478243" y="273841"/>
            <a:ext cx="848160" cy="8514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22435877" name="TextBox 822435876"/>
          <p:cNvSpPr txBox="1"/>
          <p:nvPr/>
        </p:nvSpPr>
        <p:spPr bwMode="auto">
          <a:xfrm>
            <a:off x="3182111" y="133071"/>
            <a:ext cx="8480527" cy="70107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sz="2000" b="1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Территория использования АПК «СТАНЬ ЧЕМПИОНОМ» </a:t>
            </a:r>
            <a:endParaRPr/>
          </a:p>
          <a:p>
            <a:pPr algn="ctr">
              <a:defRPr/>
            </a:pPr>
            <a:r>
              <a:rPr sz="2000" b="1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в Российской Федерации</a:t>
            </a:r>
            <a:endParaRPr/>
          </a:p>
        </p:txBody>
      </p:sp>
      <p:pic>
        <p:nvPicPr>
          <p:cNvPr id="903044909" name="Рисунок 21"/>
          <p:cNvPicPr>
            <a:picLocks noChangeAspect="1"/>
          </p:cNvPicPr>
          <p:nvPr/>
        </p:nvPicPr>
        <p:blipFill>
          <a:blip r:embed="rId2"/>
          <a:srcRect t="24914" b="30774"/>
          <a:stretch/>
        </p:blipFill>
        <p:spPr bwMode="auto">
          <a:xfrm>
            <a:off x="299616" y="68338"/>
            <a:ext cx="2568076" cy="709729"/>
          </a:xfrm>
          <a:prstGeom prst="rect">
            <a:avLst/>
          </a:prstGeom>
        </p:spPr>
      </p:pic>
      <p:sp>
        <p:nvSpPr>
          <p:cNvPr id="1617829464" name=" 1617829463"/>
          <p:cNvSpPr/>
          <p:nvPr/>
        </p:nvSpPr>
        <p:spPr bwMode="auto">
          <a:xfrm>
            <a:off x="6384700" y="3874437"/>
            <a:ext cx="135856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2045873972" name="Рисунок 2045873971"/>
          <p:cNvPicPr>
            <a:picLocks noChangeAspect="1"/>
          </p:cNvPicPr>
          <p:nvPr/>
        </p:nvPicPr>
        <p:blipFill>
          <a:blip r:embed="rId3"/>
          <a:srcRect l="4351" t="10035" r="4028" b="9218"/>
          <a:stretch/>
        </p:blipFill>
        <p:spPr bwMode="auto">
          <a:xfrm>
            <a:off x="49932" y="834147"/>
            <a:ext cx="12084212" cy="5990561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85501236" name=" 885501235"/>
          <p:cNvSpPr/>
          <p:nvPr/>
        </p:nvSpPr>
        <p:spPr bwMode="auto">
          <a:xfrm>
            <a:off x="6662126" y="3470739"/>
            <a:ext cx="154351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191163108" name="Рисунок 191163107"/>
          <p:cNvPicPr>
            <a:picLocks noChangeAspect="1"/>
          </p:cNvPicPr>
          <p:nvPr/>
        </p:nvPicPr>
        <p:blipFill>
          <a:blip r:embed="rId2"/>
          <a:srcRect l="21191" t="19777" r="40060" b="11789"/>
          <a:stretch/>
        </p:blipFill>
        <p:spPr bwMode="auto">
          <a:xfrm>
            <a:off x="2783368" y="530111"/>
            <a:ext cx="6288349" cy="6247046"/>
          </a:xfrm>
          <a:prstGeom prst="rect">
            <a:avLst/>
          </a:prstGeom>
        </p:spPr>
      </p:pic>
      <p:sp>
        <p:nvSpPr>
          <p:cNvPr id="1243978050" name="Заголовок 1"/>
          <p:cNvSpPr txBox="1"/>
          <p:nvPr/>
        </p:nvSpPr>
        <p:spPr bwMode="auto">
          <a:xfrm>
            <a:off x="3383365" y="114043"/>
            <a:ext cx="4866415" cy="321907"/>
          </a:xfrm>
          <a:prstGeom prst="rect">
            <a:avLst/>
          </a:prstGeom>
        </p:spPr>
        <p:txBody>
          <a:bodyPr vertOverflow="overflow" horzOverflow="clip" vert="horz" wrap="square" lIns="91440" tIns="45720" rIns="91440" bIns="45720" numCol="1" spcCol="0" rtlCol="0" fromWordArt="0" anchor="b" anchorCtr="0" forceAA="0" compatLnSpc="0">
            <a:noAutofit/>
          </a:bodyPr>
          <a:lstStyle>
            <a:lvl1pPr algn="l" defTabSz="914400">
              <a:lnSpc>
                <a:spcPct val="90000"/>
              </a:lnSpc>
              <a:spcBef>
                <a:spcPts val="0"/>
              </a:spcBef>
              <a:buNone/>
              <a:defRPr sz="44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 algn="ctr">
              <a:defRPr/>
            </a:pPr>
            <a:r>
              <a:rPr lang="ru-RU" sz="2400" b="1">
                <a:solidFill>
                  <a:srgbClr val="002060"/>
                </a:solidFill>
                <a:latin typeface="Bookman Old Style"/>
              </a:rPr>
              <a:t>Опрос участников в зале</a:t>
            </a:r>
            <a:endParaRPr sz="2400">
              <a:solidFill>
                <a:srgbClr val="002060"/>
              </a:solidFill>
              <a:latin typeface="Bookman Old Style"/>
            </a:endParaRPr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282402839" name="TextBox 282402838"/>
          <p:cNvSpPr txBox="1"/>
          <p:nvPr/>
        </p:nvSpPr>
        <p:spPr bwMode="auto">
          <a:xfrm>
            <a:off x="1055169" y="4956696"/>
            <a:ext cx="4468818" cy="121923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defRPr/>
            </a:pPr>
            <a:r>
              <a:rPr sz="2000" b="1">
                <a:latin typeface="Book Antiqua"/>
                <a:ea typeface="Book Antiqua"/>
                <a:cs typeface="Book Antiqua"/>
              </a:rPr>
              <a:t>Коростов Сергей Васильевич,</a:t>
            </a:r>
            <a:r>
              <a:rPr>
                <a:latin typeface="Book Antiqua"/>
                <a:ea typeface="Book Antiqua"/>
                <a:cs typeface="Book Antiqua"/>
              </a:rPr>
              <a:t> администратор федерального экспериментального (инновационного) проекта СТАНЬ ЧЕМПИОНОМ</a:t>
            </a:r>
            <a:endParaRPr/>
          </a:p>
        </p:txBody>
      </p:sp>
      <p:sp>
        <p:nvSpPr>
          <p:cNvPr id="1426688476" name="TextBox 1426688475"/>
          <p:cNvSpPr txBox="1"/>
          <p:nvPr/>
        </p:nvSpPr>
        <p:spPr bwMode="auto">
          <a:xfrm>
            <a:off x="5222521" y="2636885"/>
            <a:ext cx="6483421" cy="167643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lnSpc>
                <a:spcPct val="100000"/>
              </a:lnSpc>
              <a:spcAft>
                <a:spcPts val="0"/>
              </a:spcAft>
              <a:defRPr/>
            </a:pPr>
            <a:r>
              <a:rPr sz="2600" b="1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Федеральный </a:t>
            </a:r>
            <a:r>
              <a:rPr lang="ru-RU" sz="2600" b="1" i="0" u="none" strike="noStrike" cap="none" spc="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экспериментальный (инновационный) проект </a:t>
            </a:r>
            <a:r>
              <a:rPr sz="2600" b="1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«СТАНЬ ЧЕМПИОНОМ»: новые возможности, динамика развития</a:t>
            </a:r>
            <a:endParaRPr/>
          </a:p>
        </p:txBody>
      </p:sp>
      <p:sp>
        <p:nvSpPr>
          <p:cNvPr id="467038354" name=" 467038353"/>
          <p:cNvSpPr/>
          <p:nvPr/>
        </p:nvSpPr>
        <p:spPr bwMode="auto">
          <a:xfrm>
            <a:off x="5222522" y="2453988"/>
            <a:ext cx="47863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1124777134" name="Рисунок 1124777133"/>
          <p:cNvPicPr>
            <a:picLocks noChangeAspect="1"/>
          </p:cNvPicPr>
          <p:nvPr/>
        </p:nvPicPr>
        <p:blipFill>
          <a:blip r:embed="rId2"/>
          <a:srcRect l="53961" t="52482" r="19426" b="10426"/>
          <a:stretch/>
        </p:blipFill>
        <p:spPr bwMode="auto">
          <a:xfrm>
            <a:off x="7820183" y="395385"/>
            <a:ext cx="2089950" cy="2058602"/>
          </a:xfrm>
          <a:prstGeom prst="rect">
            <a:avLst/>
          </a:prstGeom>
        </p:spPr>
      </p:pic>
      <p:sp>
        <p:nvSpPr>
          <p:cNvPr id="59332224" name=" 59332223"/>
          <p:cNvSpPr/>
          <p:nvPr/>
        </p:nvSpPr>
        <p:spPr bwMode="auto">
          <a:xfrm flipH="1">
            <a:off x="10158228" y="4161111"/>
            <a:ext cx="45791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1241890650" name="Рисунок 1241890649"/>
          <p:cNvPicPr>
            <a:picLocks noChangeAspect="1"/>
          </p:cNvPicPr>
          <p:nvPr/>
        </p:nvPicPr>
        <p:blipFill>
          <a:blip r:embed="rId3"/>
          <a:srcRect t="7174" b="5048"/>
          <a:stretch/>
        </p:blipFill>
        <p:spPr bwMode="auto">
          <a:xfrm flipH="1">
            <a:off x="1389235" y="610339"/>
            <a:ext cx="3346465" cy="3916566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131728877" name="TextBox 282402838"/>
          <p:cNvSpPr txBox="1"/>
          <p:nvPr/>
        </p:nvSpPr>
        <p:spPr bwMode="auto">
          <a:xfrm>
            <a:off x="731500" y="4873465"/>
            <a:ext cx="5142014" cy="94491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just">
              <a:defRPr/>
            </a:pPr>
            <a:r>
              <a:rPr sz="2000" b="1">
                <a:latin typeface="Book Antiqua"/>
                <a:ea typeface="Book Antiqua"/>
                <a:cs typeface="Book Antiqua"/>
              </a:rPr>
              <a:t>Мартюшова Светлана Геннадьевна</a:t>
            </a:r>
            <a:r>
              <a:rPr b="1">
                <a:latin typeface="Book Antiqua"/>
                <a:ea typeface="Book Antiqua"/>
                <a:cs typeface="Book Antiqua"/>
              </a:rPr>
              <a:t>,</a:t>
            </a:r>
            <a:r>
              <a:rPr>
                <a:latin typeface="Book Antiqua"/>
                <a:ea typeface="Book Antiqua"/>
                <a:cs typeface="Book Antiqua"/>
              </a:rPr>
              <a:t> руководитель центра тестирования «СТАНЬ ЧЕМПИОНО» в Омской области</a:t>
            </a:r>
          </a:p>
        </p:txBody>
      </p:sp>
      <p:pic>
        <p:nvPicPr>
          <p:cNvPr id="2056931812" name="Рисунок 1124777133"/>
          <p:cNvPicPr>
            <a:picLocks noChangeAspect="1"/>
          </p:cNvPicPr>
          <p:nvPr/>
        </p:nvPicPr>
        <p:blipFill>
          <a:blip r:embed="rId2"/>
          <a:srcRect l="53961" t="52482" r="19426" b="10426"/>
          <a:stretch/>
        </p:blipFill>
        <p:spPr bwMode="auto">
          <a:xfrm>
            <a:off x="7968146" y="567660"/>
            <a:ext cx="2089948" cy="2058599"/>
          </a:xfrm>
          <a:prstGeom prst="rect">
            <a:avLst/>
          </a:prstGeom>
        </p:spPr>
      </p:pic>
      <p:sp>
        <p:nvSpPr>
          <p:cNvPr id="2103510180" name=" 2103510179"/>
          <p:cNvSpPr/>
          <p:nvPr/>
        </p:nvSpPr>
        <p:spPr bwMode="auto">
          <a:xfrm>
            <a:off x="6420123" y="3506842"/>
            <a:ext cx="80371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229054829" name="Рисунок 229054828"/>
          <p:cNvPicPr>
            <a:picLocks noChangeAspect="1"/>
          </p:cNvPicPr>
          <p:nvPr/>
        </p:nvPicPr>
        <p:blipFill>
          <a:blip r:embed="rId3"/>
          <a:srcRect l="4833" t="4211" r="18202"/>
          <a:stretch/>
        </p:blipFill>
        <p:spPr bwMode="auto">
          <a:xfrm>
            <a:off x="1138397" y="716635"/>
            <a:ext cx="3920970" cy="3819247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 bwMode="auto">
          <a:xfrm>
            <a:off x="5807968" y="2924944"/>
            <a:ext cx="6208537" cy="1715213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lang="ru-RU" sz="2600" b="1" dirty="0" smtClean="0">
                <a:solidFill>
                  <a:srgbClr val="002060"/>
                </a:solidFill>
                <a:latin typeface="Book Antiqua"/>
              </a:rPr>
              <a:t>Значимость федерального проекта</a:t>
            </a:r>
            <a:endParaRPr dirty="0"/>
          </a:p>
          <a:p>
            <a:pPr algn="ctr">
              <a:defRPr/>
            </a:pPr>
            <a:r>
              <a:rPr sz="2600" b="1" dirty="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«СТАНЬ ЧЕМПИОНОМ»  </a:t>
            </a:r>
            <a:r>
              <a:rPr lang="ru-RU" sz="2600" b="1" dirty="0" smtClean="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для Омской области</a:t>
            </a:r>
            <a:endParaRPr dirty="0"/>
          </a:p>
          <a:p>
            <a:pPr algn="ctr">
              <a:defRPr/>
            </a:pPr>
            <a:r>
              <a:rPr sz="2600" b="1" dirty="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г. </a:t>
            </a:r>
            <a:r>
              <a:rPr lang="ru-RU" sz="2600" b="1" dirty="0" smtClean="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Омск</a:t>
            </a:r>
            <a:endParaRPr dirty="0"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79740842" name="TextBox 1779740841"/>
          <p:cNvSpPr txBox="1"/>
          <p:nvPr/>
        </p:nvSpPr>
        <p:spPr bwMode="auto">
          <a:xfrm>
            <a:off x="5679315" y="2816694"/>
            <a:ext cx="6208537" cy="1280196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sz="2600" b="1" dirty="0" err="1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Развитие</a:t>
            </a:r>
            <a:r>
              <a:rPr sz="2600" b="1" dirty="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 </a:t>
            </a:r>
            <a:r>
              <a:rPr sz="2600" b="1" dirty="0" err="1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проекта</a:t>
            </a:r>
            <a:endParaRPr dirty="0"/>
          </a:p>
          <a:p>
            <a:pPr algn="ctr">
              <a:defRPr/>
            </a:pPr>
            <a:r>
              <a:rPr sz="2600" b="1" dirty="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«СТАНЬ ЧЕМПИОНОМ»  </a:t>
            </a:r>
            <a:endParaRPr dirty="0"/>
          </a:p>
          <a:p>
            <a:pPr algn="ctr">
              <a:defRPr/>
            </a:pPr>
            <a:r>
              <a:rPr sz="2600" b="1" dirty="0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г. </a:t>
            </a:r>
            <a:r>
              <a:rPr sz="2600" b="1" dirty="0" err="1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Кузбассе</a:t>
            </a:r>
            <a:endParaRPr dirty="0"/>
          </a:p>
        </p:txBody>
      </p:sp>
      <p:pic>
        <p:nvPicPr>
          <p:cNvPr id="500788134" name="Рисунок 1124777133"/>
          <p:cNvPicPr>
            <a:picLocks noChangeAspect="1"/>
          </p:cNvPicPr>
          <p:nvPr/>
        </p:nvPicPr>
        <p:blipFill>
          <a:blip r:embed="rId2"/>
          <a:srcRect l="53961" t="52482" r="19426" b="10426"/>
          <a:stretch/>
        </p:blipFill>
        <p:spPr bwMode="auto">
          <a:xfrm>
            <a:off x="7921909" y="512452"/>
            <a:ext cx="2089949" cy="2058601"/>
          </a:xfrm>
          <a:prstGeom prst="rect">
            <a:avLst/>
          </a:prstGeom>
        </p:spPr>
      </p:pic>
      <p:sp>
        <p:nvSpPr>
          <p:cNvPr id="1155065861" name="TextBox 282402838"/>
          <p:cNvSpPr txBox="1"/>
          <p:nvPr/>
        </p:nvSpPr>
        <p:spPr bwMode="auto">
          <a:xfrm>
            <a:off x="1018179" y="4824119"/>
            <a:ext cx="4466972" cy="121923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just">
              <a:defRPr/>
            </a:pPr>
            <a:r>
              <a:rPr b="1">
                <a:latin typeface="Book Antiqua"/>
                <a:ea typeface="Book Antiqua"/>
                <a:cs typeface="Book Antiqua"/>
              </a:rPr>
              <a:t>      </a:t>
            </a:r>
            <a:r>
              <a:rPr sz="2000" b="1">
                <a:latin typeface="Book Antiqua"/>
                <a:ea typeface="Book Antiqua"/>
                <a:cs typeface="Book Antiqua"/>
              </a:rPr>
              <a:t>Дудник Андрей Анатольевич</a:t>
            </a:r>
            <a:r>
              <a:rPr sz="2000">
                <a:latin typeface="Book Antiqua"/>
                <a:ea typeface="Book Antiqua"/>
                <a:cs typeface="Book Antiqua"/>
              </a:rPr>
              <a:t>, </a:t>
            </a:r>
            <a:endParaRPr/>
          </a:p>
          <a:p>
            <a:pPr algn="just">
              <a:defRPr/>
            </a:pPr>
            <a:r>
              <a:rPr>
                <a:latin typeface="Book Antiqua"/>
                <a:ea typeface="Book Antiqua"/>
                <a:cs typeface="Book Antiqua"/>
              </a:rPr>
              <a:t>заместитель директора ГАУ «Центр спортивной подготовки сборных команд Кузбасса» </a:t>
            </a:r>
            <a:endParaRPr/>
          </a:p>
        </p:txBody>
      </p:sp>
      <p:sp>
        <p:nvSpPr>
          <p:cNvPr id="1351779688" name=" 1351779687"/>
          <p:cNvSpPr/>
          <p:nvPr/>
        </p:nvSpPr>
        <p:spPr bwMode="auto">
          <a:xfrm>
            <a:off x="7115618" y="3784526"/>
            <a:ext cx="68202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539257424" name="Рисунок 539257423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341257" y="576907"/>
            <a:ext cx="3570150" cy="3988288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873526125" name="TextBox 873526124"/>
          <p:cNvSpPr txBox="1"/>
          <p:nvPr/>
        </p:nvSpPr>
        <p:spPr bwMode="auto">
          <a:xfrm>
            <a:off x="5530995" y="2801402"/>
            <a:ext cx="6473552" cy="207267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sz="2600" b="1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«Эффективная система по индивидуальному отбору и сопровождению спортивно одаренных детей» </a:t>
            </a:r>
            <a:endParaRPr/>
          </a:p>
          <a:p>
            <a:pPr algn="ctr">
              <a:defRPr/>
            </a:pPr>
            <a:r>
              <a:rPr sz="2600" b="1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г. Новосибирск</a:t>
            </a:r>
            <a:endParaRPr/>
          </a:p>
        </p:txBody>
      </p:sp>
      <p:pic>
        <p:nvPicPr>
          <p:cNvPr id="427222008" name="Рисунок 1124777133"/>
          <p:cNvPicPr>
            <a:picLocks noChangeAspect="1"/>
          </p:cNvPicPr>
          <p:nvPr/>
        </p:nvPicPr>
        <p:blipFill>
          <a:blip r:embed="rId2"/>
          <a:srcRect l="53961" t="52482" r="19426" b="10426"/>
          <a:stretch/>
        </p:blipFill>
        <p:spPr bwMode="auto">
          <a:xfrm>
            <a:off x="7889121" y="401203"/>
            <a:ext cx="2256409" cy="2222564"/>
          </a:xfrm>
          <a:prstGeom prst="rect">
            <a:avLst/>
          </a:prstGeom>
        </p:spPr>
      </p:pic>
      <p:sp>
        <p:nvSpPr>
          <p:cNvPr id="1811721524" name="TextBox 282402838"/>
          <p:cNvSpPr txBox="1"/>
          <p:nvPr/>
        </p:nvSpPr>
        <p:spPr bwMode="auto">
          <a:xfrm>
            <a:off x="490704" y="4874077"/>
            <a:ext cx="5234632" cy="149355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just">
              <a:defRPr/>
            </a:pPr>
            <a:r>
              <a:rPr b="1">
                <a:latin typeface="Book Antiqua"/>
                <a:ea typeface="Book Antiqua"/>
                <a:cs typeface="Book Antiqua"/>
              </a:rPr>
              <a:t>      </a:t>
            </a:r>
            <a:r>
              <a:rPr sz="2000" b="1">
                <a:latin typeface="Book Antiqua"/>
                <a:ea typeface="Book Antiqua"/>
                <a:cs typeface="Book Antiqua"/>
              </a:rPr>
              <a:t>Павлова Валентина Николаевна,</a:t>
            </a:r>
            <a:r>
              <a:rPr b="1">
                <a:latin typeface="Book Antiqua"/>
                <a:ea typeface="Book Antiqua"/>
                <a:cs typeface="Book Antiqua"/>
              </a:rPr>
              <a:t> </a:t>
            </a:r>
            <a:endParaRPr b="0">
              <a:latin typeface="Book Antiqua"/>
              <a:ea typeface="Book Antiqua"/>
              <a:cs typeface="Book Antiqua"/>
            </a:endParaRPr>
          </a:p>
          <a:p>
            <a:pPr algn="just">
              <a:defRPr/>
            </a:pPr>
            <a:r>
              <a:rPr b="0">
                <a:latin typeface="Book Antiqua"/>
                <a:ea typeface="Book Antiqua"/>
                <a:cs typeface="Book Antiqua"/>
              </a:rPr>
              <a:t>старший инструктор-методист ГАУ Новосибирской области «Региональный центр спортивной подготовки сборных команд и спортивного резерва»</a:t>
            </a:r>
            <a:endParaRPr b="0"/>
          </a:p>
        </p:txBody>
      </p:sp>
      <p:sp>
        <p:nvSpPr>
          <p:cNvPr id="1684765065" name=" 1684765064"/>
          <p:cNvSpPr/>
          <p:nvPr/>
        </p:nvSpPr>
        <p:spPr bwMode="auto">
          <a:xfrm>
            <a:off x="7594704" y="3837740"/>
            <a:ext cx="163599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2040395536" name="Рисунок 2040395535"/>
          <p:cNvPicPr>
            <a:picLocks noChangeAspect="1"/>
          </p:cNvPicPr>
          <p:nvPr/>
        </p:nvPicPr>
        <p:blipFill>
          <a:blip r:embed="rId3"/>
          <a:stretch/>
        </p:blipFill>
        <p:spPr bwMode="auto">
          <a:xfrm>
            <a:off x="1402026" y="521324"/>
            <a:ext cx="3024167" cy="4032223"/>
          </a:xfrm>
          <a:prstGeom prst="rect">
            <a:avLst/>
          </a:prstGeom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1716602880" name="TextBox 1716602879"/>
          <p:cNvSpPr txBox="1"/>
          <p:nvPr/>
        </p:nvSpPr>
        <p:spPr bwMode="auto">
          <a:xfrm>
            <a:off x="5503251" y="3113118"/>
            <a:ext cx="5989136" cy="167643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ctr">
              <a:defRPr/>
            </a:pPr>
            <a:r>
              <a:rPr sz="2600" b="1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Особенности работы </a:t>
            </a:r>
            <a:endParaRPr/>
          </a:p>
          <a:p>
            <a:pPr algn="ctr">
              <a:defRPr/>
            </a:pPr>
            <a:r>
              <a:rPr sz="2600" b="1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спортивной школы </a:t>
            </a:r>
            <a:endParaRPr/>
          </a:p>
          <a:p>
            <a:pPr algn="ctr">
              <a:defRPr/>
            </a:pPr>
            <a:r>
              <a:rPr sz="2600" b="1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с АПК «СТАНЬ ЧЕМПИОНОМ» </a:t>
            </a:r>
            <a:endParaRPr/>
          </a:p>
          <a:p>
            <a:pPr algn="ctr">
              <a:defRPr/>
            </a:pPr>
            <a:r>
              <a:rPr sz="2600" b="1">
                <a:solidFill>
                  <a:srgbClr val="002060"/>
                </a:solidFill>
                <a:latin typeface="Book Antiqua"/>
                <a:ea typeface="Book Antiqua"/>
                <a:cs typeface="Book Antiqua"/>
              </a:rPr>
              <a:t>г. Барнаул Алтайского края</a:t>
            </a:r>
            <a:endParaRPr/>
          </a:p>
        </p:txBody>
      </p:sp>
      <p:sp>
        <p:nvSpPr>
          <p:cNvPr id="1829688577" name="TextBox 282402838"/>
          <p:cNvSpPr txBox="1"/>
          <p:nvPr/>
        </p:nvSpPr>
        <p:spPr bwMode="auto">
          <a:xfrm>
            <a:off x="694512" y="5206378"/>
            <a:ext cx="4365104" cy="1219235"/>
          </a:xfrm>
          <a:prstGeom prst="rect">
            <a:avLst/>
          </a:prstGeom>
          <a:noFill/>
        </p:spPr>
        <p:txBody>
          <a:bodyPr vertOverflow="overflow" horzOverflow="clip" vert="horz" wrap="square" lIns="91440" tIns="45720" rIns="91440" bIns="45720" numCol="1" spcCol="0" rtlCol="0" fromWordArt="0" anchor="t" anchorCtr="0" forceAA="0" compatLnSpc="0">
            <a:spAutoFit/>
          </a:bodyPr>
          <a:lstStyle/>
          <a:p>
            <a:pPr algn="l">
              <a:defRPr/>
            </a:pPr>
            <a:r>
              <a:rPr b="1">
                <a:latin typeface="Book Antiqua"/>
                <a:ea typeface="Book Antiqua"/>
                <a:cs typeface="Book Antiqua"/>
              </a:rPr>
              <a:t>    </a:t>
            </a:r>
            <a:r>
              <a:rPr sz="2000" b="1">
                <a:latin typeface="Book Antiqua"/>
                <a:ea typeface="Book Antiqua"/>
                <a:cs typeface="Book Antiqua"/>
              </a:rPr>
              <a:t>Домникова Надежда Юрьевна,</a:t>
            </a:r>
            <a:r>
              <a:rPr sz="2000">
                <a:latin typeface="Book Antiqua"/>
                <a:ea typeface="Book Antiqua"/>
                <a:cs typeface="Book Antiqua"/>
              </a:rPr>
              <a:t> </a:t>
            </a:r>
            <a:r>
              <a:rPr>
                <a:latin typeface="Book Antiqua"/>
                <a:ea typeface="Book Antiqua"/>
                <a:cs typeface="Book Antiqua"/>
              </a:rPr>
              <a:t>заместитель директора по спортивной работе МБУ ДО «Спортивная школа «ПОБЕДА»</a:t>
            </a:r>
            <a:endParaRPr/>
          </a:p>
        </p:txBody>
      </p:sp>
      <p:sp>
        <p:nvSpPr>
          <p:cNvPr id="2113770375" name=" 2113770374"/>
          <p:cNvSpPr/>
          <p:nvPr/>
        </p:nvSpPr>
        <p:spPr bwMode="auto">
          <a:xfrm>
            <a:off x="4360694" y="2212462"/>
            <a:ext cx="132488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  <p:pic>
        <p:nvPicPr>
          <p:cNvPr id="529236070" name="Рисунок 529236069"/>
          <p:cNvPicPr>
            <a:picLocks noChangeAspect="1"/>
          </p:cNvPicPr>
          <p:nvPr/>
        </p:nvPicPr>
        <p:blipFill>
          <a:blip r:embed="rId2"/>
          <a:srcRect l="35723" t="5305" r="35547" b="8647"/>
          <a:stretch/>
        </p:blipFill>
        <p:spPr bwMode="auto">
          <a:xfrm>
            <a:off x="1460382" y="578334"/>
            <a:ext cx="2683476" cy="4285888"/>
          </a:xfrm>
          <a:prstGeom prst="rect">
            <a:avLst/>
          </a:prstGeom>
        </p:spPr>
      </p:pic>
      <p:pic>
        <p:nvPicPr>
          <p:cNvPr id="1082705834" name="Рисунок 1124777133"/>
          <p:cNvPicPr>
            <a:picLocks noChangeAspect="1"/>
          </p:cNvPicPr>
          <p:nvPr/>
        </p:nvPicPr>
        <p:blipFill>
          <a:blip r:embed="rId3"/>
          <a:srcRect l="53961" t="52482" r="19426" b="10426"/>
          <a:stretch/>
        </p:blipFill>
        <p:spPr bwMode="auto">
          <a:xfrm>
            <a:off x="7635233" y="681577"/>
            <a:ext cx="2168139" cy="2135619"/>
          </a:xfrm>
          <a:prstGeom prst="rect">
            <a:avLst/>
          </a:prstGeom>
        </p:spPr>
      </p:pic>
      <p:sp>
        <p:nvSpPr>
          <p:cNvPr id="2007945886" name=" 2007945885"/>
          <p:cNvSpPr/>
          <p:nvPr/>
        </p:nvSpPr>
        <p:spPr bwMode="auto">
          <a:xfrm>
            <a:off x="16431259" y="3400589"/>
            <a:ext cx="223550" cy="365795"/>
          </a:xfrm>
        </p:spPr>
        <p:txBody>
          <a:bodyPr rot="0" spcFirstLastPara="0" vertOverflow="overflow" horzOverflow="clip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defRPr/>
            </a:pPr>
            <a:endParaRPr/>
          </a:p>
        </p:txBody>
      </p:sp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pic>
        <p:nvPicPr>
          <p:cNvPr id="4" name="Рисунок 3"/>
          <p:cNvPicPr>
            <a:picLocks noChangeAspect="1"/>
          </p:cNvPicPr>
          <p:nvPr/>
        </p:nvPicPr>
        <p:blipFill>
          <a:blip r:embed="rId2"/>
          <a:stretch/>
        </p:blipFill>
        <p:spPr bwMode="auto">
          <a:xfrm>
            <a:off x="532420" y="44091"/>
            <a:ext cx="6705436" cy="6813906"/>
          </a:xfrm>
          <a:prstGeom prst="rect">
            <a:avLst/>
          </a:prstGeom>
        </p:spPr>
      </p:pic>
      <p:cxnSp>
        <p:nvCxnSpPr>
          <p:cNvPr id="10" name="Прямая со стрелкой 9"/>
          <p:cNvCxnSpPr>
            <a:cxnSpLocks/>
          </p:cNvCxnSpPr>
          <p:nvPr/>
        </p:nvCxnSpPr>
        <p:spPr bwMode="auto">
          <a:xfrm flipH="1" flipV="1">
            <a:off x="2146433" y="4115169"/>
            <a:ext cx="739754" cy="584418"/>
          </a:xfrm>
          <a:prstGeom prst="straightConnector1">
            <a:avLst/>
          </a:prstGeom>
          <a:ln w="28575" cap="flat" cmpd="sng" algn="ctr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cxnSpLocks/>
          </p:cNvCxnSpPr>
          <p:nvPr/>
        </p:nvCxnSpPr>
        <p:spPr bwMode="auto">
          <a:xfrm flipH="1" flipV="1">
            <a:off x="1665169" y="4639375"/>
            <a:ext cx="962527" cy="86627"/>
          </a:xfrm>
          <a:prstGeom prst="straightConnector1">
            <a:avLst/>
          </a:prstGeom>
          <a:ln w="28575" cap="flat" cmpd="sng" algn="ctr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cxnSpLocks/>
          </p:cNvCxnSpPr>
          <p:nvPr/>
        </p:nvCxnSpPr>
        <p:spPr bwMode="auto">
          <a:xfrm flipH="1">
            <a:off x="1379840" y="4745255"/>
            <a:ext cx="1238232" cy="45048"/>
          </a:xfrm>
          <a:prstGeom prst="straightConnector1">
            <a:avLst/>
          </a:prstGeom>
          <a:ln w="28575" cap="flat" cmpd="sng" algn="ctr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Прямая со стрелкой 16"/>
          <p:cNvCxnSpPr>
            <a:cxnSpLocks/>
          </p:cNvCxnSpPr>
          <p:nvPr/>
        </p:nvCxnSpPr>
        <p:spPr bwMode="auto">
          <a:xfrm flipH="1">
            <a:off x="1565190" y="4754880"/>
            <a:ext cx="1062507" cy="138396"/>
          </a:xfrm>
          <a:prstGeom prst="straightConnector1">
            <a:avLst/>
          </a:prstGeom>
          <a:ln w="28575" cap="flat" cmpd="sng" algn="ctr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cxnSpLocks/>
          </p:cNvCxnSpPr>
          <p:nvPr/>
        </p:nvCxnSpPr>
        <p:spPr bwMode="auto">
          <a:xfrm flipH="1" flipV="1">
            <a:off x="4069320" y="3698791"/>
            <a:ext cx="11792" cy="1056089"/>
          </a:xfrm>
          <a:prstGeom prst="straightConnector1">
            <a:avLst/>
          </a:prstGeom>
          <a:ln w="28575" cap="flat" cmpd="sng" algn="ctr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4" name="Прямая со стрелкой 23"/>
          <p:cNvCxnSpPr>
            <a:cxnSpLocks/>
          </p:cNvCxnSpPr>
          <p:nvPr/>
        </p:nvCxnSpPr>
        <p:spPr bwMode="auto">
          <a:xfrm flipV="1">
            <a:off x="4196615" y="4870383"/>
            <a:ext cx="924025" cy="19250"/>
          </a:xfrm>
          <a:prstGeom prst="straightConnector1">
            <a:avLst/>
          </a:prstGeom>
          <a:ln w="28575" cap="flat" cmpd="sng" algn="ctr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Прямая со стрелкой 27"/>
          <p:cNvCxnSpPr>
            <a:cxnSpLocks/>
          </p:cNvCxnSpPr>
          <p:nvPr/>
        </p:nvCxnSpPr>
        <p:spPr bwMode="auto">
          <a:xfrm>
            <a:off x="4019891" y="5015455"/>
            <a:ext cx="45720" cy="237165"/>
          </a:xfrm>
          <a:prstGeom prst="straightConnector1">
            <a:avLst/>
          </a:prstGeom>
          <a:ln w="28575" cap="flat" cmpd="sng" algn="ctr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Прямая со стрелкой 34"/>
          <p:cNvCxnSpPr>
            <a:cxnSpLocks/>
          </p:cNvCxnSpPr>
          <p:nvPr/>
        </p:nvCxnSpPr>
        <p:spPr bwMode="auto">
          <a:xfrm flipH="1" flipV="1">
            <a:off x="3320825" y="6149635"/>
            <a:ext cx="172762" cy="271757"/>
          </a:xfrm>
          <a:prstGeom prst="straightConnector1">
            <a:avLst/>
          </a:prstGeom>
          <a:ln w="28575" cap="flat" cmpd="sng" algn="ctr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Прямая со стрелкой 38"/>
          <p:cNvCxnSpPr>
            <a:cxnSpLocks/>
          </p:cNvCxnSpPr>
          <p:nvPr/>
        </p:nvCxnSpPr>
        <p:spPr bwMode="auto">
          <a:xfrm flipH="1" flipV="1">
            <a:off x="3628724" y="5900285"/>
            <a:ext cx="119493" cy="335757"/>
          </a:xfrm>
          <a:prstGeom prst="straightConnector1">
            <a:avLst/>
          </a:prstGeom>
          <a:ln w="28575" cap="flat" cmpd="sng" algn="ctr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Прямая со стрелкой 43"/>
          <p:cNvCxnSpPr>
            <a:cxnSpLocks/>
          </p:cNvCxnSpPr>
          <p:nvPr/>
        </p:nvCxnSpPr>
        <p:spPr bwMode="auto">
          <a:xfrm flipH="1">
            <a:off x="683741" y="4868561"/>
            <a:ext cx="2100647" cy="156518"/>
          </a:xfrm>
          <a:prstGeom prst="straightConnector1">
            <a:avLst/>
          </a:prstGeom>
          <a:ln w="28575" cap="flat" cmpd="sng" algn="ctr">
            <a:solidFill>
              <a:srgbClr val="FF0000"/>
            </a:solidFill>
            <a:prstDash val="sysDash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832025954" name="Рисунок 48"/>
          <p:cNvPicPr>
            <a:picLocks noChangeAspect="1"/>
          </p:cNvPicPr>
          <p:nvPr/>
        </p:nvPicPr>
        <p:blipFill>
          <a:blip r:embed="rId3"/>
          <a:srcRect l="54461" t="10764" r="9819" b="35495"/>
          <a:stretch/>
        </p:blipFill>
        <p:spPr bwMode="auto">
          <a:xfrm>
            <a:off x="3720305" y="4519168"/>
            <a:ext cx="476307" cy="360839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363659261" name="Рисунок 48"/>
          <p:cNvPicPr>
            <a:picLocks noChangeAspect="1"/>
          </p:cNvPicPr>
          <p:nvPr/>
        </p:nvPicPr>
        <p:blipFill>
          <a:blip r:embed="rId3"/>
          <a:srcRect l="54461" t="10764" r="9819" b="35495"/>
          <a:stretch/>
        </p:blipFill>
        <p:spPr bwMode="auto">
          <a:xfrm>
            <a:off x="2784387" y="4726001"/>
            <a:ext cx="476307" cy="3608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1728151985" name="Рисунок 48"/>
          <p:cNvPicPr>
            <a:picLocks noChangeAspect="1"/>
          </p:cNvPicPr>
          <p:nvPr/>
        </p:nvPicPr>
        <p:blipFill>
          <a:blip r:embed="rId3"/>
          <a:srcRect l="54461" t="10764" r="9819" b="35495"/>
          <a:stretch/>
        </p:blipFill>
        <p:spPr bwMode="auto">
          <a:xfrm>
            <a:off x="3378257" y="6421393"/>
            <a:ext cx="476307" cy="36083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</p:spPr>
      </p:pic>
      <p:pic>
        <p:nvPicPr>
          <p:cNvPr id="22" name="Рисунок 21"/>
          <p:cNvPicPr>
            <a:picLocks noChangeAspect="1"/>
          </p:cNvPicPr>
          <p:nvPr/>
        </p:nvPicPr>
        <p:blipFill>
          <a:blip r:embed="rId4"/>
          <a:srcRect t="24914" b="30774"/>
          <a:stretch/>
        </p:blipFill>
        <p:spPr bwMode="auto">
          <a:xfrm>
            <a:off x="8499465" y="44091"/>
            <a:ext cx="3394502" cy="938127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5"/>
          <a:stretch/>
        </p:blipFill>
        <p:spPr bwMode="auto">
          <a:xfrm>
            <a:off x="5782197" y="1225141"/>
            <a:ext cx="6048672" cy="3001694"/>
          </a:xfrm>
          <a:prstGeom prst="rect">
            <a:avLst/>
          </a:prstGeom>
        </p:spPr>
      </p:pic>
      <p:pic>
        <p:nvPicPr>
          <p:cNvPr id="1096366902" name="Рисунок 1"/>
          <p:cNvPicPr/>
          <p:nvPr/>
        </p:nvPicPr>
        <p:blipFill>
          <a:blip r:embed="rId6"/>
          <a:stretch/>
        </p:blipFill>
        <p:spPr bwMode="auto">
          <a:xfrm>
            <a:off x="108340" y="130817"/>
            <a:ext cx="848160" cy="8514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 bwMode="auto">
        <a:xfrm>
          <a:off x="0" y="0"/>
          <a:ext cx="0" cy="0"/>
          <a:chOff x="0" y="0"/>
          <a:chExt cx="0" cy="0"/>
        </a:xfrm>
      </p:grpSpPr>
      <p:sp>
        <p:nvSpPr>
          <p:cNvPr id="50" name="Заголовок 1"/>
          <p:cNvSpPr txBox="1"/>
          <p:nvPr/>
        </p:nvSpPr>
        <p:spPr bwMode="auto">
          <a:xfrm>
            <a:off x="1425342" y="318299"/>
            <a:ext cx="6048672" cy="709057"/>
          </a:xfrm>
          <a:prstGeom prst="rect">
            <a:avLst/>
          </a:prstGeom>
        </p:spPr>
        <p:txBody>
          <a:bodyPr vertOverflow="overflow" horzOverflow="clip" vert="horz" wrap="square" lIns="91440" tIns="45720" rIns="91440" bIns="45720" numCol="1" spcCol="0" rtlCol="0" fromWordArt="0" anchor="b" anchorCtr="0" forceAA="0" compatLnSpc="0">
            <a:noAutofit/>
          </a:bodyPr>
          <a:lstStyle>
            <a:lvl1pPr algn="ctr" defTabSz="914400">
              <a:lnSpc>
                <a:spcPct val="90000"/>
              </a:lnSpc>
              <a:spcBef>
                <a:spcPts val="0"/>
              </a:spcBef>
              <a:buNone/>
              <a:defRPr sz="60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pPr>
              <a:lnSpc>
                <a:spcPct val="100000"/>
              </a:lnSpc>
              <a:spcBef>
                <a:spcPts val="0"/>
              </a:spcBef>
              <a:defRPr/>
            </a:pPr>
            <a:r>
              <a:rPr lang="ru-RU" sz="2000" b="1">
                <a:solidFill>
                  <a:srgbClr val="002060"/>
                </a:solidFill>
                <a:latin typeface="Book Antiqua"/>
                <a:ea typeface="Arial"/>
                <a:cs typeface="Arial"/>
              </a:rPr>
              <a:t>Региональная «дорожная карта» тестирования детей в 2023 году</a:t>
            </a:r>
            <a:endParaRPr sz="2000" i="1">
              <a:solidFill>
                <a:srgbClr val="002060"/>
              </a:solidFill>
              <a:latin typeface="Arial"/>
              <a:cs typeface="Arial"/>
            </a:endParaRPr>
          </a:p>
        </p:txBody>
      </p:sp>
      <p:pic>
        <p:nvPicPr>
          <p:cNvPr id="21" name="Рисунок 20"/>
          <p:cNvPicPr>
            <a:picLocks noChangeAspect="1"/>
          </p:cNvPicPr>
          <p:nvPr/>
        </p:nvPicPr>
        <p:blipFill>
          <a:blip r:embed="rId2"/>
          <a:srcRect t="24914" b="30774"/>
          <a:stretch/>
        </p:blipFill>
        <p:spPr bwMode="auto">
          <a:xfrm>
            <a:off x="7711854" y="1027357"/>
            <a:ext cx="4168551" cy="1152048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3"/>
          <a:srcRect l="7903" t="1718" r="7495" b="81393"/>
          <a:stretch/>
        </p:blipFill>
        <p:spPr bwMode="auto">
          <a:xfrm>
            <a:off x="4627355" y="2963291"/>
            <a:ext cx="4845110" cy="1368152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4"/>
          <a:srcRect l="9161" t="19243" r="9650" b="63615"/>
          <a:stretch/>
        </p:blipFill>
        <p:spPr bwMode="auto">
          <a:xfrm>
            <a:off x="689629" y="1390335"/>
            <a:ext cx="4608512" cy="1376437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5"/>
          <a:srcRect l="8622" t="38290" r="7495" b="45075"/>
          <a:stretch/>
        </p:blipFill>
        <p:spPr bwMode="auto">
          <a:xfrm>
            <a:off x="7306201" y="4925115"/>
            <a:ext cx="4680520" cy="1312952"/>
          </a:xfrm>
          <a:prstGeom prst="rect">
            <a:avLst/>
          </a:prstGeom>
        </p:spPr>
      </p:pic>
      <p:pic>
        <p:nvPicPr>
          <p:cNvPr id="12" name="Рисунок 11"/>
          <p:cNvPicPr>
            <a:picLocks noChangeAspect="1"/>
          </p:cNvPicPr>
          <p:nvPr/>
        </p:nvPicPr>
        <p:blipFill>
          <a:blip r:embed="rId6"/>
          <a:srcRect l="9340" t="55814" r="9471" b="27170"/>
          <a:stretch/>
        </p:blipFill>
        <p:spPr bwMode="auto">
          <a:xfrm>
            <a:off x="1051494" y="5042890"/>
            <a:ext cx="4320480" cy="1280849"/>
          </a:xfrm>
          <a:prstGeom prst="rect">
            <a:avLst/>
          </a:prstGeom>
        </p:spPr>
      </p:pic>
      <p:pic>
        <p:nvPicPr>
          <p:cNvPr id="763874407" name="Рисунок 1"/>
          <p:cNvPicPr/>
          <p:nvPr/>
        </p:nvPicPr>
        <p:blipFill>
          <a:blip r:embed="rId7"/>
          <a:stretch/>
        </p:blipFill>
        <p:spPr bwMode="auto">
          <a:xfrm>
            <a:off x="265549" y="175956"/>
            <a:ext cx="848160" cy="851400"/>
          </a:xfrm>
          <a:prstGeom prst="rect">
            <a:avLst/>
          </a:prstGeom>
          <a:ln w="0">
            <a:noFill/>
          </a:ln>
        </p:spPr>
      </p:pic>
    </p:spTree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:w="http://schemas.openxmlformats.org/wordprocessingml/2006/main" xmlns:m="http://schemas.openxmlformats.org/officeDocument/2006/math" xmlns="">
      <p:transition advClick="1"/>
    </mc:Fallback>
  </mc:AlternateContent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Arial"/>
        <a:cs typeface="Arial"/>
      </a:majorFont>
      <a:minorFont>
        <a:latin typeface="Calibri"/>
        <a:ea typeface="Arial"/>
        <a:cs typeface="Arial"/>
      </a:minorFont>
    </a:fontScheme>
    <a:fmtScheme name="Стандартная">
      <a:fillStyleLst>
        <a:solidFill>
          <a:schemeClr val="phClr"/>
        </a:solidFill>
        <a:gradFill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4</TotalTime>
  <Words>564</Words>
  <Application>Microsoft Office PowerPoint</Application>
  <DocSecurity>0</DocSecurity>
  <PresentationFormat>Широкоэкранный</PresentationFormat>
  <Paragraphs>136</Paragraphs>
  <Slides>20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7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8" baseType="lpstr">
      <vt:lpstr>Arial</vt:lpstr>
      <vt:lpstr>Book Antiqua</vt:lpstr>
      <vt:lpstr>Bookman Old Style</vt:lpstr>
      <vt:lpstr>Calibri</vt:lpstr>
      <vt:lpstr>Calibri Light</vt:lpstr>
      <vt:lpstr>Liberation Serif</vt:lpstr>
      <vt:lpstr>Open Sans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ПРАКТИКУМ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Manager/>
  <Company/>
  <LinksUpToDate>false</LinksUpToDate>
  <SharedDoc>false</SharedDoc>
  <HyperlinkBase/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subject/>
  <dc:creator>Тренер</dc:creator>
  <cp:keywords/>
  <dc:description/>
  <cp:lastModifiedBy>Тренер</cp:lastModifiedBy>
  <cp:revision>58</cp:revision>
  <dcterms:created xsi:type="dcterms:W3CDTF">2022-11-17T05:50:15Z</dcterms:created>
  <dcterms:modified xsi:type="dcterms:W3CDTF">2023-03-22T09:31:58Z</dcterms:modified>
  <cp:category/>
  <dc:identifier/>
  <cp:contentStatus/>
  <dc:language/>
  <cp:version/>
</cp:coreProperties>
</file>