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g" ContentType="image/jpg"/>
  <Override PartName="/ppt/theme/theme2.xml" ContentType="application/vnd.openxmlformats-officedocument.theme+xml"/>
  <Override PartName="/ppt/media/image9.jpg" ContentType="image/jpg"/>
  <Override PartName="/ppt/media/image33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3" r:id="rId1"/>
  </p:sldMasterIdLst>
  <p:notesMasterIdLst>
    <p:notesMasterId r:id="rId21"/>
  </p:notesMasterIdLst>
  <p:sldIdLst>
    <p:sldId id="282" r:id="rId2"/>
    <p:sldId id="286" r:id="rId3"/>
    <p:sldId id="289" r:id="rId4"/>
    <p:sldId id="303" r:id="rId5"/>
    <p:sldId id="290" r:id="rId6"/>
    <p:sldId id="306" r:id="rId7"/>
    <p:sldId id="287" r:id="rId8"/>
    <p:sldId id="291" r:id="rId9"/>
    <p:sldId id="308" r:id="rId10"/>
    <p:sldId id="292" r:id="rId11"/>
    <p:sldId id="293" r:id="rId12"/>
    <p:sldId id="294" r:id="rId13"/>
    <p:sldId id="296" r:id="rId14"/>
    <p:sldId id="297" r:id="rId15"/>
    <p:sldId id="298" r:id="rId16"/>
    <p:sldId id="299" r:id="rId17"/>
    <p:sldId id="307" r:id="rId18"/>
    <p:sldId id="300" r:id="rId19"/>
    <p:sldId id="270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Microsoft Sans Serif" panose="020B0604020202020204" pitchFamily="34" charset="0"/>
      <p:regular r:id="rId26"/>
    </p:embeddedFont>
    <p:embeddedFont>
      <p:font typeface="Calibri Light" panose="020F0302020204030204" pitchFamily="34" charset="0"/>
      <p:regular r:id="rId27"/>
      <p:italic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1742"/>
    <a:srgbClr val="00469A"/>
    <a:srgbClr val="000066"/>
    <a:srgbClr val="6290E1"/>
    <a:srgbClr val="96B6EE"/>
    <a:srgbClr val="F484AC"/>
    <a:srgbClr val="DCEFFE"/>
    <a:srgbClr val="EAF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4ADB6-61B0-4930-AADD-472ABF9774A5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2B6E6-0078-473B-9BA8-D47BD9203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36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51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135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18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928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95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685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73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70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957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038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18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704560"/>
            <a:ext cx="12191999" cy="27611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082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A4A20-9D3D-4407-83A4-F3650F3EFD4D}" type="datetimeFigureOut">
              <a:rPr lang="ru-RU" smtClean="0"/>
              <a:t>28.01.2026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AF044-6DA4-42B5-BEED-CFC423E71D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16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bit.uralgufk@mail.ru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bit.uralgufk@mail.ru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3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479470" y="304801"/>
            <a:ext cx="8621486" cy="221276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Exo 2.0 Extra Bold" pitchFamily="50" charset="-52"/>
                <a:cs typeface="Times New Roman" panose="02020603050405020304" pitchFamily="18" charset="0"/>
              </a:rPr>
              <a:t>УРАЛЬСКИЙ ГОСУДАРСТВЕННЫЙ УНИВЕРСИТЕТ ФИЗИЧЕСКОЙ КУЛЬТУРЫ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23743"/>
            <a:ext cx="5660571" cy="386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ttps://yastatic.net/naydex/yandex-search/16JG9kc54/bb85bbfGUy/RfZxma-iblA0ahSU4ppAFgo5yAcd9Qk3UIR8h_E6e-WuyuZQXH0v2h6rWAx4A0S413LErlXdwfZCqKxvHDEpawWnNNXs53EMZy4D1K6dSRIVctVPHbIVZVuTZ9H-KXi7pJq3OmFdXv151Wt1Wi88_JAy37JS1pCqAuDsKn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71" y="2623744"/>
            <a:ext cx="6531429" cy="386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УралГУФК Логотип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21" y="285009"/>
            <a:ext cx="2376399" cy="193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00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175" y="392430"/>
            <a:ext cx="11198013" cy="1023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Exo 2.0 Extra Bold"/>
                <a:cs typeface="Arial"/>
              </a:rPr>
              <a:t>Федеральное</a:t>
            </a:r>
            <a:r>
              <a:rPr sz="1800" b="1" spc="-75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Exo 2.0 Extra Bold"/>
                <a:cs typeface="Arial"/>
              </a:rPr>
              <a:t>государственное</a:t>
            </a:r>
            <a:r>
              <a:rPr sz="1800" b="1" spc="-35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sz="1800" b="1" spc="-10" dirty="0" err="1">
                <a:solidFill>
                  <a:srgbClr val="001F5F"/>
                </a:solidFill>
                <a:latin typeface="Exo 2.0 Extra Bold"/>
                <a:cs typeface="Arial"/>
              </a:rPr>
              <a:t>бюджетное</a:t>
            </a:r>
            <a:r>
              <a:rPr sz="1800" b="1" spc="-55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sz="1800" b="1" spc="-10" dirty="0" err="1" smtClean="0">
                <a:solidFill>
                  <a:srgbClr val="001F5F"/>
                </a:solidFill>
                <a:latin typeface="Exo 2.0 Extra Bold"/>
                <a:cs typeface="Arial"/>
              </a:rPr>
              <a:t>образовательное</a:t>
            </a:r>
            <a:r>
              <a:rPr lang="ru-RU" sz="1800" b="1" spc="-10" dirty="0" smtClean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sz="1800" b="1" spc="-35" dirty="0" smtClean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sz="1800" b="1" spc="-10" dirty="0" err="1" smtClean="0">
                <a:solidFill>
                  <a:srgbClr val="001F5F"/>
                </a:solidFill>
                <a:latin typeface="Exo 2.0 Extra Bold"/>
                <a:cs typeface="Arial"/>
              </a:rPr>
              <a:t>учреждение</a:t>
            </a:r>
            <a:r>
              <a:rPr lang="ru-RU" sz="1800" b="1" spc="-10" dirty="0" smtClean="0">
                <a:solidFill>
                  <a:srgbClr val="001F5F"/>
                </a:solidFill>
                <a:latin typeface="Exo 2.0 Extra Bold"/>
                <a:cs typeface="Arial"/>
              </a:rPr>
              <a:t>  </a:t>
            </a:r>
            <a:r>
              <a:rPr sz="1800" b="1" dirty="0" err="1" smtClean="0">
                <a:solidFill>
                  <a:srgbClr val="001F5F"/>
                </a:solidFill>
                <a:latin typeface="Exo 2.0 Extra Bold"/>
                <a:cs typeface="Arial"/>
              </a:rPr>
              <a:t>высшего</a:t>
            </a:r>
            <a:r>
              <a:rPr sz="1800" b="1" spc="-100" dirty="0" smtClean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Exo 2.0 Extra Bold"/>
                <a:cs typeface="Arial"/>
              </a:rPr>
              <a:t>образования</a:t>
            </a:r>
            <a:endParaRPr sz="1800" dirty="0">
              <a:latin typeface="Exo 2.0 Extra Bold"/>
              <a:cs typeface="Arial"/>
            </a:endParaRPr>
          </a:p>
          <a:p>
            <a:pPr marL="940435" marR="924560" algn="ctr">
              <a:lnSpc>
                <a:spcPts val="2880"/>
              </a:lnSpc>
              <a:spcBef>
                <a:spcPts val="90"/>
              </a:spcBef>
            </a:pPr>
            <a:r>
              <a:rPr sz="2400" b="1" spc="-10" dirty="0">
                <a:solidFill>
                  <a:srgbClr val="001F5F"/>
                </a:solidFill>
                <a:latin typeface="Exo 2.0 Extra Bold"/>
                <a:cs typeface="Arial"/>
              </a:rPr>
              <a:t>«Уральский</a:t>
            </a:r>
            <a:r>
              <a:rPr sz="2400" b="1" spc="-75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Exo 2.0 Extra Bold"/>
                <a:cs typeface="Arial"/>
              </a:rPr>
              <a:t>государственный</a:t>
            </a:r>
            <a:r>
              <a:rPr sz="2400" b="1" spc="-45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Exo 2.0 Extra Bold"/>
                <a:cs typeface="Arial"/>
              </a:rPr>
              <a:t>университет </a:t>
            </a:r>
            <a:r>
              <a:rPr sz="2400" b="1" dirty="0">
                <a:solidFill>
                  <a:srgbClr val="001F5F"/>
                </a:solidFill>
                <a:latin typeface="Exo 2.0 Extra Bold"/>
                <a:cs typeface="Arial"/>
              </a:rPr>
              <a:t>физической</a:t>
            </a:r>
            <a:r>
              <a:rPr sz="2400" b="1" spc="-140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Exo 2.0 Extra Bold"/>
                <a:cs typeface="Arial"/>
              </a:rPr>
              <a:t>культуры»</a:t>
            </a:r>
            <a:endParaRPr sz="2400" dirty="0">
              <a:latin typeface="Exo 2.0 Extra Bold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7100" y="4023436"/>
            <a:ext cx="105664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4400" b="1" dirty="0" err="1" smtClean="0">
                <a:solidFill>
                  <a:srgbClr val="C00000"/>
                </a:solidFill>
                <a:latin typeface="Exo 2.0 Extra Bold"/>
                <a:cs typeface="Arial"/>
              </a:rPr>
              <a:t>При</a:t>
            </a:r>
            <a:r>
              <a:rPr lang="ru-RU" sz="4400" b="1" dirty="0" smtClean="0">
                <a:solidFill>
                  <a:srgbClr val="C00000"/>
                </a:solidFill>
                <a:latin typeface="Exo 2.0 Extra Bold"/>
                <a:cs typeface="Arial"/>
              </a:rPr>
              <a:t>ё</a:t>
            </a:r>
            <a:r>
              <a:rPr sz="4400" b="1" dirty="0" err="1" smtClean="0">
                <a:solidFill>
                  <a:srgbClr val="C00000"/>
                </a:solidFill>
                <a:latin typeface="Exo 2.0 Extra Bold"/>
                <a:cs typeface="Arial"/>
              </a:rPr>
              <a:t>мная</a:t>
            </a:r>
            <a:r>
              <a:rPr sz="4400" b="1" spc="-80" dirty="0" smtClean="0">
                <a:solidFill>
                  <a:srgbClr val="C00000"/>
                </a:solidFill>
                <a:latin typeface="Exo 2.0 Extra Bold"/>
                <a:cs typeface="Arial"/>
              </a:rPr>
              <a:t> </a:t>
            </a:r>
            <a:r>
              <a:rPr sz="4400" b="1" dirty="0">
                <a:solidFill>
                  <a:srgbClr val="C00000"/>
                </a:solidFill>
                <a:latin typeface="Exo 2.0 Extra Bold"/>
                <a:cs typeface="Arial"/>
              </a:rPr>
              <a:t>кампания</a:t>
            </a:r>
            <a:r>
              <a:rPr sz="4400" b="1" spc="-35" dirty="0">
                <a:solidFill>
                  <a:srgbClr val="C00000"/>
                </a:solidFill>
                <a:latin typeface="Exo 2.0 Extra Bold"/>
                <a:cs typeface="Arial"/>
              </a:rPr>
              <a:t> </a:t>
            </a:r>
            <a:r>
              <a:rPr sz="4400" b="1" dirty="0">
                <a:solidFill>
                  <a:srgbClr val="C00000"/>
                </a:solidFill>
                <a:latin typeface="Exo 2.0 Extra Bold"/>
                <a:cs typeface="Arial"/>
              </a:rPr>
              <a:t>–</a:t>
            </a:r>
            <a:r>
              <a:rPr sz="4400" b="1" spc="-50" dirty="0">
                <a:solidFill>
                  <a:srgbClr val="C00000"/>
                </a:solidFill>
                <a:latin typeface="Exo 2.0 Extra Bold"/>
                <a:cs typeface="Arial"/>
              </a:rPr>
              <a:t> </a:t>
            </a:r>
            <a:r>
              <a:rPr sz="4400" b="1" spc="-20" dirty="0">
                <a:solidFill>
                  <a:srgbClr val="C00000"/>
                </a:solidFill>
                <a:latin typeface="Exo 2.0 Extra Bold"/>
                <a:cs typeface="Arial"/>
              </a:rPr>
              <a:t>2026</a:t>
            </a:r>
            <a:endParaRPr sz="4400" dirty="0">
              <a:latin typeface="Exo 2.0 Extra Bold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8873" y="1917193"/>
            <a:ext cx="3110806" cy="215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3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389" y="21384"/>
            <a:ext cx="963750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800" b="1" spc="-10" dirty="0">
                <a:solidFill>
                  <a:srgbClr val="C00000"/>
                </a:solidFill>
              </a:rPr>
              <a:t>Направления</a:t>
            </a:r>
            <a:r>
              <a:rPr sz="4800" b="1" spc="-105" dirty="0">
                <a:solidFill>
                  <a:srgbClr val="C00000"/>
                </a:solidFill>
              </a:rPr>
              <a:t> </a:t>
            </a:r>
            <a:r>
              <a:rPr sz="4800" b="1" spc="-10" dirty="0">
                <a:solidFill>
                  <a:srgbClr val="C00000"/>
                </a:solidFill>
              </a:rPr>
              <a:t>подготовки</a:t>
            </a:r>
            <a:r>
              <a:rPr sz="4800" b="1" spc="-90" dirty="0">
                <a:solidFill>
                  <a:srgbClr val="C00000"/>
                </a:solidFill>
              </a:rPr>
              <a:t> </a:t>
            </a:r>
            <a:r>
              <a:rPr sz="4800" b="1" spc="-10" dirty="0">
                <a:solidFill>
                  <a:srgbClr val="C00000"/>
                </a:solidFill>
              </a:rPr>
              <a:t>бакалавров</a:t>
            </a:r>
          </a:p>
        </p:txBody>
      </p:sp>
      <p:sp>
        <p:nvSpPr>
          <p:cNvPr id="4" name="object 4"/>
          <p:cNvSpPr/>
          <p:nvPr/>
        </p:nvSpPr>
        <p:spPr>
          <a:xfrm>
            <a:off x="155448" y="977485"/>
            <a:ext cx="11810153" cy="5743949"/>
          </a:xfrm>
          <a:custGeom>
            <a:avLst/>
            <a:gdLst/>
            <a:ahLst/>
            <a:cxnLst/>
            <a:rect l="l" t="t" r="r" b="b"/>
            <a:pathLst>
              <a:path w="8857615" h="1728470">
                <a:moveTo>
                  <a:pt x="0" y="288035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4" y="117902"/>
                </a:lnTo>
                <a:lnTo>
                  <a:pt x="84364" y="84343"/>
                </a:lnTo>
                <a:lnTo>
                  <a:pt x="117927" y="55558"/>
                </a:lnTo>
                <a:lnTo>
                  <a:pt x="155670" y="32140"/>
                </a:lnTo>
                <a:lnTo>
                  <a:pt x="196999" y="14679"/>
                </a:lnTo>
                <a:lnTo>
                  <a:pt x="241323" y="3768"/>
                </a:lnTo>
                <a:lnTo>
                  <a:pt x="288048" y="0"/>
                </a:lnTo>
                <a:lnTo>
                  <a:pt x="8569452" y="0"/>
                </a:lnTo>
                <a:lnTo>
                  <a:pt x="8616185" y="3768"/>
                </a:lnTo>
                <a:lnTo>
                  <a:pt x="8660514" y="14679"/>
                </a:lnTo>
                <a:lnTo>
                  <a:pt x="8701844" y="32140"/>
                </a:lnTo>
                <a:lnTo>
                  <a:pt x="8739585" y="55558"/>
                </a:lnTo>
                <a:lnTo>
                  <a:pt x="8773144" y="84343"/>
                </a:lnTo>
                <a:lnTo>
                  <a:pt x="8801929" y="117902"/>
                </a:lnTo>
                <a:lnTo>
                  <a:pt x="8825347" y="155643"/>
                </a:lnTo>
                <a:lnTo>
                  <a:pt x="8842808" y="196973"/>
                </a:lnTo>
                <a:lnTo>
                  <a:pt x="8853719" y="241302"/>
                </a:lnTo>
                <a:lnTo>
                  <a:pt x="8857488" y="288035"/>
                </a:lnTo>
                <a:lnTo>
                  <a:pt x="8857488" y="1440179"/>
                </a:lnTo>
                <a:lnTo>
                  <a:pt x="8853719" y="1486913"/>
                </a:lnTo>
                <a:lnTo>
                  <a:pt x="8842808" y="1531242"/>
                </a:lnTo>
                <a:lnTo>
                  <a:pt x="8825347" y="1572572"/>
                </a:lnTo>
                <a:lnTo>
                  <a:pt x="8801929" y="1610313"/>
                </a:lnTo>
                <a:lnTo>
                  <a:pt x="8773144" y="1643872"/>
                </a:lnTo>
                <a:lnTo>
                  <a:pt x="8739585" y="1672657"/>
                </a:lnTo>
                <a:lnTo>
                  <a:pt x="8701844" y="1696075"/>
                </a:lnTo>
                <a:lnTo>
                  <a:pt x="8660514" y="1713536"/>
                </a:lnTo>
                <a:lnTo>
                  <a:pt x="8616185" y="1724447"/>
                </a:lnTo>
                <a:lnTo>
                  <a:pt x="8569452" y="1728215"/>
                </a:lnTo>
                <a:lnTo>
                  <a:pt x="288048" y="1728215"/>
                </a:lnTo>
                <a:lnTo>
                  <a:pt x="241323" y="1724447"/>
                </a:lnTo>
                <a:lnTo>
                  <a:pt x="196999" y="1713536"/>
                </a:lnTo>
                <a:lnTo>
                  <a:pt x="155670" y="1696075"/>
                </a:lnTo>
                <a:lnTo>
                  <a:pt x="117927" y="1672657"/>
                </a:lnTo>
                <a:lnTo>
                  <a:pt x="84364" y="1643872"/>
                </a:lnTo>
                <a:lnTo>
                  <a:pt x="55574" y="1610313"/>
                </a:lnTo>
                <a:lnTo>
                  <a:pt x="32149" y="1572572"/>
                </a:lnTo>
                <a:lnTo>
                  <a:pt x="14684" y="1531242"/>
                </a:lnTo>
                <a:lnTo>
                  <a:pt x="3769" y="1486913"/>
                </a:lnTo>
                <a:lnTo>
                  <a:pt x="0" y="1440179"/>
                </a:lnTo>
                <a:lnTo>
                  <a:pt x="0" y="288035"/>
                </a:lnTo>
                <a:close/>
              </a:path>
            </a:pathLst>
          </a:custGeom>
          <a:ln w="38100">
            <a:solidFill>
              <a:srgbClr val="384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56261" y="977486"/>
            <a:ext cx="10901548" cy="16921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lvl="2">
              <a:lnSpc>
                <a:spcPct val="100000"/>
              </a:lnSpc>
              <a:spcBef>
                <a:spcPts val="315"/>
              </a:spcBef>
              <a:tabLst>
                <a:tab pos="645795" algn="l"/>
              </a:tabLst>
            </a:pPr>
            <a:endParaRPr lang="ru-RU" sz="1200" dirty="0"/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200" b="1" dirty="0">
                <a:solidFill>
                  <a:srgbClr val="00469A"/>
                </a:solidFill>
                <a:latin typeface="Exo 2.0 Extra Bold"/>
                <a:cs typeface="Arial"/>
              </a:rPr>
              <a:t>49.03.04</a:t>
            </a:r>
            <a:r>
              <a:rPr lang="ru-RU" sz="3200" b="1" spc="-30" dirty="0">
                <a:solidFill>
                  <a:srgbClr val="00469A"/>
                </a:solidFill>
                <a:latin typeface="Exo 2.0 Extra Bold"/>
                <a:cs typeface="Arial"/>
              </a:rPr>
              <a:t> </a:t>
            </a:r>
            <a:r>
              <a:rPr lang="ru-RU" sz="3200" b="1" spc="-20" dirty="0" smtClean="0">
                <a:solidFill>
                  <a:srgbClr val="00469A"/>
                </a:solidFill>
                <a:latin typeface="Exo 2.0 Extra Bold"/>
                <a:cs typeface="Arial"/>
              </a:rPr>
              <a:t>СПОРТ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200" dirty="0">
              <a:latin typeface="Exo 2.0 Extra Bold"/>
              <a:cs typeface="Arial"/>
            </a:endParaRPr>
          </a:p>
          <a:p>
            <a:pPr marL="184150" indent="-171450" algn="ctr">
              <a:lnSpc>
                <a:spcPct val="100000"/>
              </a:lnSpc>
              <a:spcBef>
                <a:spcPts val="10"/>
              </a:spcBef>
              <a:buFont typeface="Wingdings"/>
              <a:buChar char=""/>
              <a:tabLst>
                <a:tab pos="184150" algn="l"/>
              </a:tabLst>
            </a:pPr>
            <a:r>
              <a:rPr lang="ru-RU" sz="2400" b="1" i="1" dirty="0">
                <a:latin typeface="Exo 2.0 Extra Bold"/>
                <a:cs typeface="Arial"/>
              </a:rPr>
              <a:t>«Спортивная</a:t>
            </a:r>
            <a:r>
              <a:rPr lang="ru-RU" sz="2400" b="1" i="1" spc="-20" dirty="0">
                <a:latin typeface="Exo 2.0 Extra Bold"/>
                <a:cs typeface="Arial"/>
              </a:rPr>
              <a:t> </a:t>
            </a:r>
            <a:r>
              <a:rPr lang="ru-RU" sz="2400" b="1" i="1" spc="-10" dirty="0">
                <a:latin typeface="Exo 2.0 Extra Bold"/>
                <a:cs typeface="Arial"/>
              </a:rPr>
              <a:t>подготовка</a:t>
            </a:r>
            <a:r>
              <a:rPr lang="ru-RU" sz="2400" b="1" i="1" spc="-30" dirty="0">
                <a:latin typeface="Exo 2.0 Extra Bold"/>
                <a:cs typeface="Arial"/>
              </a:rPr>
              <a:t> </a:t>
            </a:r>
            <a:r>
              <a:rPr lang="ru-RU" sz="2400" b="1" i="1" dirty="0">
                <a:latin typeface="Exo 2.0 Extra Bold"/>
                <a:cs typeface="Arial"/>
              </a:rPr>
              <a:t>по</a:t>
            </a:r>
            <a:r>
              <a:rPr lang="ru-RU" sz="2400" b="1" i="1" spc="-25" dirty="0">
                <a:latin typeface="Exo 2.0 Extra Bold"/>
                <a:cs typeface="Arial"/>
              </a:rPr>
              <a:t> </a:t>
            </a:r>
            <a:r>
              <a:rPr lang="ru-RU" sz="2400" b="1" i="1" dirty="0">
                <a:latin typeface="Exo 2.0 Extra Bold"/>
                <a:cs typeface="Arial"/>
              </a:rPr>
              <a:t>виду</a:t>
            </a:r>
            <a:r>
              <a:rPr lang="ru-RU" sz="2400" b="1" i="1" spc="-35" dirty="0">
                <a:latin typeface="Exo 2.0 Extra Bold"/>
                <a:cs typeface="Arial"/>
              </a:rPr>
              <a:t> </a:t>
            </a:r>
            <a:r>
              <a:rPr lang="ru-RU" sz="2400" b="1" i="1" spc="-10" dirty="0">
                <a:latin typeface="Exo 2.0 Extra Bold"/>
                <a:cs typeface="Arial"/>
              </a:rPr>
              <a:t>спорта</a:t>
            </a:r>
            <a:r>
              <a:rPr lang="ru-RU" sz="2400" b="1" i="1" spc="-10" dirty="0" smtClean="0">
                <a:latin typeface="Exo 2.0 Extra Bold"/>
                <a:cs typeface="Arial"/>
              </a:rPr>
              <a:t>»:</a:t>
            </a:r>
            <a:endParaRPr lang="ru-RU" sz="2400" dirty="0">
              <a:latin typeface="Exo 2.0 Extra Bold"/>
              <a:cs typeface="Arial"/>
            </a:endParaRPr>
          </a:p>
          <a:p>
            <a:pPr marL="226695" lvl="3" indent="-213995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226695" algn="l"/>
              </a:tabLst>
            </a:pPr>
            <a:endParaRPr sz="2400" dirty="0">
              <a:latin typeface="Exo 2.0 Extra Bold"/>
              <a:cs typeface="Arial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356489"/>
              </p:ext>
            </p:extLst>
          </p:nvPr>
        </p:nvGraphicFramePr>
        <p:xfrm>
          <a:off x="488373" y="2348982"/>
          <a:ext cx="11215254" cy="3467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0262"/>
                <a:gridCol w="6514992"/>
              </a:tblGrid>
              <a:tr h="2064216">
                <a:tc>
                  <a:txBody>
                    <a:bodyPr/>
                    <a:lstStyle/>
                    <a:p>
                      <a:pPr marL="97790">
                        <a:lnSpc>
                          <a:spcPts val="1325"/>
                        </a:lnSpc>
                      </a:pPr>
                      <a:r>
                        <a:rPr sz="2000" b="1" i="1" dirty="0">
                          <a:latin typeface="Exo 2.0 Extra Bold"/>
                          <a:cs typeface="Arial"/>
                        </a:rPr>
                        <a:t>«Лыжные</a:t>
                      </a:r>
                      <a:r>
                        <a:rPr sz="2000" b="1" i="1" spc="-6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гонки»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1403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«Горнолыжный</a:t>
                      </a:r>
                      <a:r>
                        <a:rPr sz="2000" b="1" i="1" spc="-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спорт»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1403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«Конькобежный</a:t>
                      </a:r>
                      <a:r>
                        <a:rPr sz="2000" b="1" i="1" spc="-2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спорт»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1403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«Бокс»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1403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«Кикбоксинг»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«Хоккей»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1403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«Футбол»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14033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«Тхэквондо»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«Танцевальный</a:t>
                      </a:r>
                      <a:r>
                        <a:rPr sz="2000" b="1" i="1" spc="-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спорт»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«Полиатлон»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«Компьютерный</a:t>
                      </a:r>
                      <a:r>
                        <a:rPr sz="2000" b="1" i="1" spc="-3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спорт»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</a:txBody>
                  <a:tcPr marL="0" marR="0" marT="0" marB="0"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5795">
                        <a:lnSpc>
                          <a:spcPts val="1325"/>
                        </a:lnSpc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«Самбо»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6032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«Дзюдо»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6032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dirty="0">
                          <a:latin typeface="Exo 2.0 Extra Bold"/>
                          <a:cs typeface="Arial"/>
                        </a:rPr>
                        <a:t>«Спортивная</a:t>
                      </a:r>
                      <a:r>
                        <a:rPr sz="2000" b="1" i="1" spc="-8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борьба»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6032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«Скалолазание»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60325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«Волейбол»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6032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«Баскетбол»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6457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«Гандбол»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6457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dirty="0">
                          <a:latin typeface="Exo 2.0 Extra Bold"/>
                          <a:cs typeface="Arial"/>
                        </a:rPr>
                        <a:t>«Легкая</a:t>
                      </a:r>
                      <a:r>
                        <a:rPr sz="2000" b="1" i="1" spc="-4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атлетика»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6032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spc="-10" dirty="0">
                          <a:latin typeface="Exo 2.0 Extra Bold"/>
                          <a:cs typeface="Arial"/>
                        </a:rPr>
                        <a:t>«Плавание»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6032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000" b="1" i="1" dirty="0">
                          <a:latin typeface="Exo 2.0 Extra Bold"/>
                          <a:cs typeface="Arial"/>
                        </a:rPr>
                        <a:t>«Спортивная</a:t>
                      </a:r>
                      <a:r>
                        <a:rPr sz="2000" b="1" i="1" spc="-8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10" dirty="0" err="1">
                          <a:latin typeface="Exo 2.0 Extra Bold"/>
                          <a:cs typeface="Arial"/>
                        </a:rPr>
                        <a:t>гимнастика</a:t>
                      </a:r>
                      <a:r>
                        <a:rPr sz="2000" b="1" i="1" spc="-10" dirty="0" smtClean="0">
                          <a:latin typeface="Exo 2.0 Extra Bold"/>
                          <a:cs typeface="Arial"/>
                        </a:rPr>
                        <a:t>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</a:txBody>
                  <a:tcPr marL="0" marR="0" marT="0" marB="0"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56261" y="5810021"/>
            <a:ext cx="11435936" cy="883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100"/>
              </a:spcBef>
              <a:tabLst>
                <a:tab pos="226695" algn="l"/>
              </a:tabLst>
            </a:pPr>
            <a:r>
              <a:rPr lang="ru-RU" sz="2200" b="1" i="1" dirty="0">
                <a:solidFill>
                  <a:srgbClr val="00469A"/>
                </a:solidFill>
                <a:latin typeface="Arial"/>
                <a:cs typeface="Arial"/>
              </a:rPr>
              <a:t>Вступительные</a:t>
            </a:r>
            <a:r>
              <a:rPr lang="ru-RU" sz="2200" b="1" i="1" spc="160" dirty="0">
                <a:solidFill>
                  <a:srgbClr val="00469A"/>
                </a:solidFill>
                <a:latin typeface="Arial"/>
                <a:cs typeface="Arial"/>
              </a:rPr>
              <a:t>  </a:t>
            </a:r>
            <a:r>
              <a:rPr lang="ru-RU" sz="2200" b="1" i="1" dirty="0">
                <a:solidFill>
                  <a:srgbClr val="00469A"/>
                </a:solidFill>
                <a:latin typeface="Arial"/>
                <a:cs typeface="Arial"/>
              </a:rPr>
              <a:t>испытания:</a:t>
            </a:r>
            <a:r>
              <a:rPr lang="ru-RU" sz="2200" b="1" i="1" spc="160" dirty="0">
                <a:solidFill>
                  <a:srgbClr val="00469A"/>
                </a:solidFill>
                <a:latin typeface="Arial"/>
                <a:cs typeface="Arial"/>
              </a:rPr>
              <a:t>  </a:t>
            </a:r>
            <a:endParaRPr lang="ru-RU" sz="2200" b="1" i="1" spc="160" dirty="0" smtClean="0">
              <a:solidFill>
                <a:srgbClr val="00469A"/>
              </a:solidFill>
              <a:latin typeface="Arial"/>
              <a:cs typeface="Arial"/>
            </a:endParaRPr>
          </a:p>
          <a:p>
            <a:pPr marL="12700" marR="5080" algn="ctr">
              <a:lnSpc>
                <a:spcPct val="114999"/>
              </a:lnSpc>
              <a:spcBef>
                <a:spcPts val="100"/>
              </a:spcBef>
              <a:tabLst>
                <a:tab pos="226695" algn="l"/>
              </a:tabLst>
            </a:pPr>
            <a:r>
              <a:rPr lang="ru-RU" sz="2200" b="1" i="1" dirty="0" smtClean="0">
                <a:solidFill>
                  <a:srgbClr val="C00000"/>
                </a:solidFill>
                <a:latin typeface="Arial"/>
                <a:cs typeface="Arial"/>
              </a:rPr>
              <a:t>Русский</a:t>
            </a:r>
            <a:r>
              <a:rPr lang="ru-RU" sz="2200" b="1" i="1" spc="160" dirty="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lang="ru-RU" sz="2200" b="1" i="1" dirty="0">
                <a:solidFill>
                  <a:srgbClr val="C00000"/>
                </a:solidFill>
                <a:latin typeface="Arial"/>
                <a:cs typeface="Arial"/>
              </a:rPr>
              <a:t>язык,</a:t>
            </a:r>
            <a:r>
              <a:rPr lang="ru-RU" sz="2200" b="1" i="1" spc="325" dirty="0">
                <a:solidFill>
                  <a:srgbClr val="C00000"/>
                </a:solidFill>
                <a:latin typeface="Arial"/>
                <a:cs typeface="Arial"/>
              </a:rPr>
              <a:t>   </a:t>
            </a:r>
            <a:r>
              <a:rPr lang="ru-RU" sz="2200" b="1" i="1" dirty="0">
                <a:solidFill>
                  <a:srgbClr val="C00000"/>
                </a:solidFill>
                <a:latin typeface="Arial"/>
                <a:cs typeface="Arial"/>
              </a:rPr>
              <a:t>Биология,</a:t>
            </a:r>
            <a:r>
              <a:rPr lang="ru-RU" sz="2200" b="1" i="1" spc="1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200" b="1" i="1" spc="165" dirty="0" smtClean="0">
                <a:solidFill>
                  <a:srgbClr val="C00000"/>
                </a:solidFill>
                <a:latin typeface="Arial"/>
                <a:cs typeface="Arial"/>
              </a:rPr>
              <a:t>Ф</a:t>
            </a:r>
            <a:r>
              <a:rPr lang="ru-RU" sz="2200" b="1" i="1" dirty="0" smtClean="0">
                <a:solidFill>
                  <a:srgbClr val="C00000"/>
                </a:solidFill>
                <a:latin typeface="Arial"/>
                <a:cs typeface="Arial"/>
              </a:rPr>
              <a:t>изическая</a:t>
            </a:r>
            <a:r>
              <a:rPr lang="ru-RU" sz="2200" b="1" i="1" spc="-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200" b="1" i="1" spc="-10" dirty="0" smtClean="0">
                <a:solidFill>
                  <a:srgbClr val="C00000"/>
                </a:solidFill>
                <a:latin typeface="Arial"/>
                <a:cs typeface="Arial"/>
              </a:rPr>
              <a:t>культура спорт</a:t>
            </a:r>
            <a:r>
              <a:rPr lang="ru-RU" sz="2200" b="1" i="1" spc="-3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200" b="1" i="1" spc="-10" dirty="0">
                <a:solidFill>
                  <a:srgbClr val="C00000"/>
                </a:solidFill>
                <a:latin typeface="Arial"/>
                <a:cs typeface="Arial"/>
              </a:rPr>
              <a:t>(собеседование)</a:t>
            </a:r>
            <a:endParaRPr lang="ru-RU" sz="2200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422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389" y="21384"/>
            <a:ext cx="963750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800" b="1" spc="-10" dirty="0">
                <a:solidFill>
                  <a:srgbClr val="C00000"/>
                </a:solidFill>
              </a:rPr>
              <a:t>Направления</a:t>
            </a:r>
            <a:r>
              <a:rPr sz="4800" b="1" spc="-105" dirty="0">
                <a:solidFill>
                  <a:srgbClr val="C00000"/>
                </a:solidFill>
              </a:rPr>
              <a:t> </a:t>
            </a:r>
            <a:r>
              <a:rPr sz="4800" b="1" spc="-10" dirty="0">
                <a:solidFill>
                  <a:srgbClr val="C00000"/>
                </a:solidFill>
              </a:rPr>
              <a:t>подготовки</a:t>
            </a:r>
            <a:r>
              <a:rPr sz="4800" b="1" spc="-90" dirty="0">
                <a:solidFill>
                  <a:srgbClr val="C00000"/>
                </a:solidFill>
              </a:rPr>
              <a:t> </a:t>
            </a:r>
            <a:r>
              <a:rPr sz="4800" b="1" spc="-10" dirty="0">
                <a:solidFill>
                  <a:srgbClr val="C00000"/>
                </a:solidFill>
              </a:rPr>
              <a:t>бакалавров</a:t>
            </a:r>
          </a:p>
        </p:txBody>
      </p:sp>
      <p:sp>
        <p:nvSpPr>
          <p:cNvPr id="4" name="object 4"/>
          <p:cNvSpPr/>
          <p:nvPr/>
        </p:nvSpPr>
        <p:spPr>
          <a:xfrm>
            <a:off x="155448" y="977485"/>
            <a:ext cx="11810153" cy="5518317"/>
          </a:xfrm>
          <a:custGeom>
            <a:avLst/>
            <a:gdLst/>
            <a:ahLst/>
            <a:cxnLst/>
            <a:rect l="l" t="t" r="r" b="b"/>
            <a:pathLst>
              <a:path w="8857615" h="1728470">
                <a:moveTo>
                  <a:pt x="0" y="288035"/>
                </a:moveTo>
                <a:lnTo>
                  <a:pt x="3769" y="241302"/>
                </a:lnTo>
                <a:lnTo>
                  <a:pt x="14684" y="196973"/>
                </a:lnTo>
                <a:lnTo>
                  <a:pt x="32149" y="155643"/>
                </a:lnTo>
                <a:lnTo>
                  <a:pt x="55574" y="117902"/>
                </a:lnTo>
                <a:lnTo>
                  <a:pt x="84364" y="84343"/>
                </a:lnTo>
                <a:lnTo>
                  <a:pt x="117927" y="55558"/>
                </a:lnTo>
                <a:lnTo>
                  <a:pt x="155670" y="32140"/>
                </a:lnTo>
                <a:lnTo>
                  <a:pt x="196999" y="14679"/>
                </a:lnTo>
                <a:lnTo>
                  <a:pt x="241323" y="3768"/>
                </a:lnTo>
                <a:lnTo>
                  <a:pt x="288048" y="0"/>
                </a:lnTo>
                <a:lnTo>
                  <a:pt x="8569452" y="0"/>
                </a:lnTo>
                <a:lnTo>
                  <a:pt x="8616185" y="3768"/>
                </a:lnTo>
                <a:lnTo>
                  <a:pt x="8660514" y="14679"/>
                </a:lnTo>
                <a:lnTo>
                  <a:pt x="8701844" y="32140"/>
                </a:lnTo>
                <a:lnTo>
                  <a:pt x="8739585" y="55558"/>
                </a:lnTo>
                <a:lnTo>
                  <a:pt x="8773144" y="84343"/>
                </a:lnTo>
                <a:lnTo>
                  <a:pt x="8801929" y="117902"/>
                </a:lnTo>
                <a:lnTo>
                  <a:pt x="8825347" y="155643"/>
                </a:lnTo>
                <a:lnTo>
                  <a:pt x="8842808" y="196973"/>
                </a:lnTo>
                <a:lnTo>
                  <a:pt x="8853719" y="241302"/>
                </a:lnTo>
                <a:lnTo>
                  <a:pt x="8857488" y="288035"/>
                </a:lnTo>
                <a:lnTo>
                  <a:pt x="8857488" y="1440179"/>
                </a:lnTo>
                <a:lnTo>
                  <a:pt x="8853719" y="1486913"/>
                </a:lnTo>
                <a:lnTo>
                  <a:pt x="8842808" y="1531242"/>
                </a:lnTo>
                <a:lnTo>
                  <a:pt x="8825347" y="1572572"/>
                </a:lnTo>
                <a:lnTo>
                  <a:pt x="8801929" y="1610313"/>
                </a:lnTo>
                <a:lnTo>
                  <a:pt x="8773144" y="1643872"/>
                </a:lnTo>
                <a:lnTo>
                  <a:pt x="8739585" y="1672657"/>
                </a:lnTo>
                <a:lnTo>
                  <a:pt x="8701844" y="1696075"/>
                </a:lnTo>
                <a:lnTo>
                  <a:pt x="8660514" y="1713536"/>
                </a:lnTo>
                <a:lnTo>
                  <a:pt x="8616185" y="1724447"/>
                </a:lnTo>
                <a:lnTo>
                  <a:pt x="8569452" y="1728215"/>
                </a:lnTo>
                <a:lnTo>
                  <a:pt x="288048" y="1728215"/>
                </a:lnTo>
                <a:lnTo>
                  <a:pt x="241323" y="1724447"/>
                </a:lnTo>
                <a:lnTo>
                  <a:pt x="196999" y="1713536"/>
                </a:lnTo>
                <a:lnTo>
                  <a:pt x="155670" y="1696075"/>
                </a:lnTo>
                <a:lnTo>
                  <a:pt x="117927" y="1672657"/>
                </a:lnTo>
                <a:lnTo>
                  <a:pt x="84364" y="1643872"/>
                </a:lnTo>
                <a:lnTo>
                  <a:pt x="55574" y="1610313"/>
                </a:lnTo>
                <a:lnTo>
                  <a:pt x="32149" y="1572572"/>
                </a:lnTo>
                <a:lnTo>
                  <a:pt x="14684" y="1531242"/>
                </a:lnTo>
                <a:lnTo>
                  <a:pt x="3769" y="1486913"/>
                </a:lnTo>
                <a:lnTo>
                  <a:pt x="0" y="1440179"/>
                </a:lnTo>
                <a:lnTo>
                  <a:pt x="0" y="288035"/>
                </a:lnTo>
                <a:close/>
              </a:path>
            </a:pathLst>
          </a:custGeom>
          <a:ln w="38100">
            <a:solidFill>
              <a:srgbClr val="384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0636" y="855460"/>
            <a:ext cx="10901548" cy="4739118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lvl="2">
              <a:lnSpc>
                <a:spcPct val="100000"/>
              </a:lnSpc>
              <a:spcBef>
                <a:spcPts val="315"/>
              </a:spcBef>
              <a:tabLst>
                <a:tab pos="645795" algn="l"/>
              </a:tabLst>
            </a:pPr>
            <a:endParaRPr lang="ru-RU" sz="3200" b="1" spc="-10" dirty="0" smtClean="0">
              <a:solidFill>
                <a:srgbClr val="3841F1"/>
              </a:solidFill>
              <a:latin typeface="Arial"/>
              <a:cs typeface="Arial"/>
            </a:endParaRPr>
          </a:p>
          <a:p>
            <a:pPr marL="12700" lvl="2" algn="ctr">
              <a:lnSpc>
                <a:spcPct val="100000"/>
              </a:lnSpc>
              <a:spcBef>
                <a:spcPts val="315"/>
              </a:spcBef>
              <a:tabLst>
                <a:tab pos="645795" algn="l"/>
              </a:tabLst>
            </a:pPr>
            <a:r>
              <a:rPr lang="ru-RU" sz="3200" b="1" spc="-10" dirty="0" smtClean="0">
                <a:solidFill>
                  <a:srgbClr val="00469A"/>
                </a:solidFill>
                <a:latin typeface="Arial"/>
                <a:cs typeface="Arial"/>
              </a:rPr>
              <a:t>49.03.01 </a:t>
            </a:r>
            <a:r>
              <a:rPr sz="3200" b="1" spc="-10" dirty="0">
                <a:solidFill>
                  <a:srgbClr val="00469A"/>
                </a:solidFill>
                <a:latin typeface="Arial"/>
                <a:cs typeface="Arial"/>
              </a:rPr>
              <a:t>ФИЗИЧЕСКАЯ</a:t>
            </a:r>
            <a:r>
              <a:rPr sz="3200" b="1" spc="1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3200" b="1" spc="-10" dirty="0" smtClean="0">
                <a:solidFill>
                  <a:srgbClr val="00469A"/>
                </a:solidFill>
                <a:latin typeface="Arial"/>
                <a:cs typeface="Arial"/>
              </a:rPr>
              <a:t>КУЛЬТУРА</a:t>
            </a:r>
            <a:endParaRPr lang="ru-RU" sz="3200" b="1" spc="-10" dirty="0" smtClean="0">
              <a:solidFill>
                <a:srgbClr val="00469A"/>
              </a:solidFill>
              <a:latin typeface="Arial"/>
              <a:cs typeface="Arial"/>
            </a:endParaRPr>
          </a:p>
          <a:p>
            <a:pPr marL="12700" lvl="2">
              <a:lnSpc>
                <a:spcPct val="100000"/>
              </a:lnSpc>
              <a:spcBef>
                <a:spcPts val="315"/>
              </a:spcBef>
              <a:tabLst>
                <a:tab pos="645795" algn="l"/>
              </a:tabLst>
            </a:pPr>
            <a:endParaRPr sz="1600" dirty="0">
              <a:latin typeface="Arial"/>
              <a:cs typeface="Arial"/>
            </a:endParaRPr>
          </a:p>
          <a:p>
            <a:pPr marL="184150" lvl="3" indent="-171450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184150" algn="l"/>
              </a:tabLst>
            </a:pPr>
            <a:r>
              <a:rPr sz="2400" b="1" i="1" spc="-10" dirty="0">
                <a:latin typeface="Arial"/>
                <a:cs typeface="Arial"/>
              </a:rPr>
              <a:t>«Физкультурное</a:t>
            </a:r>
            <a:r>
              <a:rPr sz="2400" b="1" i="1" spc="10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образование»</a:t>
            </a:r>
            <a:endParaRPr sz="2400" dirty="0">
              <a:latin typeface="Arial"/>
              <a:cs typeface="Arial"/>
            </a:endParaRPr>
          </a:p>
          <a:p>
            <a:pPr marL="226695" lvl="3" indent="-213995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226695" algn="l"/>
              </a:tabLst>
            </a:pPr>
            <a:r>
              <a:rPr sz="2400" b="1" i="1" spc="-10" dirty="0">
                <a:latin typeface="Arial"/>
                <a:cs typeface="Arial"/>
              </a:rPr>
              <a:t>«Физкультурно-оздоровительные</a:t>
            </a:r>
            <a:r>
              <a:rPr sz="2400" b="1" i="1" spc="35" dirty="0">
                <a:latin typeface="Arial"/>
                <a:cs typeface="Arial"/>
              </a:rPr>
              <a:t> </a:t>
            </a:r>
            <a:r>
              <a:rPr sz="2400" b="1" i="1" spc="-10" dirty="0">
                <a:latin typeface="Arial"/>
                <a:cs typeface="Arial"/>
              </a:rPr>
              <a:t>технологии»</a:t>
            </a:r>
            <a:endParaRPr sz="2400" dirty="0">
              <a:latin typeface="Arial"/>
              <a:cs typeface="Arial"/>
            </a:endParaRPr>
          </a:p>
          <a:p>
            <a:pPr marL="12700" marR="5080" indent="213995" algn="just">
              <a:lnSpc>
                <a:spcPct val="114999"/>
              </a:lnSpc>
              <a:spcBef>
                <a:spcPts val="100"/>
              </a:spcBef>
              <a:buFont typeface="Wingdings"/>
              <a:buChar char=""/>
              <a:tabLst>
                <a:tab pos="226695" algn="l"/>
              </a:tabLst>
            </a:pPr>
            <a:r>
              <a:rPr sz="2400" b="1" i="1" dirty="0">
                <a:latin typeface="Arial"/>
                <a:cs typeface="Arial"/>
              </a:rPr>
              <a:t>«Спортивный</a:t>
            </a:r>
            <a:r>
              <a:rPr sz="2400" b="1" i="1" spc="-75" dirty="0">
                <a:latin typeface="Arial"/>
                <a:cs typeface="Arial"/>
              </a:rPr>
              <a:t> </a:t>
            </a:r>
            <a:r>
              <a:rPr sz="2400" b="1" i="1" spc="-10" dirty="0" err="1">
                <a:latin typeface="Arial"/>
                <a:cs typeface="Arial"/>
              </a:rPr>
              <a:t>менеджмент</a:t>
            </a:r>
            <a:r>
              <a:rPr sz="2400" b="1" i="1" spc="-10" dirty="0" smtClean="0">
                <a:latin typeface="Arial"/>
                <a:cs typeface="Arial"/>
              </a:rPr>
              <a:t>»</a:t>
            </a:r>
            <a:r>
              <a:rPr lang="ru-RU" sz="2400" b="1" i="1" dirty="0">
                <a:latin typeface="Arial"/>
                <a:cs typeface="Arial"/>
              </a:rPr>
              <a:t> </a:t>
            </a:r>
            <a:endParaRPr lang="ru-RU" sz="2400" b="1" i="1" dirty="0" smtClean="0">
              <a:latin typeface="Arial"/>
              <a:cs typeface="Arial"/>
            </a:endParaRPr>
          </a:p>
          <a:p>
            <a:pPr marL="12700" marR="5080" indent="213995" algn="just">
              <a:lnSpc>
                <a:spcPct val="114999"/>
              </a:lnSpc>
              <a:spcBef>
                <a:spcPts val="100"/>
              </a:spcBef>
              <a:buFont typeface="Wingdings"/>
              <a:buChar char=""/>
              <a:tabLst>
                <a:tab pos="226695" algn="l"/>
              </a:tabLst>
            </a:pPr>
            <a:r>
              <a:rPr lang="ru-RU" sz="2400" b="1" i="1" dirty="0">
                <a:latin typeface="Arial"/>
                <a:cs typeface="Arial"/>
              </a:rPr>
              <a:t> </a:t>
            </a:r>
            <a:r>
              <a:rPr lang="ru-RU" sz="2400" b="1" i="1" dirty="0" smtClean="0">
                <a:latin typeface="Arial"/>
                <a:cs typeface="Arial"/>
              </a:rPr>
              <a:t>«Организация</a:t>
            </a:r>
            <a:r>
              <a:rPr lang="ru-RU" sz="2400" b="1" i="1" spc="-50" dirty="0" smtClean="0">
                <a:latin typeface="Arial"/>
                <a:cs typeface="Arial"/>
              </a:rPr>
              <a:t> </a:t>
            </a:r>
            <a:r>
              <a:rPr lang="ru-RU" sz="2400" b="1" i="1" dirty="0">
                <a:latin typeface="Arial"/>
                <a:cs typeface="Arial"/>
              </a:rPr>
              <a:t>деятельности</a:t>
            </a:r>
            <a:r>
              <a:rPr lang="ru-RU" sz="2400" b="1" i="1" spc="-70" dirty="0">
                <a:latin typeface="Arial"/>
                <a:cs typeface="Arial"/>
              </a:rPr>
              <a:t> </a:t>
            </a:r>
            <a:r>
              <a:rPr lang="ru-RU" sz="2400" b="1" i="1" dirty="0">
                <a:latin typeface="Arial"/>
                <a:cs typeface="Arial"/>
              </a:rPr>
              <a:t>специалистов</a:t>
            </a:r>
            <a:r>
              <a:rPr lang="ru-RU" sz="2400" b="1" i="1" spc="-65" dirty="0">
                <a:latin typeface="Arial"/>
                <a:cs typeface="Arial"/>
              </a:rPr>
              <a:t> </a:t>
            </a:r>
            <a:r>
              <a:rPr lang="ru-RU" sz="2400" b="1" i="1" spc="-10" dirty="0">
                <a:latin typeface="Arial"/>
                <a:cs typeface="Arial"/>
              </a:rPr>
              <a:t>центров</a:t>
            </a:r>
            <a:r>
              <a:rPr lang="ru-RU" sz="2400" b="1" i="1" spc="-55" dirty="0">
                <a:latin typeface="Arial"/>
                <a:cs typeface="Arial"/>
              </a:rPr>
              <a:t> </a:t>
            </a:r>
            <a:r>
              <a:rPr lang="ru-RU" sz="2400" b="1" i="1" spc="-10" dirty="0">
                <a:latin typeface="Arial"/>
                <a:cs typeface="Arial"/>
              </a:rPr>
              <a:t>тестирования»</a:t>
            </a:r>
          </a:p>
          <a:p>
            <a:pPr marL="12700" marR="5080" indent="213995" algn="just">
              <a:lnSpc>
                <a:spcPct val="114999"/>
              </a:lnSpc>
              <a:spcBef>
                <a:spcPts val="100"/>
              </a:spcBef>
              <a:buFont typeface="Wingdings"/>
              <a:buChar char=""/>
              <a:tabLst>
                <a:tab pos="226695" algn="l"/>
              </a:tabLst>
            </a:pPr>
            <a:r>
              <a:rPr lang="ru-RU" sz="2400" b="1" i="1" spc="-10" dirty="0">
                <a:latin typeface="Arial"/>
                <a:cs typeface="Arial"/>
              </a:rPr>
              <a:t>«Физкультурно-спортивная работа со школьниками»</a:t>
            </a:r>
          </a:p>
          <a:p>
            <a:pPr marL="12700" marR="5080" indent="213995" algn="just">
              <a:lnSpc>
                <a:spcPct val="114999"/>
              </a:lnSpc>
              <a:spcBef>
                <a:spcPts val="100"/>
              </a:spcBef>
              <a:buFont typeface="Wingdings"/>
              <a:buChar char=""/>
              <a:tabLst>
                <a:tab pos="226695" algn="l"/>
              </a:tabLst>
            </a:pPr>
            <a:r>
              <a:rPr lang="ru-RU" sz="2400" b="1" i="1" spc="-10" dirty="0">
                <a:latin typeface="Arial"/>
                <a:cs typeface="Arial"/>
              </a:rPr>
              <a:t>«Фитнес-тренер»</a:t>
            </a:r>
          </a:p>
          <a:p>
            <a:pPr marL="226695" lvl="3" indent="-213995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226695" algn="l"/>
              </a:tabLst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6889" y="5160853"/>
            <a:ext cx="11609340" cy="883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100"/>
              </a:spcBef>
              <a:tabLst>
                <a:tab pos="226695" algn="l"/>
              </a:tabLst>
            </a:pPr>
            <a:r>
              <a:rPr lang="ru-RU" sz="2200" b="1" i="1" dirty="0">
                <a:solidFill>
                  <a:srgbClr val="00469A"/>
                </a:solidFill>
                <a:latin typeface="Arial"/>
                <a:cs typeface="Arial"/>
              </a:rPr>
              <a:t>Вступительные</a:t>
            </a:r>
            <a:r>
              <a:rPr lang="ru-RU" sz="2200" b="1" i="1" spc="160" dirty="0">
                <a:solidFill>
                  <a:srgbClr val="00469A"/>
                </a:solidFill>
                <a:latin typeface="Arial"/>
                <a:cs typeface="Arial"/>
              </a:rPr>
              <a:t>  </a:t>
            </a:r>
            <a:r>
              <a:rPr lang="ru-RU" sz="2200" b="1" i="1" dirty="0">
                <a:solidFill>
                  <a:srgbClr val="00469A"/>
                </a:solidFill>
                <a:latin typeface="Arial"/>
                <a:cs typeface="Arial"/>
              </a:rPr>
              <a:t>испытания:</a:t>
            </a:r>
            <a:r>
              <a:rPr lang="ru-RU" sz="2200" b="1" i="1" spc="160" dirty="0">
                <a:solidFill>
                  <a:srgbClr val="00469A"/>
                </a:solidFill>
                <a:latin typeface="Arial"/>
                <a:cs typeface="Arial"/>
              </a:rPr>
              <a:t>  </a:t>
            </a:r>
            <a:endParaRPr lang="ru-RU" sz="2200" b="1" i="1" spc="160" dirty="0" smtClean="0">
              <a:solidFill>
                <a:srgbClr val="00469A"/>
              </a:solidFill>
              <a:latin typeface="Arial"/>
              <a:cs typeface="Arial"/>
            </a:endParaRPr>
          </a:p>
          <a:p>
            <a:pPr marL="12700" marR="5080" algn="ctr">
              <a:lnSpc>
                <a:spcPct val="114999"/>
              </a:lnSpc>
              <a:spcBef>
                <a:spcPts val="100"/>
              </a:spcBef>
              <a:tabLst>
                <a:tab pos="226695" algn="l"/>
              </a:tabLst>
            </a:pPr>
            <a:r>
              <a:rPr lang="ru-RU" sz="2200" b="1" i="1" dirty="0" smtClean="0">
                <a:solidFill>
                  <a:srgbClr val="C00000"/>
                </a:solidFill>
                <a:latin typeface="Arial"/>
                <a:cs typeface="Arial"/>
              </a:rPr>
              <a:t>Русский</a:t>
            </a:r>
            <a:r>
              <a:rPr lang="ru-RU" sz="2200" b="1" i="1" spc="160" dirty="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lang="ru-RU" sz="2200" b="1" i="1" dirty="0">
                <a:solidFill>
                  <a:srgbClr val="C00000"/>
                </a:solidFill>
                <a:latin typeface="Arial"/>
                <a:cs typeface="Arial"/>
              </a:rPr>
              <a:t>язык,</a:t>
            </a:r>
            <a:r>
              <a:rPr lang="ru-RU" sz="2200" b="1" i="1" spc="325" dirty="0">
                <a:solidFill>
                  <a:srgbClr val="C00000"/>
                </a:solidFill>
                <a:latin typeface="Arial"/>
                <a:cs typeface="Arial"/>
              </a:rPr>
              <a:t>   </a:t>
            </a:r>
            <a:r>
              <a:rPr lang="ru-RU" sz="2200" b="1" i="1" dirty="0" smtClean="0">
                <a:solidFill>
                  <a:srgbClr val="C00000"/>
                </a:solidFill>
                <a:latin typeface="Arial"/>
                <a:cs typeface="Arial"/>
              </a:rPr>
              <a:t>Биология, Физическая</a:t>
            </a:r>
            <a:r>
              <a:rPr lang="ru-RU" sz="2200" b="1" i="1" spc="-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200" b="1" i="1" spc="-10" dirty="0" smtClean="0">
                <a:solidFill>
                  <a:srgbClr val="C00000"/>
                </a:solidFill>
                <a:latin typeface="Arial"/>
                <a:cs typeface="Arial"/>
              </a:rPr>
              <a:t>культура и спорт</a:t>
            </a:r>
            <a:r>
              <a:rPr lang="ru-RU" sz="2200" b="1" i="1" spc="-3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200" b="1" i="1" spc="-10" dirty="0">
                <a:solidFill>
                  <a:srgbClr val="C00000"/>
                </a:solidFill>
                <a:latin typeface="Arial"/>
                <a:cs typeface="Arial"/>
              </a:rPr>
              <a:t>(собеседование)</a:t>
            </a:r>
            <a:endParaRPr lang="ru-RU" sz="2200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05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49383" y="1117257"/>
            <a:ext cx="11790738" cy="3010680"/>
          </a:xfrm>
          <a:custGeom>
            <a:avLst/>
            <a:gdLst/>
            <a:ahLst/>
            <a:cxnLst/>
            <a:rect l="l" t="t" r="r" b="b"/>
            <a:pathLst>
              <a:path w="8677910" h="1301750">
                <a:moveTo>
                  <a:pt x="0" y="216915"/>
                </a:moveTo>
                <a:lnTo>
                  <a:pt x="5728" y="167191"/>
                </a:lnTo>
                <a:lnTo>
                  <a:pt x="22047" y="121538"/>
                </a:lnTo>
                <a:lnTo>
                  <a:pt x="47655" y="81262"/>
                </a:lnTo>
                <a:lnTo>
                  <a:pt x="81248" y="47666"/>
                </a:lnTo>
                <a:lnTo>
                  <a:pt x="121526" y="22054"/>
                </a:lnTo>
                <a:lnTo>
                  <a:pt x="167187" y="5730"/>
                </a:lnTo>
                <a:lnTo>
                  <a:pt x="216928" y="0"/>
                </a:lnTo>
                <a:lnTo>
                  <a:pt x="8460740" y="0"/>
                </a:lnTo>
                <a:lnTo>
                  <a:pt x="8510464" y="5730"/>
                </a:lnTo>
                <a:lnTo>
                  <a:pt x="8556117" y="22054"/>
                </a:lnTo>
                <a:lnTo>
                  <a:pt x="8596393" y="47666"/>
                </a:lnTo>
                <a:lnTo>
                  <a:pt x="8629989" y="81262"/>
                </a:lnTo>
                <a:lnTo>
                  <a:pt x="8655601" y="121538"/>
                </a:lnTo>
                <a:lnTo>
                  <a:pt x="8671925" y="167191"/>
                </a:lnTo>
                <a:lnTo>
                  <a:pt x="8677656" y="216915"/>
                </a:lnTo>
                <a:lnTo>
                  <a:pt x="8677656" y="1084579"/>
                </a:lnTo>
                <a:lnTo>
                  <a:pt x="8671925" y="1134304"/>
                </a:lnTo>
                <a:lnTo>
                  <a:pt x="8655601" y="1179957"/>
                </a:lnTo>
                <a:lnTo>
                  <a:pt x="8629989" y="1220233"/>
                </a:lnTo>
                <a:lnTo>
                  <a:pt x="8596393" y="1253829"/>
                </a:lnTo>
                <a:lnTo>
                  <a:pt x="8556117" y="1279441"/>
                </a:lnTo>
                <a:lnTo>
                  <a:pt x="8510464" y="1295765"/>
                </a:lnTo>
                <a:lnTo>
                  <a:pt x="8460740" y="1301495"/>
                </a:lnTo>
                <a:lnTo>
                  <a:pt x="216928" y="1301495"/>
                </a:lnTo>
                <a:lnTo>
                  <a:pt x="167187" y="1295765"/>
                </a:lnTo>
                <a:lnTo>
                  <a:pt x="121526" y="1279441"/>
                </a:lnTo>
                <a:lnTo>
                  <a:pt x="81248" y="1253829"/>
                </a:lnTo>
                <a:lnTo>
                  <a:pt x="47655" y="1220233"/>
                </a:lnTo>
                <a:lnTo>
                  <a:pt x="22047" y="1179957"/>
                </a:lnTo>
                <a:lnTo>
                  <a:pt x="5728" y="1134304"/>
                </a:lnTo>
                <a:lnTo>
                  <a:pt x="0" y="1084579"/>
                </a:lnTo>
                <a:lnTo>
                  <a:pt x="0" y="216915"/>
                </a:lnTo>
                <a:close/>
              </a:path>
            </a:pathLst>
          </a:custGeom>
          <a:ln w="38100">
            <a:solidFill>
              <a:srgbClr val="384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8136" y="1384018"/>
            <a:ext cx="11506884" cy="2459519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800" b="1" dirty="0">
                <a:solidFill>
                  <a:srgbClr val="00469A"/>
                </a:solidFill>
                <a:latin typeface="Arial"/>
                <a:cs typeface="Arial"/>
              </a:rPr>
              <a:t>49.03.02</a:t>
            </a:r>
            <a:r>
              <a:rPr sz="2800" b="1" spc="-25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469A"/>
                </a:solidFill>
                <a:latin typeface="Arial"/>
                <a:cs typeface="Arial"/>
              </a:rPr>
              <a:t>ФИЗИЧЕСКАЯ</a:t>
            </a:r>
            <a:r>
              <a:rPr sz="2800" b="1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spc="-35" dirty="0">
                <a:solidFill>
                  <a:srgbClr val="00469A"/>
                </a:solidFill>
                <a:latin typeface="Arial"/>
                <a:cs typeface="Arial"/>
              </a:rPr>
              <a:t>КУЛЬТУРА</a:t>
            </a:r>
            <a:r>
              <a:rPr sz="2800" b="1" spc="1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469A"/>
                </a:solidFill>
                <a:latin typeface="Arial"/>
                <a:cs typeface="Arial"/>
              </a:rPr>
              <a:t>ДЛЯ</a:t>
            </a:r>
            <a:r>
              <a:rPr sz="2800" b="1" spc="-1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469A"/>
                </a:solidFill>
                <a:latin typeface="Arial"/>
                <a:cs typeface="Arial"/>
              </a:rPr>
              <a:t>ЛИЦ</a:t>
            </a:r>
            <a:r>
              <a:rPr sz="2800" b="1" spc="-3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469A"/>
                </a:solidFill>
                <a:latin typeface="Arial"/>
                <a:cs typeface="Arial"/>
              </a:rPr>
              <a:t>С</a:t>
            </a:r>
            <a:r>
              <a:rPr sz="2800" b="1" spc="-10" dirty="0">
                <a:solidFill>
                  <a:srgbClr val="00469A"/>
                </a:solidFill>
                <a:latin typeface="Arial"/>
                <a:cs typeface="Arial"/>
              </a:rPr>
              <a:t> ОТКЛОНЕНИЯМИ</a:t>
            </a:r>
            <a:r>
              <a:rPr sz="2800" b="1" dirty="0">
                <a:solidFill>
                  <a:srgbClr val="00469A"/>
                </a:solidFill>
                <a:latin typeface="Arial"/>
                <a:cs typeface="Arial"/>
              </a:rPr>
              <a:t> В</a:t>
            </a:r>
            <a:r>
              <a:rPr sz="2800" b="1" spc="-10" dirty="0">
                <a:solidFill>
                  <a:srgbClr val="00469A"/>
                </a:solidFill>
                <a:latin typeface="Arial"/>
                <a:cs typeface="Arial"/>
              </a:rPr>
              <a:t> СОСТОЯНИИ</a:t>
            </a:r>
            <a:r>
              <a:rPr sz="2800" b="1" spc="-3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469A"/>
                </a:solidFill>
                <a:latin typeface="Arial"/>
                <a:cs typeface="Arial"/>
              </a:rPr>
              <a:t>ЗДОРОВЬЯ</a:t>
            </a:r>
            <a:r>
              <a:rPr sz="2800" b="1" spc="-2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469A"/>
                </a:solidFill>
                <a:latin typeface="Arial"/>
                <a:cs typeface="Arial"/>
              </a:rPr>
              <a:t>(</a:t>
            </a:r>
            <a:r>
              <a:rPr sz="2800" b="1" spc="-10" dirty="0" err="1" smtClean="0">
                <a:solidFill>
                  <a:srgbClr val="00469A"/>
                </a:solidFill>
                <a:latin typeface="Arial"/>
                <a:cs typeface="Arial"/>
              </a:rPr>
              <a:t>адаптивная</a:t>
            </a:r>
            <a:r>
              <a:rPr lang="ru-RU" sz="2800" b="1" spc="-10" dirty="0" smtClean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spc="-10" dirty="0" err="1" smtClean="0">
                <a:solidFill>
                  <a:srgbClr val="00469A"/>
                </a:solidFill>
                <a:latin typeface="Arial"/>
                <a:cs typeface="Arial"/>
              </a:rPr>
              <a:t>физическая</a:t>
            </a:r>
            <a:r>
              <a:rPr sz="2800" b="1" dirty="0" smtClean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469A"/>
                </a:solidFill>
                <a:latin typeface="Arial"/>
                <a:cs typeface="Arial"/>
              </a:rPr>
              <a:t>культура)</a:t>
            </a:r>
            <a:endParaRPr sz="2800" dirty="0">
              <a:solidFill>
                <a:srgbClr val="00469A"/>
              </a:solidFill>
              <a:latin typeface="Arial"/>
              <a:cs typeface="Arial"/>
            </a:endParaRPr>
          </a:p>
          <a:p>
            <a:pPr marL="184785" marR="5080" indent="-172720">
              <a:lnSpc>
                <a:spcPct val="114999"/>
              </a:lnSpc>
              <a:buFont typeface="Wingdings"/>
              <a:buChar char=""/>
              <a:tabLst>
                <a:tab pos="184785" algn="l"/>
                <a:tab pos="226060" algn="l"/>
              </a:tabLst>
            </a:pPr>
            <a:r>
              <a:rPr sz="2400" b="1" i="1" dirty="0" smtClean="0">
                <a:latin typeface="Arial"/>
                <a:cs typeface="Arial"/>
              </a:rPr>
              <a:t>«</a:t>
            </a:r>
            <a:r>
              <a:rPr sz="2400" b="1" i="1" dirty="0">
                <a:latin typeface="Arial"/>
                <a:cs typeface="Arial"/>
              </a:rPr>
              <a:t>Физическая</a:t>
            </a:r>
            <a:r>
              <a:rPr sz="2400" b="1" i="1" spc="185" dirty="0">
                <a:latin typeface="Arial"/>
                <a:cs typeface="Arial"/>
              </a:rPr>
              <a:t> </a:t>
            </a:r>
            <a:r>
              <a:rPr sz="2400" b="1" i="1" spc="-10" dirty="0" err="1">
                <a:latin typeface="Arial"/>
                <a:cs typeface="Arial"/>
              </a:rPr>
              <a:t>реабилитация</a:t>
            </a:r>
            <a:r>
              <a:rPr sz="2400" b="1" i="1" spc="-10" dirty="0">
                <a:latin typeface="Arial"/>
                <a:cs typeface="Arial"/>
              </a:rPr>
              <a:t>»</a:t>
            </a:r>
            <a:r>
              <a:rPr lang="ru-RU" sz="2400" b="1" i="1" spc="-10" dirty="0">
                <a:latin typeface="Arial"/>
                <a:cs typeface="Arial"/>
              </a:rPr>
              <a:t> </a:t>
            </a:r>
            <a:endParaRPr lang="ru-RU" sz="2400" b="1" i="1" spc="-10" dirty="0" smtClean="0">
              <a:latin typeface="Arial"/>
              <a:cs typeface="Arial"/>
            </a:endParaRPr>
          </a:p>
          <a:p>
            <a:pPr marL="184785" marR="5080" indent="-172720">
              <a:lnSpc>
                <a:spcPct val="114999"/>
              </a:lnSpc>
              <a:buFont typeface="Wingdings"/>
              <a:buChar char=""/>
              <a:tabLst>
                <a:tab pos="184785" algn="l"/>
                <a:tab pos="226060" algn="l"/>
              </a:tabLst>
            </a:pPr>
            <a:r>
              <a:rPr lang="ru-RU" sz="2400" b="1" i="1" spc="-10" dirty="0" smtClean="0">
                <a:latin typeface="Arial"/>
                <a:cs typeface="Arial"/>
              </a:rPr>
              <a:t>«Адаптивный спорт»</a:t>
            </a:r>
            <a:endParaRPr lang="ru-RU" sz="2400" b="1" i="1" spc="-10" dirty="0">
              <a:latin typeface="Arial"/>
              <a:cs typeface="Arial"/>
            </a:endParaRPr>
          </a:p>
          <a:p>
            <a:pPr marL="12065" marR="5080" algn="ctr">
              <a:lnSpc>
                <a:spcPct val="114999"/>
              </a:lnSpc>
              <a:tabLst>
                <a:tab pos="184785" algn="l"/>
                <a:tab pos="226060" algn="l"/>
              </a:tabLst>
            </a:pPr>
            <a:r>
              <a:rPr sz="2000" b="1" i="1" spc="-10" dirty="0" err="1">
                <a:solidFill>
                  <a:srgbClr val="00469A"/>
                </a:solidFill>
                <a:latin typeface="Arial"/>
                <a:cs typeface="Arial"/>
              </a:rPr>
              <a:t>Вступительные</a:t>
            </a:r>
            <a:r>
              <a:rPr sz="2000" b="1" i="1" spc="19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469A"/>
                </a:solidFill>
                <a:latin typeface="Arial"/>
                <a:cs typeface="Arial"/>
              </a:rPr>
              <a:t>испытания:</a:t>
            </a:r>
            <a:r>
              <a:rPr sz="2000" b="1" i="1" spc="185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endParaRPr lang="ru-RU" sz="2000" b="1" i="1" spc="185" dirty="0" smtClean="0">
              <a:solidFill>
                <a:srgbClr val="00469A"/>
              </a:solidFill>
              <a:latin typeface="Arial"/>
              <a:cs typeface="Arial"/>
            </a:endParaRPr>
          </a:p>
          <a:p>
            <a:pPr marL="12065" marR="5080" algn="ctr">
              <a:lnSpc>
                <a:spcPct val="114999"/>
              </a:lnSpc>
              <a:tabLst>
                <a:tab pos="184785" algn="l"/>
                <a:tab pos="226060" algn="l"/>
              </a:tabLst>
            </a:pPr>
            <a:r>
              <a:rPr sz="2000" b="1" i="1" dirty="0" err="1" smtClean="0">
                <a:solidFill>
                  <a:srgbClr val="C00000"/>
                </a:solidFill>
                <a:latin typeface="Arial"/>
                <a:cs typeface="Arial"/>
              </a:rPr>
              <a:t>Русский</a:t>
            </a:r>
            <a:r>
              <a:rPr sz="2000" b="1" i="1" spc="18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C00000"/>
                </a:solidFill>
                <a:latin typeface="Arial"/>
                <a:cs typeface="Arial"/>
              </a:rPr>
              <a:t>язык,</a:t>
            </a:r>
            <a:r>
              <a:rPr sz="2000" b="1" i="1" spc="1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i="1" dirty="0" err="1">
                <a:solidFill>
                  <a:srgbClr val="C00000"/>
                </a:solidFill>
                <a:latin typeface="Arial"/>
                <a:cs typeface="Arial"/>
              </a:rPr>
              <a:t>Биология</a:t>
            </a:r>
            <a:r>
              <a:rPr sz="2000" b="1" i="1" dirty="0" smtClean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2000" b="1" i="1" spc="-3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000" b="1" i="1" spc="-30" dirty="0" smtClean="0">
                <a:solidFill>
                  <a:srgbClr val="C00000"/>
                </a:solidFill>
                <a:latin typeface="Arial"/>
                <a:cs typeface="Arial"/>
              </a:rPr>
              <a:t>Основы адаптивной физической культу</a:t>
            </a:r>
            <a:r>
              <a:rPr sz="2000" b="1" i="1" spc="-10" dirty="0" smtClean="0">
                <a:solidFill>
                  <a:srgbClr val="C00000"/>
                </a:solidFill>
                <a:latin typeface="Arial"/>
                <a:cs typeface="Arial"/>
              </a:rPr>
              <a:t>р</a:t>
            </a:r>
            <a:r>
              <a:rPr lang="ru-RU" sz="2000" b="1" i="1" spc="-10" dirty="0" smtClean="0">
                <a:solidFill>
                  <a:srgbClr val="C00000"/>
                </a:solidFill>
                <a:latin typeface="Arial"/>
                <a:cs typeface="Arial"/>
              </a:rPr>
              <a:t>ы</a:t>
            </a:r>
            <a:r>
              <a:rPr sz="2000" b="1" i="1" spc="-5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000" b="1" i="1" spc="-10" dirty="0" smtClean="0">
                <a:solidFill>
                  <a:srgbClr val="C00000"/>
                </a:solidFill>
                <a:latin typeface="Arial"/>
                <a:cs typeface="Arial"/>
              </a:rPr>
              <a:t>(устно)</a:t>
            </a:r>
            <a:endParaRPr sz="20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9383" y="4219350"/>
            <a:ext cx="11790737" cy="2466457"/>
          </a:xfrm>
          <a:custGeom>
            <a:avLst/>
            <a:gdLst/>
            <a:ahLst/>
            <a:cxnLst/>
            <a:rect l="l" t="t" r="r" b="b"/>
            <a:pathLst>
              <a:path w="8677910" h="1164589">
                <a:moveTo>
                  <a:pt x="0" y="194056"/>
                </a:moveTo>
                <a:lnTo>
                  <a:pt x="5125" y="149556"/>
                </a:lnTo>
                <a:lnTo>
                  <a:pt x="19723" y="108709"/>
                </a:lnTo>
                <a:lnTo>
                  <a:pt x="42631" y="72678"/>
                </a:lnTo>
                <a:lnTo>
                  <a:pt x="72683" y="42627"/>
                </a:lnTo>
                <a:lnTo>
                  <a:pt x="108714" y="19721"/>
                </a:lnTo>
                <a:lnTo>
                  <a:pt x="149560" y="5124"/>
                </a:lnTo>
                <a:lnTo>
                  <a:pt x="194055" y="0"/>
                </a:lnTo>
                <a:lnTo>
                  <a:pt x="8483600" y="0"/>
                </a:lnTo>
                <a:lnTo>
                  <a:pt x="8528099" y="5124"/>
                </a:lnTo>
                <a:lnTo>
                  <a:pt x="8568946" y="19721"/>
                </a:lnTo>
                <a:lnTo>
                  <a:pt x="8604977" y="42627"/>
                </a:lnTo>
                <a:lnTo>
                  <a:pt x="8635028" y="72678"/>
                </a:lnTo>
                <a:lnTo>
                  <a:pt x="8657934" y="108709"/>
                </a:lnTo>
                <a:lnTo>
                  <a:pt x="8672531" y="149556"/>
                </a:lnTo>
                <a:lnTo>
                  <a:pt x="8677656" y="194056"/>
                </a:lnTo>
                <a:lnTo>
                  <a:pt x="8677656" y="970280"/>
                </a:lnTo>
                <a:lnTo>
                  <a:pt x="8672531" y="1014779"/>
                </a:lnTo>
                <a:lnTo>
                  <a:pt x="8657934" y="1055626"/>
                </a:lnTo>
                <a:lnTo>
                  <a:pt x="8635028" y="1091657"/>
                </a:lnTo>
                <a:lnTo>
                  <a:pt x="8604977" y="1121708"/>
                </a:lnTo>
                <a:lnTo>
                  <a:pt x="8568946" y="1144614"/>
                </a:lnTo>
                <a:lnTo>
                  <a:pt x="8528099" y="1159211"/>
                </a:lnTo>
                <a:lnTo>
                  <a:pt x="8483600" y="1164336"/>
                </a:lnTo>
                <a:lnTo>
                  <a:pt x="194055" y="1164336"/>
                </a:lnTo>
                <a:lnTo>
                  <a:pt x="149560" y="1159211"/>
                </a:lnTo>
                <a:lnTo>
                  <a:pt x="108714" y="1144614"/>
                </a:lnTo>
                <a:lnTo>
                  <a:pt x="72683" y="1121708"/>
                </a:lnTo>
                <a:lnTo>
                  <a:pt x="42631" y="1091657"/>
                </a:lnTo>
                <a:lnTo>
                  <a:pt x="19723" y="1055626"/>
                </a:lnTo>
                <a:lnTo>
                  <a:pt x="5125" y="1014779"/>
                </a:lnTo>
                <a:lnTo>
                  <a:pt x="0" y="970280"/>
                </a:lnTo>
                <a:lnTo>
                  <a:pt x="0" y="194056"/>
                </a:lnTo>
                <a:close/>
              </a:path>
            </a:pathLst>
          </a:custGeom>
          <a:ln w="38100">
            <a:solidFill>
              <a:srgbClr val="384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22514" y="4322618"/>
            <a:ext cx="11669486" cy="1902444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800" b="1" dirty="0">
                <a:solidFill>
                  <a:srgbClr val="00469A"/>
                </a:solidFill>
                <a:latin typeface="Arial"/>
                <a:cs typeface="Arial"/>
              </a:rPr>
              <a:t>49.03.03 РЕКРЕАЦИЯ И</a:t>
            </a:r>
            <a:r>
              <a:rPr sz="2800" b="1" spc="1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469A"/>
                </a:solidFill>
                <a:latin typeface="Arial"/>
                <a:cs typeface="Arial"/>
              </a:rPr>
              <a:t>СПОРТИВНО-ОЗДОРОВИТЕЛЬНЫЙ</a:t>
            </a:r>
            <a:r>
              <a:rPr sz="2800" b="1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469A"/>
                </a:solidFill>
                <a:latin typeface="Arial"/>
                <a:cs typeface="Arial"/>
              </a:rPr>
              <a:t>ТУРИЗМ</a:t>
            </a:r>
            <a:endParaRPr sz="2800" dirty="0">
              <a:solidFill>
                <a:srgbClr val="00469A"/>
              </a:solidFill>
              <a:latin typeface="Arial"/>
              <a:cs typeface="Arial"/>
            </a:endParaRPr>
          </a:p>
          <a:p>
            <a:pPr marL="226695" indent="-213995">
              <a:lnSpc>
                <a:spcPct val="100000"/>
              </a:lnSpc>
              <a:spcBef>
                <a:spcPts val="215"/>
              </a:spcBef>
              <a:buFont typeface="Wingdings"/>
              <a:buChar char=""/>
              <a:tabLst>
                <a:tab pos="226695" algn="l"/>
              </a:tabLst>
            </a:pPr>
            <a:r>
              <a:rPr sz="2000" b="1" i="1" spc="-10" dirty="0">
                <a:latin typeface="Arial"/>
                <a:cs typeface="Arial"/>
              </a:rPr>
              <a:t>«Спортивно-оздоровительный</a:t>
            </a:r>
            <a:r>
              <a:rPr sz="2000" b="1" i="1" spc="9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туризм»</a:t>
            </a:r>
            <a:endParaRPr sz="2000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215"/>
              </a:spcBef>
              <a:tabLst>
                <a:tab pos="1460500" algn="l"/>
                <a:tab pos="2547620" algn="l"/>
                <a:tab pos="3306445" algn="l"/>
                <a:tab pos="3863975" algn="l"/>
                <a:tab pos="4795520" algn="l"/>
              </a:tabLst>
            </a:pPr>
            <a:r>
              <a:rPr sz="2000" b="1" i="1" spc="-10" dirty="0">
                <a:solidFill>
                  <a:srgbClr val="00469A"/>
                </a:solidFill>
                <a:latin typeface="Arial"/>
                <a:cs typeface="Arial"/>
              </a:rPr>
              <a:t>Вступительные</a:t>
            </a:r>
            <a:r>
              <a:rPr sz="2000" b="1" i="1" dirty="0">
                <a:solidFill>
                  <a:srgbClr val="00469A"/>
                </a:solidFill>
                <a:latin typeface="Arial"/>
                <a:cs typeface="Arial"/>
              </a:rPr>
              <a:t>	</a:t>
            </a:r>
            <a:r>
              <a:rPr sz="2000" b="1" i="1" spc="-10" dirty="0">
                <a:solidFill>
                  <a:srgbClr val="00469A"/>
                </a:solidFill>
                <a:latin typeface="Arial"/>
                <a:cs typeface="Arial"/>
              </a:rPr>
              <a:t>испытания:</a:t>
            </a:r>
            <a:r>
              <a:rPr sz="2000" b="1" i="1" dirty="0">
                <a:solidFill>
                  <a:srgbClr val="00469A"/>
                </a:solidFill>
                <a:latin typeface="Arial"/>
                <a:cs typeface="Arial"/>
              </a:rPr>
              <a:t>	</a:t>
            </a:r>
            <a:endParaRPr lang="ru-RU" sz="2000" b="1" i="1" dirty="0" smtClean="0">
              <a:solidFill>
                <a:srgbClr val="00469A"/>
              </a:solidFill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215"/>
              </a:spcBef>
              <a:tabLst>
                <a:tab pos="1460500" algn="l"/>
                <a:tab pos="2547620" algn="l"/>
                <a:tab pos="3306445" algn="l"/>
                <a:tab pos="3863975" algn="l"/>
                <a:tab pos="4795520" algn="l"/>
              </a:tabLst>
            </a:pPr>
            <a:r>
              <a:rPr sz="2000" b="1" i="1" spc="-10" dirty="0" err="1" smtClean="0">
                <a:solidFill>
                  <a:srgbClr val="C00000"/>
                </a:solidFill>
                <a:latin typeface="Arial"/>
                <a:cs typeface="Arial"/>
              </a:rPr>
              <a:t>Русский</a:t>
            </a:r>
            <a:r>
              <a:rPr sz="2000" b="1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000" b="1" i="1" spc="-10" dirty="0">
                <a:solidFill>
                  <a:srgbClr val="C00000"/>
                </a:solidFill>
                <a:latin typeface="Arial"/>
                <a:cs typeface="Arial"/>
              </a:rPr>
              <a:t>язык,</a:t>
            </a:r>
            <a:r>
              <a:rPr sz="2000" b="1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000" b="1" i="1" spc="-10" dirty="0">
                <a:solidFill>
                  <a:srgbClr val="C00000"/>
                </a:solidFill>
                <a:latin typeface="Arial"/>
                <a:cs typeface="Arial"/>
              </a:rPr>
              <a:t>Биология,</a:t>
            </a:r>
            <a:r>
              <a:rPr sz="2000" b="1" i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lang="ru-RU" sz="2000" b="1" i="1" spc="-3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latin typeface="Arial"/>
                <a:cs typeface="Arial"/>
              </a:rPr>
              <a:t>Физическая</a:t>
            </a:r>
            <a:r>
              <a:rPr lang="ru-RU" sz="2000" b="1" i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000" b="1" i="1" spc="-10" dirty="0" smtClean="0">
                <a:solidFill>
                  <a:srgbClr val="C00000"/>
                </a:solidFill>
                <a:latin typeface="Arial"/>
                <a:cs typeface="Arial"/>
              </a:rPr>
              <a:t>культура и спорт</a:t>
            </a:r>
            <a:r>
              <a:rPr lang="ru-RU" sz="2000" b="1" i="1" spc="-5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000" b="1" i="1" spc="-10" dirty="0">
                <a:solidFill>
                  <a:srgbClr val="C00000"/>
                </a:solidFill>
                <a:latin typeface="Arial"/>
                <a:cs typeface="Arial"/>
              </a:rPr>
              <a:t>(собеседование)</a:t>
            </a:r>
            <a:endParaRPr sz="20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3" name="object 2"/>
          <p:cNvSpPr txBox="1">
            <a:spLocks/>
          </p:cNvSpPr>
          <p:nvPr/>
        </p:nvSpPr>
        <p:spPr>
          <a:xfrm>
            <a:off x="1262794" y="365769"/>
            <a:ext cx="9637504" cy="75148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4800" b="1" spc="-10" dirty="0" smtClean="0">
                <a:solidFill>
                  <a:srgbClr val="C00000"/>
                </a:solidFill>
              </a:rPr>
              <a:t>Направления</a:t>
            </a:r>
            <a:r>
              <a:rPr lang="ru-RU" sz="4800" b="1" spc="-105" dirty="0" smtClean="0">
                <a:solidFill>
                  <a:srgbClr val="C00000"/>
                </a:solidFill>
              </a:rPr>
              <a:t> </a:t>
            </a:r>
            <a:r>
              <a:rPr lang="ru-RU" sz="4800" b="1" spc="-10" dirty="0" smtClean="0">
                <a:solidFill>
                  <a:srgbClr val="C00000"/>
                </a:solidFill>
              </a:rPr>
              <a:t>подготовки</a:t>
            </a:r>
            <a:r>
              <a:rPr lang="ru-RU" sz="4800" b="1" spc="-90" dirty="0" smtClean="0">
                <a:solidFill>
                  <a:srgbClr val="C00000"/>
                </a:solidFill>
              </a:rPr>
              <a:t> </a:t>
            </a:r>
            <a:r>
              <a:rPr lang="ru-RU" sz="4800" b="1" spc="-10" dirty="0" smtClean="0">
                <a:solidFill>
                  <a:srgbClr val="C00000"/>
                </a:solidFill>
              </a:rPr>
              <a:t>бакалавров</a:t>
            </a:r>
            <a:endParaRPr lang="ru-RU" sz="4800" b="1" spc="-1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74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469573" y="1540734"/>
            <a:ext cx="11570547" cy="3351900"/>
          </a:xfrm>
          <a:custGeom>
            <a:avLst/>
            <a:gdLst/>
            <a:ahLst/>
            <a:cxnLst/>
            <a:rect l="l" t="t" r="r" b="b"/>
            <a:pathLst>
              <a:path w="8677910" h="1301750">
                <a:moveTo>
                  <a:pt x="0" y="216915"/>
                </a:moveTo>
                <a:lnTo>
                  <a:pt x="5728" y="167191"/>
                </a:lnTo>
                <a:lnTo>
                  <a:pt x="22047" y="121538"/>
                </a:lnTo>
                <a:lnTo>
                  <a:pt x="47655" y="81262"/>
                </a:lnTo>
                <a:lnTo>
                  <a:pt x="81248" y="47666"/>
                </a:lnTo>
                <a:lnTo>
                  <a:pt x="121526" y="22054"/>
                </a:lnTo>
                <a:lnTo>
                  <a:pt x="167187" y="5730"/>
                </a:lnTo>
                <a:lnTo>
                  <a:pt x="216928" y="0"/>
                </a:lnTo>
                <a:lnTo>
                  <a:pt x="8460740" y="0"/>
                </a:lnTo>
                <a:lnTo>
                  <a:pt x="8510464" y="5730"/>
                </a:lnTo>
                <a:lnTo>
                  <a:pt x="8556117" y="22054"/>
                </a:lnTo>
                <a:lnTo>
                  <a:pt x="8596393" y="47666"/>
                </a:lnTo>
                <a:lnTo>
                  <a:pt x="8629989" y="81262"/>
                </a:lnTo>
                <a:lnTo>
                  <a:pt x="8655601" y="121538"/>
                </a:lnTo>
                <a:lnTo>
                  <a:pt x="8671925" y="167191"/>
                </a:lnTo>
                <a:lnTo>
                  <a:pt x="8677656" y="216915"/>
                </a:lnTo>
                <a:lnTo>
                  <a:pt x="8677656" y="1084579"/>
                </a:lnTo>
                <a:lnTo>
                  <a:pt x="8671925" y="1134304"/>
                </a:lnTo>
                <a:lnTo>
                  <a:pt x="8655601" y="1179957"/>
                </a:lnTo>
                <a:lnTo>
                  <a:pt x="8629989" y="1220233"/>
                </a:lnTo>
                <a:lnTo>
                  <a:pt x="8596393" y="1253829"/>
                </a:lnTo>
                <a:lnTo>
                  <a:pt x="8556117" y="1279441"/>
                </a:lnTo>
                <a:lnTo>
                  <a:pt x="8510464" y="1295765"/>
                </a:lnTo>
                <a:lnTo>
                  <a:pt x="8460740" y="1301495"/>
                </a:lnTo>
                <a:lnTo>
                  <a:pt x="216928" y="1301495"/>
                </a:lnTo>
                <a:lnTo>
                  <a:pt x="167187" y="1295765"/>
                </a:lnTo>
                <a:lnTo>
                  <a:pt x="121526" y="1279441"/>
                </a:lnTo>
                <a:lnTo>
                  <a:pt x="81248" y="1253829"/>
                </a:lnTo>
                <a:lnTo>
                  <a:pt x="47655" y="1220233"/>
                </a:lnTo>
                <a:lnTo>
                  <a:pt x="22047" y="1179957"/>
                </a:lnTo>
                <a:lnTo>
                  <a:pt x="5728" y="1134304"/>
                </a:lnTo>
                <a:lnTo>
                  <a:pt x="0" y="1084579"/>
                </a:lnTo>
                <a:lnTo>
                  <a:pt x="0" y="216915"/>
                </a:lnTo>
                <a:close/>
              </a:path>
            </a:pathLst>
          </a:custGeom>
          <a:ln w="38100">
            <a:solidFill>
              <a:srgbClr val="384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12697" y="1655038"/>
            <a:ext cx="11240347" cy="3123291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ru-RU" sz="3200" b="1" dirty="0">
                <a:solidFill>
                  <a:srgbClr val="00469A"/>
                </a:solidFill>
                <a:latin typeface="Arial"/>
                <a:cs typeface="Arial"/>
              </a:rPr>
              <a:t>44.03.05</a:t>
            </a:r>
            <a:r>
              <a:rPr lang="ru-RU" sz="3200" b="1" spc="-7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lang="ru-RU" sz="3200" b="1" dirty="0">
                <a:solidFill>
                  <a:srgbClr val="00469A"/>
                </a:solidFill>
                <a:latin typeface="Arial"/>
                <a:cs typeface="Arial"/>
              </a:rPr>
              <a:t>ПЕДАГОГИЧЕСКОЕ</a:t>
            </a:r>
            <a:r>
              <a:rPr lang="ru-RU" sz="3200" b="1" spc="-8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lang="ru-RU" sz="3200" b="1" spc="-10" dirty="0">
                <a:solidFill>
                  <a:srgbClr val="00469A"/>
                </a:solidFill>
                <a:latin typeface="Arial"/>
                <a:cs typeface="Arial"/>
              </a:rPr>
              <a:t>ОБРАЗОВАНИЕ</a:t>
            </a:r>
            <a:r>
              <a:rPr lang="ru-RU" sz="3200" b="1" spc="25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lang="ru-RU" sz="2800" b="1" dirty="0">
                <a:solidFill>
                  <a:srgbClr val="00469A"/>
                </a:solidFill>
                <a:latin typeface="Arial"/>
                <a:cs typeface="Arial"/>
              </a:rPr>
              <a:t>(с</a:t>
            </a:r>
            <a:r>
              <a:rPr lang="ru-RU" sz="2800" b="1" spc="-6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lang="ru-RU" sz="2800" b="1" dirty="0">
                <a:solidFill>
                  <a:srgbClr val="00469A"/>
                </a:solidFill>
                <a:latin typeface="Arial"/>
                <a:cs typeface="Arial"/>
              </a:rPr>
              <a:t>двумя</a:t>
            </a:r>
            <a:r>
              <a:rPr lang="ru-RU" sz="2800" b="1" spc="-25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lang="ru-RU" sz="2800" b="1" dirty="0">
                <a:solidFill>
                  <a:srgbClr val="00469A"/>
                </a:solidFill>
                <a:latin typeface="Arial"/>
                <a:cs typeface="Arial"/>
              </a:rPr>
              <a:t>профилями</a:t>
            </a:r>
            <a:r>
              <a:rPr lang="ru-RU" sz="2800" b="1" spc="-3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lang="ru-RU" sz="2800" b="1" spc="-10" dirty="0">
                <a:solidFill>
                  <a:srgbClr val="00469A"/>
                </a:solidFill>
                <a:latin typeface="Arial"/>
                <a:cs typeface="Arial"/>
              </a:rPr>
              <a:t>подготовки)</a:t>
            </a:r>
            <a:endParaRPr lang="ru-RU" sz="2800" dirty="0">
              <a:solidFill>
                <a:srgbClr val="00469A"/>
              </a:solidFill>
              <a:latin typeface="Arial"/>
              <a:cs typeface="Arial"/>
            </a:endParaRPr>
          </a:p>
          <a:p>
            <a:pPr marL="184150" indent="-171450">
              <a:lnSpc>
                <a:spcPct val="100000"/>
              </a:lnSpc>
              <a:spcBef>
                <a:spcPts val="220"/>
              </a:spcBef>
              <a:buFont typeface="Wingdings"/>
              <a:buChar char=""/>
              <a:tabLst>
                <a:tab pos="184150" algn="l"/>
              </a:tabLst>
            </a:pPr>
            <a:r>
              <a:rPr lang="ru-RU" sz="2000" b="1" i="1" dirty="0">
                <a:latin typeface="Arial"/>
                <a:cs typeface="Arial"/>
              </a:rPr>
              <a:t>«Физическая</a:t>
            </a:r>
            <a:r>
              <a:rPr lang="ru-RU" sz="2000" b="1" i="1" spc="-25" dirty="0">
                <a:latin typeface="Arial"/>
                <a:cs typeface="Arial"/>
              </a:rPr>
              <a:t> </a:t>
            </a:r>
            <a:r>
              <a:rPr lang="ru-RU" sz="2000" b="1" i="1" spc="-10" dirty="0">
                <a:latin typeface="Arial"/>
                <a:cs typeface="Arial"/>
              </a:rPr>
              <a:t>культура</a:t>
            </a:r>
            <a:r>
              <a:rPr lang="ru-RU" sz="2000" b="1" i="1" spc="-10" dirty="0" smtClean="0">
                <a:latin typeface="Arial"/>
                <a:cs typeface="Arial"/>
              </a:rPr>
              <a:t>» +</a:t>
            </a:r>
            <a:r>
              <a:rPr lang="ru-RU" sz="2000" b="1" i="1" spc="-45" dirty="0" smtClean="0">
                <a:latin typeface="Arial"/>
                <a:cs typeface="Arial"/>
              </a:rPr>
              <a:t> </a:t>
            </a:r>
            <a:r>
              <a:rPr lang="ru-RU" sz="2000" b="1" i="1" dirty="0">
                <a:latin typeface="Arial"/>
                <a:cs typeface="Arial"/>
              </a:rPr>
              <a:t>«Безопасность</a:t>
            </a:r>
            <a:r>
              <a:rPr lang="ru-RU" sz="2000" b="1" i="1" spc="-45" dirty="0">
                <a:latin typeface="Arial"/>
                <a:cs typeface="Arial"/>
              </a:rPr>
              <a:t> </a:t>
            </a:r>
            <a:r>
              <a:rPr lang="ru-RU" sz="2000" b="1" i="1" spc="-10" dirty="0">
                <a:latin typeface="Arial"/>
                <a:cs typeface="Arial"/>
              </a:rPr>
              <a:t>жизнедеятельности»</a:t>
            </a:r>
            <a:endParaRPr lang="ru-RU"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endParaRPr lang="ru-RU" sz="2000" b="1" i="1" spc="-1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endParaRPr lang="ru-RU" sz="2000" b="1" i="1" spc="-10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215"/>
              </a:spcBef>
            </a:pPr>
            <a:r>
              <a:rPr lang="ru-RU" sz="2400" b="1" i="1" spc="-10" dirty="0" smtClean="0">
                <a:solidFill>
                  <a:srgbClr val="00469A"/>
                </a:solidFill>
                <a:latin typeface="Arial"/>
                <a:cs typeface="Arial"/>
              </a:rPr>
              <a:t>Вступительные</a:t>
            </a:r>
            <a:r>
              <a:rPr lang="ru-RU" sz="2400" b="1" i="1" spc="-45" dirty="0" smtClean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r>
              <a:rPr lang="ru-RU" sz="2400" b="1" i="1" dirty="0">
                <a:solidFill>
                  <a:srgbClr val="00469A"/>
                </a:solidFill>
                <a:latin typeface="Arial"/>
                <a:cs typeface="Arial"/>
              </a:rPr>
              <a:t>испытания:</a:t>
            </a:r>
            <a:r>
              <a:rPr lang="ru-RU" sz="2400" b="1" i="1" spc="-20" dirty="0">
                <a:solidFill>
                  <a:srgbClr val="00469A"/>
                </a:solidFill>
                <a:latin typeface="Arial"/>
                <a:cs typeface="Arial"/>
              </a:rPr>
              <a:t> </a:t>
            </a:r>
            <a:endParaRPr lang="ru-RU" sz="2400" b="1" i="1" spc="-20" dirty="0" smtClean="0">
              <a:solidFill>
                <a:srgbClr val="00469A"/>
              </a:solidFill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215"/>
              </a:spcBef>
            </a:pPr>
            <a:r>
              <a:rPr lang="ru-RU" sz="2400" b="1" i="1" dirty="0" smtClean="0">
                <a:solidFill>
                  <a:srgbClr val="C00000"/>
                </a:solidFill>
                <a:latin typeface="Arial"/>
                <a:cs typeface="Arial"/>
              </a:rPr>
              <a:t>Русский</a:t>
            </a:r>
            <a:r>
              <a:rPr lang="ru-RU" sz="2400" b="1" i="1" spc="-4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Arial"/>
                <a:cs typeface="Arial"/>
              </a:rPr>
              <a:t>язык,</a:t>
            </a:r>
            <a:r>
              <a:rPr lang="ru-RU" sz="2400" b="1" i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2400" b="1" i="1" spc="-10" dirty="0">
                <a:solidFill>
                  <a:srgbClr val="C00000"/>
                </a:solidFill>
                <a:latin typeface="Arial"/>
                <a:cs typeface="Arial"/>
              </a:rPr>
              <a:t>Обществознание</a:t>
            </a:r>
            <a:r>
              <a:rPr lang="ru-RU" sz="2400" b="1" i="1" spc="-10" dirty="0" smtClean="0">
                <a:solidFill>
                  <a:srgbClr val="C00000"/>
                </a:solidFill>
                <a:latin typeface="Arial"/>
                <a:cs typeface="Arial"/>
              </a:rPr>
              <a:t>, Физическая культура и БЖД(собеседование)</a:t>
            </a:r>
            <a:endParaRPr lang="ru-RU" sz="24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3" name="object 2"/>
          <p:cNvSpPr txBox="1">
            <a:spLocks/>
          </p:cNvSpPr>
          <p:nvPr/>
        </p:nvSpPr>
        <p:spPr>
          <a:xfrm>
            <a:off x="1320166" y="543899"/>
            <a:ext cx="9637504" cy="75148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4800" b="1" spc="-10" dirty="0" smtClean="0">
                <a:solidFill>
                  <a:srgbClr val="C00000"/>
                </a:solidFill>
              </a:rPr>
              <a:t>Направления</a:t>
            </a:r>
            <a:r>
              <a:rPr lang="ru-RU" sz="4800" b="1" spc="-105" dirty="0" smtClean="0">
                <a:solidFill>
                  <a:srgbClr val="C00000"/>
                </a:solidFill>
              </a:rPr>
              <a:t> </a:t>
            </a:r>
            <a:r>
              <a:rPr lang="ru-RU" sz="4800" b="1" spc="-10" dirty="0" smtClean="0">
                <a:solidFill>
                  <a:srgbClr val="C00000"/>
                </a:solidFill>
              </a:rPr>
              <a:t>подготовки</a:t>
            </a:r>
            <a:r>
              <a:rPr lang="ru-RU" sz="4800" b="1" spc="-90" dirty="0" smtClean="0">
                <a:solidFill>
                  <a:srgbClr val="C00000"/>
                </a:solidFill>
              </a:rPr>
              <a:t> </a:t>
            </a:r>
            <a:r>
              <a:rPr lang="ru-RU" sz="4800" b="1" spc="-10" dirty="0" smtClean="0">
                <a:solidFill>
                  <a:srgbClr val="C00000"/>
                </a:solidFill>
              </a:rPr>
              <a:t>бакалавров</a:t>
            </a:r>
            <a:endParaRPr lang="ru-RU" sz="4800" b="1" spc="-1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53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9913" y="574574"/>
            <a:ext cx="594411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u="sng" dirty="0">
                <a:solidFill>
                  <a:srgbClr val="C00000"/>
                </a:solidFill>
                <a:latin typeface="Exo 2.0 Extra Bold"/>
                <a:cs typeface="Calibri"/>
              </a:rPr>
              <a:t>Способы</a:t>
            </a:r>
            <a:r>
              <a:rPr sz="3200" b="1" u="sng" spc="-60" dirty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3200" b="1" u="sng" dirty="0">
                <a:solidFill>
                  <a:srgbClr val="C00000"/>
                </a:solidFill>
                <a:latin typeface="Exo 2.0 Extra Bold"/>
                <a:cs typeface="Calibri"/>
              </a:rPr>
              <a:t>подачи</a:t>
            </a:r>
            <a:r>
              <a:rPr sz="3200" b="1" u="sng" spc="-70" dirty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3200" b="1" u="sng" spc="-10" dirty="0">
                <a:solidFill>
                  <a:srgbClr val="C00000"/>
                </a:solidFill>
                <a:latin typeface="Exo 2.0 Extra Bold"/>
                <a:cs typeface="Calibri"/>
              </a:rPr>
              <a:t>документов</a:t>
            </a:r>
            <a:endParaRPr sz="3200" b="1" u="sng" dirty="0">
              <a:solidFill>
                <a:srgbClr val="C00000"/>
              </a:solidFill>
              <a:latin typeface="Exo 2.0 Extra Bold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672050"/>
              </p:ext>
            </p:extLst>
          </p:nvPr>
        </p:nvGraphicFramePr>
        <p:xfrm>
          <a:off x="128016" y="1375256"/>
          <a:ext cx="7232903" cy="2470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64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226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844">
                  <a:extLst>
                    <a:ext uri="{9D8B030D-6E8A-4147-A177-3AD203B41FA5}">
                      <a16:colId xmlns:a16="http://schemas.microsoft.com/office/drawing/2014/main" xmlns="" val="4283481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5067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Exo 2.0 Extra Bold"/>
                          <a:cs typeface="Calibri"/>
                        </a:rPr>
                        <a:t>Бакалавриат</a:t>
                      </a:r>
                      <a:endParaRPr sz="2400" b="1" dirty="0">
                        <a:latin typeface="Exo 2.0 Extra Bold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489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Exo 2.0 Extra Bold"/>
                          <a:cs typeface="Calibri"/>
                        </a:rPr>
                        <a:t>Магистратура</a:t>
                      </a:r>
                      <a:endParaRPr sz="2400" b="1" dirty="0">
                        <a:latin typeface="Exo 2.0 Extra Bold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489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9445">
                <a:tc gridSpan="3">
                  <a:txBody>
                    <a:bodyPr/>
                    <a:lstStyle/>
                    <a:p>
                      <a:pPr marL="824865" marR="481965" indent="-337820">
                        <a:lnSpc>
                          <a:spcPct val="100000"/>
                        </a:lnSpc>
                        <a:spcBef>
                          <a:spcPts val="244"/>
                        </a:spcBef>
                        <a:buFont typeface="Wingdings"/>
                        <a:buChar char=""/>
                        <a:tabLst>
                          <a:tab pos="829944" algn="l"/>
                        </a:tabLst>
                      </a:pPr>
                      <a:r>
                        <a:rPr sz="2400" b="1" dirty="0">
                          <a:latin typeface="Exo 2.0 Extra Bold"/>
                          <a:cs typeface="Calibri"/>
                        </a:rPr>
                        <a:t>Лично</a:t>
                      </a:r>
                      <a:r>
                        <a:rPr sz="2400" b="1" spc="-45" dirty="0">
                          <a:latin typeface="Exo 2.0 Extra Bold"/>
                          <a:cs typeface="Calibri"/>
                        </a:rPr>
                        <a:t> </a:t>
                      </a:r>
                      <a:r>
                        <a:rPr sz="2400" b="1" dirty="0">
                          <a:latin typeface="Exo 2.0 Extra Bold"/>
                          <a:cs typeface="Calibri"/>
                        </a:rPr>
                        <a:t>поступающим</a:t>
                      </a:r>
                      <a:r>
                        <a:rPr sz="2400" b="1" spc="-45" dirty="0">
                          <a:latin typeface="Exo 2.0 Extra Bold"/>
                          <a:cs typeface="Calibri"/>
                        </a:rPr>
                        <a:t> </a:t>
                      </a:r>
                      <a:r>
                        <a:rPr sz="2400" b="1" dirty="0">
                          <a:latin typeface="Exo 2.0 Extra Bold"/>
                          <a:cs typeface="Calibri"/>
                        </a:rPr>
                        <a:t>по</a:t>
                      </a:r>
                      <a:r>
                        <a:rPr sz="2400" b="1" spc="-55" dirty="0">
                          <a:latin typeface="Exo 2.0 Extra Bold"/>
                          <a:cs typeface="Calibri"/>
                        </a:rPr>
                        <a:t> </a:t>
                      </a:r>
                      <a:r>
                        <a:rPr sz="2400" b="1" dirty="0">
                          <a:latin typeface="Exo 2.0 Extra Bold"/>
                          <a:cs typeface="Calibri"/>
                        </a:rPr>
                        <a:t>адресу</a:t>
                      </a:r>
                      <a:r>
                        <a:rPr sz="2400" b="1" spc="-55" dirty="0">
                          <a:latin typeface="Exo 2.0 Extra Bold"/>
                          <a:cs typeface="Calibri"/>
                        </a:rPr>
                        <a:t> </a:t>
                      </a:r>
                      <a:r>
                        <a:rPr sz="2400" b="1" spc="-25" dirty="0">
                          <a:latin typeface="Exo 2.0 Extra Bold"/>
                          <a:cs typeface="Calibri"/>
                        </a:rPr>
                        <a:t>г. </a:t>
                      </a:r>
                      <a:r>
                        <a:rPr sz="2400" b="1" spc="-10" dirty="0" err="1" smtClean="0">
                          <a:latin typeface="Exo 2.0 Extra Bold"/>
                          <a:cs typeface="Calibri"/>
                        </a:rPr>
                        <a:t>Челябинск</a:t>
                      </a:r>
                      <a:r>
                        <a:rPr sz="2400" b="1" spc="-10" dirty="0">
                          <a:latin typeface="Exo 2.0 Extra Bold"/>
                          <a:cs typeface="Calibri"/>
                        </a:rPr>
                        <a:t>,</a:t>
                      </a:r>
                      <a:r>
                        <a:rPr sz="2400" b="1" spc="-25" dirty="0">
                          <a:latin typeface="Exo 2.0 Extra Bold"/>
                          <a:cs typeface="Calibri"/>
                        </a:rPr>
                        <a:t> </a:t>
                      </a:r>
                      <a:r>
                        <a:rPr lang="ru-RU" sz="2400" b="1" spc="-25" dirty="0" smtClean="0">
                          <a:latin typeface="Exo 2.0 Extra Bold"/>
                          <a:cs typeface="Calibri"/>
                        </a:rPr>
                        <a:t> </a:t>
                      </a:r>
                      <a:r>
                        <a:rPr sz="2400" b="1" dirty="0" err="1" smtClean="0">
                          <a:latin typeface="Exo 2.0 Extra Bold"/>
                          <a:cs typeface="Calibri"/>
                        </a:rPr>
                        <a:t>ул</a:t>
                      </a:r>
                      <a:r>
                        <a:rPr sz="2400" b="1" dirty="0">
                          <a:latin typeface="Exo 2.0 Extra Bold"/>
                          <a:cs typeface="Calibri"/>
                        </a:rPr>
                        <a:t>.</a:t>
                      </a:r>
                      <a:r>
                        <a:rPr sz="2400" b="1" spc="-60" dirty="0">
                          <a:latin typeface="Exo 2.0 Extra Bold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latin typeface="Exo 2.0 Extra Bold"/>
                          <a:cs typeface="Calibri"/>
                        </a:rPr>
                        <a:t>Орджоникидзе,</a:t>
                      </a:r>
                      <a:r>
                        <a:rPr sz="2400" b="1" spc="-5" dirty="0">
                          <a:latin typeface="Exo 2.0 Extra Bold"/>
                          <a:cs typeface="Calibri"/>
                        </a:rPr>
                        <a:t> </a:t>
                      </a:r>
                      <a:r>
                        <a:rPr sz="2400" b="1" spc="-50" dirty="0">
                          <a:latin typeface="Exo 2.0 Extra Bold"/>
                          <a:cs typeface="Calibri"/>
                        </a:rPr>
                        <a:t>1</a:t>
                      </a:r>
                      <a:endParaRPr sz="2400" b="1" dirty="0">
                        <a:latin typeface="Exo 2.0 Extra Bold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824865" marR="481965" indent="-337820">
                        <a:lnSpc>
                          <a:spcPct val="100000"/>
                        </a:lnSpc>
                        <a:spcBef>
                          <a:spcPts val="244"/>
                        </a:spcBef>
                        <a:buFont typeface="Wingdings"/>
                        <a:buChar char=""/>
                        <a:tabLst>
                          <a:tab pos="829944" algn="l"/>
                        </a:tabLst>
                      </a:pP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4400">
                <a:tc gridSpan="3">
                  <a:txBody>
                    <a:bodyPr/>
                    <a:lstStyle/>
                    <a:p>
                      <a:pPr marL="456565" marR="163830" indent="346710">
                        <a:lnSpc>
                          <a:spcPct val="100000"/>
                        </a:lnSpc>
                        <a:spcBef>
                          <a:spcPts val="240"/>
                        </a:spcBef>
                        <a:buFont typeface="Wingdings"/>
                        <a:buChar char=""/>
                        <a:tabLst>
                          <a:tab pos="803275" algn="l"/>
                        </a:tabLst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Exo 2.0 Extra Bold"/>
                          <a:cs typeface="Calibri"/>
                        </a:rPr>
                        <a:t>По почте</a:t>
                      </a:r>
                      <a:endParaRPr sz="2400" b="1" dirty="0">
                        <a:solidFill>
                          <a:schemeClr val="tx1"/>
                        </a:solidFill>
                        <a:latin typeface="Exo 2.0 Extra Bold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19088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394970" indent="-338455">
                        <a:lnSpc>
                          <a:spcPct val="100000"/>
                        </a:lnSpc>
                        <a:spcBef>
                          <a:spcPts val="245"/>
                        </a:spcBef>
                        <a:buFont typeface="Wingdings"/>
                        <a:buChar char=""/>
                        <a:tabLst>
                          <a:tab pos="394970" algn="l"/>
                        </a:tabLst>
                      </a:pPr>
                      <a:r>
                        <a:rPr sz="2400" b="1" dirty="0">
                          <a:latin typeface="Exo 2.0 Extra Bold"/>
                          <a:cs typeface="Calibri"/>
                        </a:rPr>
                        <a:t>Портал</a:t>
                      </a:r>
                      <a:r>
                        <a:rPr sz="2400" b="1" spc="-45" dirty="0">
                          <a:latin typeface="Exo 2.0 Extra Bold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latin typeface="Exo 2.0 Extra Bold"/>
                          <a:cs typeface="Calibri"/>
                        </a:rPr>
                        <a:t>ГОСУСЛУГ</a:t>
                      </a:r>
                      <a:endParaRPr sz="2400" b="1" dirty="0">
                        <a:latin typeface="Exo 2.0 Extra Bold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505205" y="1375256"/>
            <a:ext cx="4583875" cy="3380413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047750">
              <a:lnSpc>
                <a:spcPct val="100000"/>
              </a:lnSpc>
              <a:spcBef>
                <a:spcPts val="320"/>
              </a:spcBef>
            </a:pPr>
            <a:r>
              <a:rPr sz="2400" b="1" u="sng" spc="-10" dirty="0">
                <a:solidFill>
                  <a:srgbClr val="C00000"/>
                </a:solidFill>
                <a:latin typeface="Exo 2.0 Extra Bold"/>
                <a:cs typeface="Arial" pitchFamily="34" charset="0"/>
              </a:rPr>
              <a:t>Документы:</a:t>
            </a:r>
            <a:endParaRPr sz="2400" b="1" u="sng" dirty="0">
              <a:solidFill>
                <a:srgbClr val="C00000"/>
              </a:solidFill>
              <a:latin typeface="Exo 2.0 Extra Bold"/>
              <a:cs typeface="Arial" pitchFamily="34" charset="0"/>
            </a:endParaRPr>
          </a:p>
          <a:p>
            <a:pPr marL="56515" indent="-342900">
              <a:spcBef>
                <a:spcPts val="600"/>
              </a:spcBef>
              <a:buFont typeface="Wingdings" pitchFamily="2" charset="2"/>
              <a:buChar char="Ø"/>
              <a:tabLst>
                <a:tab pos="299085" algn="l"/>
              </a:tabLst>
            </a:pPr>
            <a:r>
              <a:rPr sz="2400" b="1" spc="-25" dirty="0">
                <a:latin typeface="Exo 2.0 Extra Bold"/>
                <a:cs typeface="Arial" pitchFamily="34" charset="0"/>
              </a:rPr>
              <a:t>Удостоверение</a:t>
            </a:r>
            <a:r>
              <a:rPr sz="2400" b="1" spc="5" dirty="0">
                <a:latin typeface="Exo 2.0 Extra Bold"/>
                <a:cs typeface="Arial" pitchFamily="34" charset="0"/>
              </a:rPr>
              <a:t> </a:t>
            </a:r>
            <a:r>
              <a:rPr sz="2400" b="1" spc="-10" dirty="0">
                <a:latin typeface="Exo 2.0 Extra Bold"/>
                <a:cs typeface="Arial" pitchFamily="34" charset="0"/>
              </a:rPr>
              <a:t>личности</a:t>
            </a:r>
            <a:endParaRPr sz="2400" b="1" dirty="0">
              <a:latin typeface="Exo 2.0 Extra Bold"/>
              <a:cs typeface="Arial" pitchFamily="34" charset="0"/>
            </a:endParaRPr>
          </a:p>
          <a:p>
            <a:pPr marL="56515" indent="-342900">
              <a:spcBef>
                <a:spcPts val="600"/>
              </a:spcBef>
              <a:buFont typeface="Wingdings" pitchFamily="2" charset="2"/>
              <a:buChar char="Ø"/>
              <a:tabLst>
                <a:tab pos="299085" algn="l"/>
              </a:tabLst>
            </a:pPr>
            <a:r>
              <a:rPr sz="2400" b="1" spc="-10" dirty="0">
                <a:latin typeface="Exo 2.0 Extra Bold"/>
                <a:cs typeface="Arial" pitchFamily="34" charset="0"/>
              </a:rPr>
              <a:t>СНИЛС</a:t>
            </a:r>
            <a:endParaRPr sz="2400" b="1" dirty="0">
              <a:latin typeface="Exo 2.0 Extra Bold"/>
              <a:cs typeface="Arial" pitchFamily="34" charset="0"/>
            </a:endParaRPr>
          </a:p>
          <a:p>
            <a:pPr marL="56515" indent="-342900">
              <a:spcBef>
                <a:spcPts val="600"/>
              </a:spcBef>
              <a:buFont typeface="Wingdings" pitchFamily="2" charset="2"/>
              <a:buChar char="Ø"/>
              <a:tabLst>
                <a:tab pos="299085" algn="l"/>
              </a:tabLst>
            </a:pPr>
            <a:r>
              <a:rPr sz="2400" b="1" spc="-10" dirty="0">
                <a:latin typeface="Exo 2.0 Extra Bold"/>
                <a:cs typeface="Arial" pitchFamily="34" charset="0"/>
              </a:rPr>
              <a:t>Документ</a:t>
            </a:r>
            <a:r>
              <a:rPr sz="2400" b="1" spc="-30" dirty="0">
                <a:latin typeface="Exo 2.0 Extra Bold"/>
                <a:cs typeface="Arial" pitchFamily="34" charset="0"/>
              </a:rPr>
              <a:t> </a:t>
            </a:r>
            <a:r>
              <a:rPr sz="2400" b="1" dirty="0">
                <a:latin typeface="Exo 2.0 Extra Bold"/>
                <a:cs typeface="Arial" pitchFamily="34" charset="0"/>
              </a:rPr>
              <a:t>об</a:t>
            </a:r>
            <a:r>
              <a:rPr sz="2400" b="1" spc="-20" dirty="0">
                <a:latin typeface="Exo 2.0 Extra Bold"/>
                <a:cs typeface="Arial" pitchFamily="34" charset="0"/>
              </a:rPr>
              <a:t> </a:t>
            </a:r>
            <a:r>
              <a:rPr sz="2400" b="1" spc="-10" dirty="0">
                <a:latin typeface="Exo 2.0 Extra Bold"/>
                <a:cs typeface="Arial" pitchFamily="34" charset="0"/>
              </a:rPr>
              <a:t>образовании</a:t>
            </a:r>
            <a:endParaRPr sz="2400" b="1" dirty="0">
              <a:latin typeface="Exo 2.0 Extra Bold"/>
              <a:cs typeface="Arial" pitchFamily="34" charset="0"/>
            </a:endParaRPr>
          </a:p>
          <a:p>
            <a:pPr marL="56515" indent="-342900">
              <a:spcBef>
                <a:spcPts val="600"/>
              </a:spcBef>
              <a:buFont typeface="Wingdings" pitchFamily="2" charset="2"/>
              <a:buChar char="Ø"/>
              <a:tabLst>
                <a:tab pos="299085" algn="l"/>
              </a:tabLst>
            </a:pPr>
            <a:r>
              <a:rPr lang="ru-RU" sz="2400" b="1" spc="-10" dirty="0">
                <a:latin typeface="Exo 2.0 Extra Bold"/>
                <a:cs typeface="Arial" pitchFamily="34" charset="0"/>
              </a:rPr>
              <a:t>4 ф</a:t>
            </a:r>
            <a:r>
              <a:rPr sz="2400" b="1" spc="-10" dirty="0" err="1">
                <a:latin typeface="Exo 2.0 Extra Bold"/>
                <a:cs typeface="Arial" pitchFamily="34" charset="0"/>
              </a:rPr>
              <a:t>отографии</a:t>
            </a:r>
            <a:r>
              <a:rPr lang="ru-RU" sz="2400" b="1" spc="-10" dirty="0">
                <a:latin typeface="Exo 2.0 Extra Bold"/>
                <a:cs typeface="Arial" pitchFamily="34" charset="0"/>
              </a:rPr>
              <a:t> </a:t>
            </a:r>
            <a:r>
              <a:rPr lang="ru-RU" sz="2400" b="1" spc="-10" dirty="0" smtClean="0">
                <a:latin typeface="Exo 2.0 Extra Bold"/>
                <a:cs typeface="Arial" pitchFamily="34" charset="0"/>
              </a:rPr>
              <a:t>(р-р 3х4)</a:t>
            </a:r>
            <a:endParaRPr sz="2400" b="1" dirty="0">
              <a:latin typeface="Exo 2.0 Extra Bold"/>
              <a:cs typeface="Arial" pitchFamily="34" charset="0"/>
            </a:endParaRPr>
          </a:p>
          <a:p>
            <a:pPr marL="56515" indent="-342900">
              <a:spcBef>
                <a:spcPts val="600"/>
              </a:spcBef>
              <a:buFont typeface="Wingdings" pitchFamily="2" charset="2"/>
              <a:buChar char="Ø"/>
              <a:tabLst>
                <a:tab pos="299085" algn="l"/>
              </a:tabLst>
            </a:pPr>
            <a:r>
              <a:rPr sz="2400" b="1" dirty="0">
                <a:latin typeface="Exo 2.0 Extra Bold"/>
                <a:cs typeface="Arial" pitchFamily="34" charset="0"/>
              </a:rPr>
              <a:t>Документы,</a:t>
            </a:r>
            <a:r>
              <a:rPr sz="2400" b="1" spc="-90" dirty="0">
                <a:latin typeface="Exo 2.0 Extra Bold"/>
                <a:cs typeface="Arial" pitchFamily="34" charset="0"/>
              </a:rPr>
              <a:t> </a:t>
            </a:r>
            <a:r>
              <a:rPr lang="ru-RU" sz="2400" b="1" spc="-90" dirty="0" smtClean="0">
                <a:latin typeface="Exo 2.0 Extra Bold"/>
                <a:cs typeface="Arial" pitchFamily="34" charset="0"/>
              </a:rPr>
              <a:t>п</a:t>
            </a:r>
            <a:r>
              <a:rPr sz="2400" b="1" spc="-10" dirty="0" err="1" smtClean="0">
                <a:latin typeface="Exo 2.0 Extra Bold"/>
                <a:cs typeface="Arial" pitchFamily="34" charset="0"/>
              </a:rPr>
              <a:t>одтверждающие</a:t>
            </a:r>
            <a:r>
              <a:rPr lang="ru-RU" sz="2400" b="1" spc="-10" dirty="0" smtClean="0">
                <a:latin typeface="Exo 2.0 Extra Bold"/>
                <a:cs typeface="Arial" pitchFamily="34" charset="0"/>
              </a:rPr>
              <a:t> </a:t>
            </a:r>
            <a:r>
              <a:rPr sz="2400" b="1" spc="-10" dirty="0" err="1" smtClean="0">
                <a:latin typeface="Exo 2.0 Extra Bold"/>
                <a:cs typeface="Arial" pitchFamily="34" charset="0"/>
              </a:rPr>
              <a:t>индивидуальные</a:t>
            </a:r>
            <a:r>
              <a:rPr sz="2400" b="1" spc="35" dirty="0" smtClean="0">
                <a:latin typeface="Exo 2.0 Extra Bold"/>
                <a:cs typeface="Arial" pitchFamily="34" charset="0"/>
              </a:rPr>
              <a:t> </a:t>
            </a:r>
            <a:r>
              <a:rPr sz="2400" b="1" spc="-10" dirty="0">
                <a:latin typeface="Exo 2.0 Extra Bold"/>
                <a:cs typeface="Arial" pitchFamily="34" charset="0"/>
              </a:rPr>
              <a:t>достижения</a:t>
            </a:r>
            <a:endParaRPr sz="2400" b="1" dirty="0">
              <a:latin typeface="Exo 2.0 Extra Bold"/>
              <a:cs typeface="Arial" pitchFamily="34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6272" y="4678070"/>
            <a:ext cx="3491344" cy="523875"/>
            <a:chOff x="2929126" y="4649704"/>
            <a:chExt cx="2143760" cy="5238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9126" y="4649704"/>
              <a:ext cx="2143509" cy="5235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5544" y="4651883"/>
              <a:ext cx="2109978" cy="48945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2297" y="5535880"/>
            <a:ext cx="1193292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500" b="1" i="1" dirty="0">
                <a:solidFill>
                  <a:srgbClr val="C00000"/>
                </a:solidFill>
                <a:latin typeface="Exo 2.0 Extra Bold"/>
                <a:cs typeface="Calibri"/>
              </a:rPr>
              <a:t>При</a:t>
            </a:r>
            <a:r>
              <a:rPr sz="2500" b="1" i="1" spc="-40" dirty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2500" b="1" i="1" dirty="0">
                <a:solidFill>
                  <a:srgbClr val="C00000"/>
                </a:solidFill>
                <a:latin typeface="Exo 2.0 Extra Bold"/>
                <a:cs typeface="Calibri"/>
              </a:rPr>
              <a:t>подаче</a:t>
            </a:r>
            <a:r>
              <a:rPr sz="2500" b="1" i="1" spc="-35" dirty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2500" b="1" i="1" dirty="0">
                <a:solidFill>
                  <a:srgbClr val="C00000"/>
                </a:solidFill>
                <a:latin typeface="Exo 2.0 Extra Bold"/>
                <a:cs typeface="Calibri"/>
              </a:rPr>
              <a:t>заявления,</a:t>
            </a:r>
            <a:r>
              <a:rPr sz="2500" b="1" i="1" spc="-45" dirty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2500" b="1" i="1" dirty="0">
                <a:solidFill>
                  <a:srgbClr val="C00000"/>
                </a:solidFill>
                <a:latin typeface="Exo 2.0 Extra Bold"/>
                <a:cs typeface="Calibri"/>
              </a:rPr>
              <a:t>весь</a:t>
            </a:r>
            <a:r>
              <a:rPr sz="2500" b="1" i="1" spc="-45" dirty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2500" b="1" i="1" dirty="0">
                <a:solidFill>
                  <a:srgbClr val="C00000"/>
                </a:solidFill>
                <a:latin typeface="Exo 2.0 Extra Bold"/>
                <a:cs typeface="Calibri"/>
              </a:rPr>
              <a:t>пакет</a:t>
            </a:r>
            <a:r>
              <a:rPr sz="2500" b="1" i="1" spc="-45" dirty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2500" b="1" i="1" dirty="0">
                <a:solidFill>
                  <a:srgbClr val="C00000"/>
                </a:solidFill>
                <a:latin typeface="Exo 2.0 Extra Bold"/>
                <a:cs typeface="Calibri"/>
              </a:rPr>
              <a:t>предоставляется</a:t>
            </a:r>
            <a:r>
              <a:rPr sz="2500" b="1" i="1" spc="-45" dirty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2500" b="1" i="1" spc="-10" dirty="0">
                <a:solidFill>
                  <a:srgbClr val="C00000"/>
                </a:solidFill>
                <a:latin typeface="Exo 2.0 Extra Bold"/>
                <a:cs typeface="Calibri"/>
              </a:rPr>
              <a:t>полностью!</a:t>
            </a:r>
            <a:endParaRPr sz="2500" b="1" i="1" dirty="0">
              <a:latin typeface="Exo 2.0 Extra Bold"/>
              <a:cs typeface="Calibri"/>
            </a:endParaRPr>
          </a:p>
          <a:p>
            <a:pPr marL="197485">
              <a:lnSpc>
                <a:spcPct val="100000"/>
              </a:lnSpc>
              <a:spcBef>
                <a:spcPts val="5"/>
              </a:spcBef>
            </a:pPr>
            <a:r>
              <a:rPr sz="2500" b="1" i="1" dirty="0">
                <a:solidFill>
                  <a:srgbClr val="C00000"/>
                </a:solidFill>
                <a:latin typeface="Exo 2.0 Extra Bold"/>
                <a:cs typeface="Calibri"/>
              </a:rPr>
              <a:t>(</a:t>
            </a:r>
            <a:r>
              <a:rPr sz="2500" b="1" i="1" dirty="0" err="1" smtClean="0">
                <a:solidFill>
                  <a:srgbClr val="C00000"/>
                </a:solidFill>
                <a:latin typeface="Exo 2.0 Extra Bold"/>
                <a:cs typeface="Calibri"/>
              </a:rPr>
              <a:t>оригинал</a:t>
            </a:r>
            <a:r>
              <a:rPr lang="ru-RU" sz="2500" b="1" i="1" dirty="0" smtClean="0">
                <a:solidFill>
                  <a:srgbClr val="C00000"/>
                </a:solidFill>
                <a:latin typeface="Exo 2.0 Extra Bold"/>
                <a:cs typeface="Calibri"/>
              </a:rPr>
              <a:t>ы</a:t>
            </a:r>
            <a:r>
              <a:rPr sz="2500" b="1" i="1" spc="-30" dirty="0" smtClean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2500" b="1" i="1" dirty="0">
                <a:solidFill>
                  <a:srgbClr val="C00000"/>
                </a:solidFill>
                <a:latin typeface="Exo 2.0 Extra Bold"/>
                <a:cs typeface="Calibri"/>
              </a:rPr>
              <a:t>и</a:t>
            </a:r>
            <a:r>
              <a:rPr sz="2500" b="1" i="1" spc="-35" dirty="0">
                <a:solidFill>
                  <a:srgbClr val="C00000"/>
                </a:solidFill>
                <a:latin typeface="Exo 2.0 Extra Bold"/>
                <a:cs typeface="Calibri"/>
              </a:rPr>
              <a:t> </a:t>
            </a:r>
            <a:r>
              <a:rPr sz="2500" b="1" i="1" spc="-10" dirty="0" err="1" smtClean="0">
                <a:solidFill>
                  <a:srgbClr val="C00000"/>
                </a:solidFill>
                <a:latin typeface="Exo 2.0 Extra Bold"/>
                <a:cs typeface="Calibri"/>
              </a:rPr>
              <a:t>копи</a:t>
            </a:r>
            <a:r>
              <a:rPr lang="ru-RU" sz="2500" b="1" i="1" spc="-10" dirty="0" smtClean="0">
                <a:solidFill>
                  <a:srgbClr val="C00000"/>
                </a:solidFill>
                <a:latin typeface="Exo 2.0 Extra Bold"/>
                <a:cs typeface="Calibri"/>
              </a:rPr>
              <a:t>и</a:t>
            </a:r>
            <a:r>
              <a:rPr sz="2500" b="1" i="1" spc="-10" dirty="0" smtClean="0">
                <a:solidFill>
                  <a:srgbClr val="C00000"/>
                </a:solidFill>
                <a:latin typeface="Exo 2.0 Extra Bold"/>
                <a:cs typeface="Calibri"/>
              </a:rPr>
              <a:t>)</a:t>
            </a:r>
            <a:endParaRPr sz="2500" b="1" i="1" dirty="0">
              <a:latin typeface="Exo 2.0 Extra Bol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456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7526" y="166481"/>
            <a:ext cx="10285021" cy="914558"/>
          </a:xfrm>
          <a:prstGeom prst="rect">
            <a:avLst/>
          </a:prstGeom>
        </p:spPr>
        <p:txBody>
          <a:bodyPr vert="horz" wrap="square" lIns="0" tIns="235153" rIns="0" bIns="0" rtlCol="0">
            <a:spAutoFit/>
          </a:bodyPr>
          <a:lstStyle/>
          <a:p>
            <a:pPr marL="1489075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C00000"/>
                </a:solidFill>
                <a:latin typeface="Exo 2.0 Extra Bold"/>
              </a:rPr>
              <a:t>Вступительные</a:t>
            </a:r>
            <a:r>
              <a:rPr b="1" spc="-25" dirty="0">
                <a:solidFill>
                  <a:srgbClr val="C00000"/>
                </a:solidFill>
                <a:latin typeface="Exo 2.0 Extra Bold"/>
              </a:rPr>
              <a:t> </a:t>
            </a:r>
            <a:r>
              <a:rPr b="1" spc="-10" dirty="0">
                <a:solidFill>
                  <a:srgbClr val="C00000"/>
                </a:solidFill>
                <a:latin typeface="Exo 2.0 Extra Bold"/>
              </a:rPr>
              <a:t>испытания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511634"/>
              </p:ext>
            </p:extLst>
          </p:nvPr>
        </p:nvGraphicFramePr>
        <p:xfrm>
          <a:off x="439359" y="1317435"/>
          <a:ext cx="11752640" cy="4282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532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993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82479">
                <a:tc>
                  <a:txBody>
                    <a:bodyPr/>
                    <a:lstStyle/>
                    <a:p>
                      <a:pPr algn="ctr">
                        <a:lnSpc>
                          <a:spcPts val="1764"/>
                        </a:lnSpc>
                      </a:pPr>
                      <a:endParaRPr lang="ru-RU" sz="2800" b="1" spc="-25" dirty="0" smtClean="0">
                        <a:solidFill>
                          <a:srgbClr val="00469A"/>
                        </a:solidFill>
                        <a:latin typeface="Exo 2.0 Extra Bold"/>
                        <a:cs typeface="Arial"/>
                      </a:endParaRPr>
                    </a:p>
                    <a:p>
                      <a:pPr algn="l">
                        <a:lnSpc>
                          <a:spcPts val="1764"/>
                        </a:lnSpc>
                      </a:pPr>
                      <a:r>
                        <a:rPr lang="ru-RU" sz="2800" b="1" spc="-25" baseline="0" dirty="0" smtClean="0">
                          <a:solidFill>
                            <a:srgbClr val="00469A"/>
                          </a:solidFill>
                          <a:latin typeface="Exo 2.0 Extra Bold"/>
                          <a:cs typeface="Arial"/>
                        </a:rPr>
                        <a:t>         </a:t>
                      </a:r>
                      <a:r>
                        <a:rPr sz="2800" b="1" spc="-25" dirty="0" smtClean="0">
                          <a:solidFill>
                            <a:srgbClr val="00469A"/>
                          </a:solidFill>
                          <a:latin typeface="Exo 2.0 Extra Bold"/>
                          <a:cs typeface="Arial"/>
                        </a:rPr>
                        <a:t>ЕГЭ</a:t>
                      </a:r>
                      <a:endParaRPr sz="2800" dirty="0">
                        <a:solidFill>
                          <a:srgbClr val="00469A"/>
                        </a:solidFill>
                        <a:latin typeface="Exo 2.0 Extra Bold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800" dirty="0">
                        <a:latin typeface="Exo 2.0 Extra Bold"/>
                        <a:cs typeface="Times New Roman"/>
                      </a:endParaRPr>
                    </a:p>
                    <a:p>
                      <a:pPr marL="316865" marR="817244" indent="-285750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318135" algn="l"/>
                        </a:tabLst>
                      </a:pPr>
                      <a:r>
                        <a:rPr sz="2400" b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Выпускники</a:t>
                      </a:r>
                      <a:r>
                        <a:rPr sz="2400" b="1" spc="-15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400" b="1" spc="-2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школ </a:t>
                      </a:r>
                      <a:r>
                        <a:rPr sz="2000" b="1" i="1" spc="-2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	</a:t>
                      </a:r>
                      <a:r>
                        <a:rPr sz="2000" b="1" i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(независимо </a:t>
                      </a:r>
                      <a:r>
                        <a:rPr sz="2000" b="1" i="1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от</a:t>
                      </a:r>
                      <a:r>
                        <a:rPr sz="2000" b="1" i="1" spc="-5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20" dirty="0" err="1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года</a:t>
                      </a:r>
                      <a:r>
                        <a:rPr sz="2000" b="1" i="1" spc="-2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i="1" spc="-10" dirty="0" err="1" smtClean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выпуска</a:t>
                      </a:r>
                      <a:r>
                        <a:rPr sz="2000" b="1" i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)</a:t>
                      </a:r>
                      <a:endParaRPr sz="2000" i="1" dirty="0">
                        <a:latin typeface="Exo 2.0 Extra Bold"/>
                        <a:cs typeface="Arial"/>
                      </a:endParaRPr>
                    </a:p>
                    <a:p>
                      <a:pPr marL="317500" indent="-285750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317500" algn="l"/>
                        </a:tabLst>
                      </a:pPr>
                      <a:r>
                        <a:rPr sz="2000" b="1" spc="-10" dirty="0">
                          <a:solidFill>
                            <a:srgbClr val="001F5F"/>
                          </a:solidFill>
                          <a:latin typeface="Exo 2.0 Extra Bold"/>
                          <a:cs typeface="Arial"/>
                        </a:rPr>
                        <a:t>Действует</a:t>
                      </a:r>
                      <a:r>
                        <a:rPr sz="2000" b="1" spc="5" dirty="0">
                          <a:solidFill>
                            <a:srgbClr val="001F5F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1F5F"/>
                          </a:solidFill>
                          <a:latin typeface="Exo 2.0 Extra Bold"/>
                          <a:cs typeface="Arial"/>
                        </a:rPr>
                        <a:t>4</a:t>
                      </a:r>
                      <a:r>
                        <a:rPr sz="2000" b="1" spc="-40" dirty="0">
                          <a:solidFill>
                            <a:srgbClr val="001F5F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20" dirty="0" err="1" smtClean="0">
                          <a:solidFill>
                            <a:srgbClr val="001F5F"/>
                          </a:solidFill>
                          <a:latin typeface="Exo 2.0 Extra Bold"/>
                          <a:cs typeface="Arial"/>
                        </a:rPr>
                        <a:t>года</a:t>
                      </a:r>
                      <a:endParaRPr lang="ru-RU" sz="2000" b="1" spc="-20" dirty="0" smtClean="0">
                        <a:solidFill>
                          <a:srgbClr val="001F5F"/>
                        </a:solidFill>
                        <a:latin typeface="Exo 2.0 Extra Bold"/>
                        <a:cs typeface="Arial"/>
                      </a:endParaRPr>
                    </a:p>
                    <a:p>
                      <a:pPr marL="317500" indent="-285750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317500" algn="l"/>
                        </a:tabLst>
                      </a:pP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317500" indent="-285750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317500" algn="l"/>
                        </a:tabLst>
                      </a:pPr>
                      <a:r>
                        <a:rPr sz="2000" b="1" u="sng" spc="-10" dirty="0">
                          <a:latin typeface="Exo 2.0 Extra Bold"/>
                          <a:cs typeface="Arial"/>
                        </a:rPr>
                        <a:t>Минимальные</a:t>
                      </a:r>
                      <a:r>
                        <a:rPr sz="2000" b="1" u="sng" spc="-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u="sng" spc="-10" dirty="0">
                          <a:latin typeface="Exo 2.0 Extra Bold"/>
                          <a:cs typeface="Arial"/>
                        </a:rPr>
                        <a:t>баллы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: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318135" indent="-286385">
                        <a:lnSpc>
                          <a:spcPct val="100000"/>
                        </a:lnSpc>
                        <a:buFont typeface="Arial MT"/>
                        <a:buChar char="-"/>
                        <a:tabLst>
                          <a:tab pos="318135" algn="l"/>
                        </a:tabLst>
                      </a:pPr>
                      <a:r>
                        <a:rPr sz="2000" b="1" dirty="0">
                          <a:latin typeface="Exo 2.0 Extra Bold"/>
                          <a:cs typeface="Arial"/>
                        </a:rPr>
                        <a:t>Русский</a:t>
                      </a:r>
                      <a:r>
                        <a:rPr sz="2000" b="1" spc="-2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язык</a:t>
                      </a:r>
                      <a:r>
                        <a:rPr sz="2000" b="1" spc="-4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–</a:t>
                      </a:r>
                      <a:r>
                        <a:rPr sz="2000" b="1" spc="-4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lang="ru-RU" sz="2000" b="1" spc="-45" dirty="0" smtClean="0">
                          <a:latin typeface="Exo 2.0 Extra Bold"/>
                          <a:cs typeface="Arial"/>
                        </a:rPr>
                        <a:t>36</a:t>
                      </a:r>
                      <a:endParaRPr sz="2000" dirty="0">
                        <a:solidFill>
                          <a:srgbClr val="C00000"/>
                        </a:solidFill>
                        <a:latin typeface="Exo 2.0 Extra Bold"/>
                        <a:cs typeface="Arial"/>
                      </a:endParaRPr>
                    </a:p>
                    <a:p>
                      <a:pPr marL="318135" indent="-286385">
                        <a:lnSpc>
                          <a:spcPct val="100000"/>
                        </a:lnSpc>
                        <a:buFont typeface="Arial MT"/>
                        <a:buChar char="-"/>
                        <a:tabLst>
                          <a:tab pos="318135" algn="l"/>
                        </a:tabLst>
                      </a:pPr>
                      <a:r>
                        <a:rPr sz="2000" b="1" dirty="0">
                          <a:latin typeface="Exo 2.0 Extra Bold"/>
                          <a:cs typeface="Arial"/>
                        </a:rPr>
                        <a:t>Биология</a:t>
                      </a:r>
                      <a:r>
                        <a:rPr sz="2000" b="1" spc="-3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–</a:t>
                      </a:r>
                      <a:r>
                        <a:rPr sz="2000" b="1" spc="-7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lang="ru-RU" sz="2000" b="1" spc="-70" dirty="0" smtClean="0">
                          <a:latin typeface="Exo 2.0 Extra Bold"/>
                          <a:cs typeface="Arial"/>
                        </a:rPr>
                        <a:t>36</a:t>
                      </a:r>
                      <a:endParaRPr sz="2000" dirty="0">
                        <a:solidFill>
                          <a:srgbClr val="C00000"/>
                        </a:solidFill>
                        <a:latin typeface="Exo 2.0 Extra Bold"/>
                        <a:cs typeface="Arial"/>
                      </a:endParaRPr>
                    </a:p>
                    <a:p>
                      <a:pPr marL="318135" indent="-286385">
                        <a:lnSpc>
                          <a:spcPct val="100000"/>
                        </a:lnSpc>
                        <a:buFont typeface="Arial MT"/>
                        <a:buChar char="-"/>
                        <a:tabLst>
                          <a:tab pos="318135" algn="l"/>
                        </a:tabLst>
                      </a:pPr>
                      <a:r>
                        <a:rPr sz="2000" b="1" spc="-10" dirty="0">
                          <a:latin typeface="Exo 2.0 Extra Bold"/>
                          <a:cs typeface="Arial"/>
                        </a:rPr>
                        <a:t>Обществознание</a:t>
                      </a:r>
                      <a:r>
                        <a:rPr sz="2000" b="1" spc="3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–</a:t>
                      </a:r>
                      <a:r>
                        <a:rPr sz="2000" b="1" spc="-4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lang="ru-RU" sz="2000" b="1" spc="-40" dirty="0" smtClean="0">
                          <a:latin typeface="Exo 2.0 Extra Bold"/>
                          <a:cs typeface="Arial"/>
                        </a:rPr>
                        <a:t>42</a:t>
                      </a:r>
                      <a:endParaRPr sz="2000" dirty="0">
                        <a:solidFill>
                          <a:srgbClr val="C00000"/>
                        </a:solidFill>
                        <a:latin typeface="Exo 2.0 Extra Bold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0200">
                        <a:lnSpc>
                          <a:spcPct val="100000"/>
                        </a:lnSpc>
                      </a:pPr>
                      <a:r>
                        <a:rPr sz="2400" b="1" dirty="0" err="1" smtClean="0">
                          <a:solidFill>
                            <a:srgbClr val="00469A"/>
                          </a:solidFill>
                          <a:latin typeface="Exo 2.0 Extra Bold"/>
                          <a:cs typeface="Arial"/>
                        </a:rPr>
                        <a:t>Вступительные</a:t>
                      </a:r>
                      <a:r>
                        <a:rPr sz="2400" b="1" spc="15" dirty="0" smtClean="0">
                          <a:solidFill>
                            <a:srgbClr val="00469A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400" b="1" dirty="0" err="1">
                          <a:solidFill>
                            <a:srgbClr val="00469A"/>
                          </a:solidFill>
                          <a:latin typeface="Exo 2.0 Extra Bold"/>
                          <a:cs typeface="Arial"/>
                        </a:rPr>
                        <a:t>испытания</a:t>
                      </a:r>
                      <a:r>
                        <a:rPr sz="2400" b="1" spc="-10" dirty="0">
                          <a:solidFill>
                            <a:srgbClr val="00469A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rgbClr val="00469A"/>
                          </a:solidFill>
                          <a:latin typeface="Exo 2.0 Extra Bold"/>
                          <a:cs typeface="Arial"/>
                        </a:rPr>
                        <a:t> в </a:t>
                      </a:r>
                      <a:r>
                        <a:rPr sz="2400" b="1" spc="-10" dirty="0" smtClean="0">
                          <a:solidFill>
                            <a:srgbClr val="00469A"/>
                          </a:solidFill>
                          <a:latin typeface="Exo 2.0 Extra Bold"/>
                          <a:cs typeface="Arial"/>
                        </a:rPr>
                        <a:t>УралГУФК</a:t>
                      </a:r>
                      <a:endParaRPr lang="ru-RU" sz="2400" b="1" spc="-10" dirty="0" smtClean="0">
                        <a:solidFill>
                          <a:srgbClr val="00469A"/>
                        </a:solidFill>
                        <a:latin typeface="Exo 2.0 Extra Bold"/>
                        <a:cs typeface="Arial"/>
                      </a:endParaRPr>
                    </a:p>
                    <a:p>
                      <a:pPr marL="330200">
                        <a:lnSpc>
                          <a:spcPct val="100000"/>
                        </a:lnSpc>
                      </a:pPr>
                      <a:endParaRPr sz="2300" dirty="0">
                        <a:solidFill>
                          <a:srgbClr val="00469A"/>
                        </a:solidFill>
                        <a:latin typeface="Exo 2.0 Extra Bold"/>
                        <a:cs typeface="Arial"/>
                      </a:endParaRPr>
                    </a:p>
                    <a:p>
                      <a:pPr marL="436245" indent="-286385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436245" algn="l"/>
                        </a:tabLst>
                      </a:pPr>
                      <a:r>
                        <a:rPr sz="2200" b="1" spc="-10" dirty="0" err="1" smtClean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Выпускники</a:t>
                      </a:r>
                      <a:r>
                        <a:rPr sz="2200" b="1" spc="-25" dirty="0" smtClean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школ</a:t>
                      </a:r>
                      <a:r>
                        <a:rPr sz="2200" b="1" spc="-25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с</a:t>
                      </a:r>
                      <a:r>
                        <a:rPr sz="2200" b="1" spc="-6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инвалидностью</a:t>
                      </a:r>
                      <a:endParaRPr sz="2200" dirty="0">
                        <a:latin typeface="Exo 2.0 Extra Bold"/>
                        <a:cs typeface="Arial"/>
                      </a:endParaRPr>
                    </a:p>
                    <a:p>
                      <a:pPr marL="436880" marR="822325" indent="-287020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436880" algn="l"/>
                        </a:tabLst>
                      </a:pPr>
                      <a:r>
                        <a:rPr sz="2200" b="1" spc="-10" dirty="0" err="1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Выпускники</a:t>
                      </a:r>
                      <a:r>
                        <a:rPr sz="2200" b="1" spc="-4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lang="ru-RU" sz="2200" b="1" spc="-40" dirty="0" smtClean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профильных </a:t>
                      </a:r>
                      <a:r>
                        <a:rPr sz="2200" b="1" spc="-10" dirty="0" err="1" smtClean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техникумов</a:t>
                      </a:r>
                      <a:r>
                        <a:rPr sz="2200" b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,</a:t>
                      </a:r>
                      <a:r>
                        <a:rPr sz="2200" b="1" spc="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колледжей, колледжей</a:t>
                      </a:r>
                      <a:r>
                        <a:rPr sz="2200" b="1" spc="-55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олимпийского</a:t>
                      </a:r>
                      <a:r>
                        <a:rPr sz="2200" b="1" spc="-55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резерва</a:t>
                      </a:r>
                      <a:endParaRPr sz="2200" dirty="0">
                        <a:latin typeface="Exo 2.0 Extra Bold"/>
                        <a:cs typeface="Arial"/>
                      </a:endParaRPr>
                    </a:p>
                    <a:p>
                      <a:pPr marL="435609" indent="-285750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435609" algn="l"/>
                        </a:tabLst>
                      </a:pPr>
                      <a:r>
                        <a:rPr sz="2200" b="1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Иностранные</a:t>
                      </a:r>
                      <a:r>
                        <a:rPr sz="2200" b="1" spc="-65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граждане</a:t>
                      </a:r>
                      <a:endParaRPr sz="2200" dirty="0">
                        <a:latin typeface="Exo 2.0 Extra Bold"/>
                        <a:cs typeface="Arial"/>
                      </a:endParaRPr>
                    </a:p>
                    <a:p>
                      <a:pPr marL="436880" marR="240029" indent="-287020">
                        <a:lnSpc>
                          <a:spcPct val="100000"/>
                        </a:lnSpc>
                        <a:buFont typeface="Wingdings"/>
                        <a:buChar char=""/>
                        <a:tabLst>
                          <a:tab pos="436880" algn="l"/>
                        </a:tabLst>
                      </a:pPr>
                      <a:r>
                        <a:rPr sz="2200" b="1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Граждане</a:t>
                      </a:r>
                      <a:r>
                        <a:rPr sz="2200" b="1" spc="-65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РФ,</a:t>
                      </a:r>
                      <a:r>
                        <a:rPr sz="2200" b="1" spc="-9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окончившие</a:t>
                      </a:r>
                      <a:r>
                        <a:rPr sz="2200" b="1" spc="-3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школу</a:t>
                      </a:r>
                      <a:r>
                        <a:rPr sz="2200" b="1" spc="-65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в</a:t>
                      </a:r>
                      <a:r>
                        <a:rPr sz="2200" b="1" spc="-8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200" b="1" spc="-10" dirty="0">
                          <a:solidFill>
                            <a:srgbClr val="C00000"/>
                          </a:solidFill>
                          <a:latin typeface="Exo 2.0 Extra Bold"/>
                          <a:cs typeface="Arial"/>
                        </a:rPr>
                        <a:t>другом государстве</a:t>
                      </a:r>
                      <a:endParaRPr sz="2200" dirty="0">
                        <a:latin typeface="Exo 2.0 Extra Bold"/>
                        <a:cs typeface="Arial"/>
                      </a:endParaRPr>
                    </a:p>
                    <a:p>
                      <a:pPr marL="436245" indent="-286385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/>
                        <a:buChar char=""/>
                        <a:tabLst>
                          <a:tab pos="436245" algn="l"/>
                        </a:tabLst>
                      </a:pPr>
                      <a:r>
                        <a:rPr sz="2000" b="1" u="sng" spc="-10" dirty="0">
                          <a:latin typeface="Exo 2.0 Extra Bold"/>
                          <a:cs typeface="Arial"/>
                        </a:rPr>
                        <a:t>Минимальные</a:t>
                      </a:r>
                      <a:r>
                        <a:rPr sz="2000" b="1" u="sng" spc="-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u="sng" spc="-10" dirty="0">
                          <a:latin typeface="Exo 2.0 Extra Bold"/>
                          <a:cs typeface="Arial"/>
                        </a:rPr>
                        <a:t>баллы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: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436880" indent="-28702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 MT"/>
                        <a:buChar char="-"/>
                        <a:tabLst>
                          <a:tab pos="436880" algn="l"/>
                        </a:tabLst>
                      </a:pPr>
                      <a:r>
                        <a:rPr sz="2000" b="1" dirty="0">
                          <a:latin typeface="Exo 2.0 Extra Bold"/>
                          <a:cs typeface="Arial"/>
                        </a:rPr>
                        <a:t>Русский</a:t>
                      </a:r>
                      <a:r>
                        <a:rPr sz="2000" b="1" spc="-2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язык</a:t>
                      </a:r>
                      <a:r>
                        <a:rPr sz="2000" b="1" spc="-4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–</a:t>
                      </a:r>
                      <a:r>
                        <a:rPr sz="2000" b="1" spc="-4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lang="ru-RU" sz="2000" b="1" spc="-45" dirty="0" smtClean="0">
                          <a:latin typeface="Exo 2.0 Extra Bold"/>
                          <a:cs typeface="Arial"/>
                        </a:rPr>
                        <a:t>36</a:t>
                      </a:r>
                    </a:p>
                    <a:p>
                      <a:pPr marL="436880" indent="-28702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 MT"/>
                        <a:buChar char="-"/>
                        <a:tabLst>
                          <a:tab pos="436880" algn="l"/>
                        </a:tabLst>
                      </a:pPr>
                      <a:r>
                        <a:rPr sz="2000" b="1" dirty="0" err="1" smtClean="0">
                          <a:latin typeface="Exo 2.0 Extra Bold"/>
                          <a:cs typeface="Arial"/>
                        </a:rPr>
                        <a:t>Биология</a:t>
                      </a:r>
                      <a:r>
                        <a:rPr sz="2000" b="1" spc="-40" dirty="0" smtClean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–</a:t>
                      </a:r>
                      <a:r>
                        <a:rPr sz="2000" b="1" spc="-7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lang="ru-RU" sz="2000" b="1" spc="-70" dirty="0" smtClean="0">
                          <a:latin typeface="Exo 2.0 Extra Bold"/>
                          <a:cs typeface="Arial"/>
                        </a:rPr>
                        <a:t>36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436880" indent="-28702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 MT"/>
                        <a:buChar char="-"/>
                        <a:tabLst>
                          <a:tab pos="436880" algn="l"/>
                        </a:tabLst>
                      </a:pPr>
                      <a:r>
                        <a:rPr sz="2000" b="1" spc="-10" dirty="0">
                          <a:latin typeface="Exo 2.0 Extra Bold"/>
                          <a:cs typeface="Arial"/>
                        </a:rPr>
                        <a:t>Обществознание</a:t>
                      </a:r>
                      <a:r>
                        <a:rPr sz="2000" b="1" spc="3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–</a:t>
                      </a:r>
                      <a:r>
                        <a:rPr sz="2000" b="1" spc="-3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25" dirty="0" smtClean="0">
                          <a:latin typeface="Exo 2.0 Extra Bold"/>
                          <a:cs typeface="Arial"/>
                        </a:rPr>
                        <a:t>4</a:t>
                      </a:r>
                      <a:r>
                        <a:rPr lang="ru-RU" sz="2000" b="1" spc="-25" dirty="0" smtClean="0">
                          <a:latin typeface="Exo 2.0 Extra Bold"/>
                          <a:cs typeface="Arial"/>
                        </a:rPr>
                        <a:t>2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83911" y="5997927"/>
            <a:ext cx="1117938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54965" algn="l"/>
              </a:tabLst>
            </a:pPr>
            <a:r>
              <a:rPr sz="2000" b="1" dirty="0" err="1">
                <a:solidFill>
                  <a:srgbClr val="001F5F"/>
                </a:solidFill>
                <a:latin typeface="Arial"/>
                <a:cs typeface="Arial"/>
              </a:rPr>
              <a:t>Физическая</a:t>
            </a:r>
            <a:r>
              <a:rPr sz="2000" b="1" spc="-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20" dirty="0" err="1" smtClean="0">
                <a:solidFill>
                  <a:srgbClr val="001F5F"/>
                </a:solidFill>
                <a:latin typeface="Arial"/>
                <a:cs typeface="Arial"/>
              </a:rPr>
              <a:t>культура</a:t>
            </a:r>
            <a:r>
              <a:rPr lang="ru-RU" sz="2000" b="1" spc="-20" dirty="0" smtClean="0">
                <a:solidFill>
                  <a:srgbClr val="001F5F"/>
                </a:solidFill>
                <a:latin typeface="Arial"/>
                <a:cs typeface="Arial"/>
              </a:rPr>
              <a:t> и спорт</a:t>
            </a:r>
            <a:r>
              <a:rPr sz="2000" b="1" spc="-30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(собеседование)</a:t>
            </a:r>
            <a:r>
              <a:rPr sz="2000" b="1" spc="-9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–</a:t>
            </a:r>
            <a:r>
              <a:rPr sz="2000" b="1" spc="-8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1F5F"/>
                </a:solidFill>
                <a:latin typeface="Arial"/>
                <a:cs typeface="Arial"/>
              </a:rPr>
              <a:t>минимальный</a:t>
            </a:r>
            <a:r>
              <a:rPr sz="2000" b="1" spc="-10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dirty="0" err="1">
                <a:solidFill>
                  <a:srgbClr val="001F5F"/>
                </a:solidFill>
                <a:latin typeface="Arial"/>
                <a:cs typeface="Arial"/>
              </a:rPr>
              <a:t>балл</a:t>
            </a:r>
            <a:r>
              <a:rPr sz="2000" b="1" spc="-7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25" dirty="0" smtClean="0">
                <a:solidFill>
                  <a:srgbClr val="C00000"/>
                </a:solidFill>
                <a:latin typeface="Arial"/>
                <a:cs typeface="Arial"/>
              </a:rPr>
              <a:t>50</a:t>
            </a:r>
            <a:endParaRPr sz="2000" dirty="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443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086558"/>
              </p:ext>
            </p:extLst>
          </p:nvPr>
        </p:nvGraphicFramePr>
        <p:xfrm>
          <a:off x="338328" y="411481"/>
          <a:ext cx="11853672" cy="6336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1320"/>
                <a:gridCol w="1292352"/>
              </a:tblGrid>
              <a:tr h="7666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000" dirty="0">
                        <a:latin typeface="Exo 2.0 Extra Bold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800" b="1" spc="-10" dirty="0">
                          <a:solidFill>
                            <a:schemeClr val="bg1"/>
                          </a:solidFill>
                          <a:latin typeface="Exo 2.0 Extra Bold"/>
                          <a:cs typeface="Arial"/>
                        </a:rPr>
                        <a:t>Индивидуальное</a:t>
                      </a:r>
                      <a:r>
                        <a:rPr sz="2800" b="1" spc="35" dirty="0">
                          <a:solidFill>
                            <a:schemeClr val="bg1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800" b="1" spc="-10" dirty="0">
                          <a:solidFill>
                            <a:schemeClr val="bg1"/>
                          </a:solidFill>
                          <a:latin typeface="Exo 2.0 Extra Bold"/>
                          <a:cs typeface="Arial"/>
                        </a:rPr>
                        <a:t>достижение</a:t>
                      </a:r>
                      <a:endParaRPr sz="2800" dirty="0">
                        <a:solidFill>
                          <a:schemeClr val="bg1"/>
                        </a:solidFill>
                        <a:latin typeface="Exo 2.0 Extra Bold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 marL="117475" algn="ctr">
                        <a:lnSpc>
                          <a:spcPts val="1325"/>
                        </a:lnSpc>
                      </a:pPr>
                      <a:endParaRPr lang="ru-RU" sz="2000" b="1" spc="-10" dirty="0" smtClean="0">
                        <a:latin typeface="Exo 2.0 Extra Bold"/>
                        <a:cs typeface="Arial"/>
                      </a:endParaRPr>
                    </a:p>
                    <a:p>
                      <a:pPr marL="117475" algn="ctr">
                        <a:lnSpc>
                          <a:spcPts val="1325"/>
                        </a:lnSpc>
                      </a:pPr>
                      <a:endParaRPr lang="ru-RU" sz="2000" b="1" spc="-10" dirty="0" smtClean="0">
                        <a:latin typeface="Exo 2.0 Extra Bold"/>
                        <a:cs typeface="Arial"/>
                      </a:endParaRPr>
                    </a:p>
                    <a:p>
                      <a:pPr marL="117475" algn="ctr">
                        <a:lnSpc>
                          <a:spcPts val="1325"/>
                        </a:lnSpc>
                      </a:pPr>
                      <a:r>
                        <a:rPr lang="ru-RU" sz="2000" b="1" spc="-10" dirty="0" smtClean="0">
                          <a:latin typeface="Exo 2.0 Extra Bold"/>
                          <a:cs typeface="Arial"/>
                        </a:rPr>
                        <a:t>Б</a:t>
                      </a:r>
                      <a:r>
                        <a:rPr sz="2000" b="1" spc="-10" dirty="0" err="1" smtClean="0">
                          <a:latin typeface="Exo 2.0 Extra Bold"/>
                          <a:cs typeface="Arial"/>
                        </a:rPr>
                        <a:t>алл</a:t>
                      </a:r>
                      <a:r>
                        <a:rPr lang="ru-RU" sz="2000" b="1" spc="-10" dirty="0" smtClean="0">
                          <a:latin typeface="Exo 2.0 Extra Bold"/>
                          <a:cs typeface="Arial"/>
                        </a:rPr>
                        <a:t>ы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</a:txBody>
                  <a:tcPr marL="0" marR="0" marT="1270" marB="0"/>
                </a:tc>
              </a:tr>
              <a:tr h="1908244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</a:pPr>
                      <a:endParaRPr lang="ru-RU" sz="2000" dirty="0" smtClean="0">
                        <a:latin typeface="Exo 2.0 Extra Bold"/>
                        <a:cs typeface="Microsoft Sans Serif"/>
                      </a:endParaRPr>
                    </a:p>
                    <a:p>
                      <a:pPr marL="17780">
                        <a:lnSpc>
                          <a:spcPct val="100000"/>
                        </a:lnSpc>
                      </a:pPr>
                      <a:r>
                        <a:rPr sz="2000" dirty="0" err="1" smtClean="0">
                          <a:latin typeface="Exo 2.0 Extra Bold"/>
                          <a:cs typeface="Microsoft Sans Serif"/>
                        </a:rPr>
                        <a:t>Наличие</a:t>
                      </a:r>
                      <a:r>
                        <a:rPr sz="2000" spc="-10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знака</a:t>
                      </a:r>
                      <a:r>
                        <a:rPr sz="2000" spc="-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отличия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Всероссийского</a:t>
                      </a:r>
                      <a:r>
                        <a:rPr sz="2000" b="1" spc="-5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20" dirty="0">
                          <a:latin typeface="Exo 2.0 Extra Bold"/>
                          <a:cs typeface="Arial"/>
                        </a:rPr>
                        <a:t>физкультурно-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спортивного</a:t>
                      </a:r>
                      <a:r>
                        <a:rPr sz="2000" b="1" spc="2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комплекса</a:t>
                      </a:r>
                      <a:r>
                        <a:rPr sz="2000" b="1" spc="-4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«Готов</a:t>
                      </a:r>
                      <a:r>
                        <a:rPr sz="2000" b="1" spc="-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к</a:t>
                      </a:r>
                      <a:r>
                        <a:rPr sz="2000" b="1" spc="-2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труду</a:t>
                      </a:r>
                      <a:r>
                        <a:rPr sz="2000" b="1" spc="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и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обороне»</a:t>
                      </a:r>
                      <a:r>
                        <a:rPr sz="2000" b="1" spc="-4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(ГТО)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97155" indent="-79375">
                        <a:lnSpc>
                          <a:spcPct val="100000"/>
                        </a:lnSpc>
                        <a:buFont typeface="Arial MT"/>
                        <a:buChar char="-"/>
                        <a:tabLst>
                          <a:tab pos="97155" algn="l"/>
                        </a:tabLst>
                      </a:pPr>
                      <a:r>
                        <a:rPr lang="ru-RU" sz="2000" spc="-10" dirty="0" smtClean="0">
                          <a:latin typeface="Exo 2.0 Extra Bold"/>
                          <a:cs typeface="Microsoft Sans Serif"/>
                        </a:rPr>
                        <a:t>з</a:t>
                      </a:r>
                      <a:r>
                        <a:rPr sz="2000" spc="-10" dirty="0" err="1" smtClean="0">
                          <a:latin typeface="Exo 2.0 Extra Bold"/>
                          <a:cs typeface="Microsoft Sans Serif"/>
                        </a:rPr>
                        <a:t>олотой</a:t>
                      </a:r>
                      <a:endParaRPr sz="2000" dirty="0">
                        <a:latin typeface="Exo 2.0 Extra Bold"/>
                        <a:cs typeface="Microsoft Sans Serif"/>
                      </a:endParaRPr>
                    </a:p>
                    <a:p>
                      <a:pPr marL="97155" indent="-79375">
                        <a:lnSpc>
                          <a:spcPct val="100000"/>
                        </a:lnSpc>
                        <a:buFont typeface="Arial MT"/>
                        <a:buChar char="-"/>
                        <a:tabLst>
                          <a:tab pos="97155" algn="l"/>
                        </a:tabLst>
                      </a:pP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серебряный</a:t>
                      </a:r>
                      <a:endParaRPr sz="2000" dirty="0">
                        <a:latin typeface="Exo 2.0 Extra Bold"/>
                        <a:cs typeface="Microsoft Sans Serif"/>
                      </a:endParaRPr>
                    </a:p>
                    <a:p>
                      <a:pPr marL="97155" indent="-79375">
                        <a:lnSpc>
                          <a:spcPct val="100000"/>
                        </a:lnSpc>
                        <a:buFont typeface="Arial MT"/>
                        <a:buChar char="-"/>
                        <a:tabLst>
                          <a:tab pos="97155" algn="l"/>
                        </a:tabLst>
                      </a:pPr>
                      <a:r>
                        <a:rPr lang="ru-RU" sz="2000" spc="-10" dirty="0" smtClean="0">
                          <a:latin typeface="Exo 2.0 Extra Bold"/>
                          <a:cs typeface="Microsoft Sans Serif"/>
                        </a:rPr>
                        <a:t>б</a:t>
                      </a:r>
                      <a:r>
                        <a:rPr sz="2000" spc="-10" dirty="0" err="1" smtClean="0">
                          <a:latin typeface="Exo 2.0 Extra Bold"/>
                          <a:cs typeface="Microsoft Sans Serif"/>
                        </a:rPr>
                        <a:t>ронзовый</a:t>
                      </a:r>
                      <a:endParaRPr sz="2000" dirty="0">
                        <a:latin typeface="Exo 2.0 Extra Bold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endParaRPr lang="ru-RU" sz="2000" spc="-50" dirty="0" smtClean="0">
                        <a:latin typeface="Exo 2.0 Extra Bold"/>
                        <a:cs typeface="Arial MT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endParaRPr lang="ru-RU" sz="1050" spc="-50" dirty="0" smtClean="0">
                        <a:latin typeface="Exo 2.0 Extra Bold"/>
                        <a:cs typeface="Arial MT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2000" spc="-50" dirty="0" smtClean="0">
                          <a:latin typeface="Exo 2.0 Extra Bold"/>
                          <a:cs typeface="Arial MT"/>
                        </a:rPr>
                        <a:t>5</a:t>
                      </a:r>
                      <a:endParaRPr sz="2000" dirty="0">
                        <a:latin typeface="Exo 2.0 Extra Bold"/>
                        <a:cs typeface="Arial MT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50" dirty="0">
                          <a:latin typeface="Exo 2.0 Extra Bold"/>
                          <a:cs typeface="Arial MT"/>
                        </a:rPr>
                        <a:t>3</a:t>
                      </a:r>
                      <a:endParaRPr sz="2000" dirty="0">
                        <a:latin typeface="Exo 2.0 Extra Bold"/>
                        <a:cs typeface="Arial MT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2000" spc="-50" dirty="0">
                          <a:latin typeface="Exo 2.0 Extra Bold"/>
                          <a:cs typeface="Arial MT"/>
                        </a:rPr>
                        <a:t>2</a:t>
                      </a:r>
                      <a:endParaRPr sz="2000" dirty="0">
                        <a:latin typeface="Exo 2.0 Extra Bold"/>
                        <a:cs typeface="Arial MT"/>
                      </a:endParaRPr>
                    </a:p>
                  </a:txBody>
                  <a:tcPr marL="0" marR="0" marT="128270" marB="0"/>
                </a:tc>
              </a:tr>
              <a:tr h="926786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2000" b="1" spc="-10" dirty="0" smtClean="0">
                          <a:latin typeface="Exo 2.0 Extra Bold"/>
                          <a:cs typeface="Arial"/>
                        </a:rPr>
                        <a:t>С</a:t>
                      </a:r>
                      <a:r>
                        <a:rPr sz="2000" b="1" spc="-10" dirty="0" err="1" smtClean="0">
                          <a:latin typeface="Exo 2.0 Extra Bold"/>
                          <a:cs typeface="Arial"/>
                        </a:rPr>
                        <a:t>портивная</a:t>
                      </a:r>
                      <a:r>
                        <a:rPr sz="2000" b="1" spc="-25" dirty="0" smtClean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квалификация</a:t>
                      </a:r>
                      <a:r>
                        <a:rPr sz="2000" b="1" spc="-2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(мастер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спорта,</a:t>
                      </a: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мастер</a:t>
                      </a:r>
                      <a:r>
                        <a:rPr sz="2000" spc="-3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спорта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международного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класса,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заслуженный</a:t>
                      </a:r>
                      <a:r>
                        <a:rPr sz="2000" spc="-4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мастер</a:t>
                      </a: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 err="1">
                          <a:latin typeface="Exo 2.0 Extra Bold"/>
                          <a:cs typeface="Microsoft Sans Serif"/>
                        </a:rPr>
                        <a:t>спорта</a:t>
                      </a:r>
                      <a:r>
                        <a:rPr sz="2000" spc="-10" dirty="0" smtClean="0">
                          <a:latin typeface="Exo 2.0 Extra Bold"/>
                          <a:cs typeface="Microsoft Sans Serif"/>
                        </a:rPr>
                        <a:t>)</a:t>
                      </a:r>
                      <a:endParaRPr lang="ru-RU" sz="2000" spc="0" dirty="0" smtClean="0">
                        <a:latin typeface="Exo 2.0 Extra Bold"/>
                        <a:cs typeface="Microsoft Sans Serif"/>
                      </a:endParaRPr>
                    </a:p>
                    <a:p>
                      <a:pPr marL="1778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900" spc="-10" dirty="0" smtClean="0">
                        <a:latin typeface="Exo 2.0 Extra Bold"/>
                        <a:cs typeface="Microsoft Sans Serif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2000" spc="-50" dirty="0">
                          <a:latin typeface="Exo 2.0 Extra Bold"/>
                          <a:cs typeface="Arial MT"/>
                        </a:rPr>
                        <a:t>5</a:t>
                      </a:r>
                      <a:endParaRPr sz="2000" dirty="0">
                        <a:latin typeface="Exo 2.0 Extra Bold"/>
                        <a:cs typeface="Arial MT"/>
                      </a:endParaRPr>
                    </a:p>
                  </a:txBody>
                  <a:tcPr marL="0" marR="0" marT="95885" marB="0"/>
                </a:tc>
              </a:tr>
              <a:tr h="997853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2000" b="1" dirty="0" smtClean="0">
                          <a:latin typeface="Exo 2.0 Extra Bold"/>
                          <a:cs typeface="Arial"/>
                        </a:rPr>
                        <a:t>У</a:t>
                      </a:r>
                      <a:r>
                        <a:rPr sz="2000" b="1" dirty="0" err="1" smtClean="0">
                          <a:latin typeface="Exo 2.0 Extra Bold"/>
                          <a:cs typeface="Arial"/>
                        </a:rPr>
                        <a:t>частие</a:t>
                      </a:r>
                      <a:r>
                        <a:rPr sz="2000" b="1" spc="25" dirty="0" smtClean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в</a:t>
                      </a:r>
                      <a:r>
                        <a:rPr sz="2000" b="1" spc="-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составе</a:t>
                      </a:r>
                      <a:r>
                        <a:rPr sz="2000" b="1" spc="-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сборных</a:t>
                      </a:r>
                      <a:r>
                        <a:rPr sz="2000" b="1" spc="-2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команд</a:t>
                      </a:r>
                      <a:r>
                        <a:rPr sz="2000" b="1" spc="-5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Российской</a:t>
                      </a:r>
                      <a:r>
                        <a:rPr sz="2000" b="1" spc="-6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Федерации</a:t>
                      </a:r>
                      <a:r>
                        <a:rPr sz="2000" b="1" spc="-4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по</a:t>
                      </a:r>
                      <a:r>
                        <a:rPr sz="2000" b="1" spc="-2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видам</a:t>
                      </a:r>
                      <a:r>
                        <a:rPr sz="2000" b="1" spc="-3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спорта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  <a:p>
                      <a:pPr marL="97155" indent="-79375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 MT"/>
                        <a:buChar char="-"/>
                        <a:tabLst>
                          <a:tab pos="97155" algn="l"/>
                        </a:tabLst>
                      </a:pPr>
                      <a:r>
                        <a:rPr sz="2000" dirty="0">
                          <a:latin typeface="Exo 2.0 Extra Bold"/>
                          <a:cs typeface="Microsoft Sans Serif"/>
                        </a:rPr>
                        <a:t>Основной</a:t>
                      </a:r>
                      <a:r>
                        <a:rPr sz="2000" spc="-7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состав</a:t>
                      </a:r>
                      <a:endParaRPr sz="2000" dirty="0">
                        <a:latin typeface="Exo 2.0 Extra Bold"/>
                        <a:cs typeface="Microsoft Sans Serif"/>
                      </a:endParaRPr>
                    </a:p>
                    <a:p>
                      <a:pPr marL="97155" indent="-79375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 MT"/>
                        <a:buChar char="-"/>
                        <a:tabLst>
                          <a:tab pos="97155" algn="l"/>
                        </a:tabLst>
                      </a:pP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Резервный,</a:t>
                      </a:r>
                      <a:r>
                        <a:rPr sz="2000" spc="1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юношеский,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юниорский</a:t>
                      </a:r>
                      <a:endParaRPr sz="2000" dirty="0">
                        <a:latin typeface="Exo 2.0 Extra Bold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2000" dirty="0">
                        <a:latin typeface="Exo 2.0 Extra Bold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-50" dirty="0">
                          <a:latin typeface="Exo 2.0 Extra Bold"/>
                          <a:cs typeface="Arial MT"/>
                        </a:rPr>
                        <a:t>5</a:t>
                      </a:r>
                      <a:endParaRPr sz="2000" dirty="0">
                        <a:latin typeface="Exo 2.0 Extra Bold"/>
                        <a:cs typeface="Arial MT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2000" spc="-50" dirty="0">
                          <a:latin typeface="Exo 2.0 Extra Bold"/>
                          <a:cs typeface="Arial MT"/>
                        </a:rPr>
                        <a:t>3</a:t>
                      </a:r>
                      <a:endParaRPr sz="2000" dirty="0">
                        <a:latin typeface="Exo 2.0 Extra Bold"/>
                        <a:cs typeface="Arial MT"/>
                      </a:endParaRPr>
                    </a:p>
                  </a:txBody>
                  <a:tcPr marL="0" marR="0" marT="41910" marB="0"/>
                </a:tc>
              </a:tr>
              <a:tr h="75137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lang="ru-RU" sz="2000" b="1" spc="-10" dirty="0" smtClean="0">
                          <a:latin typeface="Exo 2.0 Extra Bold"/>
                          <a:cs typeface="Microsoft Sans Serif"/>
                        </a:rPr>
                        <a:t>П</a:t>
                      </a:r>
                      <a:r>
                        <a:rPr sz="2000" b="1" spc="-10" dirty="0" err="1" smtClean="0">
                          <a:latin typeface="Exo 2.0 Extra Bold"/>
                          <a:cs typeface="Microsoft Sans Serif"/>
                        </a:rPr>
                        <a:t>обедители</a:t>
                      </a:r>
                      <a:r>
                        <a:rPr sz="2000" b="1" spc="-10" dirty="0">
                          <a:latin typeface="Exo 2.0 Extra Bold"/>
                          <a:cs typeface="Microsoft Sans Serif"/>
                        </a:rPr>
                        <a:t>,</a:t>
                      </a:r>
                      <a:r>
                        <a:rPr sz="2000" b="1" spc="-3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Microsoft Sans Serif"/>
                        </a:rPr>
                        <a:t>призеры чемпионатов</a:t>
                      </a:r>
                      <a:r>
                        <a:rPr sz="2000" b="1" spc="-3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Microsoft Sans Serif"/>
                        </a:rPr>
                        <a:t>и</a:t>
                      </a:r>
                      <a:r>
                        <a:rPr sz="2000" b="1" spc="-10" dirty="0">
                          <a:latin typeface="Exo 2.0 Extra Bold"/>
                          <a:cs typeface="Microsoft Sans Serif"/>
                        </a:rPr>
                        <a:t> первенств</a:t>
                      </a:r>
                      <a:r>
                        <a:rPr sz="2000" b="1" spc="-3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Microsoft Sans Serif"/>
                        </a:rPr>
                        <a:t>России</a:t>
                      </a:r>
                      <a:r>
                        <a:rPr sz="2000" b="1" spc="-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(индивидуально</a:t>
                      </a: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или</a:t>
                      </a:r>
                      <a:r>
                        <a:rPr sz="2000" spc="-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в</a:t>
                      </a:r>
                      <a:r>
                        <a:rPr sz="2000" spc="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составе</a:t>
                      </a:r>
                      <a:r>
                        <a:rPr sz="2000" spc="-1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команды)</a:t>
                      </a:r>
                      <a:endParaRPr sz="2000" dirty="0">
                        <a:latin typeface="Exo 2.0 Extra Bold"/>
                        <a:cs typeface="Microsoft Sans Serif"/>
                      </a:endParaRPr>
                    </a:p>
                  </a:txBody>
                  <a:tcPr marL="0" marR="0" marT="110489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2000" spc="-50" dirty="0">
                          <a:latin typeface="Exo 2.0 Extra Bold"/>
                          <a:cs typeface="Arial MT"/>
                        </a:rPr>
                        <a:t>5</a:t>
                      </a:r>
                      <a:endParaRPr sz="2000" dirty="0">
                        <a:latin typeface="Exo 2.0 Extra Bold"/>
                        <a:cs typeface="Arial MT"/>
                      </a:endParaRPr>
                    </a:p>
                  </a:txBody>
                  <a:tcPr marL="0" marR="0" marT="110489" marB="0"/>
                </a:tc>
              </a:tr>
              <a:tr h="985927">
                <a:tc>
                  <a:txBody>
                    <a:bodyPr/>
                    <a:lstStyle/>
                    <a:p>
                      <a:pPr marL="17780" marR="16573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ru-RU" sz="2000" b="1" dirty="0" smtClean="0">
                          <a:latin typeface="Exo 2.0 Extra Bold"/>
                          <a:cs typeface="Arial"/>
                        </a:rPr>
                        <a:t>П</a:t>
                      </a:r>
                      <a:r>
                        <a:rPr sz="2000" b="1" dirty="0" err="1" smtClean="0">
                          <a:latin typeface="Exo 2.0 Extra Bold"/>
                          <a:cs typeface="Arial"/>
                        </a:rPr>
                        <a:t>обедители</a:t>
                      </a:r>
                      <a:r>
                        <a:rPr sz="2000" b="1" spc="-20" dirty="0" smtClean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и</a:t>
                      </a:r>
                      <a:r>
                        <a:rPr sz="2000" b="1" spc="-2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призеры</a:t>
                      </a:r>
                      <a:r>
                        <a:rPr sz="2000" b="1" spc="22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Всероссийской</a:t>
                      </a:r>
                      <a:r>
                        <a:rPr sz="2000" b="1" spc="-6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(единой)</a:t>
                      </a:r>
                      <a:r>
                        <a:rPr sz="2000" b="1" spc="-2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спартакиады</a:t>
                      </a:r>
                      <a:r>
                        <a:rPr sz="2000" b="1" spc="-3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между</a:t>
                      </a:r>
                      <a:r>
                        <a:rPr sz="2000" b="1" spc="-3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субъектами</a:t>
                      </a:r>
                      <a:r>
                        <a:rPr sz="2000" b="1" spc="1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РФ</a:t>
                      </a:r>
                      <a:r>
                        <a:rPr sz="2000" b="1" spc="-2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по</a:t>
                      </a: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летним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и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зимним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видам</a:t>
                      </a:r>
                      <a:r>
                        <a:rPr sz="2000" spc="254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спорта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среди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различных</a:t>
                      </a:r>
                      <a:r>
                        <a:rPr sz="2000" spc="-4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групп</a:t>
                      </a:r>
                      <a:r>
                        <a:rPr sz="2000" spc="-3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и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категорий</a:t>
                      </a:r>
                      <a:r>
                        <a:rPr sz="2000" spc="-3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населения</a:t>
                      </a:r>
                      <a:endParaRPr sz="2000" dirty="0">
                        <a:latin typeface="Exo 2.0 Extra Bold"/>
                        <a:cs typeface="Microsoft Sans Serif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2000" spc="-50" dirty="0">
                          <a:latin typeface="Exo 2.0 Extra Bold"/>
                          <a:cs typeface="Arial MT"/>
                        </a:rPr>
                        <a:t>5</a:t>
                      </a:r>
                      <a:endParaRPr sz="2000" dirty="0">
                        <a:latin typeface="Exo 2.0 Extra Bold"/>
                        <a:cs typeface="Arial MT"/>
                      </a:endParaRPr>
                    </a:p>
                  </a:txBody>
                  <a:tcPr marL="0" marR="0" marT="10985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78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845534"/>
              </p:ext>
            </p:extLst>
          </p:nvPr>
        </p:nvGraphicFramePr>
        <p:xfrm>
          <a:off x="411480" y="131997"/>
          <a:ext cx="11853672" cy="6425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7272"/>
                <a:gridCol w="1676400"/>
              </a:tblGrid>
              <a:tr h="6269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sz="2800" b="1" spc="-10" dirty="0" err="1" smtClean="0">
                          <a:solidFill>
                            <a:schemeClr val="bg1"/>
                          </a:solidFill>
                          <a:latin typeface="Exo 2.0 Extra Bold"/>
                          <a:cs typeface="Arial"/>
                        </a:rPr>
                        <a:t>Индивидуальное</a:t>
                      </a:r>
                      <a:r>
                        <a:rPr sz="2800" b="1" spc="35" dirty="0" smtClean="0">
                          <a:solidFill>
                            <a:schemeClr val="bg1"/>
                          </a:solidFill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800" b="1" spc="-10" dirty="0">
                          <a:solidFill>
                            <a:schemeClr val="bg1"/>
                          </a:solidFill>
                          <a:latin typeface="Exo 2.0 Extra Bold"/>
                          <a:cs typeface="Arial"/>
                        </a:rPr>
                        <a:t>достижение</a:t>
                      </a:r>
                      <a:endParaRPr sz="2800" dirty="0">
                        <a:solidFill>
                          <a:schemeClr val="bg1"/>
                        </a:solidFill>
                        <a:latin typeface="Exo 2.0 Extra Bold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 marL="117475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b="1" spc="-10" dirty="0" smtClean="0">
                          <a:latin typeface="Exo 2.0 Extra Bold"/>
                          <a:cs typeface="Arial"/>
                        </a:rPr>
                        <a:t>Б</a:t>
                      </a:r>
                      <a:r>
                        <a:rPr sz="2000" b="1" spc="-10" dirty="0" err="1" smtClean="0">
                          <a:latin typeface="Exo 2.0 Extra Bold"/>
                          <a:cs typeface="Arial"/>
                        </a:rPr>
                        <a:t>алл</a:t>
                      </a:r>
                      <a:r>
                        <a:rPr lang="ru-RU" sz="2000" b="1" spc="-10" dirty="0" smtClean="0">
                          <a:latin typeface="Exo 2.0 Extra Bold"/>
                          <a:cs typeface="Arial"/>
                        </a:rPr>
                        <a:t>ы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</a:txBody>
                  <a:tcPr marL="0" marR="0" marT="1270" marB="0"/>
                </a:tc>
              </a:tr>
              <a:tr h="303979">
                <a:tc>
                  <a:txBody>
                    <a:bodyPr/>
                    <a:lstStyle/>
                    <a:p>
                      <a:pPr marL="17780" marR="63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Н</a:t>
                      </a:r>
                      <a:r>
                        <a:rPr sz="2000" dirty="0" err="1" smtClean="0">
                          <a:latin typeface="Exo 2.0 Extra Bold"/>
                          <a:cs typeface="Microsoft Sans Serif"/>
                        </a:rPr>
                        <a:t>аличие</a:t>
                      </a:r>
                      <a:r>
                        <a:rPr sz="2000" spc="415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dirty="0" err="1" smtClean="0">
                          <a:latin typeface="Exo 2.0 Extra Bold"/>
                          <a:cs typeface="Arial"/>
                        </a:rPr>
                        <a:t>документов</a:t>
                      </a:r>
                      <a:r>
                        <a:rPr sz="2000" b="1" spc="409" dirty="0" smtClean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об</a:t>
                      </a:r>
                      <a:r>
                        <a:rPr sz="2000" b="1" spc="409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образовании</a:t>
                      </a:r>
                      <a:r>
                        <a:rPr sz="2000" b="1" spc="40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или</a:t>
                      </a:r>
                      <a:r>
                        <a:rPr sz="2000" b="1" spc="4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25" dirty="0">
                          <a:latin typeface="Exo 2.0 Extra Bold"/>
                          <a:cs typeface="Arial"/>
                        </a:rPr>
                        <a:t>об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образовании</a:t>
                      </a:r>
                      <a:r>
                        <a:rPr sz="2000" b="1" spc="-3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и о</a:t>
                      </a:r>
                      <a:r>
                        <a:rPr sz="2000" b="1" spc="-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квалификации</a:t>
                      </a:r>
                      <a:r>
                        <a:rPr sz="2000" b="1" spc="-2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с</a:t>
                      </a:r>
                      <a:r>
                        <a:rPr sz="2000" b="1" spc="-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 err="1" smtClean="0">
                          <a:latin typeface="Exo 2.0 Extra Bold"/>
                          <a:cs typeface="Arial"/>
                        </a:rPr>
                        <a:t>отличием</a:t>
                      </a:r>
                      <a:r>
                        <a:rPr lang="ru-RU" sz="2000" b="1" spc="-10" dirty="0" smtClean="0">
                          <a:latin typeface="Exo 2.0 Extra Bold"/>
                          <a:cs typeface="Arial"/>
                        </a:rPr>
                        <a:t>, </a:t>
                      </a: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полученных</a:t>
                      </a:r>
                      <a:r>
                        <a:rPr lang="ru-RU" sz="2000" spc="430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в</a:t>
                      </a:r>
                      <a:r>
                        <a:rPr lang="ru-RU" sz="2000" spc="420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образовательных</a:t>
                      </a:r>
                      <a:r>
                        <a:rPr lang="ru-RU" sz="2000" spc="430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организациях</a:t>
                      </a:r>
                      <a:r>
                        <a:rPr lang="ru-RU" sz="2000" spc="420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Российской</a:t>
                      </a:r>
                      <a:r>
                        <a:rPr lang="ru-RU" sz="2000" spc="420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Федерации</a:t>
                      </a:r>
                      <a:r>
                        <a:rPr lang="ru-RU" sz="2000" spc="420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endParaRPr lang="ru-RU" sz="2000" b="1" spc="-10" dirty="0" smtClean="0">
                        <a:latin typeface="Exo 2.0 Extra Bold"/>
                        <a:cs typeface="Arial"/>
                      </a:endParaRPr>
                    </a:p>
                    <a:p>
                      <a:pPr marL="17780" marR="63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00" dirty="0">
                        <a:latin typeface="Exo 2.0 Extra Bold"/>
                        <a:cs typeface="Arial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000" b="1" spc="-50" dirty="0">
                          <a:latin typeface="Exo 2.0 Extra Bold"/>
                          <a:cs typeface="Arial MT"/>
                        </a:rPr>
                        <a:t>5</a:t>
                      </a:r>
                      <a:endParaRPr sz="2000" b="1" dirty="0">
                        <a:latin typeface="Exo 2.0 Extra Bold"/>
                        <a:cs typeface="Arial MT"/>
                      </a:endParaRPr>
                    </a:p>
                  </a:txBody>
                  <a:tcPr marL="0" marR="0" marT="96520" marB="0"/>
                </a:tc>
              </a:tr>
              <a:tr h="254369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Н</a:t>
                      </a:r>
                      <a:r>
                        <a:rPr sz="2000" dirty="0" err="1" smtClean="0">
                          <a:latin typeface="Exo 2.0 Extra Bold"/>
                          <a:cs typeface="Microsoft Sans Serif"/>
                        </a:rPr>
                        <a:t>аличие</a:t>
                      </a:r>
                      <a:r>
                        <a:rPr sz="2000" spc="15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звания</a:t>
                      </a:r>
                      <a:r>
                        <a:rPr sz="2000" spc="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победителя</a:t>
                      </a:r>
                      <a:r>
                        <a:rPr sz="2000" b="1" spc="1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и</a:t>
                      </a:r>
                      <a:r>
                        <a:rPr sz="2000" b="1" spc="3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призера федерального</a:t>
                      </a:r>
                      <a:r>
                        <a:rPr sz="2000" b="1" spc="-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этапа</a:t>
                      </a:r>
                      <a:r>
                        <a:rPr sz="2000" spc="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Всероссийского</a:t>
                      </a:r>
                      <a:r>
                        <a:rPr sz="2000" spc="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конкурса</a:t>
                      </a:r>
                      <a:r>
                        <a:rPr sz="2000" spc="1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«Доброволец</a:t>
                      </a:r>
                      <a:r>
                        <a:rPr sz="2000" b="1" spc="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 err="1">
                          <a:latin typeface="Exo 2.0 Extra Bold"/>
                          <a:cs typeface="Arial"/>
                        </a:rPr>
                        <a:t>России</a:t>
                      </a:r>
                      <a:r>
                        <a:rPr sz="2000" b="1" spc="-10" dirty="0" smtClean="0">
                          <a:latin typeface="Exo 2.0 Extra Bold"/>
                          <a:cs typeface="Arial"/>
                        </a:rPr>
                        <a:t>»</a:t>
                      </a:r>
                      <a:endParaRPr lang="ru-RU" sz="2000" b="1" spc="-10" dirty="0" smtClean="0">
                        <a:latin typeface="Exo 2.0 Extra Bold"/>
                        <a:cs typeface="Arial"/>
                      </a:endParaRPr>
                    </a:p>
                    <a:p>
                      <a:pPr marL="17780">
                        <a:lnSpc>
                          <a:spcPct val="100000"/>
                        </a:lnSpc>
                      </a:pPr>
                      <a:endParaRPr sz="2000" dirty="0">
                        <a:latin typeface="Exo 2.0 Extra Bold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2000" b="1" spc="-50" dirty="0">
                          <a:latin typeface="Exo 2.0 Extra Bold"/>
                          <a:cs typeface="Arial MT"/>
                        </a:rPr>
                        <a:t>3</a:t>
                      </a:r>
                      <a:endParaRPr sz="2000" b="1" dirty="0">
                        <a:latin typeface="Exo 2.0 Extra Bold"/>
                        <a:cs typeface="Arial MT"/>
                      </a:endParaRPr>
                    </a:p>
                  </a:txBody>
                  <a:tcPr marL="0" marR="0" marT="6350" marB="0"/>
                </a:tc>
              </a:tr>
              <a:tr h="303137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Н</a:t>
                      </a:r>
                      <a:r>
                        <a:rPr sz="2000" dirty="0" err="1" smtClean="0">
                          <a:latin typeface="Exo 2.0 Extra Bold"/>
                          <a:cs typeface="Microsoft Sans Serif"/>
                        </a:rPr>
                        <a:t>аличие</a:t>
                      </a:r>
                      <a:r>
                        <a:rPr sz="2000" spc="135" dirty="0" smtClean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b="1" dirty="0">
                          <a:latin typeface="Exo 2.0 Extra Bold"/>
                          <a:cs typeface="Microsoft Sans Serif"/>
                        </a:rPr>
                        <a:t>регионального</a:t>
                      </a:r>
                      <a:r>
                        <a:rPr sz="2000" b="1" spc="135" dirty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b="1" dirty="0">
                          <a:latin typeface="Exo 2.0 Extra Bold"/>
                          <a:cs typeface="Microsoft Sans Serif"/>
                        </a:rPr>
                        <a:t>почетного</a:t>
                      </a:r>
                      <a:r>
                        <a:rPr sz="2000" b="1" spc="140" dirty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b="1" dirty="0">
                          <a:latin typeface="Exo 2.0 Extra Bold"/>
                          <a:cs typeface="Microsoft Sans Serif"/>
                        </a:rPr>
                        <a:t>знака/знака</a:t>
                      </a:r>
                      <a:r>
                        <a:rPr sz="2000" b="1" spc="130" dirty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b="1" dirty="0">
                          <a:latin typeface="Exo 2.0 Extra Bold"/>
                          <a:cs typeface="Microsoft Sans Serif"/>
                        </a:rPr>
                        <a:t>отличия</a:t>
                      </a:r>
                      <a:r>
                        <a:rPr sz="2000" b="1" spc="135" dirty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за</a:t>
                      </a:r>
                      <a:r>
                        <a:rPr sz="2000" spc="125" dirty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особые</a:t>
                      </a:r>
                      <a:r>
                        <a:rPr sz="2000" spc="140" dirty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заслуги</a:t>
                      </a:r>
                      <a:r>
                        <a:rPr sz="2000" spc="135" dirty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в</a:t>
                      </a:r>
                      <a:r>
                        <a:rPr sz="2000" spc="135" dirty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добровольчестве,</a:t>
                      </a:r>
                      <a:r>
                        <a:rPr sz="2000" spc="130" dirty="0">
                          <a:latin typeface="Exo 2.0 Extra Bold"/>
                          <a:cs typeface="Microsoft Sans Serif"/>
                        </a:rPr>
                        <a:t>  </a:t>
                      </a:r>
                      <a:endParaRPr lang="ru-RU" sz="2000" spc="130" dirty="0" smtClean="0">
                        <a:latin typeface="Exo 2.0 Extra Bold"/>
                        <a:cs typeface="Microsoft Sans Serif"/>
                      </a:endParaRPr>
                    </a:p>
                    <a:p>
                      <a:pPr marL="17780">
                        <a:lnSpc>
                          <a:spcPct val="100000"/>
                        </a:lnSpc>
                      </a:pPr>
                      <a:r>
                        <a:rPr sz="2000" b="1" dirty="0" err="1" smtClean="0">
                          <a:latin typeface="Exo 2.0 Extra Bold"/>
                          <a:cs typeface="Microsoft Sans Serif"/>
                        </a:rPr>
                        <a:t>статуса</a:t>
                      </a:r>
                      <a:r>
                        <a:rPr sz="2000" b="1" spc="125" dirty="0" smtClean="0">
                          <a:latin typeface="Exo 2.0 Extra Bold"/>
                          <a:cs typeface="Microsoft Sans Serif"/>
                        </a:rPr>
                        <a:t>  </a:t>
                      </a:r>
                      <a:r>
                        <a:rPr sz="2000" b="1" spc="-10" dirty="0" err="1" smtClean="0">
                          <a:latin typeface="Exo 2.0 Extra Bold"/>
                          <a:cs typeface="Microsoft Sans Serif"/>
                        </a:rPr>
                        <a:t>победителя</a:t>
                      </a:r>
                      <a:r>
                        <a:rPr lang="ru-RU" sz="2000" b="1" spc="-10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0" dirty="0" err="1" smtClean="0">
                          <a:latin typeface="Exo 2.0 Extra Bold"/>
                          <a:cs typeface="Arial"/>
                        </a:rPr>
                        <a:t>регионального</a:t>
                      </a:r>
                      <a:r>
                        <a:rPr sz="2000" b="0" spc="30" dirty="0" smtClean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0" dirty="0">
                          <a:latin typeface="Exo 2.0 Extra Bold"/>
                          <a:cs typeface="Arial"/>
                        </a:rPr>
                        <a:t>этапа</a:t>
                      </a:r>
                      <a:r>
                        <a:rPr sz="2000" b="0" spc="7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0" dirty="0">
                          <a:latin typeface="Exo 2.0 Extra Bold"/>
                          <a:cs typeface="Arial"/>
                        </a:rPr>
                        <a:t>Всероссийского</a:t>
                      </a:r>
                      <a:r>
                        <a:rPr sz="2000" b="0" spc="2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0" dirty="0">
                          <a:latin typeface="Exo 2.0 Extra Bold"/>
                          <a:cs typeface="Arial"/>
                        </a:rPr>
                        <a:t>конкурса</a:t>
                      </a:r>
                      <a:r>
                        <a:rPr sz="2000" b="1" spc="6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«Доброволец</a:t>
                      </a:r>
                      <a:r>
                        <a:rPr sz="2000" b="1" spc="4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России»</a:t>
                      </a:r>
                      <a:endParaRPr sz="2000" dirty="0">
                        <a:latin typeface="Exo 2.0 Extra Bold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000" b="1" spc="-50" dirty="0">
                          <a:latin typeface="Exo 2.0 Extra Bold"/>
                          <a:cs typeface="Arial MT"/>
                        </a:rPr>
                        <a:t>2</a:t>
                      </a:r>
                      <a:endParaRPr sz="2000" b="1" dirty="0">
                        <a:latin typeface="Exo 2.0 Extra Bold"/>
                        <a:cs typeface="Arial MT"/>
                      </a:endParaRPr>
                    </a:p>
                  </a:txBody>
                  <a:tcPr marL="0" marR="0" marT="96520" marB="0"/>
                </a:tc>
              </a:tr>
              <a:tr h="303979">
                <a:tc>
                  <a:txBody>
                    <a:bodyPr/>
                    <a:lstStyle/>
                    <a:p>
                      <a:pPr marL="17780" marR="76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ru-RU" sz="2000" dirty="0" smtClean="0">
                        <a:latin typeface="Exo 2.0 Extra Bold"/>
                        <a:cs typeface="Microsoft Sans Serif"/>
                      </a:endParaRPr>
                    </a:p>
                    <a:p>
                      <a:pPr marL="17780" marR="76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Н</a:t>
                      </a:r>
                      <a:r>
                        <a:rPr sz="2000" dirty="0" err="1" smtClean="0">
                          <a:latin typeface="Exo 2.0 Extra Bold"/>
                          <a:cs typeface="Microsoft Sans Serif"/>
                        </a:rPr>
                        <a:t>аличие</a:t>
                      </a:r>
                      <a:r>
                        <a:rPr sz="2000" spc="5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статуса</a:t>
                      </a:r>
                      <a:r>
                        <a:rPr sz="2000" spc="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Microsoft Sans Serif"/>
                        </a:rPr>
                        <a:t>победителя</a:t>
                      </a:r>
                      <a:r>
                        <a:rPr sz="2000" b="1" spc="1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Microsoft Sans Serif"/>
                        </a:rPr>
                        <a:t>(призера)</a:t>
                      </a:r>
                      <a:r>
                        <a:rPr sz="2000" b="1" spc="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национального</a:t>
                      </a:r>
                      <a:r>
                        <a:rPr sz="2000" spc="1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и</a:t>
                      </a:r>
                      <a:r>
                        <a:rPr sz="2000" spc="1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(или)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международного</a:t>
                      </a:r>
                      <a:r>
                        <a:rPr sz="2000" spc="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чемпионата</a:t>
                      </a:r>
                      <a:r>
                        <a:rPr sz="2000" spc="1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по</a:t>
                      </a:r>
                      <a:r>
                        <a:rPr sz="2000" spc="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профессиональному</a:t>
                      </a:r>
                      <a:r>
                        <a:rPr sz="2000" spc="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мастерству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среди</a:t>
                      </a:r>
                      <a:r>
                        <a:rPr sz="2000" spc="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инвалидов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и</a:t>
                      </a:r>
                      <a:r>
                        <a:rPr sz="2000" spc="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лиц</a:t>
                      </a:r>
                      <a:r>
                        <a:rPr sz="2000" spc="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с</a:t>
                      </a:r>
                      <a:r>
                        <a:rPr sz="2000" spc="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ограниченными</a:t>
                      </a:r>
                      <a:r>
                        <a:rPr sz="2000" spc="-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возможностями</a:t>
                      </a:r>
                      <a:r>
                        <a:rPr sz="2000" spc="-3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здоровья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«</a:t>
                      </a:r>
                      <a:r>
                        <a:rPr sz="2000" b="1" spc="-10" dirty="0" err="1">
                          <a:latin typeface="Exo 2.0 Extra Bold"/>
                          <a:cs typeface="Arial"/>
                        </a:rPr>
                        <a:t>Абилимпикс</a:t>
                      </a:r>
                      <a:r>
                        <a:rPr sz="2000" b="1" spc="-10" dirty="0" smtClean="0">
                          <a:latin typeface="Exo 2.0 Extra Bold"/>
                          <a:cs typeface="Arial"/>
                        </a:rPr>
                        <a:t>»</a:t>
                      </a:r>
                      <a:endParaRPr lang="ru-RU" sz="2000" b="1" spc="-10" dirty="0" smtClean="0">
                        <a:latin typeface="Exo 2.0 Extra Bold"/>
                        <a:cs typeface="Arial"/>
                      </a:endParaRPr>
                    </a:p>
                    <a:p>
                      <a:pPr marL="17780" marR="76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00" dirty="0">
                        <a:latin typeface="Exo 2.0 Extra Bold"/>
                        <a:cs typeface="Arial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endParaRPr lang="ru-RU" sz="2000" b="1" spc="-50" dirty="0" smtClean="0">
                        <a:latin typeface="Exo 2.0 Extra Bold"/>
                        <a:cs typeface="Arial MT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000" b="1" spc="-50" dirty="0" smtClean="0">
                          <a:latin typeface="Exo 2.0 Extra Bold"/>
                          <a:cs typeface="Arial MT"/>
                        </a:rPr>
                        <a:t>5</a:t>
                      </a:r>
                      <a:endParaRPr sz="2000" b="1" dirty="0">
                        <a:latin typeface="Exo 2.0 Extra Bold"/>
                        <a:cs typeface="Arial MT"/>
                      </a:endParaRPr>
                    </a:p>
                  </a:txBody>
                  <a:tcPr marL="0" marR="0" marT="96520" marB="0"/>
                </a:tc>
              </a:tr>
              <a:tr h="405025">
                <a:tc>
                  <a:txBody>
                    <a:bodyPr/>
                    <a:lstStyle/>
                    <a:p>
                      <a:pPr marL="17780" marR="6985" algn="just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lang="ru-RU" sz="2000" dirty="0" smtClean="0">
                          <a:latin typeface="Exo 2.0 Extra Bold"/>
                          <a:cs typeface="Microsoft Sans Serif"/>
                        </a:rPr>
                        <a:t>Н</a:t>
                      </a:r>
                      <a:r>
                        <a:rPr sz="2000" dirty="0" err="1" smtClean="0">
                          <a:latin typeface="Exo 2.0 Extra Bold"/>
                          <a:cs typeface="Microsoft Sans Serif"/>
                        </a:rPr>
                        <a:t>аличие</a:t>
                      </a:r>
                      <a:r>
                        <a:rPr sz="2000" spc="325" dirty="0" smtClean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статуса</a:t>
                      </a:r>
                      <a:r>
                        <a:rPr sz="2000" b="1" spc="32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победителя,</a:t>
                      </a:r>
                      <a:r>
                        <a:rPr sz="2000" b="1" spc="30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призера</a:t>
                      </a:r>
                      <a:r>
                        <a:rPr sz="2000" b="1" spc="315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Национальных</a:t>
                      </a:r>
                      <a:r>
                        <a:rPr sz="2000" spc="3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чемпионатов</a:t>
                      </a:r>
                      <a:r>
                        <a:rPr sz="2000" spc="32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«Молодые</a:t>
                      </a:r>
                      <a:r>
                        <a:rPr sz="2000" b="1" spc="31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профессионалы»</a:t>
                      </a:r>
                      <a:r>
                        <a:rPr sz="2000" b="1" spc="31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Exo 2.0 Extra Bold"/>
                          <a:cs typeface="Arial"/>
                        </a:rPr>
                        <a:t>(WorldSkills</a:t>
                      </a:r>
                      <a:r>
                        <a:rPr sz="2000" b="1" spc="31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Exo 2.0 Extra Bold"/>
                          <a:cs typeface="Arial"/>
                        </a:rPr>
                        <a:t>Russia)</a:t>
                      </a:r>
                      <a:r>
                        <a:rPr sz="2000" b="1" spc="500" dirty="0">
                          <a:latin typeface="Exo 2.0 Extra Bold"/>
                          <a:cs typeface="Arial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в</a:t>
                      </a:r>
                      <a:r>
                        <a:rPr sz="2000" spc="1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компетенции</a:t>
                      </a:r>
                      <a:r>
                        <a:rPr sz="2000" spc="1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«Физическая</a:t>
                      </a:r>
                      <a:r>
                        <a:rPr sz="2000" spc="114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культура,</a:t>
                      </a:r>
                      <a:r>
                        <a:rPr sz="2000" spc="1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спорт</a:t>
                      </a:r>
                      <a:r>
                        <a:rPr sz="2000" spc="10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и</a:t>
                      </a:r>
                      <a:r>
                        <a:rPr sz="2000" spc="11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фитнес»</a:t>
                      </a:r>
                      <a:r>
                        <a:rPr sz="2000" spc="11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при</a:t>
                      </a:r>
                      <a:r>
                        <a:rPr sz="2000" spc="11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поступлении</a:t>
                      </a:r>
                      <a:r>
                        <a:rPr sz="2000" spc="1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на</a:t>
                      </a:r>
                      <a:r>
                        <a:rPr sz="2000" spc="1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обучение</a:t>
                      </a:r>
                      <a:r>
                        <a:rPr sz="2000" spc="105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по</a:t>
                      </a:r>
                      <a:r>
                        <a:rPr sz="2000" spc="114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Microsoft Sans Serif"/>
                        </a:rPr>
                        <a:t>направлению</a:t>
                      </a:r>
                      <a:r>
                        <a:rPr sz="2000" spc="120" dirty="0">
                          <a:latin typeface="Exo 2.0 Extra Bold"/>
                          <a:cs typeface="Microsoft Sans Serif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Arial MT"/>
                        </a:rPr>
                        <a:t>49.03.01</a:t>
                      </a:r>
                      <a:r>
                        <a:rPr sz="2000" spc="100" dirty="0">
                          <a:latin typeface="Exo 2.0 Extra Bold"/>
                          <a:cs typeface="Arial MT"/>
                        </a:rPr>
                        <a:t> </a:t>
                      </a:r>
                      <a:r>
                        <a:rPr sz="2000" spc="-10" dirty="0">
                          <a:latin typeface="Exo 2.0 Extra Bold"/>
                          <a:cs typeface="Microsoft Sans Serif"/>
                        </a:rPr>
                        <a:t>Физическая </a:t>
                      </a: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культура</a:t>
                      </a:r>
                      <a:r>
                        <a:rPr sz="2000" spc="-20" dirty="0">
                          <a:latin typeface="Exo 2.0 Extra Bold"/>
                          <a:cs typeface="Arial MT"/>
                        </a:rPr>
                        <a:t>;</a:t>
                      </a:r>
                      <a:r>
                        <a:rPr sz="2000" spc="-25" dirty="0">
                          <a:latin typeface="Exo 2.0 Extra Bold"/>
                          <a:cs typeface="Arial MT"/>
                        </a:rPr>
                        <a:t> </a:t>
                      </a:r>
                      <a:r>
                        <a:rPr sz="2000" dirty="0">
                          <a:latin typeface="Exo 2.0 Extra Bold"/>
                          <a:cs typeface="Arial MT"/>
                        </a:rPr>
                        <a:t>49.03.04</a:t>
                      </a:r>
                      <a:r>
                        <a:rPr sz="2000" spc="-35" dirty="0">
                          <a:latin typeface="Exo 2.0 Extra Bold"/>
                          <a:cs typeface="Arial MT"/>
                        </a:rPr>
                        <a:t> </a:t>
                      </a:r>
                      <a:r>
                        <a:rPr sz="2000" spc="-20" dirty="0">
                          <a:latin typeface="Exo 2.0 Extra Bold"/>
                          <a:cs typeface="Microsoft Sans Serif"/>
                        </a:rPr>
                        <a:t>Спорт</a:t>
                      </a:r>
                      <a:endParaRPr sz="2000" dirty="0">
                        <a:latin typeface="Exo 2.0 Extra Bold"/>
                        <a:cs typeface="Microsoft Sans Serif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2000" b="1" dirty="0">
                        <a:latin typeface="Exo 2.0 Extra Bold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2000" b="1" spc="-50" dirty="0">
                          <a:latin typeface="Exo 2.0 Extra Bold"/>
                          <a:cs typeface="Arial MT"/>
                        </a:rPr>
                        <a:t>3</a:t>
                      </a:r>
                      <a:endParaRPr sz="2000" b="1" dirty="0">
                        <a:latin typeface="Exo 2.0 Extra Bold"/>
                        <a:cs typeface="Arial MT"/>
                      </a:endParaRPr>
                    </a:p>
                  </a:txBody>
                  <a:tcPr marL="0" marR="0" marT="3302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798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6186" y="61555"/>
            <a:ext cx="11234057" cy="901015"/>
          </a:xfrm>
          <a:prstGeom prst="rect">
            <a:avLst/>
          </a:prstGeom>
        </p:spPr>
        <p:txBody>
          <a:bodyPr vert="horz" wrap="square" lIns="0" tIns="343661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0"/>
              </a:spcBef>
            </a:pPr>
            <a:r>
              <a:rPr lang="ru-RU" sz="3600" b="1" spc="-10" dirty="0">
                <a:solidFill>
                  <a:srgbClr val="C00000"/>
                </a:solidFill>
                <a:latin typeface="Exo 2.0 Extra Bold"/>
              </a:rPr>
              <a:t>П</a:t>
            </a:r>
            <a:r>
              <a:rPr sz="3600" b="1" spc="-10" dirty="0" err="1" smtClean="0">
                <a:solidFill>
                  <a:srgbClr val="C00000"/>
                </a:solidFill>
                <a:latin typeface="Exo 2.0 Extra Bold"/>
              </a:rPr>
              <a:t>одтверждение</a:t>
            </a:r>
            <a:r>
              <a:rPr sz="3600" b="1" spc="-120" dirty="0" smtClean="0">
                <a:solidFill>
                  <a:srgbClr val="C00000"/>
                </a:solidFill>
                <a:latin typeface="Exo 2.0 Extra Bold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Exo 2.0 Extra Bold"/>
              </a:rPr>
              <a:t>индивидуальных</a:t>
            </a:r>
            <a:r>
              <a:rPr sz="3600" b="1" spc="-120" dirty="0">
                <a:solidFill>
                  <a:srgbClr val="C00000"/>
                </a:solidFill>
                <a:latin typeface="Exo 2.0 Extra Bold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Exo 2.0 Extra Bold"/>
              </a:rPr>
              <a:t>достижений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7506" y="1008126"/>
            <a:ext cx="11756572" cy="5332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42900">
              <a:lnSpc>
                <a:spcPct val="100000"/>
              </a:lnSpc>
              <a:spcBef>
                <a:spcPts val="105"/>
              </a:spcBef>
            </a:pPr>
            <a:r>
              <a:rPr lang="ru-RU" sz="2000" b="1" dirty="0" smtClean="0">
                <a:solidFill>
                  <a:srgbClr val="00469A"/>
                </a:solidFill>
                <a:latin typeface="Exo 2.0 Extra Bold"/>
                <a:cs typeface="Arial"/>
              </a:rPr>
              <a:t>Д</a:t>
            </a:r>
            <a:r>
              <a:rPr sz="2000" b="1" dirty="0" err="1" smtClean="0">
                <a:solidFill>
                  <a:srgbClr val="00469A"/>
                </a:solidFill>
                <a:latin typeface="Exo 2.0 Extra Bold"/>
                <a:cs typeface="Arial"/>
              </a:rPr>
              <a:t>окументы</a:t>
            </a:r>
            <a:r>
              <a:rPr sz="2000" b="1" spc="400" dirty="0" smtClean="0">
                <a:solidFill>
                  <a:srgbClr val="00469A"/>
                </a:solidFill>
                <a:latin typeface="Exo 2.0 Extra Bold"/>
                <a:cs typeface="Arial"/>
              </a:rPr>
              <a:t> </a:t>
            </a:r>
            <a:r>
              <a:rPr sz="2000" b="1" dirty="0">
                <a:solidFill>
                  <a:srgbClr val="00469A"/>
                </a:solidFill>
                <a:latin typeface="Exo 2.0 Extra Bold"/>
                <a:cs typeface="Arial"/>
              </a:rPr>
              <a:t>необходимо</a:t>
            </a:r>
            <a:r>
              <a:rPr sz="2000" b="1" spc="385" dirty="0">
                <a:solidFill>
                  <a:srgbClr val="00469A"/>
                </a:solidFill>
                <a:latin typeface="Exo 2.0 Extra Bold"/>
                <a:cs typeface="Arial"/>
              </a:rPr>
              <a:t> </a:t>
            </a:r>
            <a:r>
              <a:rPr sz="2000" b="1" dirty="0">
                <a:solidFill>
                  <a:srgbClr val="00469A"/>
                </a:solidFill>
                <a:latin typeface="Exo 2.0 Extra Bold"/>
                <a:cs typeface="Arial"/>
              </a:rPr>
              <a:t>предоставить</a:t>
            </a:r>
            <a:r>
              <a:rPr sz="2000" b="1" spc="395" dirty="0">
                <a:solidFill>
                  <a:srgbClr val="00469A"/>
                </a:solidFill>
                <a:latin typeface="Exo 2.0 Extra Bold"/>
                <a:cs typeface="Arial"/>
              </a:rPr>
              <a:t> </a:t>
            </a:r>
            <a:r>
              <a:rPr sz="2000" b="1" dirty="0">
                <a:solidFill>
                  <a:srgbClr val="00469A"/>
                </a:solidFill>
                <a:latin typeface="Exo 2.0 Extra Bold"/>
                <a:cs typeface="Arial"/>
              </a:rPr>
              <a:t>не</a:t>
            </a:r>
            <a:r>
              <a:rPr sz="2000" b="1" spc="385" dirty="0">
                <a:solidFill>
                  <a:srgbClr val="00469A"/>
                </a:solidFill>
                <a:latin typeface="Exo 2.0 Extra Bold"/>
                <a:cs typeface="Arial"/>
              </a:rPr>
              <a:t> </a:t>
            </a:r>
            <a:r>
              <a:rPr sz="2000" b="1" dirty="0">
                <a:solidFill>
                  <a:srgbClr val="00469A"/>
                </a:solidFill>
                <a:latin typeface="Exo 2.0 Extra Bold"/>
                <a:cs typeface="Arial"/>
              </a:rPr>
              <a:t>позднее</a:t>
            </a:r>
            <a:r>
              <a:rPr sz="2000" b="1" spc="390" dirty="0">
                <a:solidFill>
                  <a:srgbClr val="00469A"/>
                </a:solidFill>
                <a:latin typeface="Exo 2.0 Extra Bold"/>
                <a:cs typeface="Arial"/>
              </a:rPr>
              <a:t> </a:t>
            </a:r>
            <a:r>
              <a:rPr sz="2000" b="1" dirty="0">
                <a:solidFill>
                  <a:srgbClr val="00469A"/>
                </a:solidFill>
                <a:latin typeface="Exo 2.0 Extra Bold"/>
                <a:cs typeface="Arial"/>
              </a:rPr>
              <a:t>дня</a:t>
            </a:r>
            <a:r>
              <a:rPr sz="2000" b="1" spc="385" dirty="0">
                <a:solidFill>
                  <a:srgbClr val="00469A"/>
                </a:solidFill>
                <a:latin typeface="Exo 2.0 Extra Bold"/>
                <a:cs typeface="Arial"/>
              </a:rPr>
              <a:t> </a:t>
            </a:r>
            <a:r>
              <a:rPr sz="2000" b="1" spc="-10" dirty="0">
                <a:solidFill>
                  <a:srgbClr val="00469A"/>
                </a:solidFill>
                <a:latin typeface="Exo 2.0 Extra Bold"/>
                <a:cs typeface="Arial"/>
              </a:rPr>
              <a:t>окончания </a:t>
            </a:r>
            <a:r>
              <a:rPr sz="2000" b="1" dirty="0">
                <a:solidFill>
                  <a:srgbClr val="00469A"/>
                </a:solidFill>
                <a:latin typeface="Exo 2.0 Extra Bold"/>
                <a:cs typeface="Arial"/>
              </a:rPr>
              <a:t>приема</a:t>
            </a:r>
            <a:r>
              <a:rPr sz="2000" b="1" spc="-70" dirty="0">
                <a:solidFill>
                  <a:srgbClr val="00469A"/>
                </a:solidFill>
                <a:latin typeface="Exo 2.0 Extra Bold"/>
                <a:cs typeface="Arial"/>
              </a:rPr>
              <a:t> </a:t>
            </a:r>
            <a:r>
              <a:rPr sz="2000" b="1" dirty="0" err="1">
                <a:solidFill>
                  <a:srgbClr val="00469A"/>
                </a:solidFill>
                <a:latin typeface="Exo 2.0 Extra Bold"/>
                <a:cs typeface="Arial"/>
              </a:rPr>
              <a:t>документов</a:t>
            </a:r>
            <a:r>
              <a:rPr sz="2000" b="1" spc="-20" dirty="0">
                <a:solidFill>
                  <a:srgbClr val="00469A"/>
                </a:solidFill>
                <a:latin typeface="Exo 2.0 Extra Bold"/>
                <a:cs typeface="Arial"/>
              </a:rPr>
              <a:t> </a:t>
            </a:r>
            <a:endParaRPr lang="ru-RU" sz="2000" b="1" spc="-20" dirty="0" smtClean="0">
              <a:solidFill>
                <a:srgbClr val="00469A"/>
              </a:solidFill>
              <a:latin typeface="Exo 2.0 Extra Bold"/>
              <a:cs typeface="Arial"/>
            </a:endParaRPr>
          </a:p>
          <a:p>
            <a:pPr marL="12700" marR="5080" indent="342900">
              <a:lnSpc>
                <a:spcPct val="100000"/>
              </a:lnSpc>
              <a:spcBef>
                <a:spcPts val="105"/>
              </a:spcBef>
            </a:pPr>
            <a:r>
              <a:rPr sz="2000" b="1" dirty="0" smtClean="0">
                <a:solidFill>
                  <a:srgbClr val="C00000"/>
                </a:solidFill>
                <a:latin typeface="Exo 2.0 Extra Bold"/>
                <a:cs typeface="Arial"/>
              </a:rPr>
              <a:t>В</a:t>
            </a:r>
            <a:r>
              <a:rPr sz="2000" b="1" spc="-35" dirty="0" smtClean="0">
                <a:solidFill>
                  <a:srgbClr val="C00000"/>
                </a:solidFill>
                <a:latin typeface="Exo 2.0 Extra Bold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Exo 2.0 Extra Bold"/>
                <a:cs typeface="Arial"/>
              </a:rPr>
              <a:t>качестве</a:t>
            </a:r>
            <a:r>
              <a:rPr sz="2000" b="1" spc="-45" dirty="0">
                <a:solidFill>
                  <a:srgbClr val="C00000"/>
                </a:solidFill>
                <a:latin typeface="Exo 2.0 Extra Bold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Exo 2.0 Extra Bold"/>
                <a:cs typeface="Arial"/>
              </a:rPr>
              <a:t>подтверждающих</a:t>
            </a:r>
            <a:r>
              <a:rPr sz="2000" b="1" spc="-15" dirty="0">
                <a:solidFill>
                  <a:srgbClr val="C00000"/>
                </a:solidFill>
                <a:latin typeface="Exo 2.0 Extra Bold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Exo 2.0 Extra Bold"/>
                <a:cs typeface="Arial"/>
              </a:rPr>
              <a:t>документов</a:t>
            </a:r>
            <a:r>
              <a:rPr sz="2000" b="1" dirty="0">
                <a:solidFill>
                  <a:srgbClr val="C00000"/>
                </a:solidFill>
                <a:latin typeface="Exo 2.0 Extra Bold"/>
                <a:cs typeface="Arial"/>
              </a:rPr>
              <a:t> могут</a:t>
            </a:r>
            <a:r>
              <a:rPr sz="2000" b="1" spc="30" dirty="0">
                <a:solidFill>
                  <a:srgbClr val="C00000"/>
                </a:solidFill>
                <a:latin typeface="Exo 2.0 Extra Bold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Exo 2.0 Extra Bold"/>
                <a:cs typeface="Arial"/>
              </a:rPr>
              <a:t>быть</a:t>
            </a:r>
            <a:r>
              <a:rPr sz="2000" b="1" spc="-20" dirty="0">
                <a:solidFill>
                  <a:srgbClr val="C00000"/>
                </a:solidFill>
                <a:latin typeface="Exo 2.0 Extra Bold"/>
                <a:cs typeface="Arial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Exo 2.0 Extra Bold"/>
                <a:cs typeface="Arial"/>
              </a:rPr>
              <a:t>предоставлены:</a:t>
            </a:r>
            <a:endParaRPr sz="2000" dirty="0">
              <a:solidFill>
                <a:srgbClr val="C00000"/>
              </a:solidFill>
              <a:latin typeface="Exo 2.0 Extra Bold"/>
              <a:cs typeface="Arial"/>
            </a:endParaRPr>
          </a:p>
          <a:p>
            <a:pPr marL="347345" indent="-33464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47345" algn="l"/>
              </a:tabLst>
            </a:pPr>
            <a:r>
              <a:rPr sz="2000" b="1" dirty="0" err="1" smtClean="0">
                <a:latin typeface="Exo 2.0 Extra Bold"/>
                <a:cs typeface="Arial"/>
              </a:rPr>
              <a:t>копия</a:t>
            </a:r>
            <a:r>
              <a:rPr sz="2000" b="1" spc="-55" dirty="0" smtClean="0">
                <a:latin typeface="Exo 2.0 Extra Bold"/>
                <a:cs typeface="Arial"/>
              </a:rPr>
              <a:t> </a:t>
            </a:r>
            <a:r>
              <a:rPr sz="2000" b="1" dirty="0">
                <a:latin typeface="Exo 2.0 Extra Bold"/>
                <a:cs typeface="Arial"/>
              </a:rPr>
              <a:t>диплома</a:t>
            </a:r>
            <a:r>
              <a:rPr sz="2000" b="1" spc="-45" dirty="0">
                <a:latin typeface="Exo 2.0 Extra Bold"/>
                <a:cs typeface="Arial"/>
              </a:rPr>
              <a:t> </a:t>
            </a:r>
            <a:r>
              <a:rPr sz="2000" b="1" dirty="0">
                <a:latin typeface="Exo 2.0 Extra Bold"/>
                <a:cs typeface="Arial"/>
              </a:rPr>
              <a:t>победителя</a:t>
            </a:r>
            <a:r>
              <a:rPr sz="2000" b="1" spc="-45" dirty="0">
                <a:latin typeface="Exo 2.0 Extra Bold"/>
                <a:cs typeface="Arial"/>
              </a:rPr>
              <a:t> </a:t>
            </a:r>
            <a:r>
              <a:rPr sz="2000" b="1" spc="-10" dirty="0">
                <a:latin typeface="Exo 2.0 Extra Bold"/>
                <a:cs typeface="Arial"/>
              </a:rPr>
              <a:t>(</a:t>
            </a:r>
            <a:r>
              <a:rPr sz="2000" b="1" spc="-10" dirty="0" err="1" smtClean="0">
                <a:latin typeface="Exo 2.0 Extra Bold"/>
                <a:cs typeface="Arial"/>
              </a:rPr>
              <a:t>призера</a:t>
            </a:r>
            <a:r>
              <a:rPr sz="2000" b="1" spc="-10" dirty="0" smtClean="0">
                <a:latin typeface="Exo 2.0 Extra Bold"/>
                <a:cs typeface="Arial"/>
              </a:rPr>
              <a:t>)</a:t>
            </a:r>
            <a:endParaRPr lang="ru-RU" sz="2000" b="1" spc="-10" dirty="0" smtClean="0">
              <a:latin typeface="Exo 2.0 Extra Bold"/>
              <a:cs typeface="Arial"/>
            </a:endParaRPr>
          </a:p>
          <a:p>
            <a:pPr marL="347345" indent="-33464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47345" algn="l"/>
              </a:tabLst>
            </a:pPr>
            <a:r>
              <a:rPr sz="2000" b="1" spc="-10" dirty="0" err="1" smtClean="0">
                <a:latin typeface="Exo 2.0 Extra Bold"/>
                <a:cs typeface="Arial"/>
              </a:rPr>
              <a:t>протоколы</a:t>
            </a:r>
            <a:r>
              <a:rPr sz="2000" b="1" spc="-30" dirty="0" smtClean="0">
                <a:latin typeface="Exo 2.0 Extra Bold"/>
                <a:cs typeface="Arial"/>
              </a:rPr>
              <a:t> </a:t>
            </a:r>
            <a:r>
              <a:rPr sz="2000" b="1" dirty="0">
                <a:latin typeface="Exo 2.0 Extra Bold"/>
                <a:cs typeface="Arial"/>
              </a:rPr>
              <a:t>соревнований</a:t>
            </a:r>
            <a:r>
              <a:rPr sz="2000" b="1" spc="-45" dirty="0">
                <a:latin typeface="Exo 2.0 Extra Bold"/>
                <a:cs typeface="Arial"/>
              </a:rPr>
              <a:t> </a:t>
            </a:r>
            <a:r>
              <a:rPr sz="2000" b="1" dirty="0">
                <a:latin typeface="Exo 2.0 Extra Bold"/>
                <a:cs typeface="Arial"/>
              </a:rPr>
              <a:t>(копия,</a:t>
            </a:r>
            <a:r>
              <a:rPr sz="2000" b="1" spc="-55" dirty="0">
                <a:latin typeface="Exo 2.0 Extra Bold"/>
                <a:cs typeface="Arial"/>
              </a:rPr>
              <a:t> </a:t>
            </a:r>
            <a:r>
              <a:rPr sz="2000" b="1" dirty="0">
                <a:latin typeface="Exo 2.0 Extra Bold"/>
                <a:cs typeface="Arial"/>
              </a:rPr>
              <a:t>скриншот</a:t>
            </a:r>
            <a:r>
              <a:rPr sz="2000" b="1" spc="-45" dirty="0">
                <a:latin typeface="Exo 2.0 Extra Bold"/>
                <a:cs typeface="Arial"/>
              </a:rPr>
              <a:t> </a:t>
            </a:r>
            <a:r>
              <a:rPr sz="2000" b="1" spc="-10" dirty="0" err="1">
                <a:latin typeface="Exo 2.0 Extra Bold"/>
                <a:cs typeface="Arial"/>
              </a:rPr>
              <a:t>страницы</a:t>
            </a:r>
            <a:r>
              <a:rPr sz="2000" b="1" spc="-10" dirty="0" smtClean="0">
                <a:latin typeface="Exo 2.0 Extra Bold"/>
                <a:cs typeface="Arial"/>
              </a:rPr>
              <a:t>)</a:t>
            </a:r>
            <a:r>
              <a:rPr lang="ru-RU" sz="2000" b="1" spc="-10" dirty="0">
                <a:latin typeface="Exo 2.0 Extra Bold"/>
                <a:cs typeface="Arial"/>
              </a:rPr>
              <a:t> </a:t>
            </a:r>
            <a:endParaRPr lang="ru-RU" sz="2000" b="1" spc="-10" dirty="0" smtClean="0">
              <a:latin typeface="Exo 2.0 Extra Bold"/>
              <a:cs typeface="Arial"/>
            </a:endParaRPr>
          </a:p>
          <a:p>
            <a:pPr marL="347345" indent="-334645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47345" algn="l"/>
              </a:tabLst>
            </a:pPr>
            <a:r>
              <a:rPr lang="ru-RU" sz="2000" b="1" spc="-10" dirty="0" smtClean="0">
                <a:latin typeface="Exo 2.0 Extra Bold"/>
                <a:cs typeface="Arial"/>
              </a:rPr>
              <a:t>копия</a:t>
            </a:r>
            <a:r>
              <a:rPr lang="ru-RU" sz="2000" b="1" dirty="0">
                <a:latin typeface="Exo 2.0 Extra Bold"/>
                <a:cs typeface="Arial"/>
              </a:rPr>
              <a:t>	</a:t>
            </a:r>
            <a:r>
              <a:rPr lang="ru-RU" sz="2000" b="1" spc="-10" dirty="0">
                <a:latin typeface="Exo 2.0 Extra Bold"/>
                <a:cs typeface="Arial"/>
              </a:rPr>
              <a:t>удостоверения</a:t>
            </a:r>
            <a:r>
              <a:rPr lang="ru-RU" sz="2000" b="1" dirty="0">
                <a:latin typeface="Exo 2.0 Extra Bold"/>
                <a:cs typeface="Arial"/>
              </a:rPr>
              <a:t>	</a:t>
            </a:r>
            <a:r>
              <a:rPr lang="ru-RU" sz="2000" b="1" spc="-50" dirty="0">
                <a:latin typeface="Exo 2.0 Extra Bold"/>
                <a:cs typeface="Arial"/>
              </a:rPr>
              <a:t>о</a:t>
            </a:r>
            <a:r>
              <a:rPr lang="ru-RU" sz="2000" b="1" dirty="0">
                <a:latin typeface="Exo 2.0 Extra Bold"/>
                <a:cs typeface="Arial"/>
              </a:rPr>
              <a:t>	</a:t>
            </a:r>
            <a:r>
              <a:rPr lang="ru-RU" sz="2000" b="1" spc="-10" dirty="0">
                <a:latin typeface="Exo 2.0 Extra Bold"/>
                <a:cs typeface="Arial"/>
              </a:rPr>
              <a:t>спортивной</a:t>
            </a:r>
            <a:r>
              <a:rPr lang="ru-RU" sz="2000" b="1" dirty="0">
                <a:latin typeface="Exo 2.0 Extra Bold"/>
                <a:cs typeface="Arial"/>
              </a:rPr>
              <a:t>	</a:t>
            </a:r>
            <a:r>
              <a:rPr lang="ru-RU" sz="2000" b="1" spc="-10" dirty="0">
                <a:latin typeface="Exo 2.0 Extra Bold"/>
                <a:cs typeface="Arial"/>
              </a:rPr>
              <a:t>квалификации</a:t>
            </a:r>
            <a:r>
              <a:rPr lang="ru-RU" sz="2000" b="1" dirty="0">
                <a:latin typeface="Exo 2.0 Extra Bold"/>
                <a:cs typeface="Arial"/>
              </a:rPr>
              <a:t>	</a:t>
            </a:r>
            <a:r>
              <a:rPr lang="ru-RU" sz="2000" b="1" spc="-25" dirty="0" smtClean="0">
                <a:latin typeface="Exo 2.0 Extra Bold"/>
                <a:cs typeface="Arial"/>
              </a:rPr>
              <a:t>или </a:t>
            </a:r>
          </a:p>
          <a:p>
            <a:pPr marL="347345" indent="-334645" algn="just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347345" algn="l"/>
              </a:tabLst>
            </a:pPr>
            <a:r>
              <a:rPr lang="ru-RU" sz="2000" b="1" spc="-10" dirty="0" smtClean="0">
                <a:latin typeface="Exo 2.0 Extra Bold"/>
                <a:cs typeface="Arial"/>
              </a:rPr>
              <a:t>выписка</a:t>
            </a:r>
            <a:r>
              <a:rPr lang="ru-RU" sz="2000" b="1" dirty="0">
                <a:latin typeface="Exo 2.0 Extra Bold"/>
                <a:cs typeface="Arial"/>
              </a:rPr>
              <a:t>	</a:t>
            </a:r>
            <a:r>
              <a:rPr lang="ru-RU" sz="2000" b="1" spc="-25" dirty="0">
                <a:latin typeface="Exo 2.0 Extra Bold"/>
                <a:cs typeface="Arial"/>
              </a:rPr>
              <a:t>из</a:t>
            </a:r>
            <a:r>
              <a:rPr lang="ru-RU" sz="2000" b="1" dirty="0">
                <a:latin typeface="Exo 2.0 Extra Bold"/>
                <a:cs typeface="Arial"/>
              </a:rPr>
              <a:t>	</a:t>
            </a:r>
            <a:r>
              <a:rPr lang="ru-RU" sz="2000" b="1" spc="-10" dirty="0">
                <a:latin typeface="Exo 2.0 Extra Bold"/>
                <a:cs typeface="Arial"/>
              </a:rPr>
              <a:t>приказа</a:t>
            </a:r>
            <a:r>
              <a:rPr lang="ru-RU" sz="2000" b="1" dirty="0">
                <a:latin typeface="Exo 2.0 Extra Bold"/>
                <a:cs typeface="Arial"/>
              </a:rPr>
              <a:t>	</a:t>
            </a:r>
            <a:r>
              <a:rPr lang="ru-RU" sz="2000" b="1" dirty="0" smtClean="0">
                <a:latin typeface="Exo 2.0 Extra Bold"/>
                <a:cs typeface="Arial"/>
              </a:rPr>
              <a:t> </a:t>
            </a:r>
            <a:r>
              <a:rPr lang="ru-RU" sz="2000" b="1" spc="-50" dirty="0" smtClean="0">
                <a:latin typeface="Exo 2.0 Extra Bold"/>
                <a:cs typeface="Arial"/>
              </a:rPr>
              <a:t>о </a:t>
            </a:r>
            <a:r>
              <a:rPr lang="ru-RU" sz="2000" b="1" dirty="0">
                <a:latin typeface="Exo 2.0 Extra Bold"/>
                <a:cs typeface="Arial"/>
              </a:rPr>
              <a:t>присвоении</a:t>
            </a:r>
            <a:r>
              <a:rPr lang="ru-RU" sz="2000" b="1" spc="-80" dirty="0">
                <a:latin typeface="Exo 2.0 Extra Bold"/>
                <a:cs typeface="Arial"/>
              </a:rPr>
              <a:t> </a:t>
            </a:r>
            <a:r>
              <a:rPr lang="ru-RU" sz="2000" b="1" dirty="0">
                <a:latin typeface="Exo 2.0 Extra Bold"/>
                <a:cs typeface="Arial"/>
              </a:rPr>
              <a:t>спортивной</a:t>
            </a:r>
            <a:r>
              <a:rPr lang="ru-RU" sz="2000" b="1" spc="-70" dirty="0">
                <a:latin typeface="Exo 2.0 Extra Bold"/>
                <a:cs typeface="Arial"/>
              </a:rPr>
              <a:t> </a:t>
            </a:r>
            <a:r>
              <a:rPr lang="ru-RU" sz="2000" b="1" spc="-10" dirty="0">
                <a:latin typeface="Exo 2.0 Extra Bold"/>
                <a:cs typeface="Arial"/>
              </a:rPr>
              <a:t>квалификации</a:t>
            </a:r>
            <a:endParaRPr lang="ru-RU" sz="2000" dirty="0">
              <a:latin typeface="Exo 2.0 Extra Bold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000" b="1" spc="-10" dirty="0" smtClean="0">
                <a:solidFill>
                  <a:srgbClr val="001F5F"/>
                </a:solidFill>
                <a:latin typeface="Exo 2.0 Extra Bold"/>
                <a:cs typeface="Arial"/>
              </a:rPr>
              <a:t>Указанные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	</a:t>
            </a:r>
            <a:r>
              <a:rPr lang="ru-RU" sz="2000" b="1" spc="-10" dirty="0">
                <a:solidFill>
                  <a:srgbClr val="001F5F"/>
                </a:solidFill>
                <a:latin typeface="Exo 2.0 Extra Bold"/>
                <a:cs typeface="Arial"/>
              </a:rPr>
              <a:t>документы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	</a:t>
            </a:r>
            <a:r>
              <a:rPr lang="ru-RU" sz="2000" b="1" spc="-10" dirty="0" smtClean="0">
                <a:solidFill>
                  <a:srgbClr val="001F5F"/>
                </a:solidFill>
                <a:latin typeface="Exo 2.0 Extra Bold"/>
                <a:cs typeface="Arial"/>
              </a:rPr>
              <a:t>должны 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	</a:t>
            </a:r>
            <a:r>
              <a:rPr lang="ru-RU" sz="2000" b="1" spc="-20" dirty="0">
                <a:solidFill>
                  <a:srgbClr val="001F5F"/>
                </a:solidFill>
                <a:latin typeface="Exo 2.0 Extra Bold"/>
                <a:cs typeface="Arial"/>
              </a:rPr>
              <a:t>быть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	</a:t>
            </a:r>
            <a:r>
              <a:rPr lang="ru-RU" sz="2000" b="1" spc="-10" dirty="0">
                <a:solidFill>
                  <a:srgbClr val="001F5F"/>
                </a:solidFill>
                <a:latin typeface="Exo 2.0 Extra Bold"/>
                <a:cs typeface="Arial"/>
              </a:rPr>
              <a:t>переведены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	</a:t>
            </a:r>
            <a:r>
              <a:rPr lang="ru-RU" sz="2000" b="1" spc="-25" dirty="0">
                <a:solidFill>
                  <a:srgbClr val="001F5F"/>
                </a:solidFill>
                <a:latin typeface="Exo 2.0 Extra Bold"/>
                <a:cs typeface="Arial"/>
              </a:rPr>
              <a:t>на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	</a:t>
            </a:r>
            <a:r>
              <a:rPr lang="ru-RU" sz="2000" b="1" spc="-10" dirty="0">
                <a:solidFill>
                  <a:srgbClr val="001F5F"/>
                </a:solidFill>
                <a:latin typeface="Exo 2.0 Extra Bold"/>
                <a:cs typeface="Arial"/>
              </a:rPr>
              <a:t>русский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	</a:t>
            </a:r>
            <a:r>
              <a:rPr lang="ru-RU" sz="2000" b="1" spc="-20" dirty="0" smtClean="0">
                <a:solidFill>
                  <a:srgbClr val="001F5F"/>
                </a:solidFill>
                <a:latin typeface="Exo 2.0 Extra Bold"/>
                <a:cs typeface="Arial"/>
              </a:rPr>
              <a:t>язык </a:t>
            </a:r>
            <a:r>
              <a:rPr lang="ru-RU" sz="2000" b="1" spc="-50" dirty="0" smtClean="0">
                <a:solidFill>
                  <a:srgbClr val="001F5F"/>
                </a:solidFill>
                <a:latin typeface="Exo 2.0 Extra Bold"/>
                <a:cs typeface="Arial"/>
              </a:rPr>
              <a:t>и </a:t>
            </a:r>
            <a:r>
              <a:rPr lang="ru-RU" sz="2000" b="1" spc="-10" dirty="0" smtClean="0">
                <a:solidFill>
                  <a:srgbClr val="001F5F"/>
                </a:solidFill>
                <a:latin typeface="Exo 2.0 Extra Bold"/>
                <a:cs typeface="Arial"/>
              </a:rPr>
              <a:t>заверены </a:t>
            </a:r>
            <a:r>
              <a:rPr lang="ru-RU" sz="2000" b="1" spc="-50" dirty="0" smtClean="0">
                <a:solidFill>
                  <a:srgbClr val="001F5F"/>
                </a:solidFill>
                <a:latin typeface="Exo 2.0 Extra Bold"/>
                <a:cs typeface="Arial"/>
              </a:rPr>
              <a:t>в М</a:t>
            </a:r>
            <a:r>
              <a:rPr lang="ru-RU" sz="2000" b="1" spc="-10" dirty="0" smtClean="0">
                <a:solidFill>
                  <a:srgbClr val="001F5F"/>
                </a:solidFill>
                <a:latin typeface="Exo 2.0 Extra Bold"/>
                <a:cs typeface="Arial"/>
              </a:rPr>
              <a:t>инистерстве</a:t>
            </a:r>
            <a:r>
              <a:rPr lang="ru-RU" sz="2000" b="1" spc="-25" dirty="0" smtClean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lang="ru-RU" sz="2000" b="1" dirty="0" smtClean="0">
                <a:solidFill>
                  <a:srgbClr val="001F5F"/>
                </a:solidFill>
                <a:latin typeface="Exo 2.0 Extra Bold"/>
                <a:cs typeface="Arial"/>
              </a:rPr>
              <a:t>по физической культуре и спорту </a:t>
            </a:r>
            <a:r>
              <a:rPr lang="ru-RU" sz="2000" b="1" spc="-10" dirty="0" smtClean="0">
                <a:solidFill>
                  <a:srgbClr val="001F5F"/>
                </a:solidFill>
                <a:latin typeface="Exo 2.0 Extra Bold"/>
                <a:cs typeface="Arial"/>
              </a:rPr>
              <a:t>Челябинской</a:t>
            </a:r>
            <a:r>
              <a:rPr lang="ru-RU" sz="2000" b="1" spc="-30" dirty="0" smtClean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области</a:t>
            </a:r>
            <a:r>
              <a:rPr lang="ru-RU" sz="2000" b="1" spc="-30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или</a:t>
            </a:r>
            <a:r>
              <a:rPr lang="ru-RU" sz="2000" b="1" spc="-20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в</a:t>
            </a:r>
            <a:r>
              <a:rPr lang="ru-RU" sz="2000" b="1" spc="-20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федерации</a:t>
            </a:r>
            <a:r>
              <a:rPr lang="ru-RU" sz="2000" b="1" spc="-25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по</a:t>
            </a:r>
            <a:r>
              <a:rPr lang="ru-RU" sz="2000" b="1" spc="-30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Exo 2.0 Extra Bold"/>
                <a:cs typeface="Arial"/>
              </a:rPr>
              <a:t>виду</a:t>
            </a:r>
            <a:r>
              <a:rPr lang="ru-RU" sz="2000" b="1" spc="-20" dirty="0">
                <a:solidFill>
                  <a:srgbClr val="001F5F"/>
                </a:solidFill>
                <a:latin typeface="Exo 2.0 Extra Bold"/>
                <a:cs typeface="Arial"/>
              </a:rPr>
              <a:t> </a:t>
            </a:r>
            <a:r>
              <a:rPr lang="ru-RU" sz="2000" b="1" spc="-10" dirty="0" smtClean="0">
                <a:solidFill>
                  <a:srgbClr val="001F5F"/>
                </a:solidFill>
                <a:latin typeface="Exo 2.0 Extra Bold"/>
                <a:cs typeface="Arial"/>
              </a:rPr>
              <a:t>спорта.</a:t>
            </a:r>
            <a:endParaRPr lang="ru-RU" sz="2000" dirty="0">
              <a:latin typeface="Exo 2.0 Extra Bold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Exo 2.0 Extra Bold"/>
                <a:cs typeface="Arial"/>
              </a:rPr>
              <a:t>Знак ГТО</a:t>
            </a:r>
            <a:r>
              <a:rPr lang="ru-RU" sz="2400" b="1" spc="-60" dirty="0" smtClean="0">
                <a:solidFill>
                  <a:srgbClr val="C00000"/>
                </a:solidFill>
                <a:latin typeface="Exo 2.0 Extra Bold"/>
                <a:cs typeface="Arial"/>
              </a:rPr>
              <a:t> </a:t>
            </a:r>
            <a:r>
              <a:rPr lang="ru-RU" sz="2400" b="1" spc="-10" dirty="0" smtClean="0">
                <a:solidFill>
                  <a:srgbClr val="C00000"/>
                </a:solidFill>
                <a:latin typeface="Exo 2.0 Extra Bold"/>
                <a:cs typeface="Arial"/>
              </a:rPr>
              <a:t>подтверждается:</a:t>
            </a:r>
            <a:endParaRPr lang="ru-RU" sz="2400" dirty="0" smtClean="0">
              <a:latin typeface="Exo 2.0 Extra Bold"/>
              <a:cs typeface="Arial"/>
            </a:endParaRPr>
          </a:p>
          <a:p>
            <a:pPr marL="298450" indent="-285750" algn="just">
              <a:lnSpc>
                <a:spcPct val="100000"/>
              </a:lnSpc>
              <a:buFont typeface="Wingdings"/>
              <a:buChar char=""/>
              <a:tabLst>
                <a:tab pos="298450" algn="l"/>
              </a:tabLst>
            </a:pPr>
            <a:r>
              <a:rPr lang="ru-RU" sz="2000" b="1" spc="-10" dirty="0" smtClean="0">
                <a:latin typeface="Exo 2.0 Extra Bold"/>
                <a:cs typeface="Arial"/>
              </a:rPr>
              <a:t>удостоверением</a:t>
            </a:r>
            <a:r>
              <a:rPr lang="ru-RU" sz="2000" b="1" spc="-25" dirty="0" smtClean="0">
                <a:latin typeface="Exo 2.0 Extra Bold"/>
                <a:cs typeface="Arial"/>
              </a:rPr>
              <a:t> </a:t>
            </a:r>
            <a:r>
              <a:rPr lang="ru-RU" sz="2000" dirty="0" smtClean="0">
                <a:latin typeface="Exo 2.0 Extra Bold"/>
                <a:cs typeface="Microsoft Sans Serif"/>
              </a:rPr>
              <a:t>(</a:t>
            </a:r>
            <a:r>
              <a:rPr lang="ru-RU" sz="2000" spc="-10" dirty="0" smtClean="0">
                <a:latin typeface="Exo 2.0 Extra Bold"/>
                <a:cs typeface="Microsoft Sans Serif"/>
              </a:rPr>
              <a:t>копия)</a:t>
            </a:r>
            <a:endParaRPr lang="ru-RU" sz="2000" dirty="0" smtClean="0">
              <a:latin typeface="Exo 2.0 Extra Bold"/>
              <a:cs typeface="Microsoft Sans Serif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lang="ru-RU" sz="2000" dirty="0" smtClean="0">
                <a:latin typeface="Exo 2.0 Extra Bold"/>
                <a:cs typeface="Microsoft Sans Serif"/>
              </a:rPr>
              <a:t>или</a:t>
            </a:r>
            <a:r>
              <a:rPr lang="ru-RU" sz="2000" spc="200" dirty="0" smtClean="0">
                <a:latin typeface="Exo 2.0 Extra Bold"/>
                <a:cs typeface="Microsoft Sans Serif"/>
              </a:rPr>
              <a:t> </a:t>
            </a:r>
            <a:r>
              <a:rPr lang="ru-RU" sz="2000" b="1" dirty="0">
                <a:latin typeface="Exo 2.0 Extra Bold"/>
                <a:cs typeface="Arial"/>
              </a:rPr>
              <a:t>сведениями</a:t>
            </a:r>
            <a:r>
              <a:rPr lang="ru-RU" sz="2000" dirty="0">
                <a:latin typeface="Exo 2.0 Extra Bold"/>
                <a:cs typeface="Arial MT"/>
              </a:rPr>
              <a:t>,</a:t>
            </a:r>
            <a:r>
              <a:rPr lang="ru-RU" sz="2000" spc="180" dirty="0">
                <a:latin typeface="Exo 2.0 Extra Bold"/>
                <a:cs typeface="Arial MT"/>
              </a:rPr>
              <a:t> </a:t>
            </a:r>
            <a:r>
              <a:rPr lang="ru-RU" sz="2000" dirty="0">
                <a:latin typeface="Exo 2.0 Extra Bold"/>
                <a:cs typeface="Microsoft Sans Serif"/>
              </a:rPr>
              <a:t>размещенными</a:t>
            </a:r>
            <a:r>
              <a:rPr lang="ru-RU" sz="2000" spc="200" dirty="0">
                <a:latin typeface="Exo 2.0 Extra Bold"/>
                <a:cs typeface="Microsoft Sans Serif"/>
              </a:rPr>
              <a:t> </a:t>
            </a:r>
            <a:r>
              <a:rPr lang="ru-RU" sz="2000" dirty="0">
                <a:latin typeface="Exo 2.0 Extra Bold"/>
                <a:cs typeface="Microsoft Sans Serif"/>
              </a:rPr>
              <a:t>на</a:t>
            </a:r>
            <a:r>
              <a:rPr lang="ru-RU" sz="2000" spc="210" dirty="0">
                <a:latin typeface="Exo 2.0 Extra Bold"/>
                <a:cs typeface="Microsoft Sans Serif"/>
              </a:rPr>
              <a:t> </a:t>
            </a:r>
            <a:r>
              <a:rPr lang="ru-RU" sz="2000" dirty="0">
                <a:latin typeface="Exo 2.0 Extra Bold"/>
                <a:cs typeface="Microsoft Sans Serif"/>
              </a:rPr>
              <a:t>официальном</a:t>
            </a:r>
            <a:r>
              <a:rPr lang="ru-RU" sz="2000" spc="195" dirty="0">
                <a:latin typeface="Exo 2.0 Extra Bold"/>
                <a:cs typeface="Microsoft Sans Serif"/>
              </a:rPr>
              <a:t> </a:t>
            </a:r>
            <a:r>
              <a:rPr lang="ru-RU" sz="2000" dirty="0">
                <a:latin typeface="Exo 2.0 Extra Bold"/>
                <a:cs typeface="Microsoft Sans Serif"/>
              </a:rPr>
              <a:t>сайте</a:t>
            </a:r>
            <a:r>
              <a:rPr lang="ru-RU" sz="2000" spc="190" dirty="0">
                <a:latin typeface="Exo 2.0 Extra Bold"/>
                <a:cs typeface="Microsoft Sans Serif"/>
              </a:rPr>
              <a:t> </a:t>
            </a:r>
            <a:r>
              <a:rPr lang="ru-RU" sz="2000" dirty="0" smtClean="0">
                <a:latin typeface="Exo 2.0 Extra Bold"/>
                <a:cs typeface="Microsoft Sans Serif"/>
              </a:rPr>
              <a:t>Минспорта</a:t>
            </a:r>
            <a:r>
              <a:rPr lang="ru-RU" sz="2000" spc="200" dirty="0" smtClean="0">
                <a:latin typeface="Exo 2.0 Extra Bold"/>
                <a:cs typeface="Microsoft Sans Serif"/>
              </a:rPr>
              <a:t> </a:t>
            </a:r>
            <a:r>
              <a:rPr lang="ru-RU" sz="2000" spc="-10" dirty="0" smtClean="0">
                <a:latin typeface="Exo 2.0 Extra Bold"/>
                <a:cs typeface="Microsoft Sans Serif"/>
              </a:rPr>
              <a:t>России</a:t>
            </a:r>
            <a:r>
              <a:rPr lang="ru-RU" sz="2000" spc="180" dirty="0" smtClean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или</a:t>
            </a:r>
            <a:r>
              <a:rPr lang="ru-RU" sz="2000" spc="175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на</a:t>
            </a:r>
            <a:r>
              <a:rPr lang="ru-RU" sz="2000" spc="180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официальном</a:t>
            </a:r>
            <a:r>
              <a:rPr lang="ru-RU" sz="2000" spc="170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сайте</a:t>
            </a:r>
            <a:r>
              <a:rPr lang="ru-RU" sz="2000" spc="180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ВФСК</a:t>
            </a:r>
            <a:r>
              <a:rPr lang="ru-RU" sz="2000" spc="175" dirty="0">
                <a:latin typeface="Exo 2.0 Extra Bold"/>
                <a:cs typeface="Microsoft Sans Serif"/>
              </a:rPr>
              <a:t> </a:t>
            </a:r>
            <a:r>
              <a:rPr lang="ru-RU" sz="2000" dirty="0" smtClean="0">
                <a:latin typeface="Exo 2.0 Extra Bold"/>
                <a:cs typeface="Microsoft Sans Serif"/>
              </a:rPr>
              <a:t>«ГТО»</a:t>
            </a:r>
            <a:r>
              <a:rPr lang="ru-RU" sz="2000" spc="175" dirty="0" smtClean="0">
                <a:latin typeface="Exo 2.0 Extra Bold"/>
                <a:cs typeface="Microsoft Sans Serif"/>
              </a:rPr>
              <a:t> </a:t>
            </a:r>
            <a:r>
              <a:rPr lang="ru-RU" sz="2000" dirty="0" smtClean="0">
                <a:latin typeface="Exo 2.0 Extra Bold"/>
                <a:cs typeface="Microsoft Sans Serif"/>
              </a:rPr>
              <a:t>(</a:t>
            </a:r>
            <a:r>
              <a:rPr lang="ru-RU" sz="2000" dirty="0">
                <a:latin typeface="Exo 2.0 Extra Bold"/>
                <a:cs typeface="Microsoft Sans Serif"/>
              </a:rPr>
              <a:t>скриншот,</a:t>
            </a:r>
            <a:r>
              <a:rPr lang="ru-RU" sz="2000" spc="420" dirty="0">
                <a:latin typeface="Exo 2.0 Extra Bold"/>
                <a:cs typeface="Microsoft Sans Serif"/>
              </a:rPr>
              <a:t>   </a:t>
            </a:r>
            <a:r>
              <a:rPr lang="ru-RU" sz="2000" spc="-10" dirty="0">
                <a:latin typeface="Exo 2.0 Extra Bold"/>
                <a:cs typeface="Microsoft Sans Serif"/>
              </a:rPr>
              <a:t>заверенный 	должностным</a:t>
            </a:r>
            <a:r>
              <a:rPr lang="ru-RU" sz="2000" spc="-40" dirty="0">
                <a:latin typeface="Exo 2.0 Extra Bold"/>
                <a:cs typeface="Microsoft Sans Serif"/>
              </a:rPr>
              <a:t> </a:t>
            </a:r>
            <a:r>
              <a:rPr lang="ru-RU" sz="2000" spc="-10" dirty="0">
                <a:latin typeface="Exo 2.0 Extra Bold"/>
                <a:cs typeface="Microsoft Sans Serif"/>
              </a:rPr>
              <a:t>лицом)</a:t>
            </a:r>
            <a:endParaRPr lang="ru-RU" sz="2000" dirty="0">
              <a:latin typeface="Exo 2.0 Extra Bold"/>
              <a:cs typeface="Microsoft Sans Serif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lang="ru-RU" sz="2000" dirty="0">
                <a:latin typeface="Exo 2.0 Extra Bold"/>
                <a:cs typeface="Microsoft Sans Serif"/>
              </a:rPr>
              <a:t>или</a:t>
            </a:r>
            <a:r>
              <a:rPr lang="ru-RU" sz="2000" spc="345" dirty="0">
                <a:latin typeface="Exo 2.0 Extra Bold"/>
                <a:cs typeface="Microsoft Sans Serif"/>
              </a:rPr>
              <a:t>  </a:t>
            </a:r>
            <a:r>
              <a:rPr lang="ru-RU" sz="2000" b="1" dirty="0">
                <a:latin typeface="Exo 2.0 Extra Bold"/>
                <a:cs typeface="Arial"/>
              </a:rPr>
              <a:t>заверенной</a:t>
            </a:r>
            <a:r>
              <a:rPr lang="ru-RU" sz="2000" b="1" spc="330" dirty="0">
                <a:latin typeface="Exo 2.0 Extra Bold"/>
                <a:cs typeface="Arial"/>
              </a:rPr>
              <a:t>  </a:t>
            </a:r>
            <a:r>
              <a:rPr lang="ru-RU" sz="2000" b="1" dirty="0">
                <a:latin typeface="Exo 2.0 Extra Bold"/>
                <a:cs typeface="Arial"/>
              </a:rPr>
              <a:t>должностным</a:t>
            </a:r>
            <a:r>
              <a:rPr lang="ru-RU" sz="2000" b="1" spc="335" dirty="0">
                <a:latin typeface="Exo 2.0 Extra Bold"/>
                <a:cs typeface="Arial"/>
              </a:rPr>
              <a:t>  </a:t>
            </a:r>
            <a:r>
              <a:rPr lang="ru-RU" sz="2000" b="1" dirty="0">
                <a:latin typeface="Exo 2.0 Extra Bold"/>
                <a:cs typeface="Arial"/>
              </a:rPr>
              <a:t>лицом</a:t>
            </a:r>
            <a:r>
              <a:rPr lang="ru-RU" sz="2000" b="1" spc="330" dirty="0">
                <a:latin typeface="Exo 2.0 Extra Bold"/>
                <a:cs typeface="Arial"/>
              </a:rPr>
              <a:t>  </a:t>
            </a:r>
            <a:r>
              <a:rPr lang="ru-RU" sz="2000" b="1" dirty="0">
                <a:latin typeface="Exo 2.0 Extra Bold"/>
                <a:cs typeface="Arial"/>
              </a:rPr>
              <a:t>копией</a:t>
            </a:r>
            <a:r>
              <a:rPr lang="ru-RU" sz="2000" b="1" spc="325" dirty="0">
                <a:latin typeface="Exo 2.0 Extra Bold"/>
                <a:cs typeface="Arial"/>
              </a:rPr>
              <a:t>  </a:t>
            </a:r>
            <a:r>
              <a:rPr lang="ru-RU" sz="2000" b="1" dirty="0">
                <a:latin typeface="Exo 2.0 Extra Bold"/>
                <a:cs typeface="Arial"/>
              </a:rPr>
              <a:t>приказа</a:t>
            </a:r>
            <a:r>
              <a:rPr lang="ru-RU" sz="2000" b="1" spc="335" dirty="0">
                <a:latin typeface="Exo 2.0 Extra Bold"/>
                <a:cs typeface="Arial"/>
              </a:rPr>
              <a:t>  </a:t>
            </a:r>
            <a:r>
              <a:rPr lang="ru-RU" sz="2000" b="1" dirty="0">
                <a:latin typeface="Exo 2.0 Extra Bold"/>
                <a:cs typeface="Arial"/>
              </a:rPr>
              <a:t>(выпиской</a:t>
            </a:r>
            <a:r>
              <a:rPr lang="ru-RU" sz="2000" b="1" spc="325" dirty="0">
                <a:latin typeface="Exo 2.0 Extra Bold"/>
                <a:cs typeface="Arial"/>
              </a:rPr>
              <a:t>  </a:t>
            </a:r>
            <a:r>
              <a:rPr lang="ru-RU" sz="2000" b="1" dirty="0">
                <a:latin typeface="Exo 2.0 Extra Bold"/>
                <a:cs typeface="Arial"/>
              </a:rPr>
              <a:t>из</a:t>
            </a:r>
            <a:r>
              <a:rPr lang="ru-RU" sz="2000" b="1" spc="330" dirty="0">
                <a:latin typeface="Exo 2.0 Extra Bold"/>
                <a:cs typeface="Arial"/>
              </a:rPr>
              <a:t>  </a:t>
            </a:r>
            <a:r>
              <a:rPr lang="ru-RU" sz="2000" b="1" spc="-10" dirty="0">
                <a:latin typeface="Exo 2.0 Extra Bold"/>
                <a:cs typeface="Arial"/>
              </a:rPr>
              <a:t>приказа) 	</a:t>
            </a:r>
            <a:r>
              <a:rPr lang="ru-RU" sz="2000" dirty="0" smtClean="0">
                <a:latin typeface="Exo 2.0 Extra Bold"/>
                <a:cs typeface="Microsoft Sans Serif"/>
              </a:rPr>
              <a:t>Минспорта</a:t>
            </a:r>
            <a:r>
              <a:rPr lang="ru-RU" sz="2000" spc="240" dirty="0" smtClean="0">
                <a:latin typeface="Exo 2.0 Extra Bold"/>
                <a:cs typeface="Microsoft Sans Serif"/>
              </a:rPr>
              <a:t> </a:t>
            </a:r>
            <a:r>
              <a:rPr lang="ru-RU" sz="2000" dirty="0" smtClean="0">
                <a:latin typeface="Exo 2.0 Extra Bold"/>
                <a:cs typeface="Microsoft Sans Serif"/>
              </a:rPr>
              <a:t>России о</a:t>
            </a:r>
            <a:r>
              <a:rPr lang="ru-RU" sz="2000" spc="229" dirty="0" smtClean="0">
                <a:latin typeface="Exo 2.0 Extra Bold"/>
                <a:cs typeface="Microsoft Sans Serif"/>
              </a:rPr>
              <a:t> </a:t>
            </a:r>
            <a:r>
              <a:rPr lang="ru-RU" sz="2000" dirty="0">
                <a:latin typeface="Exo 2.0 Extra Bold"/>
                <a:cs typeface="Microsoft Sans Serif"/>
              </a:rPr>
              <a:t>награждении</a:t>
            </a:r>
            <a:r>
              <a:rPr lang="ru-RU" sz="2000" spc="229" dirty="0">
                <a:latin typeface="Exo 2.0 Extra Bold"/>
                <a:cs typeface="Microsoft Sans Serif"/>
              </a:rPr>
              <a:t> </a:t>
            </a:r>
            <a:r>
              <a:rPr lang="ru-RU" sz="2000" dirty="0">
                <a:latin typeface="Exo 2.0 Extra Bold"/>
                <a:cs typeface="Microsoft Sans Serif"/>
              </a:rPr>
              <a:t>золотым</a:t>
            </a:r>
            <a:r>
              <a:rPr lang="ru-RU" sz="2000" spc="229" dirty="0">
                <a:latin typeface="Exo 2.0 Extra Bold"/>
                <a:cs typeface="Microsoft Sans Serif"/>
              </a:rPr>
              <a:t> </a:t>
            </a:r>
            <a:r>
              <a:rPr lang="ru-RU" sz="2000" dirty="0">
                <a:latin typeface="Exo 2.0 Extra Bold"/>
                <a:cs typeface="Microsoft Sans Serif"/>
              </a:rPr>
              <a:t>знаком</a:t>
            </a:r>
            <a:r>
              <a:rPr lang="ru-RU" sz="2000" spc="235" dirty="0">
                <a:latin typeface="Exo 2.0 Extra Bold"/>
                <a:cs typeface="Microsoft Sans Serif"/>
              </a:rPr>
              <a:t> </a:t>
            </a:r>
            <a:r>
              <a:rPr lang="ru-RU" sz="2000" dirty="0">
                <a:latin typeface="Exo 2.0 Extra Bold"/>
                <a:cs typeface="Microsoft Sans Serif"/>
              </a:rPr>
              <a:t>ГТО,</a:t>
            </a:r>
            <a:r>
              <a:rPr lang="ru-RU" sz="2000" spc="240" dirty="0">
                <a:latin typeface="Exo 2.0 Extra Bold"/>
                <a:cs typeface="Microsoft Sans Serif"/>
              </a:rPr>
              <a:t> </a:t>
            </a:r>
            <a:endParaRPr lang="ru-RU" sz="2000" spc="240" dirty="0" smtClean="0">
              <a:latin typeface="Exo 2.0 Extra Bold"/>
              <a:cs typeface="Microsoft Sans Serif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lang="ru-RU" sz="2000" b="1" spc="-10" dirty="0" smtClean="0">
                <a:latin typeface="Exo 2.0 Extra Bold"/>
                <a:cs typeface="Microsoft Sans Serif"/>
              </a:rPr>
              <a:t>копией </a:t>
            </a:r>
            <a:r>
              <a:rPr lang="ru-RU" sz="2000" b="1" dirty="0" smtClean="0">
                <a:latin typeface="Exo 2.0 Extra Bold"/>
                <a:cs typeface="Microsoft Sans Serif"/>
              </a:rPr>
              <a:t>приказа</a:t>
            </a:r>
            <a:r>
              <a:rPr lang="ru-RU" sz="2000" b="1" spc="225" dirty="0" smtClean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(выпиской</a:t>
            </a:r>
            <a:r>
              <a:rPr lang="ru-RU" sz="2000" spc="225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из</a:t>
            </a:r>
            <a:r>
              <a:rPr lang="ru-RU" sz="2000" spc="235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приказа)</a:t>
            </a:r>
            <a:r>
              <a:rPr lang="ru-RU" sz="2000" spc="225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органа</a:t>
            </a:r>
            <a:r>
              <a:rPr lang="ru-RU" sz="2000" spc="229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исполнительной</a:t>
            </a:r>
            <a:r>
              <a:rPr lang="ru-RU" sz="2000" spc="229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власти</a:t>
            </a:r>
            <a:r>
              <a:rPr lang="ru-RU" sz="2000" spc="229" dirty="0">
                <a:latin typeface="Exo 2.0 Extra Bold"/>
                <a:cs typeface="Microsoft Sans Serif"/>
              </a:rPr>
              <a:t>  </a:t>
            </a:r>
            <a:r>
              <a:rPr lang="ru-RU" sz="2000" dirty="0">
                <a:latin typeface="Exo 2.0 Extra Bold"/>
                <a:cs typeface="Microsoft Sans Serif"/>
              </a:rPr>
              <a:t>субъекта</a:t>
            </a:r>
            <a:r>
              <a:rPr lang="ru-RU" sz="2000" spc="225" dirty="0">
                <a:latin typeface="Exo 2.0 Extra Bold"/>
                <a:cs typeface="Microsoft Sans Serif"/>
              </a:rPr>
              <a:t>  </a:t>
            </a:r>
            <a:r>
              <a:rPr lang="ru-RU" sz="2000" spc="-10" dirty="0" smtClean="0">
                <a:latin typeface="Exo 2.0 Extra Bold"/>
                <a:cs typeface="Microsoft Sans Serif"/>
              </a:rPr>
              <a:t>РФ </a:t>
            </a:r>
            <a:r>
              <a:rPr lang="ru-RU" sz="2000" dirty="0" smtClean="0">
                <a:latin typeface="Exo 2.0 Extra Bold"/>
                <a:cs typeface="Microsoft Sans Serif"/>
              </a:rPr>
              <a:t>о</a:t>
            </a:r>
            <a:r>
              <a:rPr lang="ru-RU" sz="2000" spc="-5" dirty="0" smtClean="0">
                <a:latin typeface="Exo 2.0 Extra Bold"/>
                <a:cs typeface="Microsoft Sans Serif"/>
              </a:rPr>
              <a:t> </a:t>
            </a:r>
            <a:r>
              <a:rPr lang="ru-RU" sz="2000" spc="-10" dirty="0">
                <a:latin typeface="Exo 2.0 Extra Bold"/>
                <a:cs typeface="Microsoft Sans Serif"/>
              </a:rPr>
              <a:t>награждении</a:t>
            </a:r>
            <a:r>
              <a:rPr lang="ru-RU" sz="2000" spc="-15" dirty="0">
                <a:latin typeface="Exo 2.0 Extra Bold"/>
                <a:cs typeface="Microsoft Sans Serif"/>
              </a:rPr>
              <a:t> </a:t>
            </a:r>
            <a:r>
              <a:rPr lang="ru-RU" sz="2000" spc="-10" dirty="0">
                <a:latin typeface="Exo 2.0 Extra Bold"/>
                <a:cs typeface="Microsoft Sans Serif"/>
              </a:rPr>
              <a:t>серебряным</a:t>
            </a:r>
            <a:r>
              <a:rPr lang="ru-RU" sz="2000" spc="-25" dirty="0">
                <a:latin typeface="Exo 2.0 Extra Bold"/>
                <a:cs typeface="Microsoft Sans Serif"/>
              </a:rPr>
              <a:t> </a:t>
            </a:r>
            <a:r>
              <a:rPr lang="ru-RU" sz="2000" dirty="0">
                <a:latin typeface="Exo 2.0 Extra Bold"/>
                <a:cs typeface="Microsoft Sans Serif"/>
              </a:rPr>
              <a:t>или</a:t>
            </a:r>
            <a:r>
              <a:rPr lang="ru-RU" sz="2000" spc="15" dirty="0">
                <a:latin typeface="Exo 2.0 Extra Bold"/>
                <a:cs typeface="Microsoft Sans Serif"/>
              </a:rPr>
              <a:t> </a:t>
            </a:r>
            <a:r>
              <a:rPr lang="ru-RU" sz="2000" spc="-10" dirty="0">
                <a:latin typeface="Exo 2.0 Extra Bold"/>
                <a:cs typeface="Microsoft Sans Serif"/>
              </a:rPr>
              <a:t>бронзовым</a:t>
            </a:r>
            <a:r>
              <a:rPr lang="ru-RU" sz="2000" spc="-30" dirty="0">
                <a:latin typeface="Exo 2.0 Extra Bold"/>
                <a:cs typeface="Microsoft Sans Serif"/>
              </a:rPr>
              <a:t> </a:t>
            </a:r>
            <a:r>
              <a:rPr lang="ru-RU" sz="2000" spc="-25" dirty="0">
                <a:latin typeface="Exo 2.0 Extra Bold"/>
                <a:cs typeface="Microsoft Sans Serif"/>
              </a:rPr>
              <a:t>знаком</a:t>
            </a:r>
            <a:r>
              <a:rPr lang="ru-RU" sz="2000" spc="-15" dirty="0">
                <a:latin typeface="Exo 2.0 Extra Bold"/>
                <a:cs typeface="Microsoft Sans Serif"/>
              </a:rPr>
              <a:t> </a:t>
            </a:r>
            <a:r>
              <a:rPr lang="ru-RU" sz="2000" spc="-25" dirty="0" smtClean="0">
                <a:latin typeface="Exo 2.0 Extra Bold"/>
                <a:cs typeface="Microsoft Sans Serif"/>
              </a:rPr>
              <a:t>ГТО</a:t>
            </a:r>
            <a:endParaRPr lang="ru-RU" sz="2000" dirty="0">
              <a:latin typeface="Exo 2.0 Extra Bold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34671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2024" y="-841248"/>
            <a:ext cx="12966191" cy="8866251"/>
            <a:chOff x="541998" y="-588752"/>
            <a:chExt cx="8632789" cy="832429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998" y="-588752"/>
              <a:ext cx="8632789" cy="52712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4223" y="4445317"/>
              <a:ext cx="7063278" cy="32902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35125" y="2742254"/>
              <a:ext cx="1026176" cy="635295"/>
            </a:xfrm>
            <a:custGeom>
              <a:avLst/>
              <a:gdLst/>
              <a:ahLst/>
              <a:cxnLst/>
              <a:rect l="l" t="t" r="r" b="b"/>
              <a:pathLst>
                <a:path w="943610" h="593089">
                  <a:moveTo>
                    <a:pt x="0" y="592836"/>
                  </a:moveTo>
                  <a:lnTo>
                    <a:pt x="943355" y="592836"/>
                  </a:lnTo>
                  <a:lnTo>
                    <a:pt x="943355" y="0"/>
                  </a:lnTo>
                  <a:lnTo>
                    <a:pt x="0" y="0"/>
                  </a:lnTo>
                  <a:lnTo>
                    <a:pt x="0" y="592836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223" y="4471878"/>
              <a:ext cx="1728336" cy="660065"/>
            </a:xfrm>
            <a:prstGeom prst="rect">
              <a:avLst/>
            </a:prstGeom>
          </p:spPr>
        </p:pic>
      </p:grpSp>
      <p:sp>
        <p:nvSpPr>
          <p:cNvPr id="10" name="Стрелка вправо 9"/>
          <p:cNvSpPr/>
          <p:nvPr/>
        </p:nvSpPr>
        <p:spPr>
          <a:xfrm rot="3473511">
            <a:off x="863615" y="3832779"/>
            <a:ext cx="1362456" cy="238287"/>
          </a:xfrm>
          <a:prstGeom prst="rightArrow">
            <a:avLst/>
          </a:prstGeom>
          <a:solidFill>
            <a:srgbClr val="DF174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0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 idx="4294967295"/>
          </p:nvPr>
        </p:nvSpPr>
        <p:spPr>
          <a:xfrm>
            <a:off x="838080" y="260640"/>
            <a:ext cx="1051536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ru-RU" sz="3200" b="1" strike="noStrike" spc="-1" dirty="0">
                <a:solidFill>
                  <a:srgbClr val="C00000"/>
                </a:solidFill>
                <a:latin typeface="Exo 2.0 Extra Bold"/>
              </a:rPr>
              <a:t>НАШИ ПРЕИМУЩЕСТВА</a:t>
            </a:r>
            <a:endParaRPr lang="ru-RU" sz="3200" b="0" strike="noStrike" spc="-1" dirty="0">
              <a:solidFill>
                <a:srgbClr val="C00000"/>
              </a:solidFill>
              <a:latin typeface="Exo 2.0 Extra Bold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idx="4294967295"/>
          </p:nvPr>
        </p:nvSpPr>
        <p:spPr>
          <a:xfrm>
            <a:off x="838080" y="1268640"/>
            <a:ext cx="10515360" cy="4907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b="1" strike="noStrike" spc="-1" dirty="0">
                <a:solidFill>
                  <a:srgbClr val="00469A"/>
                </a:solidFill>
                <a:latin typeface="Exo 2.0 Extra Bold"/>
              </a:rPr>
              <a:t>Современные базы для учебных и тренировочных занятий, наличие научной лаборатории</a:t>
            </a:r>
            <a:endParaRPr lang="ru-RU" b="0" strike="noStrike" spc="-1" dirty="0">
              <a:solidFill>
                <a:srgbClr val="00469A"/>
              </a:solidFill>
              <a:latin typeface="Exo 2.0 Extra Bold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2" name="Picture 3" descr="C:\Users\user\Desktop\фото УралГУФК\киберспорт3.JPG"/>
          <p:cNvPicPr/>
          <p:nvPr/>
        </p:nvPicPr>
        <p:blipFill>
          <a:blip r:embed="rId2"/>
          <a:stretch/>
        </p:blipFill>
        <p:spPr>
          <a:xfrm>
            <a:off x="5958165" y="2252520"/>
            <a:ext cx="4476997" cy="2398816"/>
          </a:xfrm>
          <a:prstGeom prst="rect">
            <a:avLst/>
          </a:prstGeom>
          <a:ln w="0">
            <a:noFill/>
          </a:ln>
        </p:spPr>
      </p:pic>
      <p:pic>
        <p:nvPicPr>
          <p:cNvPr id="173" name="Picture 4" descr="C:\Users\user\Desktop\фото УралГУФК\манеж новое покрытие.jpg"/>
          <p:cNvPicPr/>
          <p:nvPr/>
        </p:nvPicPr>
        <p:blipFill>
          <a:blip r:embed="rId3"/>
          <a:stretch/>
        </p:blipFill>
        <p:spPr>
          <a:xfrm>
            <a:off x="1676528" y="4461480"/>
            <a:ext cx="4075048" cy="2206664"/>
          </a:xfrm>
          <a:prstGeom prst="rect">
            <a:avLst/>
          </a:prstGeom>
          <a:ln w="0">
            <a:noFill/>
          </a:ln>
        </p:spPr>
      </p:pic>
      <p:pic>
        <p:nvPicPr>
          <p:cNvPr id="174" name="Picture 5" descr="C:\Users\user\Desktop\фото УралГУФК\зал бокса.JPG"/>
          <p:cNvPicPr/>
          <p:nvPr/>
        </p:nvPicPr>
        <p:blipFill>
          <a:blip r:embed="rId4"/>
          <a:stretch/>
        </p:blipFill>
        <p:spPr>
          <a:xfrm>
            <a:off x="1676528" y="2252520"/>
            <a:ext cx="4075048" cy="2208960"/>
          </a:xfrm>
          <a:prstGeom prst="rect">
            <a:avLst/>
          </a:prstGeom>
          <a:ln w="0">
            <a:noFill/>
          </a:ln>
        </p:spPr>
      </p:pic>
      <p:pic>
        <p:nvPicPr>
          <p:cNvPr id="175" name="Picture 6" descr="C:\Users\user\Desktop\фото УралГУФК\зал борьбы.JPG"/>
          <p:cNvPicPr/>
          <p:nvPr/>
        </p:nvPicPr>
        <p:blipFill>
          <a:blip r:embed="rId5"/>
          <a:stretch/>
        </p:blipFill>
        <p:spPr>
          <a:xfrm>
            <a:off x="5958165" y="4361688"/>
            <a:ext cx="4476997" cy="2359746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23162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2"/>
          <p:cNvSpPr>
            <a:spLocks noGrp="1"/>
          </p:cNvSpPr>
          <p:nvPr>
            <p:ph idx="4294967295"/>
          </p:nvPr>
        </p:nvSpPr>
        <p:spPr>
          <a:xfrm>
            <a:off x="838080" y="1340640"/>
            <a:ext cx="10515360" cy="4835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b="1" strike="noStrike" spc="-1" dirty="0">
                <a:solidFill>
                  <a:srgbClr val="00469A"/>
                </a:solidFill>
                <a:latin typeface="Exo 2.0 Extra Bold"/>
              </a:rPr>
              <a:t>Благоустроенное общежитие</a:t>
            </a:r>
            <a:endParaRPr lang="ru-RU" b="0" strike="noStrike" spc="-1" dirty="0">
              <a:solidFill>
                <a:srgbClr val="00469A"/>
              </a:solidFill>
              <a:latin typeface="Exo 2.0 Extra Bold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78" name="Picture 2" descr="C:\Users\user\Desktop\фото УралГУФК\день рождения Дома студентов уралгуфк.jpg"/>
          <p:cNvPicPr/>
          <p:nvPr/>
        </p:nvPicPr>
        <p:blipFill>
          <a:blip r:embed="rId2"/>
          <a:stretch/>
        </p:blipFill>
        <p:spPr>
          <a:xfrm>
            <a:off x="4609495" y="1844998"/>
            <a:ext cx="6660187" cy="3308891"/>
          </a:xfrm>
          <a:prstGeom prst="rect">
            <a:avLst/>
          </a:prstGeom>
          <a:ln w="0">
            <a:noFill/>
          </a:ln>
        </p:spPr>
      </p:pic>
      <p:pic>
        <p:nvPicPr>
          <p:cNvPr id="179" name="Picture 3" descr="C:\Users\user\Desktop\фото УралГУФК\дом студентов общежитие1.jpeg"/>
          <p:cNvPicPr/>
          <p:nvPr/>
        </p:nvPicPr>
        <p:blipFill>
          <a:blip r:embed="rId3"/>
          <a:stretch/>
        </p:blipFill>
        <p:spPr>
          <a:xfrm>
            <a:off x="7353904" y="4892003"/>
            <a:ext cx="3915778" cy="2061000"/>
          </a:xfrm>
          <a:prstGeom prst="rect">
            <a:avLst/>
          </a:prstGeom>
          <a:ln w="0">
            <a:noFill/>
          </a:ln>
        </p:spPr>
      </p:pic>
      <p:pic>
        <p:nvPicPr>
          <p:cNvPr id="180" name="Picture 4" descr="C:\Users\user\Desktop\фото УралГУФК\дом студентов общежитие2.jpeg"/>
          <p:cNvPicPr/>
          <p:nvPr/>
        </p:nvPicPr>
        <p:blipFill>
          <a:blip r:embed="rId4"/>
          <a:stretch/>
        </p:blipFill>
        <p:spPr>
          <a:xfrm>
            <a:off x="4609495" y="4606809"/>
            <a:ext cx="2552004" cy="2295409"/>
          </a:xfrm>
          <a:prstGeom prst="rect">
            <a:avLst/>
          </a:prstGeom>
          <a:ln w="0">
            <a:noFill/>
          </a:ln>
        </p:spPr>
      </p:pic>
      <p:pic>
        <p:nvPicPr>
          <p:cNvPr id="181" name="Picture 5"/>
          <p:cNvPicPr/>
          <p:nvPr/>
        </p:nvPicPr>
        <p:blipFill>
          <a:blip r:embed="rId5"/>
          <a:stretch/>
        </p:blipFill>
        <p:spPr>
          <a:xfrm>
            <a:off x="778796" y="1844998"/>
            <a:ext cx="3830699" cy="4864560"/>
          </a:xfrm>
          <a:prstGeom prst="rect">
            <a:avLst/>
          </a:prstGeom>
          <a:ln w="0">
            <a:noFill/>
          </a:ln>
        </p:spPr>
      </p:pic>
      <p:sp>
        <p:nvSpPr>
          <p:cNvPr id="8" name="PlaceHolder 1"/>
          <p:cNvSpPr txBox="1">
            <a:spLocks/>
          </p:cNvSpPr>
          <p:nvPr/>
        </p:nvSpPr>
        <p:spPr>
          <a:xfrm>
            <a:off x="1033152" y="260640"/>
            <a:ext cx="10390607" cy="1033770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spc="-1" dirty="0" smtClean="0">
                <a:solidFill>
                  <a:srgbClr val="C00000"/>
                </a:solidFill>
                <a:latin typeface="Exo 2.0 Extra Bold"/>
              </a:rPr>
              <a:t>НАШИ ПРЕИМУЩЕСТВА</a:t>
            </a:r>
            <a:endParaRPr lang="ru-RU" sz="3200" spc="-1" dirty="0">
              <a:solidFill>
                <a:srgbClr val="C00000"/>
              </a:solidFill>
              <a:latin typeface="Exo 2.0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31438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2"/>
          <p:cNvSpPr>
            <a:spLocks noGrp="1"/>
          </p:cNvSpPr>
          <p:nvPr>
            <p:ph idx="4294967295"/>
          </p:nvPr>
        </p:nvSpPr>
        <p:spPr>
          <a:xfrm>
            <a:off x="838080" y="1340640"/>
            <a:ext cx="10515360" cy="4835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b="1" strike="noStrike" spc="-1" dirty="0">
                <a:solidFill>
                  <a:srgbClr val="00469A"/>
                </a:solidFill>
                <a:latin typeface="Exo 2.0 Extra Bold"/>
              </a:rPr>
              <a:t>Возможности для спортивного совершенствования</a:t>
            </a:r>
            <a:endParaRPr lang="ru-RU" b="0" strike="noStrike" spc="-1" dirty="0">
              <a:solidFill>
                <a:srgbClr val="00469A"/>
              </a:solidFill>
              <a:latin typeface="Exo 2.0 Extra Bold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4" name="Picture 2" descr="C:\Users\user\Desktop\фото УралГУФК\тхэквондо кудашова бой чемпионат мира.JPG"/>
          <p:cNvPicPr/>
          <p:nvPr/>
        </p:nvPicPr>
        <p:blipFill>
          <a:blip r:embed="rId2"/>
          <a:stretch/>
        </p:blipFill>
        <p:spPr>
          <a:xfrm>
            <a:off x="1502113" y="2004424"/>
            <a:ext cx="4098720" cy="2353820"/>
          </a:xfrm>
          <a:prstGeom prst="rect">
            <a:avLst/>
          </a:prstGeom>
          <a:ln w="0">
            <a:noFill/>
          </a:ln>
        </p:spPr>
      </p:pic>
      <p:pic>
        <p:nvPicPr>
          <p:cNvPr id="185" name="Picture 3" descr="C:\Users\user\Desktop\фото УралГУФК\1Худоян чемпион Европы бокс2024.jpg"/>
          <p:cNvPicPr/>
          <p:nvPr/>
        </p:nvPicPr>
        <p:blipFill>
          <a:blip r:embed="rId3"/>
          <a:stretch/>
        </p:blipFill>
        <p:spPr>
          <a:xfrm>
            <a:off x="6448301" y="1845000"/>
            <a:ext cx="4354579" cy="2513244"/>
          </a:xfrm>
          <a:prstGeom prst="rect">
            <a:avLst/>
          </a:prstGeom>
          <a:ln w="0">
            <a:noFill/>
          </a:ln>
        </p:spPr>
      </p:pic>
      <p:pic>
        <p:nvPicPr>
          <p:cNvPr id="186" name="Picture 4" descr="C:\Users\user\Desktop\фото УралГУФК\2манеж ушу.jpg"/>
          <p:cNvPicPr/>
          <p:nvPr/>
        </p:nvPicPr>
        <p:blipFill>
          <a:blip r:embed="rId4"/>
          <a:stretch/>
        </p:blipFill>
        <p:spPr>
          <a:xfrm>
            <a:off x="415636" y="4539960"/>
            <a:ext cx="3361964" cy="2003344"/>
          </a:xfrm>
          <a:prstGeom prst="rect">
            <a:avLst/>
          </a:prstGeom>
          <a:ln w="0">
            <a:noFill/>
          </a:ln>
        </p:spPr>
      </p:pic>
      <p:pic>
        <p:nvPicPr>
          <p:cNvPr id="187" name="Picture 5" descr="C:\Users\user\Desktop\фото УралГУФК\спартакиада легкая атлетика.JPG"/>
          <p:cNvPicPr/>
          <p:nvPr/>
        </p:nvPicPr>
        <p:blipFill>
          <a:blip r:embed="rId5"/>
          <a:stretch/>
        </p:blipFill>
        <p:spPr>
          <a:xfrm>
            <a:off x="8110846" y="4449118"/>
            <a:ext cx="3683713" cy="2260440"/>
          </a:xfrm>
          <a:prstGeom prst="rect">
            <a:avLst/>
          </a:prstGeom>
          <a:ln w="0">
            <a:noFill/>
          </a:ln>
        </p:spPr>
      </p:pic>
      <p:pic>
        <p:nvPicPr>
          <p:cNvPr id="188" name="Picture 6" descr="C:\Users\user\Desktop\фото УралГУФК\волейбол с тренером.jpg"/>
          <p:cNvPicPr/>
          <p:nvPr/>
        </p:nvPicPr>
        <p:blipFill>
          <a:blip r:embed="rId6"/>
          <a:stretch/>
        </p:blipFill>
        <p:spPr>
          <a:xfrm>
            <a:off x="4096987" y="4358244"/>
            <a:ext cx="3610099" cy="2351314"/>
          </a:xfrm>
          <a:prstGeom prst="rect">
            <a:avLst/>
          </a:prstGeom>
          <a:ln w="0">
            <a:noFill/>
          </a:ln>
        </p:spPr>
      </p:pic>
      <p:sp>
        <p:nvSpPr>
          <p:cNvPr id="9" name="PlaceHolder 1"/>
          <p:cNvSpPr txBox="1">
            <a:spLocks/>
          </p:cNvSpPr>
          <p:nvPr/>
        </p:nvSpPr>
        <p:spPr>
          <a:xfrm>
            <a:off x="838080" y="260640"/>
            <a:ext cx="10515360" cy="962518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spc="-1" smtClean="0">
                <a:solidFill>
                  <a:srgbClr val="C00000"/>
                </a:solidFill>
                <a:latin typeface="Exo 2.0 Extra Bold"/>
              </a:rPr>
              <a:t>НАШИ ПРЕИМУЩЕСТВА</a:t>
            </a:r>
            <a:endParaRPr lang="ru-RU" sz="3200" spc="-1" dirty="0">
              <a:solidFill>
                <a:srgbClr val="C00000"/>
              </a:solidFill>
              <a:latin typeface="Exo 2.0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193433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2"/>
          <p:cNvSpPr>
            <a:spLocks noGrp="1"/>
          </p:cNvSpPr>
          <p:nvPr>
            <p:ph idx="4294967295"/>
          </p:nvPr>
        </p:nvSpPr>
        <p:spPr>
          <a:xfrm>
            <a:off x="838080" y="1268640"/>
            <a:ext cx="10515360" cy="4907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b="1" strike="noStrike" spc="-1" dirty="0">
                <a:solidFill>
                  <a:srgbClr val="00469A"/>
                </a:solidFill>
                <a:latin typeface="Exo 2.0 Extra Bold"/>
              </a:rPr>
              <a:t>Яркая и активная студенческая жизнь</a:t>
            </a:r>
            <a:endParaRPr lang="ru-RU" b="0" strike="noStrike" spc="-1" dirty="0">
              <a:solidFill>
                <a:srgbClr val="00469A"/>
              </a:solidFill>
              <a:latin typeface="Exo 2.0 Extra Bold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1" name="Picture 3" descr="C:\Users\user\Desktop\фото УралГУФК\творческие коллективы.JPG"/>
          <p:cNvPicPr/>
          <p:nvPr/>
        </p:nvPicPr>
        <p:blipFill>
          <a:blip r:embed="rId2"/>
          <a:stretch/>
        </p:blipFill>
        <p:spPr>
          <a:xfrm>
            <a:off x="7097485" y="1654797"/>
            <a:ext cx="4909098" cy="2782322"/>
          </a:xfrm>
          <a:prstGeom prst="rect">
            <a:avLst/>
          </a:prstGeom>
          <a:ln w="0">
            <a:noFill/>
          </a:ln>
        </p:spPr>
      </p:pic>
      <p:pic>
        <p:nvPicPr>
          <p:cNvPr id="193" name="Picture 8" descr="C:\Users\user\Desktop\фото УралГУФК\1 сентября.JPG"/>
          <p:cNvPicPr/>
          <p:nvPr/>
        </p:nvPicPr>
        <p:blipFill>
          <a:blip r:embed="rId3"/>
          <a:stretch/>
        </p:blipFill>
        <p:spPr>
          <a:xfrm>
            <a:off x="3646908" y="3778273"/>
            <a:ext cx="4897703" cy="2974909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/>
          <p:cNvSpPr txBox="1">
            <a:spLocks/>
          </p:cNvSpPr>
          <p:nvPr/>
        </p:nvSpPr>
        <p:spPr>
          <a:xfrm>
            <a:off x="838080" y="260640"/>
            <a:ext cx="10515360" cy="926892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spc="-1" smtClean="0">
                <a:solidFill>
                  <a:srgbClr val="C00000"/>
                </a:solidFill>
                <a:latin typeface="Exo 2.0 Extra Bold"/>
              </a:rPr>
              <a:t>НАШИ ПРЕИМУЩЕСТВА</a:t>
            </a:r>
            <a:endParaRPr lang="ru-RU" sz="3200" spc="-1" dirty="0">
              <a:solidFill>
                <a:srgbClr val="C00000"/>
              </a:solidFill>
              <a:latin typeface="Exo 2.0 Extra Bold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52" y="1814454"/>
            <a:ext cx="31496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2"/>
          <p:cNvSpPr>
            <a:spLocks noGrp="1"/>
          </p:cNvSpPr>
          <p:nvPr>
            <p:ph idx="4294967295"/>
          </p:nvPr>
        </p:nvSpPr>
        <p:spPr>
          <a:xfrm>
            <a:off x="838080" y="1268640"/>
            <a:ext cx="10515360" cy="4907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b="1" spc="-1" dirty="0" smtClean="0">
                <a:solidFill>
                  <a:srgbClr val="00469A"/>
                </a:solidFill>
                <a:latin typeface="Exo 2.0 Extra Bold"/>
              </a:rPr>
              <a:t>Высококвалифицированный преподавательский состав</a:t>
            </a:r>
            <a:endParaRPr lang="ru-RU" b="0" strike="noStrike" spc="-1" dirty="0">
              <a:solidFill>
                <a:srgbClr val="00469A"/>
              </a:solidFill>
              <a:latin typeface="Exo 2.0 Extra Bold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1"/>
          <p:cNvSpPr txBox="1">
            <a:spLocks/>
          </p:cNvSpPr>
          <p:nvPr/>
        </p:nvSpPr>
        <p:spPr>
          <a:xfrm>
            <a:off x="838080" y="260640"/>
            <a:ext cx="10515360" cy="926892"/>
          </a:xfrm>
          <a:prstGeom prst="rect">
            <a:avLst/>
          </a:prstGeom>
          <a:noFill/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spc="-1" dirty="0" smtClean="0">
                <a:solidFill>
                  <a:srgbClr val="C00000"/>
                </a:solidFill>
                <a:latin typeface="Exo 2.0 Extra Bold"/>
              </a:rPr>
              <a:t>НАШИ ПРЕИМУЩЕСТВА</a:t>
            </a:r>
            <a:endParaRPr lang="ru-RU" sz="3200" spc="-1" dirty="0">
              <a:solidFill>
                <a:srgbClr val="C00000"/>
              </a:solidFill>
              <a:latin typeface="Exo 2.0 Extra Bo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735" y="4791304"/>
            <a:ext cx="3068438" cy="20456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635" y="4811429"/>
            <a:ext cx="3038250" cy="2025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80" y="4830800"/>
            <a:ext cx="3040800" cy="2027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760589"/>
            <a:ext cx="9158514" cy="308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3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40703" y="4132672"/>
            <a:ext cx="3026996" cy="216407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0455" y="490678"/>
            <a:ext cx="5470313" cy="3105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3850" algn="ctr">
              <a:spcBef>
                <a:spcPts val="600"/>
              </a:spcBef>
            </a:pPr>
            <a:r>
              <a:rPr sz="3600" b="1" u="sng" spc="-10" dirty="0">
                <a:solidFill>
                  <a:srgbClr val="C00000"/>
                </a:solidFill>
                <a:uFill>
                  <a:solidFill>
                    <a:srgbClr val="000000"/>
                  </a:solidFill>
                </a:uFill>
                <a:latin typeface="Exo 2.0 Extra Bold"/>
                <a:cs typeface="Microsoft Sans Serif"/>
              </a:rPr>
              <a:t>КОНТАКТЫ:</a:t>
            </a:r>
            <a:endParaRPr sz="3600" b="1" dirty="0">
              <a:solidFill>
                <a:srgbClr val="C00000"/>
              </a:solidFill>
              <a:latin typeface="Exo 2.0 Extra Bold"/>
              <a:cs typeface="Microsoft Sans Serif"/>
            </a:endParaRPr>
          </a:p>
          <a:p>
            <a:pPr algn="ctr">
              <a:spcBef>
                <a:spcPts val="600"/>
              </a:spcBef>
            </a:pPr>
            <a:r>
              <a:rPr sz="2800" b="1" spc="-10" dirty="0">
                <a:latin typeface="Exo 2.0 Extra Bold"/>
                <a:cs typeface="Arial"/>
              </a:rPr>
              <a:t>454091,</a:t>
            </a:r>
            <a:r>
              <a:rPr sz="2800" b="1" spc="-45" dirty="0">
                <a:latin typeface="Exo 2.0 Extra Bold"/>
                <a:cs typeface="Arial"/>
              </a:rPr>
              <a:t> </a:t>
            </a:r>
            <a:r>
              <a:rPr sz="2800" b="1" dirty="0">
                <a:latin typeface="Exo 2.0 Extra Bold"/>
                <a:cs typeface="Arial"/>
              </a:rPr>
              <a:t>г.</a:t>
            </a:r>
            <a:r>
              <a:rPr sz="2800" b="1" spc="-25" dirty="0">
                <a:latin typeface="Exo 2.0 Extra Bold"/>
                <a:cs typeface="Arial"/>
              </a:rPr>
              <a:t> </a:t>
            </a:r>
            <a:r>
              <a:rPr sz="2800" b="1" spc="-10" dirty="0">
                <a:latin typeface="Exo 2.0 Extra Bold"/>
                <a:cs typeface="Arial"/>
              </a:rPr>
              <a:t>Челябинск, </a:t>
            </a:r>
            <a:endParaRPr lang="ru-RU" sz="2800" b="1" spc="-10" dirty="0" smtClean="0">
              <a:latin typeface="Exo 2.0 Extra Bold"/>
              <a:cs typeface="Arial"/>
            </a:endParaRPr>
          </a:p>
          <a:p>
            <a:pPr algn="ctr">
              <a:spcBef>
                <a:spcPts val="600"/>
              </a:spcBef>
            </a:pPr>
            <a:r>
              <a:rPr sz="2800" b="1" dirty="0" err="1" smtClean="0">
                <a:latin typeface="Exo 2.0 Extra Bold"/>
                <a:cs typeface="Arial"/>
              </a:rPr>
              <a:t>ул</a:t>
            </a:r>
            <a:r>
              <a:rPr sz="2800" b="1" dirty="0">
                <a:latin typeface="Exo 2.0 Extra Bold"/>
                <a:cs typeface="Arial"/>
              </a:rPr>
              <a:t>.</a:t>
            </a:r>
            <a:r>
              <a:rPr sz="2800" b="1" spc="-25" dirty="0">
                <a:latin typeface="Exo 2.0 Extra Bold"/>
                <a:cs typeface="Arial"/>
              </a:rPr>
              <a:t> </a:t>
            </a:r>
            <a:r>
              <a:rPr sz="2800" b="1" spc="-10" dirty="0">
                <a:latin typeface="Exo 2.0 Extra Bold"/>
                <a:cs typeface="Arial"/>
              </a:rPr>
              <a:t>Орджоникидзе,</a:t>
            </a:r>
            <a:r>
              <a:rPr sz="2800" b="1" dirty="0">
                <a:latin typeface="Exo 2.0 Extra Bold"/>
                <a:cs typeface="Arial"/>
              </a:rPr>
              <a:t> д.</a:t>
            </a:r>
            <a:r>
              <a:rPr sz="2800" b="1" spc="-25" dirty="0">
                <a:latin typeface="Exo 2.0 Extra Bold"/>
                <a:cs typeface="Arial"/>
              </a:rPr>
              <a:t> </a:t>
            </a:r>
            <a:r>
              <a:rPr sz="2800" b="1" spc="-50" dirty="0">
                <a:latin typeface="Exo 2.0 Extra Bold"/>
                <a:cs typeface="Arial"/>
              </a:rPr>
              <a:t>1</a:t>
            </a:r>
            <a:endParaRPr sz="2800" dirty="0">
              <a:latin typeface="Exo 2.0 Extra Bold"/>
              <a:cs typeface="Arial"/>
            </a:endParaRPr>
          </a:p>
          <a:p>
            <a:pPr marL="635" algn="ctr">
              <a:spcBef>
                <a:spcPts val="600"/>
              </a:spcBef>
            </a:pPr>
            <a:r>
              <a:rPr sz="2800" dirty="0">
                <a:solidFill>
                  <a:srgbClr val="C00000"/>
                </a:solidFill>
                <a:latin typeface="Exo 2.0 Extra Bold"/>
                <a:cs typeface="Microsoft Sans Serif"/>
              </a:rPr>
              <a:t>Телефон:</a:t>
            </a:r>
            <a:r>
              <a:rPr sz="2800" spc="35" dirty="0">
                <a:solidFill>
                  <a:srgbClr val="C00000"/>
                </a:solidFill>
                <a:latin typeface="Exo 2.0 Extra Bold"/>
                <a:cs typeface="Microsoft Sans Serif"/>
              </a:rPr>
              <a:t> </a:t>
            </a:r>
            <a:r>
              <a:rPr sz="2800" b="1" spc="-25" dirty="0">
                <a:latin typeface="Exo 2.0 Extra Bold"/>
                <a:cs typeface="Arial"/>
              </a:rPr>
              <a:t>8(351)217-</a:t>
            </a:r>
            <a:r>
              <a:rPr sz="2800" b="1" spc="-20" dirty="0">
                <a:latin typeface="Exo 2.0 Extra Bold"/>
                <a:cs typeface="Arial"/>
              </a:rPr>
              <a:t>04-</a:t>
            </a:r>
            <a:r>
              <a:rPr sz="2800" b="1" spc="-25" dirty="0">
                <a:latin typeface="Exo 2.0 Extra Bold"/>
                <a:cs typeface="Arial"/>
              </a:rPr>
              <a:t>47</a:t>
            </a:r>
            <a:endParaRPr sz="2800" dirty="0">
              <a:latin typeface="Exo 2.0 Extra Bold"/>
              <a:cs typeface="Arial"/>
            </a:endParaRPr>
          </a:p>
          <a:p>
            <a:pPr marL="1270" algn="ctr">
              <a:spcBef>
                <a:spcPts val="600"/>
              </a:spcBef>
            </a:pPr>
            <a:r>
              <a:rPr sz="2800" dirty="0">
                <a:solidFill>
                  <a:srgbClr val="C00000"/>
                </a:solidFill>
                <a:latin typeface="Exo 2.0 Extra Bold"/>
                <a:cs typeface="Microsoft Sans Serif"/>
              </a:rPr>
              <a:t>Официальный</a:t>
            </a:r>
            <a:r>
              <a:rPr sz="2800" spc="-60" dirty="0">
                <a:solidFill>
                  <a:srgbClr val="C00000"/>
                </a:solidFill>
                <a:latin typeface="Exo 2.0 Extra Bold"/>
                <a:cs typeface="Microsoft Sans Serif"/>
              </a:rPr>
              <a:t> </a:t>
            </a:r>
            <a:r>
              <a:rPr sz="2800" dirty="0">
                <a:solidFill>
                  <a:srgbClr val="C00000"/>
                </a:solidFill>
                <a:latin typeface="Exo 2.0 Extra Bold"/>
                <a:cs typeface="Microsoft Sans Serif"/>
              </a:rPr>
              <a:t>сайт:</a:t>
            </a:r>
            <a:r>
              <a:rPr sz="2800" spc="-55" dirty="0">
                <a:solidFill>
                  <a:srgbClr val="C00000"/>
                </a:solidFill>
                <a:latin typeface="Exo 2.0 Extra Bold"/>
                <a:cs typeface="Microsoft Sans Serif"/>
              </a:rPr>
              <a:t> </a:t>
            </a:r>
            <a:r>
              <a:rPr sz="2800" b="1" spc="-10" dirty="0">
                <a:latin typeface="Exo 2.0 Extra Bold"/>
                <a:cs typeface="Arial"/>
              </a:rPr>
              <a:t>uralgufk.ru</a:t>
            </a:r>
            <a:endParaRPr sz="2800" dirty="0">
              <a:latin typeface="Exo 2.0 Extra Bold"/>
              <a:cs typeface="Arial"/>
            </a:endParaRPr>
          </a:p>
          <a:p>
            <a:pPr algn="ctr">
              <a:spcBef>
                <a:spcPts val="600"/>
              </a:spcBef>
            </a:pPr>
            <a:r>
              <a:rPr sz="2800" spc="-20" dirty="0">
                <a:latin typeface="Exo 2.0 Extra Bold"/>
                <a:cs typeface="Arial MT"/>
              </a:rPr>
              <a:t>e-</a:t>
            </a:r>
            <a:r>
              <a:rPr sz="2800" dirty="0">
                <a:latin typeface="Exo 2.0 Extra Bold"/>
                <a:cs typeface="Arial MT"/>
              </a:rPr>
              <a:t>mail</a:t>
            </a:r>
            <a:r>
              <a:rPr sz="2800" spc="-35" dirty="0">
                <a:latin typeface="Exo 2.0 Extra Bold"/>
                <a:cs typeface="Arial MT"/>
              </a:rPr>
              <a:t> </a:t>
            </a:r>
            <a:r>
              <a:rPr sz="28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Exo 2.0 Extra Bold"/>
                <a:cs typeface="Arial"/>
                <a:hlinkClick r:id="rId3"/>
              </a:rPr>
              <a:t>abit.uralgufk@mail.ru</a:t>
            </a:r>
            <a:endParaRPr sz="2800" dirty="0">
              <a:latin typeface="Exo 2.0 Extra Bold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38307" y="592914"/>
            <a:ext cx="4022778" cy="76623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520700">
              <a:spcBef>
                <a:spcPts val="600"/>
              </a:spcBef>
            </a:pPr>
            <a:r>
              <a:rPr sz="2400" b="1" dirty="0">
                <a:latin typeface="Exo 2.0 Extra Bold"/>
                <a:cs typeface="Arial"/>
              </a:rPr>
              <a:t>Мы</a:t>
            </a:r>
            <a:r>
              <a:rPr sz="2400" b="1" spc="-40" dirty="0">
                <a:latin typeface="Exo 2.0 Extra Bold"/>
                <a:cs typeface="Arial"/>
              </a:rPr>
              <a:t> </a:t>
            </a:r>
            <a:r>
              <a:rPr sz="2400" b="1" spc="-10" dirty="0">
                <a:latin typeface="Exo 2.0 Extra Bold"/>
                <a:cs typeface="Arial"/>
              </a:rPr>
              <a:t>ВКонтакте: </a:t>
            </a:r>
            <a:r>
              <a:rPr sz="24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Exo 2.0 Extra Bold"/>
                <a:cs typeface="Arial"/>
              </a:rPr>
              <a:t>https://vk.com/uralgufkovvr</a:t>
            </a:r>
            <a:endParaRPr sz="2400" dirty="0">
              <a:latin typeface="Exo 2.0 Extra Bold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97647" y="1595633"/>
            <a:ext cx="1975605" cy="200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616827" y="3982139"/>
            <a:ext cx="9021678" cy="131359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г</a:t>
            </a:r>
            <a:r>
              <a:rPr lang="ru-RU" sz="3000" b="1" dirty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. Челябинск, </a:t>
            </a:r>
            <a:r>
              <a:rPr lang="ru-RU" sz="3000" b="1" dirty="0" smtClean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ул</a:t>
            </a:r>
            <a:r>
              <a:rPr lang="ru-RU" sz="3000" b="1" dirty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. Орджоникидзе, </a:t>
            </a:r>
            <a:r>
              <a:rPr lang="ru-RU" sz="3000" b="1" dirty="0" smtClean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1</a:t>
            </a:r>
            <a:endParaRPr lang="en-US" sz="3000" b="1" dirty="0" smtClean="0">
              <a:solidFill>
                <a:srgbClr val="00469A"/>
              </a:solidFill>
              <a:latin typeface="Exo 2.0" pitchFamily="50" charset="-5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000" b="1" dirty="0" smtClean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Приемная комиссия: 8 </a:t>
            </a:r>
            <a:r>
              <a:rPr lang="ru-RU" sz="3000" b="1" dirty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(351) 217-04-47</a:t>
            </a:r>
            <a:br>
              <a:rPr lang="ru-RU" sz="3000" b="1" dirty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</a:br>
            <a:r>
              <a:rPr lang="ru-RU" sz="3000" b="1" dirty="0" smtClean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uralgufk@mail.ru</a:t>
            </a:r>
            <a:endParaRPr lang="ru-RU" sz="3000" b="1" dirty="0">
              <a:solidFill>
                <a:srgbClr val="00469A"/>
              </a:solidFill>
              <a:latin typeface="Exo 2.0" pitchFamily="50" charset="-52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User\Desktop\VK_Compact_Logo_(2021-present)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064" y="5295730"/>
            <a:ext cx="959874" cy="95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57972" y="5517152"/>
            <a:ext cx="30660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id7451002420_biz</a:t>
            </a:r>
            <a:endParaRPr lang="ru-RU" sz="2400" b="1" dirty="0">
              <a:solidFill>
                <a:srgbClr val="00469A"/>
              </a:solidFill>
              <a:latin typeface="Exo 2.0" pitchFamily="50" charset="-52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User\Desktop\Max_logo_202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459" y="5295730"/>
            <a:ext cx="904511" cy="90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387856" y="5554387"/>
            <a:ext cx="3104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469A"/>
                </a:solidFill>
                <a:latin typeface="Exo 2.0" pitchFamily="50" charset="-52"/>
                <a:cs typeface="Times New Roman" panose="02020603050405020304" pitchFamily="18" charset="0"/>
              </a:rPr>
              <a:t>uralgufkforyou</a:t>
            </a:r>
            <a:endParaRPr lang="ru-RU" sz="2800" b="1" dirty="0">
              <a:solidFill>
                <a:srgbClr val="00469A"/>
              </a:solidFill>
              <a:latin typeface="Exo 2.0" pitchFamily="50" charset="-52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User\Desktop\qr-cod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018" y="2046692"/>
            <a:ext cx="1935447" cy="193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1885" y="1364083"/>
            <a:ext cx="114715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C00000"/>
                </a:solidFill>
                <a:latin typeface="Exo 2.0"/>
                <a:cs typeface="Times New Roman" panose="02020603050405020304" pitchFamily="18" charset="0"/>
              </a:rPr>
              <a:t>УралГУФК</a:t>
            </a:r>
            <a:r>
              <a:rPr lang="ru-RU" sz="4400" b="1" dirty="0" smtClean="0">
                <a:solidFill>
                  <a:srgbClr val="C00000"/>
                </a:solidFill>
                <a:latin typeface="Exo 2.0"/>
                <a:cs typeface="Times New Roman" panose="02020603050405020304" pitchFamily="18" charset="0"/>
              </a:rPr>
              <a:t> – правильный выбор!</a:t>
            </a:r>
            <a:endParaRPr lang="ru-RU" sz="4400" b="1" dirty="0">
              <a:solidFill>
                <a:srgbClr val="C00000"/>
              </a:solidFill>
              <a:latin typeface="Exo 2.0"/>
              <a:cs typeface="Times New Roman" panose="02020603050405020304" pitchFamily="18" charset="0"/>
            </a:endParaRPr>
          </a:p>
        </p:txBody>
      </p:sp>
      <p:pic>
        <p:nvPicPr>
          <p:cNvPr id="11" name="Picture 2" descr="C:\Users\User\Desktop\УралГУФК Логотип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484" y="168737"/>
            <a:ext cx="1440516" cy="119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03422" y="6201290"/>
            <a:ext cx="4226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spc="-20" dirty="0">
                <a:latin typeface="Exo 2.0 Extra Bold"/>
                <a:cs typeface="Arial MT"/>
              </a:rPr>
              <a:t>e-</a:t>
            </a:r>
            <a:r>
              <a:rPr lang="en-US" sz="2400" dirty="0">
                <a:latin typeface="Exo 2.0 Extra Bold"/>
                <a:cs typeface="Arial MT"/>
              </a:rPr>
              <a:t>mail</a:t>
            </a:r>
            <a:r>
              <a:rPr lang="en-US" sz="2400" spc="-35" dirty="0">
                <a:latin typeface="Exo 2.0 Extra Bold"/>
                <a:cs typeface="Arial MT"/>
              </a:rPr>
              <a:t> </a:t>
            </a:r>
            <a:r>
              <a:rPr lang="en-US" sz="2400" b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Exo 2.0 Extra Bold"/>
                <a:cs typeface="Arial"/>
                <a:hlinkClick r:id="rId6"/>
              </a:rPr>
              <a:t>abit.uralgufk@mail.ru</a:t>
            </a:r>
            <a:endParaRPr lang="en-US" sz="2400" dirty="0">
              <a:latin typeface="Exo 2.0 Extra Bold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914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856</TotalTime>
  <Words>743</Words>
  <Application>Microsoft Office PowerPoint</Application>
  <PresentationFormat>Широкоэкранный</PresentationFormat>
  <Paragraphs>176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Exo 2.0 Extra Bold</vt:lpstr>
      <vt:lpstr>Calibri</vt:lpstr>
      <vt:lpstr>Times New Roman</vt:lpstr>
      <vt:lpstr>Microsoft Sans Serif</vt:lpstr>
      <vt:lpstr>Arial</vt:lpstr>
      <vt:lpstr>Calibri Light</vt:lpstr>
      <vt:lpstr>Exo 2.0</vt:lpstr>
      <vt:lpstr>Wingdings</vt:lpstr>
      <vt:lpstr>Arial MT</vt:lpstr>
      <vt:lpstr>Office Theme</vt:lpstr>
      <vt:lpstr>УРАЛЬСКИЙ ГОСУДАРСТВЕННЫЙ УНИВЕРСИТЕТ ФИЗИЧЕСКОЙ КУЛЬТУРЫ</vt:lpstr>
      <vt:lpstr>Презентация PowerPoint</vt:lpstr>
      <vt:lpstr>Направления подготовки бакалавров</vt:lpstr>
      <vt:lpstr>Направления подготовки бакалавров</vt:lpstr>
      <vt:lpstr>Презентация PowerPoint</vt:lpstr>
      <vt:lpstr>Презентация PowerPoint</vt:lpstr>
      <vt:lpstr>Способы подачи документов</vt:lpstr>
      <vt:lpstr>Вступительные испытания</vt:lpstr>
      <vt:lpstr>Презентация PowerPoint</vt:lpstr>
      <vt:lpstr>Презентация PowerPoint</vt:lpstr>
      <vt:lpstr>Подтверждение индивидуальных достижений</vt:lpstr>
      <vt:lpstr>Презентация PowerPoint</vt:lpstr>
      <vt:lpstr>НАШИ ПРЕИМУЩЕСТВА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Федеральное государственное бюджетное образовательное учреждение высшего образования «Уральский государственный университет физической культуры»</dc:title>
  <dc:creator>т</dc:creator>
  <cp:lastModifiedBy>CSP</cp:lastModifiedBy>
  <cp:revision>123</cp:revision>
  <dcterms:created xsi:type="dcterms:W3CDTF">2025-02-05T21:27:12Z</dcterms:created>
  <dcterms:modified xsi:type="dcterms:W3CDTF">2026-01-28T03:57:59Z</dcterms:modified>
</cp:coreProperties>
</file>