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2" r:id="rId2"/>
    <p:sldId id="272" r:id="rId3"/>
    <p:sldId id="265" r:id="rId4"/>
    <p:sldId id="264" r:id="rId5"/>
    <p:sldId id="266" r:id="rId6"/>
    <p:sldId id="27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53"/>
  </p:normalViewPr>
  <p:slideViewPr>
    <p:cSldViewPr snapToGrid="0">
      <p:cViewPr varScale="1">
        <p:scale>
          <a:sx n="112" d="100"/>
          <a:sy n="11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8B0C-7EA9-BC40-959F-0B9B384C935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7072-890D-9042-9156-65F87AB08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4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B237-FBD1-AD4B-B8C7-3E1170A3B6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28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B237-FBD1-AD4B-B8C7-3E1170A3B6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0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B237-FBD1-AD4B-B8C7-3E1170A3B6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8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DE77-C529-6380-0004-A657A4597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714AB-C28D-0DEC-3A5C-BDB24CB6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33ED5-5F52-FDC4-A52C-86F71311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F9839-A631-FBB2-9C45-E407327A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DFF15-8825-7C02-D1B4-58B4B85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3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7E61D-2298-4F0C-7A21-B2F30F9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EAABB-C269-8176-4953-02F345A97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C3600-DE06-2919-CDD5-32337D7F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3461D-5C85-CD26-66B9-8B163011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566BB-2541-5055-9506-143B42D7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1E5FBF-E2A0-32BC-3A8D-53E070A40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89D03-508D-D73B-C9DB-60DCE06CE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72A03-2372-48D3-56B0-A0A417A6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10783-28B4-37AB-0788-BA057DC5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D88A98-7575-ACA4-E9D9-AD95E697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3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8803-192E-75C0-D9A1-35713A25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D3279-1C58-1DE3-8978-889BD471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97D4F8-85F8-04A4-06F8-2ACCB7CB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51FF4-7BC3-23B8-09EB-8ED4CE6D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F245-BF0D-E417-999E-3B1108E4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6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FCFDD-2981-3F6E-D098-E9B3F7DC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D8529-B9CB-7A50-158E-6D5C2D28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5F3BB-556C-7197-236A-16BA2A5D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AD46D-3DEA-4DB0-05D1-D2313213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0F335-F61C-498A-8426-95A5DB4B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1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0F5F1-A198-8FC9-E775-3BD2BC10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71ECF-EA80-6FF3-1959-64F80BBC8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39884F-0E1B-43C6-D414-2470604C7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FE53C5-EBCB-0508-C04D-135989C8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458BC-7190-76E6-22D4-B94DF660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2B798-C5A6-6492-CDCE-A5A933AD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4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3F0EC-1E2B-E908-2A53-FD31AAD0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B3534-DDE7-35C9-3189-B91DDCE6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2D1127-F475-57EA-3CB0-F3E8F011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FFC7CC-041C-099C-0C1B-6C713D00A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046EB9-5FF6-0CA3-5452-67D6A91F8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0C1220-1AAE-2DA4-D3B5-46160885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EDFEB6-F651-2A86-CFA1-1994427D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7B9C2E-169A-76EF-5AE7-9F6CEF44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6A035-7C61-44EE-D8E8-A103C386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4BC7DE-D3E3-7172-F9A5-CF10DA17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863EE7-3911-AF3A-13A9-0CD23028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AF5D75-4F8A-2918-113C-228C60E0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1721E59B-3983-5104-3B0E-8ADE69D30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8500" y="1346200"/>
            <a:ext cx="3600000" cy="3600000"/>
          </a:xfrm>
          <a:custGeom>
            <a:avLst/>
            <a:gdLst>
              <a:gd name="connsiteX0" fmla="*/ 1800000 w 3600000"/>
              <a:gd name="connsiteY0" fmla="*/ 0 h 3600000"/>
              <a:gd name="connsiteX1" fmla="*/ 3600000 w 3600000"/>
              <a:gd name="connsiteY1" fmla="*/ 1800000 h 3600000"/>
              <a:gd name="connsiteX2" fmla="*/ 1800000 w 3600000"/>
              <a:gd name="connsiteY2" fmla="*/ 3600000 h 3600000"/>
              <a:gd name="connsiteX3" fmla="*/ 0 w 3600000"/>
              <a:gd name="connsiteY3" fmla="*/ 1800000 h 3600000"/>
              <a:gd name="connsiteX4" fmla="*/ 1800000 w 3600000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3600000">
                <a:moveTo>
                  <a:pt x="1800000" y="0"/>
                </a:moveTo>
                <a:cubicBezTo>
                  <a:pt x="2794113" y="0"/>
                  <a:pt x="3600000" y="805887"/>
                  <a:pt x="3600000" y="1800000"/>
                </a:cubicBezTo>
                <a:cubicBezTo>
                  <a:pt x="3600000" y="2794113"/>
                  <a:pt x="2794113" y="3600000"/>
                  <a:pt x="1800000" y="3600000"/>
                </a:cubicBezTo>
                <a:cubicBezTo>
                  <a:pt x="805887" y="3600000"/>
                  <a:pt x="0" y="2794113"/>
                  <a:pt x="0" y="1800000"/>
                </a:cubicBezTo>
                <a:cubicBezTo>
                  <a:pt x="0" y="805887"/>
                  <a:pt x="805887" y="0"/>
                  <a:pt x="180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2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DBC15-AA1A-AF2A-2408-FFA85796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8B7A8-D7D7-B825-21D9-47A0BCDA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F855C-DE28-5370-47D2-7A5DF9F57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B416B-A87A-23A1-A0F2-910BB6A1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B33F0D-798A-9FC8-1940-9E30A6E9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A1F54-7D89-7096-885C-B585CD1D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502BE-5906-DBF3-C161-6463FC1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E82F61-2DDE-2F70-A28C-EF36AD92C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9FCEA-6958-3160-C28B-5C2E3A2B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7521FE-8426-B8E4-A23C-837DE821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E5B646-30EE-9FCB-E651-90771082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E031F-717A-3E71-26E7-B49B6EA1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8C893-F677-59CD-6BCC-5E4D3354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4522B-D225-B6A4-1631-4013721A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564FE-8850-1073-3B5E-C0AC8BD7C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3776-4BDA-4B4F-B6B0-2BC1A19AB37F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13396-490D-3191-A942-51DE8E1EB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7E5D90-4727-6728-B7BB-97AA40257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4297-E02C-BB44-B123-7A730874C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82CA0F-6786-D58E-3DFC-53ABEC53727F}"/>
              </a:ext>
            </a:extLst>
          </p:cNvPr>
          <p:cNvSpPr txBox="1"/>
          <p:nvPr/>
        </p:nvSpPr>
        <p:spPr>
          <a:xfrm>
            <a:off x="334637" y="212762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СИСТЕМА ОТБОРА СПОРТИВНО-ОДАРЕННЫХ ДЕТЕЙ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4DD8927-D6B2-F8A2-D5F9-C90374C1ADED}"/>
              </a:ext>
            </a:extLst>
          </p:cNvPr>
          <p:cNvGrpSpPr/>
          <p:nvPr/>
        </p:nvGrpSpPr>
        <p:grpSpPr>
          <a:xfrm>
            <a:off x="279473" y="1736112"/>
            <a:ext cx="11652432" cy="4002324"/>
            <a:chOff x="363881" y="1482888"/>
            <a:chExt cx="11652432" cy="4002324"/>
          </a:xfrm>
        </p:grpSpPr>
        <p:cxnSp>
          <p:nvCxnSpPr>
            <p:cNvPr id="2" name="Прямая со стрелкой 1">
              <a:extLst>
                <a:ext uri="{FF2B5EF4-FFF2-40B4-BE49-F238E27FC236}">
                  <a16:creationId xmlns:a16="http://schemas.microsoft.com/office/drawing/2014/main" id="{77F8EE99-84CE-D129-36DA-B9574FD48310}"/>
                </a:ext>
              </a:extLst>
            </p:cNvPr>
            <p:cNvCxnSpPr>
              <a:cxnSpLocks/>
            </p:cNvCxnSpPr>
            <p:nvPr/>
          </p:nvCxnSpPr>
          <p:spPr>
            <a:xfrm>
              <a:off x="466819" y="2305261"/>
              <a:ext cx="2318939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B9277B1-E632-9910-738C-43F884BC7A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3351" y="1494865"/>
              <a:ext cx="1260000" cy="1260000"/>
              <a:chOff x="1358046" y="1164559"/>
              <a:chExt cx="1800000" cy="1800000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A98D4901-80C5-A3E4-758B-46113541D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A27A4A41-1D16-577F-E7E4-0A250F0D60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2A92B9E-7665-6145-4921-75F1DB3A57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3263" y="1494865"/>
              <a:ext cx="1260000" cy="1260000"/>
              <a:chOff x="1358046" y="1164559"/>
              <a:chExt cx="1800000" cy="1800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78C342D9-B920-BD83-BA1A-B62FAE2961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39BD421-104B-D37F-9332-375F059C63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C891885-4E16-50E1-D248-A2017D116E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13175" y="1494865"/>
              <a:ext cx="1260000" cy="1260000"/>
              <a:chOff x="1358046" y="1164559"/>
              <a:chExt cx="1800000" cy="1800000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F9A270C5-A88D-A4DE-CDB0-A528F9D95A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763C8D4-A5CE-74B6-1D5B-8692D6F783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2A5515CD-4A3B-C06C-E1A2-3D4265F1A4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73087" y="1482888"/>
              <a:ext cx="1260000" cy="1260000"/>
              <a:chOff x="1358046" y="1164559"/>
              <a:chExt cx="1800000" cy="1800000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9844ED8B-0E8B-1DD8-530B-622A209533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19516470-B034-35A2-E1E4-0BB9139571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2D24031F-FA22-15F0-9384-5241DE8BF46F}"/>
                </a:ext>
              </a:extLst>
            </p:cNvPr>
            <p:cNvCxnSpPr>
              <a:cxnSpLocks/>
            </p:cNvCxnSpPr>
            <p:nvPr/>
          </p:nvCxnSpPr>
          <p:spPr>
            <a:xfrm>
              <a:off x="2694342" y="1947996"/>
              <a:ext cx="2537225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3D54CD43-982F-600E-2087-DF3A0997F333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31" y="2347735"/>
              <a:ext cx="2363861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ABCC9BA-D7D7-3A9E-630E-0746EBCCE1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32998" y="1490501"/>
              <a:ext cx="1260000" cy="1260000"/>
              <a:chOff x="1358046" y="1164559"/>
              <a:chExt cx="1800000" cy="1800000"/>
            </a:xfrm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6C59C637-0E33-8114-AE6C-BA2EFA48F8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D6770582-05D8-978F-E297-E9D7417549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5BD40B21-025F-EFC3-23E2-42845A0FDB2E}"/>
                </a:ext>
              </a:extLst>
            </p:cNvPr>
            <p:cNvCxnSpPr>
              <a:cxnSpLocks/>
            </p:cNvCxnSpPr>
            <p:nvPr/>
          </p:nvCxnSpPr>
          <p:spPr>
            <a:xfrm>
              <a:off x="7390152" y="1944251"/>
              <a:ext cx="2363861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0E0A215B-AC5C-FCD9-D006-6F4835623E75}"/>
                </a:ext>
              </a:extLst>
            </p:cNvPr>
            <p:cNvCxnSpPr>
              <a:cxnSpLocks/>
            </p:cNvCxnSpPr>
            <p:nvPr/>
          </p:nvCxnSpPr>
          <p:spPr>
            <a:xfrm>
              <a:off x="9652452" y="2301516"/>
              <a:ext cx="2363861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8354FE-F631-1115-C8EA-40DF1BD524EA}"/>
                </a:ext>
              </a:extLst>
            </p:cNvPr>
            <p:cNvSpPr txBox="1"/>
            <p:nvPr/>
          </p:nvSpPr>
          <p:spPr>
            <a:xfrm>
              <a:off x="363881" y="2866808"/>
              <a:ext cx="2318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ПРИКАЗ МИНСПОРТ РФ № 636 ОТ 25.08.2020 Г.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24F575-3F2A-0E97-6386-B7C71F64A863}"/>
                </a:ext>
              </a:extLst>
            </p:cNvPr>
            <p:cNvSpPr txBox="1"/>
            <p:nvPr/>
          </p:nvSpPr>
          <p:spPr>
            <a:xfrm>
              <a:off x="2747733" y="2866808"/>
              <a:ext cx="2355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ПРИКАЗ ДФКИС ЯНАО № 277-О ОТ 11.12.2020 Г.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A9C44D1-D3EC-DED1-F5F6-3618E8AD64D8}"/>
                </a:ext>
              </a:extLst>
            </p:cNvPr>
            <p:cNvSpPr txBox="1"/>
            <p:nvPr/>
          </p:nvSpPr>
          <p:spPr>
            <a:xfrm>
              <a:off x="5168444" y="2866808"/>
              <a:ext cx="2318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МЕТОДИЧЕСКИЙ СЕМИНАР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F15124-3370-5A25-8448-0E33914BA88E}"/>
                </a:ext>
              </a:extLst>
            </p:cNvPr>
            <p:cNvSpPr txBox="1"/>
            <p:nvPr/>
          </p:nvSpPr>
          <p:spPr>
            <a:xfrm>
              <a:off x="7443286" y="2866808"/>
              <a:ext cx="2318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МЕТОДИЧЕСКИЙ СЕМИНАР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347384-FEE0-28FC-1A80-BB38981AAA8C}"/>
                </a:ext>
              </a:extLst>
            </p:cNvPr>
            <p:cNvSpPr txBox="1"/>
            <p:nvPr/>
          </p:nvSpPr>
          <p:spPr>
            <a:xfrm>
              <a:off x="9652452" y="2866808"/>
              <a:ext cx="2318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МЕТОДИЧЕСКИЙ СЕМИНАР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22F85E-5770-9E5C-C535-97FF1B9C761D}"/>
                </a:ext>
              </a:extLst>
            </p:cNvPr>
            <p:cNvSpPr txBox="1"/>
            <p:nvPr/>
          </p:nvSpPr>
          <p:spPr>
            <a:xfrm>
              <a:off x="363881" y="3847817"/>
              <a:ext cx="2318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0" lvl="0" indent="-127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 Методические рекомендации о механизмах и критериях отбора спортивно- одаренных детей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2A396D6-54E4-49BC-FBEE-EE795A2D0FFB}"/>
                </a:ext>
              </a:extLst>
            </p:cNvPr>
            <p:cNvSpPr txBox="1"/>
            <p:nvPr/>
          </p:nvSpPr>
          <p:spPr>
            <a:xfrm>
              <a:off x="2682820" y="3847817"/>
              <a:ext cx="2318939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Порядок организации и проведения отбора спортивно-одаренных детей</a:t>
              </a:r>
            </a:p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Положение о Центре тестирования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47B8D41-989A-87E6-AD14-3BEA0B400B52}"/>
                </a:ext>
              </a:extLst>
            </p:cNvPr>
            <p:cNvSpPr txBox="1"/>
            <p:nvPr/>
          </p:nvSpPr>
          <p:spPr>
            <a:xfrm>
              <a:off x="4950158" y="3812959"/>
              <a:ext cx="2537225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АПК «Стань Чемпионом»</a:t>
              </a:r>
            </a:p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Приглашенные специалисты ФЦПСР </a:t>
              </a:r>
              <a:r>
                <a:rPr lang="ru-RU" sz="1600" dirty="0">
                  <a:solidFill>
                    <a:prstClr val="black"/>
                  </a:solidFill>
                  <a:latin typeface="Oswald Light" pitchFamily="2" charset="0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(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г.Москва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), АНО «Стань Чемпионом»   (г. Москва),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УралГУФК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 (г. Челябинск)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129E89-9097-1737-8893-A66BA2A5A836}"/>
                </a:ext>
              </a:extLst>
            </p:cNvPr>
            <p:cNvSpPr txBox="1"/>
            <p:nvPr/>
          </p:nvSpPr>
          <p:spPr>
            <a:xfrm>
              <a:off x="7289416" y="3761681"/>
              <a:ext cx="2363036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Комплектование групп</a:t>
              </a:r>
            </a:p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Приглашенные специалисты: ФЦПСР (г. Москва), Центр подготовки сборных команд Алтайского края (г. Барнаул)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0AFB81-0C46-3CF0-8782-5AF7DBD783BF}"/>
                </a:ext>
              </a:extLst>
            </p:cNvPr>
            <p:cNvSpPr txBox="1"/>
            <p:nvPr/>
          </p:nvSpPr>
          <p:spPr>
            <a:xfrm>
              <a:off x="9653277" y="3812959"/>
              <a:ext cx="2363036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НМО – медико-биологический контроль</a:t>
              </a:r>
            </a:p>
            <a:p>
              <a:pPr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Wingdings" pitchFamily="2" charset="2"/>
                <a:buChar char="v"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Приглашенные специалисты: ФЦПСР    (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г.Москва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),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УралГУФК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    (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г.Челябинск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1AED33C3-2936-340D-582C-37EB57DC5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386" y="1837004"/>
              <a:ext cx="576000" cy="57600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20A4716D-0FB3-DC2F-6F87-8F7CDDD2F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1669" y="1830847"/>
              <a:ext cx="576000" cy="576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D361FBE3-0C5A-4019-C220-116B3B02E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174" y="1738197"/>
              <a:ext cx="720000" cy="72000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4B623D9E-81F6-1784-EDCA-0E9949D5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5348" y="1732816"/>
              <a:ext cx="720000" cy="720000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CF0938A-7D8B-92F3-4E9F-72A51C928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02998" y="1751087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89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82CA0F-6786-D58E-3DFC-53ABEC53727F}"/>
              </a:ext>
            </a:extLst>
          </p:cNvPr>
          <p:cNvSpPr txBox="1"/>
          <p:nvPr/>
        </p:nvSpPr>
        <p:spPr>
          <a:xfrm>
            <a:off x="334637" y="212762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СИСТЕМА ПОДГОТОВКИ СПОРТИВНОГО РЕЗЕРВА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F4CCF9B-2477-650F-32FF-00E3E9170B9F}"/>
              </a:ext>
            </a:extLst>
          </p:cNvPr>
          <p:cNvGrpSpPr/>
          <p:nvPr/>
        </p:nvGrpSpPr>
        <p:grpSpPr>
          <a:xfrm>
            <a:off x="334637" y="1229811"/>
            <a:ext cx="11679134" cy="5061950"/>
            <a:chOff x="334637" y="1159473"/>
            <a:chExt cx="11679134" cy="5061950"/>
          </a:xfrm>
        </p:grpSpPr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03384084-4CA3-8F2F-EB51-4CEEA97658C7}"/>
                </a:ext>
              </a:extLst>
            </p:cNvPr>
            <p:cNvCxnSpPr>
              <a:cxnSpLocks/>
            </p:cNvCxnSpPr>
            <p:nvPr/>
          </p:nvCxnSpPr>
          <p:spPr>
            <a:xfrm>
              <a:off x="334637" y="2353456"/>
              <a:ext cx="3846817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6666C8-0F09-3A82-FF9F-8315E63963D6}"/>
                </a:ext>
              </a:extLst>
            </p:cNvPr>
            <p:cNvSpPr txBox="1"/>
            <p:nvPr/>
          </p:nvSpPr>
          <p:spPr>
            <a:xfrm>
              <a:off x="1023959" y="3244334"/>
              <a:ext cx="2783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 Medium" pitchFamily="2" charset="0"/>
                  <a:ea typeface="+mn-ea"/>
                  <a:cs typeface="+mn-cs"/>
                </a:rPr>
                <a:t>СПОРТИВНЫЙ ОТБОР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FEF7C0-2DDB-02BA-C03B-9B88866EB53B}"/>
                </a:ext>
              </a:extLst>
            </p:cNvPr>
            <p:cNvSpPr txBox="1"/>
            <p:nvPr/>
          </p:nvSpPr>
          <p:spPr>
            <a:xfrm>
              <a:off x="5156616" y="3244334"/>
              <a:ext cx="5516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 Medium" pitchFamily="2" charset="0"/>
                  <a:ea typeface="+mn-ea"/>
                  <a:cs typeface="+mn-cs"/>
                </a:rPr>
                <a:t>СПОРТИВНАЯ ОРИЕНТАЦИЯ В ИЗБРАННОМ ВИДЕ СПОРТА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6B1B06-2962-A1D9-C6EB-C4EA189302E4}"/>
                </a:ext>
              </a:extLst>
            </p:cNvPr>
            <p:cNvSpPr txBox="1"/>
            <p:nvPr/>
          </p:nvSpPr>
          <p:spPr>
            <a:xfrm>
              <a:off x="723507" y="5497881"/>
              <a:ext cx="3138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АПК «Стань Чемпионом»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Педагогическое тестирование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6E84D7-DB94-0EE1-A5DE-21BEB538A036}"/>
                </a:ext>
              </a:extLst>
            </p:cNvPr>
            <p:cNvSpPr txBox="1"/>
            <p:nvPr/>
          </p:nvSpPr>
          <p:spPr>
            <a:xfrm>
              <a:off x="4393992" y="5390426"/>
              <a:ext cx="3882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АПК «Стань Чемпионом»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Педагогический контроль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Анализ соревновательной деятельности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48FBB4-7867-F90D-4122-FC03961A072F}"/>
                </a:ext>
              </a:extLst>
            </p:cNvPr>
            <p:cNvSpPr txBox="1"/>
            <p:nvPr/>
          </p:nvSpPr>
          <p:spPr>
            <a:xfrm>
              <a:off x="871094" y="3721387"/>
              <a:ext cx="2961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Поиск одаренных детей способных достичь высоких результатов в избранном виде спорта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07E50ED-BCF1-866E-AE43-40E665425E0D}"/>
                </a:ext>
              </a:extLst>
            </p:cNvPr>
            <p:cNvCxnSpPr/>
            <p:nvPr/>
          </p:nvCxnSpPr>
          <p:spPr>
            <a:xfrm>
              <a:off x="895799" y="3613666"/>
              <a:ext cx="2911703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67F9F15-274E-8C95-A0B7-072060FE7C4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16" y="3613666"/>
              <a:ext cx="727082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65200-CDF8-4F68-8CF7-74A76954120F}"/>
                </a:ext>
              </a:extLst>
            </p:cNvPr>
            <p:cNvSpPr txBox="1"/>
            <p:nvPr/>
          </p:nvSpPr>
          <p:spPr>
            <a:xfrm>
              <a:off x="4256616" y="3721388"/>
              <a:ext cx="7270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Определение перспективных направлений достижения высшего спортивного мастерства; определение индивидуальной структуры многолетней подготовки, динамики нагрузок и темпов роста достижений 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E450E753-9931-99A4-95CE-437AFD9EF5DC}"/>
                </a:ext>
              </a:extLst>
            </p:cNvPr>
            <p:cNvCxnSpPr>
              <a:cxnSpLocks/>
            </p:cNvCxnSpPr>
            <p:nvPr/>
          </p:nvCxnSpPr>
          <p:spPr>
            <a:xfrm>
              <a:off x="871094" y="4530220"/>
              <a:ext cx="0" cy="866478"/>
            </a:xfrm>
            <a:prstGeom prst="line">
              <a:avLst/>
            </a:prstGeom>
            <a:ln w="12700">
              <a:solidFill>
                <a:srgbClr val="E31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BBD07C-A8A5-F323-656F-3AE836D7259F}"/>
                </a:ext>
              </a:extLst>
            </p:cNvPr>
            <p:cNvSpPr txBox="1"/>
            <p:nvPr/>
          </p:nvSpPr>
          <p:spPr>
            <a:xfrm>
              <a:off x="914959" y="4513325"/>
              <a:ext cx="2961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Одаренность – наследственно обусловленное наличие комплекса задатков потенциального развития способностей, от которых зависит результат в конкретной деятельности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0EC526-C9AC-4F60-A450-36EDEB85E95C}"/>
                </a:ext>
              </a:extLst>
            </p:cNvPr>
            <p:cNvSpPr txBox="1"/>
            <p:nvPr/>
          </p:nvSpPr>
          <p:spPr>
            <a:xfrm>
              <a:off x="4543448" y="4697990"/>
              <a:ext cx="372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Динамика физического развития и функционального состояния обучающегося</a:t>
              </a: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6CAE805-C7A8-FA59-E55F-6AB89B323220}"/>
                </a:ext>
              </a:extLst>
            </p:cNvPr>
            <p:cNvCxnSpPr>
              <a:cxnSpLocks/>
            </p:cNvCxnSpPr>
            <p:nvPr/>
          </p:nvCxnSpPr>
          <p:spPr>
            <a:xfrm>
              <a:off x="4490616" y="4501794"/>
              <a:ext cx="0" cy="866478"/>
            </a:xfrm>
            <a:prstGeom prst="line">
              <a:avLst/>
            </a:prstGeom>
            <a:ln w="12700">
              <a:solidFill>
                <a:srgbClr val="E31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5DA0791-7488-02E6-72A1-0564D8DA402F}"/>
                </a:ext>
              </a:extLst>
            </p:cNvPr>
            <p:cNvCxnSpPr>
              <a:cxnSpLocks/>
            </p:cNvCxnSpPr>
            <p:nvPr/>
          </p:nvCxnSpPr>
          <p:spPr>
            <a:xfrm>
              <a:off x="8435906" y="4460051"/>
              <a:ext cx="0" cy="866478"/>
            </a:xfrm>
            <a:prstGeom prst="line">
              <a:avLst/>
            </a:prstGeom>
            <a:ln w="12700">
              <a:solidFill>
                <a:srgbClr val="E31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29F433-ECC0-C19B-3FFE-2C1F38BB3B96}"/>
                </a:ext>
              </a:extLst>
            </p:cNvPr>
            <p:cNvSpPr txBox="1"/>
            <p:nvPr/>
          </p:nvSpPr>
          <p:spPr>
            <a:xfrm>
              <a:off x="8520314" y="4447602"/>
              <a:ext cx="3197053" cy="93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ЭКО - оценка функционального состояния спортсмена, определение пороговых значений (</a:t>
              </a:r>
              <a:r>
                <a:rPr kumimoji="0" lang="ru-RU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АэП</a:t>
              </a: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, </a:t>
              </a:r>
              <a:r>
                <a:rPr kumimoji="0" lang="ru-RU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АнП</a:t>
              </a: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, МПК)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ТО – ТРИМП,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s-RPE (</a:t>
              </a: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напряженность и монотонность)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31E23"/>
                  </a:solidFill>
                  <a:effectLst/>
                  <a:uLnTx/>
                  <a:uFillTx/>
                  <a:latin typeface="Oswald Light" pitchFamily="2" charset="0"/>
                  <a:ea typeface="+mn-ea"/>
                  <a:cs typeface="+mn-cs"/>
                </a:rPr>
                <a:t>Коррекция тренировочного процесса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FBCED7-09F1-22FE-FE10-1FE2CBC6E132}"/>
                </a:ext>
              </a:extLst>
            </p:cNvPr>
            <p:cNvSpPr txBox="1"/>
            <p:nvPr/>
          </p:nvSpPr>
          <p:spPr>
            <a:xfrm>
              <a:off x="8346814" y="5390426"/>
              <a:ext cx="3553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Медико-биологический контроль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Социально-психологический контроль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Oswald" pitchFamily="2" charset="0"/>
                  <a:ea typeface="+mn-ea"/>
                  <a:cs typeface="+mn-cs"/>
                </a:rPr>
                <a:t>Анализ соревновательной деятельности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85568BD-9E8F-DEB0-0325-D746B5016A2C}"/>
                </a:ext>
              </a:extLst>
            </p:cNvPr>
            <p:cNvGrpSpPr/>
            <p:nvPr/>
          </p:nvGrpSpPr>
          <p:grpSpPr>
            <a:xfrm>
              <a:off x="1358046" y="1164559"/>
              <a:ext cx="1800000" cy="1800000"/>
              <a:chOff x="1358046" y="1164559"/>
              <a:chExt cx="1800000" cy="1800000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AA87D3C8-2D95-5793-DA48-B88DA152C3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FF5C3AB1-FD29-F150-B819-9F9E395676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2523C96-5CA0-A257-7465-7A1F8F6F6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046" y="1615224"/>
              <a:ext cx="900000" cy="900000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9F5E93B4-231F-5239-AFA5-000B0196CFEA}"/>
                </a:ext>
              </a:extLst>
            </p:cNvPr>
            <p:cNvGrpSpPr/>
            <p:nvPr/>
          </p:nvGrpSpPr>
          <p:grpSpPr>
            <a:xfrm>
              <a:off x="4256616" y="1161836"/>
              <a:ext cx="1800000" cy="1800000"/>
              <a:chOff x="1358046" y="1164559"/>
              <a:chExt cx="1800000" cy="1800000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3050F0E2-B521-982C-E468-5F1E9062F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D0D4B884-6716-8685-5830-D26B8EC91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1786D6E4-0B7E-6BFD-ED57-4D74AD83028E}"/>
                </a:ext>
              </a:extLst>
            </p:cNvPr>
            <p:cNvGrpSpPr/>
            <p:nvPr/>
          </p:nvGrpSpPr>
          <p:grpSpPr>
            <a:xfrm>
              <a:off x="9654799" y="1159473"/>
              <a:ext cx="1800000" cy="1800000"/>
              <a:chOff x="1358046" y="1164559"/>
              <a:chExt cx="1800000" cy="1800000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64CE7E69-2159-66D7-28D6-718623B1A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279F0CA2-94AA-C806-59AF-550F7EEF31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2802C047-6BC3-73FA-72C6-A21188DA1631}"/>
                </a:ext>
              </a:extLst>
            </p:cNvPr>
            <p:cNvGrpSpPr/>
            <p:nvPr/>
          </p:nvGrpSpPr>
          <p:grpSpPr>
            <a:xfrm>
              <a:off x="6955707" y="1164559"/>
              <a:ext cx="1800000" cy="1800000"/>
              <a:chOff x="1358046" y="1164559"/>
              <a:chExt cx="1800000" cy="1800000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E9CE8C4F-1250-F493-92D7-2AD34708AA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8046" y="1164559"/>
                <a:ext cx="1800000" cy="180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1A5C8B64-338D-F248-B00F-69CEC2F68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046" y="1396196"/>
                <a:ext cx="1332000" cy="13320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F527A689-794E-6BF6-FC4A-E52C4D3A2E2B}"/>
                </a:ext>
              </a:extLst>
            </p:cNvPr>
            <p:cNvCxnSpPr>
              <a:cxnSpLocks/>
            </p:cNvCxnSpPr>
            <p:nvPr/>
          </p:nvCxnSpPr>
          <p:spPr>
            <a:xfrm>
              <a:off x="3567516" y="2057110"/>
              <a:ext cx="3186529" cy="7449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5E56ECE9-4117-3F64-5EA2-7E4DF2ADCC9F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20" y="2353456"/>
              <a:ext cx="3242544" cy="0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7B3D3AC1-4436-CB4D-E19B-7812F06535BC}"/>
                </a:ext>
              </a:extLst>
            </p:cNvPr>
            <p:cNvCxnSpPr>
              <a:cxnSpLocks/>
            </p:cNvCxnSpPr>
            <p:nvPr/>
          </p:nvCxnSpPr>
          <p:spPr>
            <a:xfrm>
              <a:off x="9036899" y="2044618"/>
              <a:ext cx="2976872" cy="19941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FF3826BB-ABDC-52C0-293D-6165469A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2616" y="1526968"/>
              <a:ext cx="1008000" cy="100800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C94E74D-CA5F-5128-4585-67A9435F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0675" y="1611836"/>
              <a:ext cx="900000" cy="90000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EC963D3-E831-F2D3-286F-4D1158224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42285" y="1562404"/>
              <a:ext cx="972000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29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B8EDF0-34B5-921C-6AA4-3D70FD959FEF}"/>
              </a:ext>
            </a:extLst>
          </p:cNvPr>
          <p:cNvSpPr txBox="1"/>
          <p:nvPr/>
        </p:nvSpPr>
        <p:spPr>
          <a:xfrm>
            <a:off x="6981720" y="1578678"/>
            <a:ext cx="450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Пиктограммы реализации ДО программы спортивной подготовки по виду спорта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CF470-E71A-0E8B-3248-706442ABC450}"/>
              </a:ext>
            </a:extLst>
          </p:cNvPr>
          <p:cNvSpPr txBox="1"/>
          <p:nvPr/>
        </p:nvSpPr>
        <p:spPr>
          <a:xfrm>
            <a:off x="6958704" y="3425761"/>
            <a:ext cx="50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Пиктограммы тестирования АПК «Стань Чемпионом»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«Ч»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ребенок протестирован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«О»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ориентирован или не ориентирован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Пиктограмма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«!»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– отметка тренера-преподавателя (специализированное тестирование)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Дифференцированный подход к тренировочному процессу на этапе начальной подготовке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Динамика физического и функционального развития  ребенка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CA332EA-EA46-AC2B-B80F-592E4B15AA04}"/>
              </a:ext>
            </a:extLst>
          </p:cNvPr>
          <p:cNvCxnSpPr>
            <a:cxnSpLocks/>
          </p:cNvCxnSpPr>
          <p:nvPr/>
        </p:nvCxnSpPr>
        <p:spPr>
          <a:xfrm>
            <a:off x="6743567" y="2915281"/>
            <a:ext cx="504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76E6C8D-EAD2-1D47-B514-3C4CC6A5BF17}"/>
              </a:ext>
            </a:extLst>
          </p:cNvPr>
          <p:cNvGrpSpPr/>
          <p:nvPr/>
        </p:nvGrpSpPr>
        <p:grpSpPr>
          <a:xfrm>
            <a:off x="992717" y="1843944"/>
            <a:ext cx="5114093" cy="3233972"/>
            <a:chOff x="992717" y="1843944"/>
            <a:chExt cx="5114093" cy="3233972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2E10D09-7405-0A46-653B-BA17A43B8B93}"/>
                </a:ext>
              </a:extLst>
            </p:cNvPr>
            <p:cNvGrpSpPr/>
            <p:nvPr/>
          </p:nvGrpSpPr>
          <p:grpSpPr>
            <a:xfrm>
              <a:off x="992717" y="1843944"/>
              <a:ext cx="5114093" cy="3233972"/>
              <a:chOff x="992717" y="1843944"/>
              <a:chExt cx="5114093" cy="3233972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BF5581D-BD4D-9F84-42D4-5FC1BE13CE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530" r="10585"/>
              <a:stretch/>
            </p:blipFill>
            <p:spPr>
              <a:xfrm>
                <a:off x="992717" y="1843944"/>
                <a:ext cx="5114093" cy="3233972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DB2630D0-F4B4-4459-9DE6-7287BF374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242204" y="2235509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73D880B0-6CB3-DD3A-B11F-CCB7AB50F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204" y="2575395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82D99DCA-7CE0-518B-7634-6A0A41554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204" y="2915281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93696288-C252-F764-52B7-E4FA1DFE4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56" y="3257306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0825472B-3C4D-41E5-CAB1-FA44E2DBC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56" y="3597192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0364FFF1-B8B9-252C-0DAF-90C660E9A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56" y="3936111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69D9C5FD-3C48-DD5C-7AF8-7A9A4A956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204" y="4275030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B93AF257-8694-BE01-AE2F-8EF3A1E0A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56" y="4611901"/>
                <a:ext cx="698500" cy="50800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FA06DACE-12E6-394D-1D19-9665F0646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55" y="4948771"/>
                <a:ext cx="743993" cy="54109"/>
              </a:xfrm>
              <a:prstGeom prst="rect">
                <a:avLst/>
              </a:prstGeom>
            </p:spPr>
          </p:pic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7B895C0-F406-0E44-1333-C17475A13106}"/>
                </a:ext>
              </a:extLst>
            </p:cNvPr>
            <p:cNvSpPr/>
            <p:nvPr/>
          </p:nvSpPr>
          <p:spPr>
            <a:xfrm>
              <a:off x="1245434" y="2402613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DBD12124-86B2-1E5A-012A-2ECDC6D6C0A9}"/>
                </a:ext>
              </a:extLst>
            </p:cNvPr>
            <p:cNvSpPr/>
            <p:nvPr/>
          </p:nvSpPr>
          <p:spPr>
            <a:xfrm>
              <a:off x="1238454" y="2741138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9B13A7B-8026-466E-63F0-93C6E0081D6D}"/>
                </a:ext>
              </a:extLst>
            </p:cNvPr>
            <p:cNvSpPr/>
            <p:nvPr/>
          </p:nvSpPr>
          <p:spPr>
            <a:xfrm>
              <a:off x="1238453" y="3078136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69BC2D76-80C6-55FD-97BF-87423C24A205}"/>
                </a:ext>
              </a:extLst>
            </p:cNvPr>
            <p:cNvSpPr/>
            <p:nvPr/>
          </p:nvSpPr>
          <p:spPr>
            <a:xfrm>
              <a:off x="1244917" y="3418022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00B1894-B809-F525-164F-D57E861ACF92}"/>
                </a:ext>
              </a:extLst>
            </p:cNvPr>
            <p:cNvSpPr/>
            <p:nvPr/>
          </p:nvSpPr>
          <p:spPr>
            <a:xfrm>
              <a:off x="1244916" y="3757831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B7AAAF4B-0B0D-D71A-A5BE-2D9CF279E983}"/>
                </a:ext>
              </a:extLst>
            </p:cNvPr>
            <p:cNvSpPr/>
            <p:nvPr/>
          </p:nvSpPr>
          <p:spPr>
            <a:xfrm>
              <a:off x="1244916" y="4100059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8F98671-45EF-C429-4D45-D17CE0DA6E5D}"/>
                </a:ext>
              </a:extLst>
            </p:cNvPr>
            <p:cNvSpPr/>
            <p:nvPr/>
          </p:nvSpPr>
          <p:spPr>
            <a:xfrm>
              <a:off x="1244916" y="4439073"/>
              <a:ext cx="743993" cy="5410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19F65A6-DCE8-4113-E7B5-8BEF3D7FCB8B}"/>
                </a:ext>
              </a:extLst>
            </p:cNvPr>
            <p:cNvSpPr/>
            <p:nvPr/>
          </p:nvSpPr>
          <p:spPr>
            <a:xfrm>
              <a:off x="1231113" y="4781419"/>
              <a:ext cx="743993" cy="5410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F202C9B-B98E-F39F-05C2-0EDCAA7CB737}"/>
              </a:ext>
            </a:extLst>
          </p:cNvPr>
          <p:cNvGrpSpPr/>
          <p:nvPr/>
        </p:nvGrpSpPr>
        <p:grpSpPr>
          <a:xfrm>
            <a:off x="-360065" y="1578678"/>
            <a:ext cx="7533906" cy="4532306"/>
            <a:chOff x="-380960" y="1626404"/>
            <a:chExt cx="7533906" cy="453230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D3DF8F2-51C5-CB56-5320-EE2660673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0960" y="1626404"/>
              <a:ext cx="7533906" cy="453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9572379-71C4-4CCD-536E-8A1D62E702B3}"/>
                </a:ext>
              </a:extLst>
            </p:cNvPr>
            <p:cNvSpPr/>
            <p:nvPr/>
          </p:nvSpPr>
          <p:spPr>
            <a:xfrm>
              <a:off x="3114675" y="4988592"/>
              <a:ext cx="600075" cy="216000"/>
            </a:xfrm>
            <a:prstGeom prst="rect">
              <a:avLst/>
            </a:prstGeom>
            <a:solidFill>
              <a:srgbClr val="D5D6D9">
                <a:alpha val="9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E9C8BC-02AE-8E05-F0ED-0F058D24DF95}"/>
              </a:ext>
            </a:extLst>
          </p:cNvPr>
          <p:cNvSpPr txBox="1"/>
          <p:nvPr/>
        </p:nvSpPr>
        <p:spPr>
          <a:xfrm>
            <a:off x="334637" y="212762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СИСТЕМА СПОРТИВНОГО ОТБОРА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F3FC8-7841-D921-E5C4-9C73458D5085}"/>
              </a:ext>
            </a:extLst>
          </p:cNvPr>
          <p:cNvSpPr txBox="1"/>
          <p:nvPr/>
        </p:nvSpPr>
        <p:spPr>
          <a:xfrm>
            <a:off x="695693" y="5706505"/>
            <a:ext cx="6047874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5 921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протестировано на АПК «Стань Чемпионом»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4 370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внесены в АИС Лспорт</a:t>
            </a:r>
          </a:p>
        </p:txBody>
      </p:sp>
    </p:spTree>
    <p:extLst>
      <p:ext uri="{BB962C8B-B14F-4D97-AF65-F5344CB8AC3E}">
        <p14:creationId xmlns:p14="http://schemas.microsoft.com/office/powerpoint/2010/main" val="57104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638157-8094-E25C-1445-A9D951A62034}"/>
              </a:ext>
            </a:extLst>
          </p:cNvPr>
          <p:cNvSpPr txBox="1"/>
          <p:nvPr/>
        </p:nvSpPr>
        <p:spPr>
          <a:xfrm>
            <a:off x="6968514" y="1576809"/>
            <a:ext cx="45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Индивидуальный план подготовки спортсмена в АИС Лспорт (долгосрочное планирование)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B393F2-5B4F-6080-355E-0D670AFC5A88}"/>
              </a:ext>
            </a:extLst>
          </p:cNvPr>
          <p:cNvSpPr txBox="1"/>
          <p:nvPr/>
        </p:nvSpPr>
        <p:spPr>
          <a:xfrm>
            <a:off x="6968514" y="3443287"/>
            <a:ext cx="50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Анализ соревновательной деятельности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Выбор стратегии подготовки (периодизация учебно-тренировочного процесса)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Выявление лимитирующих факторов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Возможность постановки задач мезоциклов учебно-тренировочного процесса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Планирование направленности и сочетания микроциклов в мезоцикле исходя из задач, поставленных в мезоцикле (мобильное приложение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ЯмалСпорт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4FBD95D-59F8-80BE-1826-DCA32863427F}"/>
              </a:ext>
            </a:extLst>
          </p:cNvPr>
          <p:cNvGrpSpPr/>
          <p:nvPr/>
        </p:nvGrpSpPr>
        <p:grpSpPr>
          <a:xfrm>
            <a:off x="-358899" y="1574217"/>
            <a:ext cx="7533906" cy="4532306"/>
            <a:chOff x="-158867" y="1574217"/>
            <a:chExt cx="7533906" cy="453230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C651E19-8BE5-CFD4-1320-452D846B5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23" t="4007" r="4263"/>
            <a:stretch/>
          </p:blipFill>
          <p:spPr>
            <a:xfrm>
              <a:off x="1186163" y="1854860"/>
              <a:ext cx="5028900" cy="3107772"/>
            </a:xfrm>
            <a:prstGeom prst="rect">
              <a:avLst/>
            </a:prstGeom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47F47C8-D3BD-5BF9-BC30-E8A34F18CFDE}"/>
                </a:ext>
              </a:extLst>
            </p:cNvPr>
            <p:cNvGrpSpPr/>
            <p:nvPr/>
          </p:nvGrpSpPr>
          <p:grpSpPr>
            <a:xfrm>
              <a:off x="-158867" y="1574217"/>
              <a:ext cx="7533906" cy="4532306"/>
              <a:chOff x="-380960" y="1599350"/>
              <a:chExt cx="7533906" cy="4532306"/>
            </a:xfrm>
          </p:grpSpPr>
          <p:pic>
            <p:nvPicPr>
              <p:cNvPr id="4" name="Picture 6">
                <a:extLst>
                  <a:ext uri="{FF2B5EF4-FFF2-40B4-BE49-F238E27FC236}">
                    <a16:creationId xmlns:a16="http://schemas.microsoft.com/office/drawing/2014/main" id="{4C896D43-60C4-D26B-1A37-F58982D7D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0960" y="1599350"/>
                <a:ext cx="7533906" cy="4532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37CD1D6-0BE0-A43B-453D-D4E5DE3C1FA3}"/>
                  </a:ext>
                </a:extLst>
              </p:cNvPr>
              <p:cNvSpPr/>
              <p:nvPr/>
            </p:nvSpPr>
            <p:spPr>
              <a:xfrm>
                <a:off x="3114675" y="4988592"/>
                <a:ext cx="600075" cy="216000"/>
              </a:xfrm>
              <a:prstGeom prst="rect">
                <a:avLst/>
              </a:prstGeom>
              <a:solidFill>
                <a:srgbClr val="D5D6D9">
                  <a:alpha val="98000"/>
                </a:srgb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A87E995-3D38-3230-1A1A-1E05846A8FCE}"/>
              </a:ext>
            </a:extLst>
          </p:cNvPr>
          <p:cNvCxnSpPr>
            <a:cxnSpLocks/>
          </p:cNvCxnSpPr>
          <p:nvPr/>
        </p:nvCxnSpPr>
        <p:spPr>
          <a:xfrm>
            <a:off x="6743567" y="2915281"/>
            <a:ext cx="504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FF8A27-2910-8460-080C-0B20AA71F71F}"/>
              </a:ext>
            </a:extLst>
          </p:cNvPr>
          <p:cNvSpPr txBox="1"/>
          <p:nvPr/>
        </p:nvSpPr>
        <p:spPr>
          <a:xfrm>
            <a:off x="334637" y="212762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СИСТЕМА СПОРТИВНОЙ ОРИЕНТАЦИИ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83456-4A08-B391-ED8C-51485A9224C4}"/>
              </a:ext>
            </a:extLst>
          </p:cNvPr>
          <p:cNvSpPr txBox="1"/>
          <p:nvPr/>
        </p:nvSpPr>
        <p:spPr>
          <a:xfrm>
            <a:off x="695693" y="5706505"/>
            <a:ext cx="604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354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ИППС в системе Лспорт</a:t>
            </a:r>
          </a:p>
        </p:txBody>
      </p:sp>
    </p:spTree>
    <p:extLst>
      <p:ext uri="{BB962C8B-B14F-4D97-AF65-F5344CB8AC3E}">
        <p14:creationId xmlns:p14="http://schemas.microsoft.com/office/powerpoint/2010/main" val="213285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7EB8459-2779-55E7-9C38-784EBA6DA650}"/>
              </a:ext>
            </a:extLst>
          </p:cNvPr>
          <p:cNvSpPr txBox="1"/>
          <p:nvPr/>
        </p:nvSpPr>
        <p:spPr>
          <a:xfrm>
            <a:off x="7031437" y="1591096"/>
            <a:ext cx="45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НМО - </a:t>
            </a:r>
            <a:r>
              <a:rPr lang="ru-RU" sz="2400" dirty="0">
                <a:solidFill>
                  <a:srgbClr val="E31E23"/>
                </a:solidFill>
                <a:latin typeface="Oswald Light" pitchFamily="2" charset="0"/>
              </a:rPr>
              <a:t>п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роведение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этапного комплексного обследования и текущего обследования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D70ACC-2755-5AF3-62C8-7BB776CD3B0D}"/>
              </a:ext>
            </a:extLst>
          </p:cNvPr>
          <p:cNvSpPr txBox="1"/>
          <p:nvPr/>
        </p:nvSpPr>
        <p:spPr>
          <a:xfrm>
            <a:off x="7031437" y="3429000"/>
            <a:ext cx="504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Этапное комплексное обследование: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оценка функционального состояния спортсмена,  определение пороговых показателей 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АэП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АнП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, МПК)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ЭКГ, ЭХО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гематомониторинг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Текущее обследование: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ВСР (Чемоданчик Тренера)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ТРИМП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тренировочный импульс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нагрузки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s-RPE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(напряженность нагрузки)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Управление тренировочным процессом на основе комплексного контроля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4F25E8E-DE3E-0C2E-784E-C99253054827}"/>
              </a:ext>
            </a:extLst>
          </p:cNvPr>
          <p:cNvGrpSpPr/>
          <p:nvPr/>
        </p:nvGrpSpPr>
        <p:grpSpPr>
          <a:xfrm>
            <a:off x="-358899" y="1574217"/>
            <a:ext cx="7533906" cy="4532306"/>
            <a:chOff x="-358899" y="1574217"/>
            <a:chExt cx="7533906" cy="453230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0F061410-E0C4-0682-D85A-EB2923A8BE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2589" y="1839662"/>
              <a:ext cx="4896000" cy="3585563"/>
              <a:chOff x="538162" y="637953"/>
              <a:chExt cx="7361829" cy="5391372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FCB41C99-D9D9-20D7-A333-803EDBDEB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3133" r="5283" b="52353"/>
              <a:stretch/>
            </p:blipFill>
            <p:spPr>
              <a:xfrm>
                <a:off x="538162" y="637953"/>
                <a:ext cx="7361829" cy="1676622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6FE544AD-7F83-F9B6-F391-8E409C640F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3529" r="5283" b="24705"/>
              <a:stretch/>
            </p:blipFill>
            <p:spPr>
              <a:xfrm>
                <a:off x="538162" y="2314575"/>
                <a:ext cx="7361829" cy="2514600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01FA43DE-4EAE-38D5-DDCD-11CC8CD5E9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8236" r="5283" b="7059"/>
              <a:stretch/>
            </p:blipFill>
            <p:spPr>
              <a:xfrm>
                <a:off x="538162" y="4829175"/>
                <a:ext cx="7361829" cy="1200150"/>
              </a:xfrm>
              <a:prstGeom prst="rect">
                <a:avLst/>
              </a:prstGeom>
            </p:spPr>
          </p:pic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CD57F0B3-4157-1F6B-2BAE-01C2083C993A}"/>
                </a:ext>
              </a:extLst>
            </p:cNvPr>
            <p:cNvGrpSpPr/>
            <p:nvPr/>
          </p:nvGrpSpPr>
          <p:grpSpPr>
            <a:xfrm>
              <a:off x="-358899" y="1574217"/>
              <a:ext cx="7533906" cy="4532306"/>
              <a:chOff x="-380960" y="1599350"/>
              <a:chExt cx="7533906" cy="4532306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A83746EC-77EB-D933-14E9-D86722A26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0960" y="1599350"/>
                <a:ext cx="7533906" cy="4532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F7AD5E6-3B8F-E38F-AC57-F244175DF19D}"/>
                  </a:ext>
                </a:extLst>
              </p:cNvPr>
              <p:cNvSpPr/>
              <p:nvPr/>
            </p:nvSpPr>
            <p:spPr>
              <a:xfrm>
                <a:off x="3114675" y="4988592"/>
                <a:ext cx="600075" cy="216000"/>
              </a:xfrm>
              <a:prstGeom prst="rect">
                <a:avLst/>
              </a:prstGeom>
              <a:solidFill>
                <a:srgbClr val="D5D6D9">
                  <a:alpha val="98000"/>
                </a:srgb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149DEB9-AEA4-E615-74A8-4B07A18D34F6}"/>
              </a:ext>
            </a:extLst>
          </p:cNvPr>
          <p:cNvCxnSpPr>
            <a:cxnSpLocks/>
          </p:cNvCxnSpPr>
          <p:nvPr/>
        </p:nvCxnSpPr>
        <p:spPr>
          <a:xfrm>
            <a:off x="6743567" y="2915281"/>
            <a:ext cx="504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8BA5F78-680A-ED24-E679-15B23A67D18A}"/>
              </a:ext>
            </a:extLst>
          </p:cNvPr>
          <p:cNvSpPr txBox="1"/>
          <p:nvPr/>
        </p:nvSpPr>
        <p:spPr>
          <a:xfrm>
            <a:off x="481263" y="5710989"/>
            <a:ext cx="5614737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61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спортсмена участвовало в НМО  </a:t>
            </a:r>
          </a:p>
          <a:p>
            <a:pPr marL="365125" marR="0" lvl="0" indent="-3492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– вида спорта (хоккей, фигурное катание, северное многоборье, лыжные гонки, биатлон)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816EA-1D23-0621-42E3-21166F4CF845}"/>
              </a:ext>
            </a:extLst>
          </p:cNvPr>
          <p:cNvSpPr txBox="1"/>
          <p:nvPr/>
        </p:nvSpPr>
        <p:spPr>
          <a:xfrm>
            <a:off x="334637" y="212762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СИСТЕМА СПОРТИВНОЙ ОРИЕНТАЦИИ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5483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82CA0F-6786-D58E-3DFC-53ABEC53727F}"/>
              </a:ext>
            </a:extLst>
          </p:cNvPr>
          <p:cNvSpPr txBox="1"/>
          <p:nvPr/>
        </p:nvSpPr>
        <p:spPr>
          <a:xfrm>
            <a:off x="334637" y="212762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СТРАТЕГИЯ РАЗВИТИЯ НА 2024 ГОД</a:t>
            </a:r>
          </a:p>
        </p:txBody>
      </p: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77F8EE99-84CE-D129-36DA-B9574FD48310}"/>
              </a:ext>
            </a:extLst>
          </p:cNvPr>
          <p:cNvCxnSpPr>
            <a:cxnSpLocks/>
          </p:cNvCxnSpPr>
          <p:nvPr/>
        </p:nvCxnSpPr>
        <p:spPr>
          <a:xfrm>
            <a:off x="466819" y="2305261"/>
            <a:ext cx="2318939" cy="0"/>
          </a:xfrm>
          <a:prstGeom prst="straightConnector1">
            <a:avLst/>
          </a:prstGeom>
          <a:ln w="41275" cap="rnd" cmpd="sng">
            <a:solidFill>
              <a:srgbClr val="E31E23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B9277B1-E632-9910-738C-43F884BC7AB1}"/>
              </a:ext>
            </a:extLst>
          </p:cNvPr>
          <p:cNvGrpSpPr>
            <a:grpSpLocks noChangeAspect="1"/>
          </p:cNvGrpSpPr>
          <p:nvPr/>
        </p:nvGrpSpPr>
        <p:grpSpPr>
          <a:xfrm>
            <a:off x="893351" y="1494865"/>
            <a:ext cx="1260000" cy="1260000"/>
            <a:chOff x="1358046" y="1164559"/>
            <a:chExt cx="1800000" cy="180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98D4901-80C5-A3E4-758B-46113541DB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046" y="1164559"/>
              <a:ext cx="1800000" cy="180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27A4A41-1D16-577F-E7E4-0A250F0D6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2046" y="1396196"/>
              <a:ext cx="1332000" cy="13320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A92B9E-7665-6145-4921-75F1DB3A5798}"/>
              </a:ext>
            </a:extLst>
          </p:cNvPr>
          <p:cNvGrpSpPr>
            <a:grpSpLocks noChangeAspect="1"/>
          </p:cNvGrpSpPr>
          <p:nvPr/>
        </p:nvGrpSpPr>
        <p:grpSpPr>
          <a:xfrm>
            <a:off x="3253263" y="1494865"/>
            <a:ext cx="1260000" cy="1260000"/>
            <a:chOff x="1358046" y="1164559"/>
            <a:chExt cx="1800000" cy="1800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8C342D9-B920-BD83-BA1A-B62FAE296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046" y="1164559"/>
              <a:ext cx="1800000" cy="180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839BD421-104B-D37F-9332-375F059C6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2046" y="1396196"/>
              <a:ext cx="1332000" cy="13320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C891885-4E16-50E1-D248-A2017D116E56}"/>
              </a:ext>
            </a:extLst>
          </p:cNvPr>
          <p:cNvGrpSpPr>
            <a:grpSpLocks noChangeAspect="1"/>
          </p:cNvGrpSpPr>
          <p:nvPr/>
        </p:nvGrpSpPr>
        <p:grpSpPr>
          <a:xfrm>
            <a:off x="5613175" y="1494865"/>
            <a:ext cx="1260000" cy="1260000"/>
            <a:chOff x="1358046" y="1164559"/>
            <a:chExt cx="1800000" cy="180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9A270C5-A88D-A4DE-CDB0-A528F9D95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046" y="1164559"/>
              <a:ext cx="1800000" cy="180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763C8D4-A5CE-74B6-1D5B-8692D6F78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2046" y="1396196"/>
              <a:ext cx="1332000" cy="13320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A5515CD-4A3B-C06C-E1A2-3D4265F1A4F4}"/>
              </a:ext>
            </a:extLst>
          </p:cNvPr>
          <p:cNvGrpSpPr>
            <a:grpSpLocks noChangeAspect="1"/>
          </p:cNvGrpSpPr>
          <p:nvPr/>
        </p:nvGrpSpPr>
        <p:grpSpPr>
          <a:xfrm>
            <a:off x="7973087" y="1482888"/>
            <a:ext cx="1260000" cy="1260000"/>
            <a:chOff x="1358046" y="1164559"/>
            <a:chExt cx="1800000" cy="180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844ED8B-0E8B-1DD8-530B-622A20953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046" y="1164559"/>
              <a:ext cx="1800000" cy="180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9516470-B034-35A2-E1E4-0BB913957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2046" y="1396196"/>
              <a:ext cx="1332000" cy="13320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2D24031F-FA22-15F0-9384-5241DE8BF46F}"/>
              </a:ext>
            </a:extLst>
          </p:cNvPr>
          <p:cNvCxnSpPr>
            <a:cxnSpLocks/>
          </p:cNvCxnSpPr>
          <p:nvPr/>
        </p:nvCxnSpPr>
        <p:spPr>
          <a:xfrm>
            <a:off x="2694342" y="1947996"/>
            <a:ext cx="2537225" cy="0"/>
          </a:xfrm>
          <a:prstGeom prst="straightConnector1">
            <a:avLst/>
          </a:prstGeom>
          <a:ln w="41275" cap="rnd" cmpd="sng">
            <a:solidFill>
              <a:srgbClr val="E31E23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3D54CD43-982F-600E-2087-DF3A0997F333}"/>
              </a:ext>
            </a:extLst>
          </p:cNvPr>
          <p:cNvCxnSpPr>
            <a:cxnSpLocks/>
          </p:cNvCxnSpPr>
          <p:nvPr/>
        </p:nvCxnSpPr>
        <p:spPr>
          <a:xfrm>
            <a:off x="5116231" y="2347735"/>
            <a:ext cx="2363861" cy="0"/>
          </a:xfrm>
          <a:prstGeom prst="straightConnector1">
            <a:avLst/>
          </a:prstGeom>
          <a:ln w="41275" cap="rnd" cmpd="sng">
            <a:solidFill>
              <a:srgbClr val="E31E23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ABCC9BA-D7D7-3A9E-630E-0746EBCCE1E9}"/>
              </a:ext>
            </a:extLst>
          </p:cNvPr>
          <p:cNvGrpSpPr>
            <a:grpSpLocks noChangeAspect="1"/>
          </p:cNvGrpSpPr>
          <p:nvPr/>
        </p:nvGrpSpPr>
        <p:grpSpPr>
          <a:xfrm>
            <a:off x="10332998" y="1490501"/>
            <a:ext cx="1260000" cy="1260000"/>
            <a:chOff x="1358046" y="1164559"/>
            <a:chExt cx="1800000" cy="180000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6C59C637-0E33-8114-AE6C-BA2EFA48F8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046" y="1164559"/>
              <a:ext cx="1800000" cy="180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D6770582-05D8-978F-E297-E9D741754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2046" y="1396196"/>
              <a:ext cx="1332000" cy="13320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5BD40B21-025F-EFC3-23E2-42845A0FDB2E}"/>
              </a:ext>
            </a:extLst>
          </p:cNvPr>
          <p:cNvCxnSpPr>
            <a:cxnSpLocks/>
          </p:cNvCxnSpPr>
          <p:nvPr/>
        </p:nvCxnSpPr>
        <p:spPr>
          <a:xfrm>
            <a:off x="7390152" y="1944251"/>
            <a:ext cx="2363861" cy="0"/>
          </a:xfrm>
          <a:prstGeom prst="straightConnector1">
            <a:avLst/>
          </a:prstGeom>
          <a:ln w="41275" cap="rnd" cmpd="sng">
            <a:solidFill>
              <a:srgbClr val="E31E23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0E0A215B-AC5C-FCD9-D006-6F4835623E75}"/>
              </a:ext>
            </a:extLst>
          </p:cNvPr>
          <p:cNvCxnSpPr>
            <a:cxnSpLocks/>
          </p:cNvCxnSpPr>
          <p:nvPr/>
        </p:nvCxnSpPr>
        <p:spPr>
          <a:xfrm>
            <a:off x="9652452" y="2301516"/>
            <a:ext cx="2363861" cy="0"/>
          </a:xfrm>
          <a:prstGeom prst="straightConnector1">
            <a:avLst/>
          </a:prstGeom>
          <a:ln w="41275" cap="rnd" cmpd="sng">
            <a:solidFill>
              <a:srgbClr val="E31E23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A9C44D1-D3EC-DED1-F5F6-3618E8AD64D8}"/>
              </a:ext>
            </a:extLst>
          </p:cNvPr>
          <p:cNvSpPr txBox="1"/>
          <p:nvPr/>
        </p:nvSpPr>
        <p:spPr>
          <a:xfrm>
            <a:off x="5124347" y="2866808"/>
            <a:ext cx="23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МЕТОДИЧЕСКИЙ СЕМИНАР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F15124-3370-5A25-8448-0E33914BA88E}"/>
              </a:ext>
            </a:extLst>
          </p:cNvPr>
          <p:cNvSpPr txBox="1"/>
          <p:nvPr/>
        </p:nvSpPr>
        <p:spPr>
          <a:xfrm>
            <a:off x="7443286" y="2866808"/>
            <a:ext cx="23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РЕГИОНАЛЬНАЯ МОДЕЛЬ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347384-FEE0-28FC-1A80-BB38981AAA8C}"/>
              </a:ext>
            </a:extLst>
          </p:cNvPr>
          <p:cNvSpPr txBox="1"/>
          <p:nvPr/>
        </p:nvSpPr>
        <p:spPr>
          <a:xfrm>
            <a:off x="9652452" y="2866808"/>
            <a:ext cx="23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МО, НМО ПОДГОТОВКИ СПОРТСМЕНОВ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22F85E-5770-9E5C-C535-97FF1B9C761D}"/>
              </a:ext>
            </a:extLst>
          </p:cNvPr>
          <p:cNvSpPr txBox="1"/>
          <p:nvPr/>
        </p:nvSpPr>
        <p:spPr>
          <a:xfrm>
            <a:off x="363881" y="3847817"/>
            <a:ext cx="231893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г. Муравленко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Тренер-преподаватель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Система спортивного отбора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A396D6-54E4-49BC-FBEE-EE795A2D0FFB}"/>
              </a:ext>
            </a:extLst>
          </p:cNvPr>
          <p:cNvSpPr txBox="1"/>
          <p:nvPr/>
        </p:nvSpPr>
        <p:spPr>
          <a:xfrm>
            <a:off x="2682820" y="3847817"/>
            <a:ext cx="2318939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г. Ноябрьск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Тренер-преподаватель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Управление тренировочным процессом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7B8D41-989A-87E6-AD14-3BEA0B400B52}"/>
              </a:ext>
            </a:extLst>
          </p:cNvPr>
          <p:cNvSpPr txBox="1"/>
          <p:nvPr/>
        </p:nvSpPr>
        <p:spPr>
          <a:xfrm>
            <a:off x="5124347" y="3812959"/>
            <a:ext cx="2363036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г. Салехард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Тренер-преподаватель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НМО – комплексный контроль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129E89-9097-1737-8893-A66BA2A5A836}"/>
              </a:ext>
            </a:extLst>
          </p:cNvPr>
          <p:cNvSpPr txBox="1"/>
          <p:nvPr/>
        </p:nvSpPr>
        <p:spPr>
          <a:xfrm>
            <a:off x="7289416" y="3761681"/>
            <a:ext cx="2363036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Межведомственное взаимодействие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МО, МБО, НМО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0AFB81-0C46-3CF0-8782-5AF7DBD783BF}"/>
              </a:ext>
            </a:extLst>
          </p:cNvPr>
          <p:cNvSpPr txBox="1"/>
          <p:nvPr/>
        </p:nvSpPr>
        <p:spPr>
          <a:xfrm>
            <a:off x="9653277" y="3812959"/>
            <a:ext cx="23630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МО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КНГ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ЭКО, ТО, ТК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Анализ СД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ED9DA-3AB8-1563-19ED-83FF9922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50" y="1751234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959D28-8A5F-A87F-FF07-BD4C298BA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62" y="1763132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66A5D4-5868-A37A-74A7-279A538B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74" y="1738197"/>
            <a:ext cx="72000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3330B8-68CD-57E9-0EC3-D2EA05221844}"/>
              </a:ext>
            </a:extLst>
          </p:cNvPr>
          <p:cNvSpPr txBox="1"/>
          <p:nvPr/>
        </p:nvSpPr>
        <p:spPr>
          <a:xfrm>
            <a:off x="466819" y="2859289"/>
            <a:ext cx="23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МЕТОДИЧЕСКИЙ СЕМИНАР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8C485-6EB1-8000-0918-1CEF47D669DF}"/>
              </a:ext>
            </a:extLst>
          </p:cNvPr>
          <p:cNvSpPr txBox="1"/>
          <p:nvPr/>
        </p:nvSpPr>
        <p:spPr>
          <a:xfrm>
            <a:off x="2785758" y="2859288"/>
            <a:ext cx="23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31E23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МЕТОДИЧЕСКИЙ СЕМИНАР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F383E9-B4F9-B413-ECC9-7A60CF51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50" y="1712869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F1EF11-A119-C3C4-620C-A50FFDF4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998" y="1751234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28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519</Words>
  <Application>Microsoft Office PowerPoint</Application>
  <PresentationFormat>Широкоэкранный</PresentationFormat>
  <Paragraphs>88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Oswald</vt:lpstr>
      <vt:lpstr>Oswald Light</vt:lpstr>
      <vt:lpstr>Oswald Medium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</dc:creator>
  <cp:lastModifiedBy>Елена Васильевна Плеханова</cp:lastModifiedBy>
  <cp:revision>6</cp:revision>
  <dcterms:created xsi:type="dcterms:W3CDTF">2023-12-14T15:20:34Z</dcterms:created>
  <dcterms:modified xsi:type="dcterms:W3CDTF">2023-12-27T05:11:27Z</dcterms:modified>
</cp:coreProperties>
</file>