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9" r:id="rId3"/>
    <p:sldId id="263" r:id="rId4"/>
    <p:sldId id="273" r:id="rId5"/>
    <p:sldId id="270" r:id="rId6"/>
    <p:sldId id="27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682FE7-F625-4D74-A2C5-04E848FA13E0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CE94FE-90CF-4587-B59B-94F04FE12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353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E94FE-90CF-4587-B59B-94F04FE125B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052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7285221" y="3676279"/>
            <a:ext cx="1333923" cy="2806177"/>
          </a:xfrm>
          <a:prstGeom prst="rect">
            <a:avLst/>
          </a:prstGeom>
          <a:effectLst>
            <a:outerShdw blurRad="101600" dist="50800" dir="4980000" sx="98000" sy="98000" algn="ctr" rotWithShape="0">
              <a:srgbClr val="000000">
                <a:alpha val="85000"/>
              </a:srgbClr>
            </a:outerShdw>
            <a:reflection stA="45000" endPos="0" dist="50800" dir="5400000" sy="-100000" algn="bl" rotWithShape="0"/>
          </a:effec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11560" y="2276872"/>
            <a:ext cx="6336703" cy="2376264"/>
          </a:xfr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/>
          </a:bodyPr>
          <a:lstStyle/>
          <a:p>
            <a:pPr algn="ctr">
              <a:defRPr/>
            </a:pPr>
            <a:r>
              <a:rPr lang="ru-RU" sz="3200" b="1" dirty="0">
                <a:latin typeface="Times New Roman"/>
                <a:cs typeface="Times New Roman"/>
              </a:rPr>
              <a:t>Система подготовки спортивного резерва новосибирской области</a:t>
            </a:r>
            <a:endParaRPr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205073" y="5445224"/>
            <a:ext cx="5311143" cy="719732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endParaRPr lang="ru-RU" b="1" dirty="0">
              <a:solidFill>
                <a:schemeClr val="tx1"/>
              </a:solidFill>
            </a:endParaRPr>
          </a:p>
          <a:p>
            <a:pPr>
              <a:defRPr/>
            </a:pPr>
            <a:endParaRPr lang="ru-RU" b="1" dirty="0">
              <a:solidFill>
                <a:schemeClr val="tx1"/>
              </a:solidFill>
            </a:endParaRPr>
          </a:p>
          <a:p>
            <a:pPr>
              <a:defRPr/>
            </a:pPr>
            <a:endParaRPr lang="ru-RU" sz="72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7200" b="1" dirty="0">
                <a:solidFill>
                  <a:schemeClr val="tx1"/>
                </a:solidFill>
                <a:latin typeface="Times New Roman"/>
                <a:cs typeface="Times New Roman"/>
              </a:rPr>
              <a:t>Новосибирск, 2023</a:t>
            </a:r>
            <a:endParaRPr dirty="0"/>
          </a:p>
          <a:p>
            <a:pPr>
              <a:defRPr/>
            </a:pPr>
            <a:endParaRPr lang="ru-RU" sz="1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7088087" y="138097"/>
            <a:ext cx="1728191" cy="1600974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Прямоугольник 5"/>
          <p:cNvSpPr/>
          <p:nvPr/>
        </p:nvSpPr>
        <p:spPr bwMode="auto">
          <a:xfrm>
            <a:off x="683568" y="548680"/>
            <a:ext cx="64045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i="1" dirty="0">
                <a:latin typeface="Times New Roman"/>
                <a:cs typeface="Times New Roman"/>
              </a:rPr>
              <a:t>Государственное автономное учреждение Новосибирской области «Региональный центр спортивной подготовки сборных команд и спортивного резерва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37812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 bwMode="auto">
          <a:xfrm>
            <a:off x="175396" y="2564904"/>
            <a:ext cx="2592288" cy="108190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>
                <a:solidFill>
                  <a:schemeClr val="bg1"/>
                </a:solidFill>
                <a:latin typeface="Times New Roman"/>
                <a:cs typeface="Times New Roman"/>
              </a:rPr>
              <a:t>Спортивная ориентация и спортивный отбор</a:t>
            </a:r>
            <a:endParaRPr/>
          </a:p>
        </p:txBody>
      </p:sp>
      <p:sp>
        <p:nvSpPr>
          <p:cNvPr id="10" name="Заголовок 1"/>
          <p:cNvSpPr txBox="1"/>
          <p:nvPr/>
        </p:nvSpPr>
        <p:spPr bwMode="auto">
          <a:xfrm>
            <a:off x="834502" y="657533"/>
            <a:ext cx="7543800" cy="981041"/>
          </a:xfrm>
          <a:prstGeom prst="rect">
            <a:avLst/>
          </a:prstGeom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 fontScale="80000" lnSpcReduction="10000"/>
          </a:bodyPr>
          <a:lstStyle>
            <a:lvl1pPr algn="l" defTabSz="914400">
              <a:lnSpc>
                <a:spcPct val="85000"/>
              </a:lnSpc>
              <a:spcBef>
                <a:spcPts val="0"/>
              </a:spcBef>
              <a:buNone/>
              <a:defRPr sz="4800" spc="-5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ru-RU">
                <a:latin typeface="Times New Roman"/>
                <a:cs typeface="Times New Roman"/>
              </a:rPr>
              <a:t>Система подготовки спортивного резерва Новосибирской области</a:t>
            </a:r>
            <a:endParaRPr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124398" y="2564903"/>
            <a:ext cx="2592288" cy="108190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>
                <a:solidFill>
                  <a:schemeClr val="bg1"/>
                </a:solidFill>
                <a:latin typeface="Times New Roman"/>
                <a:cs typeface="Times New Roman"/>
              </a:rPr>
              <a:t>Спортивная переориентация и переход с этапа на этап</a:t>
            </a:r>
            <a:endParaRPr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6084168" y="2564904"/>
            <a:ext cx="2592288" cy="10819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Контроль, мониторинг, аналитика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027994461" name="Прямоугольник 5"/>
          <p:cNvSpPr/>
          <p:nvPr/>
        </p:nvSpPr>
        <p:spPr bwMode="auto">
          <a:xfrm>
            <a:off x="175395" y="2564903"/>
            <a:ext cx="2592288" cy="108190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>
                <a:solidFill>
                  <a:schemeClr val="bg1"/>
                </a:solidFill>
                <a:latin typeface="Times New Roman"/>
                <a:cs typeface="Times New Roman"/>
              </a:rPr>
              <a:t>Спортивная ориентация и спортивный отбор</a:t>
            </a:r>
            <a:endParaRPr/>
          </a:p>
        </p:txBody>
      </p:sp>
      <p:sp>
        <p:nvSpPr>
          <p:cNvPr id="1370012521" name="Прямоугольник 5"/>
          <p:cNvSpPr/>
          <p:nvPr/>
        </p:nvSpPr>
        <p:spPr bwMode="auto">
          <a:xfrm>
            <a:off x="175395" y="2564903"/>
            <a:ext cx="2592288" cy="10819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Спортивная ориентация и спортивный отбор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328678848" name="Прямоугольник 5"/>
          <p:cNvSpPr/>
          <p:nvPr/>
        </p:nvSpPr>
        <p:spPr bwMode="auto">
          <a:xfrm>
            <a:off x="175395" y="3966439"/>
            <a:ext cx="2592288" cy="10819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Координация и методическое сопровождение организаций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30173822" name="Прямоугольник 8"/>
          <p:cNvSpPr/>
          <p:nvPr/>
        </p:nvSpPr>
        <p:spPr bwMode="auto">
          <a:xfrm>
            <a:off x="3124397" y="2564903"/>
            <a:ext cx="2592288" cy="10819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Спортивная переориентация и переход с этапа на этап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602475130" name="Прямоугольник 8"/>
          <p:cNvSpPr/>
          <p:nvPr/>
        </p:nvSpPr>
        <p:spPr bwMode="auto">
          <a:xfrm>
            <a:off x="3124397" y="3966439"/>
            <a:ext cx="2592288" cy="108190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>
                <a:solidFill>
                  <a:schemeClr val="bg1"/>
                </a:solidFill>
                <a:latin typeface="Times New Roman"/>
                <a:cs typeface="Times New Roman"/>
              </a:rPr>
              <a:t>Спортивная переориентация и переход с этапа на этап</a:t>
            </a:r>
            <a:endParaRPr/>
          </a:p>
        </p:txBody>
      </p:sp>
      <p:sp>
        <p:nvSpPr>
          <p:cNvPr id="1112431472" name="Прямоугольник 10"/>
          <p:cNvSpPr/>
          <p:nvPr/>
        </p:nvSpPr>
        <p:spPr bwMode="auto">
          <a:xfrm>
            <a:off x="6084167" y="3966439"/>
            <a:ext cx="2592288" cy="10819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Мероприятия (семинары, </a:t>
            </a:r>
            <a:r>
              <a:rPr lang="ru-RU" sz="1800" dirty="0" err="1">
                <a:solidFill>
                  <a:schemeClr val="tx1"/>
                </a:solidFill>
                <a:latin typeface="Times New Roman"/>
                <a:cs typeface="Times New Roman"/>
              </a:rPr>
              <a:t>вебинары</a:t>
            </a: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, мастер-классы, круглые столы и </a:t>
            </a:r>
            <a:r>
              <a:rPr lang="ru-RU" sz="1800" dirty="0" err="1">
                <a:solidFill>
                  <a:schemeClr val="tx1"/>
                </a:solidFill>
                <a:latin typeface="Times New Roman"/>
                <a:cs typeface="Times New Roman"/>
              </a:rPr>
              <a:t>тд</a:t>
            </a: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.).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745454885" name="Прямоугольник 8"/>
          <p:cNvSpPr/>
          <p:nvPr/>
        </p:nvSpPr>
        <p:spPr bwMode="auto">
          <a:xfrm>
            <a:off x="3124397" y="3966438"/>
            <a:ext cx="2592288" cy="108190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>
                <a:solidFill>
                  <a:schemeClr val="bg1"/>
                </a:solidFill>
                <a:latin typeface="Times New Roman"/>
                <a:cs typeface="Times New Roman"/>
              </a:rPr>
              <a:t>Спортивная переориентация и переход с этапа на этап</a:t>
            </a:r>
            <a:endParaRPr/>
          </a:p>
        </p:txBody>
      </p:sp>
      <p:sp>
        <p:nvSpPr>
          <p:cNvPr id="1680307958" name="Прямоугольник 8"/>
          <p:cNvSpPr/>
          <p:nvPr/>
        </p:nvSpPr>
        <p:spPr bwMode="auto">
          <a:xfrm>
            <a:off x="3124397" y="3966438"/>
            <a:ext cx="2592288" cy="10819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Мониторинг реализации мер в Новосибирской области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462502488" name="Прямоугольник 8"/>
          <p:cNvSpPr/>
          <p:nvPr/>
        </p:nvSpPr>
        <p:spPr bwMode="auto">
          <a:xfrm>
            <a:off x="4526276" y="5379566"/>
            <a:ext cx="4150177" cy="1224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Комплексное сопровождение подготовки спортивного резерва Новосибирской области 2021-2025 </a:t>
            </a:r>
            <a:r>
              <a:rPr lang="ru-RU" sz="1800" dirty="0" err="1">
                <a:solidFill>
                  <a:schemeClr val="tx1"/>
                </a:solidFill>
                <a:latin typeface="Times New Roman"/>
                <a:cs typeface="Times New Roman"/>
              </a:rPr>
              <a:t>г.г</a:t>
            </a: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. (КСПСР) 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530334345" name="Прямоугольник 8"/>
          <p:cNvSpPr/>
          <p:nvPr/>
        </p:nvSpPr>
        <p:spPr bwMode="auto">
          <a:xfrm>
            <a:off x="156360" y="5379566"/>
            <a:ext cx="4150177" cy="12244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Кластерное взаимодействие </a:t>
            </a:r>
          </a:p>
          <a:p>
            <a:pPr algn="ctr">
              <a:defRPr/>
            </a:pPr>
            <a:r>
              <a:rPr lang="ru-RU" sz="1800" dirty="0">
                <a:solidFill>
                  <a:schemeClr val="tx1"/>
                </a:solidFill>
                <a:latin typeface="Times New Roman"/>
                <a:cs typeface="Times New Roman"/>
              </a:rPr>
              <a:t>ОФ «Талант и Успех» и ФП «Успех каждого ребенка»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435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395536" y="260648"/>
            <a:ext cx="8647091" cy="2088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4572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3300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Проблема</a:t>
            </a:r>
            <a:r>
              <a:rPr lang="en-US" sz="33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3300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спортивного</a:t>
            </a:r>
            <a:r>
              <a:rPr lang="en-US" sz="33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3300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отбора</a:t>
            </a:r>
            <a:endParaRPr dirty="0"/>
          </a:p>
        </p:txBody>
      </p:sp>
      <p:grpSp>
        <p:nvGrpSpPr>
          <p:cNvPr id="1035" name="Group 1034"/>
          <p:cNvGrpSpPr>
            <a:grpSpLocks noGrp="1" noUngrp="1" noRot="1" noChangeAspect="1" noMove="1" noResize="1"/>
          </p:cNvGrpSpPr>
          <p:nvPr/>
        </p:nvGrpSpPr>
        <p:grpSpPr bwMode="auto">
          <a:xfrm>
            <a:off x="6905229" y="2963333"/>
            <a:ext cx="2236395" cy="3208867"/>
            <a:chOff x="9206969" y="2963333"/>
            <a:chExt cx="2981858" cy="3208867"/>
          </a:xfrm>
        </p:grpSpPr>
        <p:cxnSp>
          <p:nvCxnSpPr>
            <p:cNvPr id="1036" name="Straight Connector 1035"/>
            <p:cNvCxnSpPr>
              <a:cxnSpLocks/>
            </p:cNvCxnSpPr>
            <p:nvPr/>
          </p:nvCxnSpPr>
          <p:spPr bwMode="auto"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7" name="Straight Connector 1036"/>
            <p:cNvCxnSpPr>
              <a:cxnSpLocks/>
            </p:cNvCxnSpPr>
            <p:nvPr/>
          </p:nvCxnSpPr>
          <p:spPr bwMode="auto"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8" name="Straight Connector 1037"/>
            <p:cNvCxnSpPr>
              <a:cxnSpLocks/>
            </p:cNvCxnSpPr>
            <p:nvPr/>
          </p:nvCxnSpPr>
          <p:spPr bwMode="auto">
            <a:xfrm flipH="1">
              <a:off x="10292292" y="3285067"/>
              <a:ext cx="1896534" cy="189653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9" name="Straight Connector 1038"/>
            <p:cNvCxnSpPr>
              <a:cxnSpLocks/>
            </p:cNvCxnSpPr>
            <p:nvPr/>
          </p:nvCxnSpPr>
          <p:spPr bwMode="auto"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0" name="Straight Connector 1039"/>
            <p:cNvCxnSpPr>
              <a:cxnSpLocks/>
            </p:cNvCxnSpPr>
            <p:nvPr/>
          </p:nvCxnSpPr>
          <p:spPr bwMode="auto"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683569" y="1778001"/>
            <a:ext cx="7848872" cy="287513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83539" lvl="2" indent="0" algn="ctr">
              <a:buNone/>
              <a:defRPr/>
            </a:pPr>
            <a:r>
              <a:rPr lang="en-US" dirty="0">
                <a:latin typeface="Times New Roman"/>
                <a:cs typeface="Times New Roman"/>
              </a:rPr>
              <a:t>	</a:t>
            </a:r>
            <a:r>
              <a:rPr lang="en-US" sz="2400" dirty="0" err="1">
                <a:latin typeface="Times New Roman"/>
                <a:cs typeface="Times New Roman"/>
              </a:rPr>
              <a:t>Проблема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спортивного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отбора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была</a:t>
            </a:r>
            <a:r>
              <a:rPr lang="en-US" sz="2400" dirty="0">
                <a:latin typeface="Times New Roman"/>
                <a:cs typeface="Times New Roman"/>
              </a:rPr>
              <a:t> и </a:t>
            </a:r>
            <a:r>
              <a:rPr lang="en-US" sz="2400" dirty="0" err="1">
                <a:latin typeface="Times New Roman"/>
                <a:cs typeface="Times New Roman"/>
              </a:rPr>
              <a:t>остается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одной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из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самых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важных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для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каждого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вида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спорта</a:t>
            </a:r>
            <a:r>
              <a:rPr lang="en-US" sz="2400" dirty="0">
                <a:latin typeface="Times New Roman"/>
                <a:cs typeface="Times New Roman"/>
              </a:rPr>
              <a:t>. </a:t>
            </a:r>
            <a:r>
              <a:rPr lang="en-US" sz="2400" dirty="0" err="1">
                <a:latin typeface="Times New Roman"/>
                <a:cs typeface="Times New Roman"/>
              </a:rPr>
              <a:t>Правильное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ее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решение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обеспечивает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развитие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вида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спорта</a:t>
            </a:r>
            <a:r>
              <a:rPr lang="en-US" sz="2400" dirty="0">
                <a:latin typeface="Times New Roman"/>
                <a:cs typeface="Times New Roman"/>
              </a:rPr>
              <a:t> и </a:t>
            </a:r>
            <a:r>
              <a:rPr lang="en-US" sz="2400" dirty="0" err="1">
                <a:latin typeface="Times New Roman"/>
                <a:cs typeface="Times New Roman"/>
              </a:rPr>
              <a:t>успехи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err="1">
                <a:latin typeface="Times New Roman"/>
                <a:cs typeface="Times New Roman"/>
              </a:rPr>
              <a:t>спортсменов</a:t>
            </a:r>
            <a:r>
              <a:rPr lang="en-US" sz="2400" dirty="0">
                <a:latin typeface="Times New Roman"/>
                <a:cs typeface="Times New Roman"/>
              </a:rPr>
              <a:t>. 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8417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700808"/>
            <a:ext cx="79208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/>
              <a:buChar char="q"/>
              <a:defRPr/>
            </a:pPr>
            <a:r>
              <a:rPr lang="ru-RU" dirty="0">
                <a:latin typeface="Times New Roman"/>
                <a:cs typeface="Times New Roman"/>
              </a:rPr>
              <a:t>Оберегает тренирующихся от потери времени, неисполнения ожиданий, ухудшения здоровья вследствие не соответствующих возможностям спортсмена тренировочных нагрузок, не отпугивает от занятий спортом, необходимых для здоровья; </a:t>
            </a:r>
            <a:endParaRPr lang="ru-RU" dirty="0" smtClean="0">
              <a:latin typeface="Times New Roman"/>
              <a:cs typeface="Times New Roman"/>
            </a:endParaRPr>
          </a:p>
          <a:p>
            <a:pPr algn="just">
              <a:defRPr/>
            </a:pPr>
            <a:endParaRPr lang="ru-RU" dirty="0">
              <a:latin typeface="Times New Roman"/>
              <a:cs typeface="Times New Roman"/>
            </a:endParaRPr>
          </a:p>
          <a:p>
            <a:pPr algn="just">
              <a:buFont typeface="Wingdings"/>
              <a:buChar char="q"/>
              <a:defRPr/>
            </a:pPr>
            <a:r>
              <a:rPr lang="ru-RU" dirty="0">
                <a:latin typeface="Times New Roman"/>
                <a:cs typeface="Times New Roman"/>
              </a:rPr>
              <a:t>Избавляет тренеров от ненужной потери времени; </a:t>
            </a:r>
            <a:endParaRPr lang="ru-RU" dirty="0" smtClean="0">
              <a:latin typeface="Times New Roman"/>
              <a:cs typeface="Times New Roman"/>
            </a:endParaRPr>
          </a:p>
          <a:p>
            <a:pPr algn="just">
              <a:defRPr/>
            </a:pPr>
            <a:endParaRPr lang="ru-RU" dirty="0">
              <a:latin typeface="Times New Roman"/>
              <a:cs typeface="Times New Roman"/>
            </a:endParaRPr>
          </a:p>
          <a:p>
            <a:pPr algn="just">
              <a:buFont typeface="Wingdings"/>
              <a:buChar char="q"/>
              <a:defRPr/>
            </a:pPr>
            <a:r>
              <a:rPr lang="ru-RU" dirty="0">
                <a:latin typeface="Times New Roman"/>
                <a:cs typeface="Times New Roman"/>
              </a:rPr>
              <a:t>Обеспечивает качественный резерв для спортивных сборных команд разного уровня.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467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95300" y="342899"/>
            <a:ext cx="7677100" cy="90064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dirty="0">
                <a:latin typeface="Times New Roman"/>
                <a:cs typeface="Times New Roman"/>
              </a:rPr>
              <a:t>ТЕКУЩИЙ РЕЗУЛЬТАТ</a:t>
            </a:r>
            <a:endParaRPr dirty="0"/>
          </a:p>
        </p:txBody>
      </p:sp>
      <p:sp>
        <p:nvSpPr>
          <p:cNvPr id="5" name="Прямоугольник: скругленные углы 4"/>
          <p:cNvSpPr/>
          <p:nvPr/>
        </p:nvSpPr>
        <p:spPr bwMode="auto">
          <a:xfrm>
            <a:off x="3333750" y="2057400"/>
            <a:ext cx="2266950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  <a:latin typeface="Times New Roman"/>
                <a:cs typeface="Times New Roman"/>
              </a:rPr>
              <a:t>Всего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cs typeface="Times New Roman"/>
              </a:rPr>
              <a:t>- 1014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" name="Прямоугольник: скругленные углы 5"/>
          <p:cNvSpPr/>
          <p:nvPr/>
        </p:nvSpPr>
        <p:spPr bwMode="auto">
          <a:xfrm>
            <a:off x="1066799" y="4048125"/>
            <a:ext cx="2266950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  <a:latin typeface="Times New Roman"/>
                <a:cs typeface="Times New Roman"/>
              </a:rPr>
              <a:t>Занимаются спортом - </a:t>
            </a:r>
            <a:r>
              <a:rPr lang="ru-RU" dirty="0" smtClean="0">
                <a:solidFill>
                  <a:schemeClr val="tx1"/>
                </a:solidFill>
                <a:latin typeface="Times New Roman"/>
                <a:cs typeface="Times New Roman"/>
              </a:rPr>
              <a:t>852</a:t>
            </a:r>
            <a:endParaRPr dirty="0"/>
          </a:p>
        </p:txBody>
      </p:sp>
      <p:sp>
        <p:nvSpPr>
          <p:cNvPr id="7" name="Прямоугольник: скругленные углы 6"/>
          <p:cNvSpPr/>
          <p:nvPr/>
        </p:nvSpPr>
        <p:spPr bwMode="auto">
          <a:xfrm>
            <a:off x="5600699" y="4048125"/>
            <a:ext cx="2266950" cy="914400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  <a:latin typeface="Times New Roman"/>
                <a:cs typeface="Times New Roman"/>
              </a:rPr>
              <a:t>Дети, которые не </a:t>
            </a:r>
            <a:r>
              <a:rPr lang="ru-RU">
                <a:solidFill>
                  <a:schemeClr val="tx1"/>
                </a:solidFill>
                <a:latin typeface="Times New Roman"/>
                <a:cs typeface="Times New Roman"/>
              </a:rPr>
              <a:t>занимаются </a:t>
            </a:r>
            <a:r>
              <a:rPr lang="ru-RU" smtClean="0">
                <a:solidFill>
                  <a:schemeClr val="tx1"/>
                </a:solidFill>
                <a:latin typeface="Times New Roman"/>
                <a:cs typeface="Times New Roman"/>
              </a:rPr>
              <a:t>- 162</a:t>
            </a:r>
            <a:endParaRPr dirty="0"/>
          </a:p>
        </p:txBody>
      </p:sp>
      <p:cxnSp>
        <p:nvCxnSpPr>
          <p:cNvPr id="11" name="Прямая со стрелкой 10"/>
          <p:cNvCxnSpPr>
            <a:cxnSpLocks/>
          </p:cNvCxnSpPr>
          <p:nvPr/>
        </p:nvCxnSpPr>
        <p:spPr bwMode="auto">
          <a:xfrm>
            <a:off x="5648325" y="3162300"/>
            <a:ext cx="590549" cy="7810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cxnSpLocks/>
          </p:cNvCxnSpPr>
          <p:nvPr/>
        </p:nvCxnSpPr>
        <p:spPr bwMode="auto">
          <a:xfrm flipH="1">
            <a:off x="2686050" y="3162300"/>
            <a:ext cx="609600" cy="7334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 bwMode="auto">
          <a:xfrm>
            <a:off x="2200275" y="5438774"/>
            <a:ext cx="1704975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Times New Roman"/>
                <a:cs typeface="Times New Roman"/>
              </a:rPr>
              <a:t>СОГ</a:t>
            </a:r>
          </a:p>
        </p:txBody>
      </p:sp>
      <p:sp>
        <p:nvSpPr>
          <p:cNvPr id="9" name="Овал 8"/>
          <p:cNvSpPr/>
          <p:nvPr/>
        </p:nvSpPr>
        <p:spPr bwMode="auto">
          <a:xfrm>
            <a:off x="5029199" y="5438774"/>
            <a:ext cx="1704975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Times New Roman"/>
                <a:cs typeface="Times New Roman"/>
              </a:rPr>
              <a:t>НП</a:t>
            </a:r>
            <a:endParaRPr dirty="0">
              <a:solidFill>
                <a:schemeClr val="tx1"/>
              </a:solidFill>
            </a:endParaRPr>
          </a:p>
        </p:txBody>
      </p:sp>
      <p:cxnSp>
        <p:nvCxnSpPr>
          <p:cNvPr id="4" name="Прямая со стрелкой 3"/>
          <p:cNvCxnSpPr>
            <a:cxnSpLocks/>
          </p:cNvCxnSpPr>
          <p:nvPr/>
        </p:nvCxnSpPr>
        <p:spPr bwMode="auto">
          <a:xfrm flipV="1">
            <a:off x="4004433" y="5939178"/>
            <a:ext cx="923925" cy="9525"/>
          </a:xfrm>
          <a:prstGeom prst="straightConnector1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57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533400" y="533401"/>
            <a:ext cx="7783016" cy="131142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/>
              <a:t>Прогнозируемый Результат</a:t>
            </a:r>
            <a:endParaRPr dirty="0"/>
          </a:p>
        </p:txBody>
      </p:sp>
      <p:sp>
        <p:nvSpPr>
          <p:cNvPr id="4" name="Прямоугольник: скругленные углы 3"/>
          <p:cNvSpPr/>
          <p:nvPr/>
        </p:nvSpPr>
        <p:spPr bwMode="auto">
          <a:xfrm>
            <a:off x="104775" y="3267075"/>
            <a:ext cx="1095375" cy="61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  <a:latin typeface="Times New Roman"/>
                <a:cs typeface="Times New Roman"/>
              </a:rPr>
              <a:t>СОГ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5" name="Прямоугольник: скругленные углы 4"/>
          <p:cNvSpPr/>
          <p:nvPr/>
        </p:nvSpPr>
        <p:spPr bwMode="auto">
          <a:xfrm>
            <a:off x="2000250" y="3267075"/>
            <a:ext cx="1057275" cy="61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  <a:latin typeface="Times New Roman"/>
                <a:cs typeface="Times New Roman"/>
              </a:rPr>
              <a:t>НП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6" name="Прямоугольник: скругленные углы 5"/>
          <p:cNvSpPr/>
          <p:nvPr/>
        </p:nvSpPr>
        <p:spPr bwMode="auto">
          <a:xfrm>
            <a:off x="3790949" y="3267074"/>
            <a:ext cx="1095375" cy="61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  <a:latin typeface="Times New Roman"/>
                <a:cs typeface="Times New Roman"/>
              </a:rPr>
              <a:t>Т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7" name="Прямоугольник: скругленные углы 6"/>
          <p:cNvSpPr/>
          <p:nvPr/>
        </p:nvSpPr>
        <p:spPr bwMode="auto">
          <a:xfrm>
            <a:off x="7848600" y="3267074"/>
            <a:ext cx="1095375" cy="61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  <a:latin typeface="Times New Roman"/>
                <a:cs typeface="Times New Roman"/>
              </a:rPr>
              <a:t>ВСМ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8" name="Прямоугольник: скругленные углы 7"/>
          <p:cNvSpPr/>
          <p:nvPr/>
        </p:nvSpPr>
        <p:spPr bwMode="auto">
          <a:xfrm>
            <a:off x="6238875" y="3267074"/>
            <a:ext cx="1095375" cy="61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  <a:latin typeface="Times New Roman"/>
                <a:cs typeface="Times New Roman"/>
              </a:rPr>
              <a:t>СС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4" name="Левая фигурная скобка 13"/>
          <p:cNvSpPr/>
          <p:nvPr/>
        </p:nvSpPr>
        <p:spPr bwMode="auto">
          <a:xfrm rot="16199998">
            <a:off x="7312890" y="3658949"/>
            <a:ext cx="609600" cy="1933575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: скругленные углы 18"/>
          <p:cNvSpPr/>
          <p:nvPr/>
        </p:nvSpPr>
        <p:spPr bwMode="auto">
          <a:xfrm>
            <a:off x="1981200" y="5114923"/>
            <a:ext cx="1095375" cy="61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  <a:latin typeface="Times New Roman"/>
                <a:cs typeface="Times New Roman"/>
              </a:rPr>
              <a:t>АПК</a:t>
            </a:r>
            <a:endParaRPr dirty="0">
              <a:solidFill>
                <a:schemeClr val="tx1"/>
              </a:solidFill>
            </a:endParaRPr>
          </a:p>
        </p:txBody>
      </p:sp>
      <p:cxnSp>
        <p:nvCxnSpPr>
          <p:cNvPr id="20" name="Прямая со стрелкой 19"/>
          <p:cNvCxnSpPr>
            <a:cxnSpLocks/>
          </p:cNvCxnSpPr>
          <p:nvPr/>
        </p:nvCxnSpPr>
        <p:spPr bwMode="auto">
          <a:xfrm flipV="1">
            <a:off x="1343025" y="3629025"/>
            <a:ext cx="4762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cxnSpLocks/>
          </p:cNvCxnSpPr>
          <p:nvPr/>
        </p:nvCxnSpPr>
        <p:spPr bwMode="auto">
          <a:xfrm flipV="1">
            <a:off x="3228975" y="3629025"/>
            <a:ext cx="4762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cxnSpLocks/>
          </p:cNvCxnSpPr>
          <p:nvPr/>
        </p:nvCxnSpPr>
        <p:spPr bwMode="auto">
          <a:xfrm flipV="1">
            <a:off x="7372350" y="3581400"/>
            <a:ext cx="4762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cxnSpLocks/>
          </p:cNvCxnSpPr>
          <p:nvPr/>
        </p:nvCxnSpPr>
        <p:spPr bwMode="auto">
          <a:xfrm flipV="1">
            <a:off x="5067300" y="3581400"/>
            <a:ext cx="9906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Левая фигурная скобка 23"/>
          <p:cNvSpPr/>
          <p:nvPr/>
        </p:nvSpPr>
        <p:spPr bwMode="auto">
          <a:xfrm rot="16199998">
            <a:off x="2312266" y="2744549"/>
            <a:ext cx="609600" cy="3762375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5" name="Прямоугольник: скругленные углы 24"/>
          <p:cNvSpPr/>
          <p:nvPr/>
        </p:nvSpPr>
        <p:spPr bwMode="auto">
          <a:xfrm>
            <a:off x="6696074" y="5114923"/>
            <a:ext cx="1752599" cy="61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ru-RU" sz="2000" dirty="0">
                <a:solidFill>
                  <a:schemeClr val="tx1"/>
                </a:solidFill>
                <a:latin typeface="Times New Roman"/>
                <a:cs typeface="Times New Roman"/>
              </a:rPr>
              <a:t>АПК + МБО</a:t>
            </a:r>
            <a:endParaRPr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53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="http://schemas.openxmlformats.org/officeDocument/2006/math" xmlns:w="http://schemas.openxmlformats.org/wordprocessingml/2006/main">
      <p:transition advClick="1"/>
    </mc:Fallback>
  </mc:AlternateContent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195</Words>
  <Application>Microsoft Office PowerPoint</Application>
  <PresentationFormat>Экран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Тема Office</vt:lpstr>
      <vt:lpstr>Система подготовки спортивного резерва новосибирской области</vt:lpstr>
      <vt:lpstr>Презентация PowerPoint</vt:lpstr>
      <vt:lpstr>Презентация PowerPoint</vt:lpstr>
      <vt:lpstr>Презентация PowerPoint</vt:lpstr>
      <vt:lpstr>ТЕКУЩИЙ РЕЗУЛЬТАТ</vt:lpstr>
      <vt:lpstr>Прогнозируемый Результат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подготовки спортивного резерва новосибирской области</dc:title>
  <dc:creator>RCSP</dc:creator>
  <cp:lastModifiedBy>Валюша</cp:lastModifiedBy>
  <cp:revision>9</cp:revision>
  <dcterms:created xsi:type="dcterms:W3CDTF">2023-03-21T03:24:29Z</dcterms:created>
  <dcterms:modified xsi:type="dcterms:W3CDTF">2023-03-21T13:59:24Z</dcterms:modified>
</cp:coreProperties>
</file>