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1D50D5B-835D-45E7-A462-2297D35FA742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769236D-3218-4A72-BD31-DFFBD4F733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1D50D5B-835D-45E7-A462-2297D35FA742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769236D-3218-4A72-BD31-DFFBD4F733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1D50D5B-835D-45E7-A462-2297D35FA742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769236D-3218-4A72-BD31-DFFBD4F733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1D50D5B-835D-45E7-A462-2297D35FA742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769236D-3218-4A72-BD31-DFFBD4F733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1D50D5B-835D-45E7-A462-2297D35FA742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769236D-3218-4A72-BD31-DFFBD4F733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1D50D5B-835D-45E7-A462-2297D35FA742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769236D-3218-4A72-BD31-DFFBD4F733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1D50D5B-835D-45E7-A462-2297D35FA742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769236D-3218-4A72-BD31-DFFBD4F733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1D50D5B-835D-45E7-A462-2297D35FA742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769236D-3218-4A72-BD31-DFFBD4F733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1D50D5B-835D-45E7-A462-2297D35FA742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769236D-3218-4A72-BD31-DFFBD4F733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1D50D5B-835D-45E7-A462-2297D35FA742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769236D-3218-4A72-BD31-DFFBD4F733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1D50D5B-835D-45E7-A462-2297D35FA742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769236D-3218-4A72-BD31-DFFBD4F733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D50D5B-835D-45E7-A462-2297D35FA742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69236D-3218-4A72-BD31-DFFBD4F733B1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sp-metod@yanao.ru" TargetMode="External"/><Relationship Id="rId3" Type="http://schemas.openxmlformats.org/officeDocument/2006/relationships/image" Target="../media/image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47000">
              <a:schemeClr val="accent1">
                <a:lumMod val="30000"/>
                <a:lumOff val="7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</a:gsLst>
          <a:lin ang="1350000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886551" y="-995195"/>
            <a:ext cx="9041331" cy="1832593"/>
          </a:xfrm>
        </p:spPr>
        <p:txBody>
          <a:bodyPr/>
          <a:lstStyle/>
          <a:p>
            <a:pPr>
              <a:defRPr/>
            </a:pPr>
            <a:r>
              <a:rPr lang="ru-RU" sz="1600">
                <a:solidFill>
                  <a:prstClr val="black"/>
                </a:solidFill>
                <a:latin typeface="Book Antiqua"/>
                <a:ea typeface="Book Antiqua"/>
                <a:cs typeface="Book Antiqua"/>
              </a:rPr>
              <a:t>ГОСУДАРСТВЕННОЕ АВТОНОМНОЕ УЧРЕЖДЕНИЕ ЯМАЛО-НЕНЕЦКОГО АВТОНОМНОГО ОКРУГА «ЦЕНТР СПОРТИВНОЙ ПОДГОТОВКИ»</a:t>
            </a:r>
            <a:endParaRPr lang="ru-RU"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-333677" y="6123857"/>
            <a:ext cx="3048000" cy="517574"/>
          </a:xfrm>
        </p:spPr>
        <p:txBody>
          <a:bodyPr/>
          <a:lstStyle/>
          <a:p>
            <a:pPr>
              <a:defRPr/>
            </a:pPr>
            <a:r>
              <a:rPr lang="ru-RU"/>
              <a:t>13.10.2022</a:t>
            </a:r>
            <a:endParaRPr/>
          </a:p>
        </p:txBody>
      </p: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rcRect l="18953" t="16192" r="10414" b="17304"/>
          <a:stretch/>
        </p:blipFill>
        <p:spPr bwMode="auto">
          <a:xfrm>
            <a:off x="2738621" y="1425712"/>
            <a:ext cx="7337190" cy="4342417"/>
          </a:xfrm>
          <a:prstGeom prst="rect">
            <a:avLst/>
          </a:prstGeom>
        </p:spPr>
      </p:pic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47370" y="249083"/>
            <a:ext cx="1176630" cy="1176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47000">
              <a:schemeClr val="accent1">
                <a:lumMod val="30000"/>
                <a:lumOff val="7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</a:gsLst>
          <a:lin ang="1350000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8065159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2377658" y="91196"/>
            <a:ext cx="9041330" cy="431092"/>
          </a:xfrm>
        </p:spPr>
        <p:txBody>
          <a:bodyPr/>
          <a:lstStyle/>
          <a:p>
            <a:pPr>
              <a:defRPr/>
            </a:pPr>
            <a:r>
              <a:rPr lang="ru-RU" sz="20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Список  участников Курса «Наставник»</a:t>
            </a:r>
            <a:endParaRPr lang="ru-RU"/>
          </a:p>
        </p:txBody>
      </p:sp>
      <p:sp>
        <p:nvSpPr>
          <p:cNvPr id="1982658468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7665473" y="3349584"/>
            <a:ext cx="3047999" cy="51757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6177172" name=" 156177171" hidden="0"/>
          <p:cNvSpPr/>
          <p:nvPr isPhoto="0" userDrawn="0"/>
        </p:nvSpPr>
        <p:spPr bwMode="auto">
          <a:xfrm>
            <a:off x="1654880" y="-274598"/>
            <a:ext cx="17789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443581074" name="Рисунок 443581073" hidden="0"/>
          <p:cNvPicPr>
            <a:picLocks noChangeAspect="1"/>
          </p:cNvPicPr>
          <p:nvPr isPhoto="0" userDrawn="0"/>
        </p:nvPicPr>
        <p:blipFill>
          <a:blip r:embed="rId2"/>
          <a:srcRect l="3336" t="19505" r="38236" b="5221"/>
          <a:stretch/>
        </p:blipFill>
        <p:spPr bwMode="auto">
          <a:xfrm>
            <a:off x="2488543" y="693750"/>
            <a:ext cx="9451102" cy="6019986"/>
          </a:xfrm>
          <a:prstGeom prst="rect">
            <a:avLst/>
          </a:prstGeom>
        </p:spPr>
      </p:pic>
      <p:pic>
        <p:nvPicPr>
          <p:cNvPr id="708739598" name="Рисунок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61710" y="238357"/>
            <a:ext cx="1957016" cy="1157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47000">
              <a:schemeClr val="accent1">
                <a:lumMod val="30000"/>
                <a:lumOff val="7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</a:gsLst>
          <a:lin ang="1350000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5291795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2100231" y="145881"/>
            <a:ext cx="9041330" cy="431092"/>
          </a:xfrm>
        </p:spPr>
        <p:txBody>
          <a:bodyPr/>
          <a:lstStyle/>
          <a:p>
            <a:pPr>
              <a:defRPr/>
            </a:pPr>
            <a:r>
              <a:rPr lang="ru-RU" sz="20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Список  участников Курса «Наставник»</a:t>
            </a:r>
            <a:endParaRPr lang="ru-RU"/>
          </a:p>
        </p:txBody>
      </p:sp>
      <p:sp>
        <p:nvSpPr>
          <p:cNvPr id="567362327" name=" 567362326" hidden="0"/>
          <p:cNvSpPr/>
          <p:nvPr isPhoto="0" userDrawn="0"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244583455" name=" 1244583454" hidden="0"/>
          <p:cNvSpPr/>
          <p:nvPr isPhoto="0" userDrawn="0"/>
        </p:nvSpPr>
        <p:spPr bwMode="auto">
          <a:xfrm>
            <a:off x="-936528" y="271006"/>
            <a:ext cx="148094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531261125" name=" 1531261124" hidden="0"/>
          <p:cNvSpPr/>
          <p:nvPr isPhoto="0" userDrawn="0"/>
        </p:nvSpPr>
        <p:spPr bwMode="auto">
          <a:xfrm>
            <a:off x="-28227" y="833081"/>
            <a:ext cx="14859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26306619" name=" 426306618" hidden="0"/>
          <p:cNvSpPr/>
          <p:nvPr isPhoto="0" userDrawn="0"/>
        </p:nvSpPr>
        <p:spPr bwMode="auto">
          <a:xfrm>
            <a:off x="-2589705" y="-852310"/>
            <a:ext cx="12204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47815902" name="Рисунок 247815901" hidden="0"/>
          <p:cNvPicPr>
            <a:picLocks noChangeAspect="1"/>
          </p:cNvPicPr>
          <p:nvPr isPhoto="0" userDrawn="0"/>
        </p:nvPicPr>
        <p:blipFill>
          <a:blip r:embed="rId2"/>
          <a:srcRect l="2778" t="17768" r="45271" b="7275"/>
          <a:stretch/>
        </p:blipFill>
        <p:spPr bwMode="auto">
          <a:xfrm>
            <a:off x="2534781" y="817010"/>
            <a:ext cx="9497257" cy="5887895"/>
          </a:xfrm>
          <a:prstGeom prst="rect">
            <a:avLst/>
          </a:prstGeom>
        </p:spPr>
      </p:pic>
      <p:pic>
        <p:nvPicPr>
          <p:cNvPr id="1877038771" name="Рисунок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61710" y="238357"/>
            <a:ext cx="1957016" cy="1157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47000">
              <a:schemeClr val="accent1">
                <a:lumMod val="30000"/>
                <a:lumOff val="7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</a:gsLst>
          <a:lin ang="1350000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61711" y="238358"/>
            <a:ext cx="1957017" cy="1157305"/>
          </a:xfrm>
          <a:prstGeom prst="rect">
            <a:avLst/>
          </a:prstGeom>
        </p:spPr>
      </p:pic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611931" y="3600977"/>
            <a:ext cx="9144000" cy="2387600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>
              <a:defRPr/>
            </a:pPr>
            <a:br>
              <a:rPr lang="ru-RU"/>
            </a:br>
            <a:br>
              <a:rPr lang="ru-RU"/>
            </a:br>
            <a:br>
              <a:rPr lang="ru-RU"/>
            </a:br>
            <a:br>
              <a:rPr lang="ru-RU"/>
            </a:br>
            <a:r>
              <a:rPr lang="ru-RU" b="1">
                <a:solidFill>
                  <a:srgbClr val="C00000"/>
                </a:solidFill>
              </a:rPr>
              <a:t>Встречи –практикумы будут проводится с периодичностью 1 раз в две недели </a:t>
            </a:r>
            <a:br>
              <a:rPr lang="ru-RU"/>
            </a:br>
            <a:r>
              <a:rPr lang="ru-RU"/>
              <a:t> </a:t>
            </a:r>
            <a:endParaRPr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2291547" y="238357"/>
            <a:ext cx="9144000" cy="874233"/>
          </a:xfrm>
        </p:spPr>
        <p:txBody>
          <a:bodyPr/>
          <a:lstStyle/>
          <a:p>
            <a:pPr>
              <a:defRPr/>
            </a:pPr>
            <a:r>
              <a:rPr lang="ru-RU" sz="3600" b="1" i="1" strike="noStrike">
                <a:solidFill>
                  <a:schemeClr val="accent5">
                    <a:lumMod val="50000"/>
                  </a:schemeClr>
                </a:solidFill>
              </a:rPr>
              <a:t>Режим работы курса «Наставник»</a:t>
            </a:r>
            <a:endParaRPr b="1" i="1" strike="noStrike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65562902" name="Рамка 1965562901" hidden="0"/>
          <p:cNvSpPr/>
          <p:nvPr isPhoto="0" userDrawn="0"/>
        </p:nvSpPr>
        <p:spPr bwMode="auto">
          <a:xfrm>
            <a:off x="472570" y="2256407"/>
            <a:ext cx="11078592" cy="3883980"/>
          </a:xfrm>
          <a:prstGeom prst="frame">
            <a:avLst>
              <a:gd name="adj1" fmla="val 6361"/>
            </a:avLst>
          </a:prstGeom>
          <a:solidFill>
            <a:schemeClr val="accent1">
              <a:alpha val="0"/>
            </a:schemeClr>
          </a:solidFill>
          <a:ln w="38099" cap="flat" cmpd="sng" algn="ctr">
            <a:solidFill>
              <a:schemeClr val="accent1">
                <a:lumMod val="74901"/>
              </a:schemeClr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47000">
              <a:schemeClr val="accent1">
                <a:lumMod val="30000"/>
                <a:lumOff val="7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</a:gsLst>
          <a:lin ang="1350000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6359139" name="Ромб 1016359138" hidden="0"/>
          <p:cNvSpPr/>
          <p:nvPr isPhoto="0" userDrawn="0"/>
        </p:nvSpPr>
        <p:spPr bwMode="auto">
          <a:xfrm>
            <a:off x="1063019" y="2148420"/>
            <a:ext cx="1249819" cy="1405630"/>
          </a:xfrm>
          <a:prstGeom prst="diamond">
            <a:avLst/>
          </a:prstGeom>
          <a:solidFill>
            <a:schemeClr val="bg1">
              <a:alpha val="0"/>
            </a:schemeClr>
          </a:solidFill>
          <a:ln w="12700" cap="flat" cmpd="sng" algn="ctr">
            <a:solidFill>
              <a:srgbClr val="FFC000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718199" y="-828873"/>
            <a:ext cx="9144000" cy="2387599"/>
          </a:xfrm>
          <a:effectLst/>
        </p:spPr>
        <p:txBody>
          <a:bodyPr/>
          <a:lstStyle/>
          <a:p>
            <a:pPr>
              <a:defRPr/>
            </a:pPr>
            <a:r>
              <a:rPr lang="ru-RU" b="1" i="1">
                <a:solidFill>
                  <a:schemeClr val="accent5">
                    <a:lumMod val="50000"/>
                  </a:schemeClr>
                </a:solidFill>
              </a:rPr>
              <a:t>Формы работы </a:t>
            </a:r>
            <a:endParaRPr b="1" i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11305" y="1903485"/>
            <a:ext cx="10479272" cy="3792681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/>
          <a:p>
            <a:pPr>
              <a:defRPr/>
            </a:pPr>
            <a:endParaRPr lang="ru-RU"/>
          </a:p>
          <a:p>
            <a:pPr algn="ctr">
              <a:defRPr/>
            </a:pPr>
            <a:r>
              <a:rPr lang="ru-RU" sz="7200">
                <a:solidFill>
                  <a:schemeClr val="accent4">
                    <a:lumMod val="75000"/>
                  </a:schemeClr>
                </a:solidFill>
              </a:rPr>
              <a:t>Лекций  </a:t>
            </a:r>
            <a:r>
              <a:rPr lang="ru-RU" sz="7200"/>
              <a:t>           </a:t>
            </a:r>
            <a:r>
              <a:rPr lang="ru-RU" sz="7200">
                <a:solidFill>
                  <a:schemeClr val="accent2">
                    <a:lumMod val="75000"/>
                  </a:schemeClr>
                </a:solidFill>
              </a:rPr>
              <a:t>Практикумы         </a:t>
            </a:r>
            <a:r>
              <a:rPr lang="ru-RU" sz="7200">
                <a:solidFill>
                  <a:schemeClr val="accent6">
                    <a:lumMod val="75000"/>
                  </a:schemeClr>
                </a:solidFill>
              </a:rPr>
              <a:t>Тренинги </a:t>
            </a:r>
            <a:r>
              <a:rPr/>
              <a:t>    </a:t>
            </a:r>
            <a:endParaRPr lang="ru-RU" sz="720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ru-RU"/>
          </a:p>
        </p:txBody>
      </p:sp>
      <p:pic>
        <p:nvPicPr>
          <p:cNvPr id="2102735999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61710" y="238357"/>
            <a:ext cx="1957016" cy="1157304"/>
          </a:xfrm>
          <a:prstGeom prst="rect">
            <a:avLst/>
          </a:prstGeom>
        </p:spPr>
      </p:pic>
      <p:sp>
        <p:nvSpPr>
          <p:cNvPr id="629484488" name="Ромб 629484487" hidden="0"/>
          <p:cNvSpPr/>
          <p:nvPr isPhoto="0" userDrawn="0"/>
        </p:nvSpPr>
        <p:spPr bwMode="auto">
          <a:xfrm>
            <a:off x="6409514" y="2148420"/>
            <a:ext cx="1276164" cy="1350145"/>
          </a:xfrm>
          <a:prstGeom prst="diamond">
            <a:avLst/>
          </a:prstGeom>
          <a:solidFill>
            <a:schemeClr val="bg1">
              <a:alpha val="0"/>
            </a:schemeClr>
          </a:solidFill>
          <a:ln w="12700" cap="flat" cmpd="sng" algn="ctr">
            <a:solidFill>
              <a:srgbClr val="C45911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2431296" name="Ромб 2032431295" hidden="0"/>
          <p:cNvSpPr/>
          <p:nvPr isPhoto="0" userDrawn="0"/>
        </p:nvSpPr>
        <p:spPr bwMode="auto">
          <a:xfrm>
            <a:off x="4338057" y="3249596"/>
            <a:ext cx="1202184" cy="1238459"/>
          </a:xfrm>
          <a:prstGeom prst="diamond">
            <a:avLst/>
          </a:prstGeom>
          <a:solidFill>
            <a:schemeClr val="bg1">
              <a:alpha val="0"/>
            </a:schemeClr>
          </a:solidFill>
          <a:ln w="12700" cap="flat" cmpd="sng" algn="ctr">
            <a:solidFill>
              <a:srgbClr val="558035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47000">
              <a:schemeClr val="accent1">
                <a:lumMod val="30000"/>
                <a:lumOff val="7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</a:gsLst>
          <a:lin ang="1350000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459266" y="286674"/>
            <a:ext cx="9144000" cy="1118955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4800" b="1" i="1">
                <a:solidFill>
                  <a:srgbClr val="002060"/>
                </a:solidFill>
              </a:rPr>
              <a:t>Содержание курса</a:t>
            </a:r>
            <a:br>
              <a:rPr lang="ru-RU" sz="4800" b="1" i="1"/>
            </a:br>
            <a:r>
              <a:rPr lang="ru-RU" sz="2800" b="1" i="1"/>
              <a:t>Программа состоит из 3 разделов</a:t>
            </a:r>
            <a:r>
              <a:rPr lang="ru-RU" sz="4800" b="1" i="1"/>
              <a:t>  </a:t>
            </a:r>
            <a:endParaRPr sz="4800" b="1" i="1"/>
          </a:p>
        </p:txBody>
      </p:sp>
      <p:grpSp>
        <p:nvGrpSpPr>
          <p:cNvPr id="208533982" name="Группа 92" hidden="0"/>
          <p:cNvGrpSpPr/>
          <p:nvPr isPhoto="0" userDrawn="0"/>
        </p:nvGrpSpPr>
        <p:grpSpPr bwMode="auto">
          <a:xfrm>
            <a:off x="5541369" y="1835142"/>
            <a:ext cx="6444794" cy="1553593"/>
            <a:chOff x="0" y="0"/>
            <a:chExt cx="6444794" cy="1553593"/>
          </a:xfrm>
        </p:grpSpPr>
        <p:sp>
          <p:nvSpPr>
            <p:cNvPr id="53378199" name="Frame 41" hidden="0"/>
            <p:cNvSpPr/>
            <p:nvPr isPhoto="0" userDrawn="0"/>
          </p:nvSpPr>
          <p:spPr bwMode="auto">
            <a:xfrm>
              <a:off x="0" y="0"/>
              <a:ext cx="2383384" cy="1553593"/>
            </a:xfrm>
            <a:prstGeom prst="frame">
              <a:avLst>
                <a:gd name="adj1" fmla="val 9763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70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sz="1800">
                  <a:solidFill>
                    <a:schemeClr val="tx1"/>
                  </a:solidFill>
                </a:rPr>
                <a:t>Встречи-практикумы</a:t>
              </a:r>
              <a:endParaRPr/>
            </a:p>
          </p:txBody>
        </p:sp>
        <p:sp>
          <p:nvSpPr>
            <p:cNvPr id="201657968" name="TextBox 76" hidden="0"/>
            <p:cNvSpPr txBox="1"/>
            <p:nvPr isPhoto="0" userDrawn="0"/>
          </p:nvSpPr>
          <p:spPr bwMode="auto">
            <a:xfrm>
              <a:off x="389337" y="281981"/>
              <a:ext cx="1731956" cy="304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ru-RU" sz="2000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Раздел</a:t>
              </a:r>
              <a:r>
                <a:rPr lang="ru-RU" sz="1400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 </a:t>
              </a:r>
              <a:r>
                <a:rPr lang="ru-RU" sz="2000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1</a:t>
              </a:r>
              <a:endParaRPr/>
            </a:p>
          </p:txBody>
        </p:sp>
        <p:sp>
          <p:nvSpPr>
            <p:cNvPr id="248348354" name="TextBox 91" hidden="0"/>
            <p:cNvSpPr txBox="1"/>
            <p:nvPr isPhoto="0" userDrawn="0"/>
          </p:nvSpPr>
          <p:spPr bwMode="auto">
            <a:xfrm>
              <a:off x="2532844" y="285921"/>
              <a:ext cx="3911949" cy="9817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defRPr/>
              </a:pPr>
              <a:r>
                <a:rPr sz="1600" b="0">
                  <a:latin typeface="Book Antiqua"/>
                  <a:ea typeface="Book Antiqua"/>
                  <a:cs typeface="Book Antiqua"/>
                </a:rPr>
                <a:t>«Заместитель директора спортивной школы по научно-методической работе: функции, компетенции. Наставничество. Формы и направления работы»</a:t>
              </a:r>
              <a:endParaRPr lang="ru-RU" sz="1600" b="0">
                <a:latin typeface="Book Antiqua"/>
                <a:ea typeface="Book Antiqua"/>
                <a:cs typeface="Book Antiqua"/>
              </a:endParaRPr>
            </a:p>
            <a:p>
              <a:pPr algn="ctr">
                <a:defRPr/>
              </a:pPr>
              <a:r>
                <a:rPr lang="ru-RU" sz="1600">
                  <a:solidFill>
                    <a:srgbClr val="FF0000"/>
                  </a:solidFill>
                  <a:latin typeface="Book Antiqua"/>
                  <a:ea typeface="Book Antiqua"/>
                  <a:cs typeface="Book Antiqua"/>
                </a:rPr>
                <a:t>(трудовые функции заместителя, формы управления)</a:t>
              </a:r>
              <a:endParaRPr sz="1600" b="0">
                <a:solidFill>
                  <a:srgbClr val="FF0000"/>
                </a:solidFill>
                <a:latin typeface="Book Antiqua"/>
                <a:ea typeface="Book Antiqua"/>
                <a:cs typeface="Book Antiqua"/>
              </a:endParaRPr>
            </a:p>
          </p:txBody>
        </p:sp>
      </p:grpSp>
      <p:grpSp>
        <p:nvGrpSpPr>
          <p:cNvPr id="1776309791" name="Группа 93" hidden="0"/>
          <p:cNvGrpSpPr/>
          <p:nvPr isPhoto="0" userDrawn="0"/>
        </p:nvGrpSpPr>
        <p:grpSpPr bwMode="auto">
          <a:xfrm>
            <a:off x="93569" y="3055747"/>
            <a:ext cx="5891496" cy="1595705"/>
            <a:chOff x="0" y="0"/>
            <a:chExt cx="5891496" cy="1595705"/>
          </a:xfrm>
        </p:grpSpPr>
        <p:sp>
          <p:nvSpPr>
            <p:cNvPr id="36399978" name="Frame 40" hidden="0"/>
            <p:cNvSpPr/>
            <p:nvPr isPhoto="0" userDrawn="0"/>
          </p:nvSpPr>
          <p:spPr bwMode="auto">
            <a:xfrm>
              <a:off x="3482139" y="0"/>
              <a:ext cx="2409356" cy="1595705"/>
            </a:xfrm>
            <a:prstGeom prst="frame">
              <a:avLst>
                <a:gd name="adj1" fmla="val 976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70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ru-RU" sz="1800">
                  <a:solidFill>
                    <a:schemeClr val="tx1"/>
                  </a:solidFill>
                </a:rPr>
                <a:t>Встречи-практикумы</a:t>
              </a:r>
              <a:endParaRPr lang="ru-RU" sz="2000">
                <a:solidFill>
                  <a:schemeClr val="tx1"/>
                </a:solidFill>
              </a:endParaRPr>
            </a:p>
          </p:txBody>
        </p:sp>
        <p:sp>
          <p:nvSpPr>
            <p:cNvPr id="711400439" name="TextBox 75" hidden="0"/>
            <p:cNvSpPr txBox="1"/>
            <p:nvPr isPhoto="0" userDrawn="0"/>
          </p:nvSpPr>
          <p:spPr bwMode="auto">
            <a:xfrm>
              <a:off x="3613644" y="282522"/>
              <a:ext cx="1969419" cy="304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ru-RU" sz="2000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Раздел 2</a:t>
              </a:r>
              <a:endPara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694714287" name="TextBox 82" hidden="0"/>
            <p:cNvSpPr txBox="1"/>
            <p:nvPr isPhoto="0" userDrawn="0"/>
          </p:nvSpPr>
          <p:spPr bwMode="auto">
            <a:xfrm>
              <a:off x="0" y="424542"/>
              <a:ext cx="3482140" cy="10520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defRPr/>
              </a:pPr>
              <a:r>
                <a:rPr lang="ru-RU" sz="1600" b="0">
                  <a:latin typeface="Book Antiqua"/>
                  <a:ea typeface="Book Antiqua"/>
                  <a:cs typeface="Book Antiqua"/>
                </a:rPr>
                <a:t>«</a:t>
              </a:r>
              <a:r>
                <a:rPr sz="1600" b="0">
                  <a:latin typeface="PT Astra Serif"/>
                </a:rPr>
                <a:t>Способы определения затруднений специалистов тренерского и методического составов, новые формы работы</a:t>
              </a:r>
              <a:r>
                <a:rPr lang="ru-RU" sz="1600" b="0">
                  <a:latin typeface="Book Antiqua"/>
                  <a:ea typeface="Book Antiqua"/>
                  <a:cs typeface="Book Antiqua"/>
                </a:rPr>
                <a:t>»</a:t>
              </a:r>
              <a:endParaRPr/>
            </a:p>
            <a:p>
              <a:pPr algn="ctr">
                <a:defRPr/>
              </a:pPr>
              <a:r>
                <a:rPr lang="ru-RU" sz="1600">
                  <a:solidFill>
                    <a:srgbClr val="FF0000"/>
                  </a:solidFill>
                  <a:latin typeface="Book Antiqua"/>
                </a:rPr>
                <a:t>(анализ, мониторинг деятельности специалистов)</a:t>
              </a:r>
              <a:endParaRPr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646823321" name="Группа 94" hidden="0"/>
          <p:cNvGrpSpPr/>
          <p:nvPr isPhoto="0" userDrawn="0"/>
        </p:nvGrpSpPr>
        <p:grpSpPr bwMode="auto">
          <a:xfrm>
            <a:off x="5476949" y="4261577"/>
            <a:ext cx="6629889" cy="2242124"/>
            <a:chOff x="0" y="0"/>
            <a:chExt cx="6629889" cy="2242124"/>
          </a:xfrm>
        </p:grpSpPr>
        <p:sp>
          <p:nvSpPr>
            <p:cNvPr id="1687850160" name="Frame 39" hidden="0"/>
            <p:cNvSpPr/>
            <p:nvPr isPhoto="0" userDrawn="0"/>
          </p:nvSpPr>
          <p:spPr bwMode="auto">
            <a:xfrm>
              <a:off x="0" y="0"/>
              <a:ext cx="2511410" cy="1733461"/>
            </a:xfrm>
            <a:prstGeom prst="frame">
              <a:avLst>
                <a:gd name="adj1" fmla="val 976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200">
                  <a:solidFill>
                    <a:schemeClr val="tx1"/>
                  </a:solidFill>
                </a:rPr>
                <a:t>  </a:t>
              </a:r>
              <a:endParaRPr/>
            </a:p>
            <a:p>
              <a:pPr algn="ctr">
                <a:defRPr/>
              </a:pPr>
              <a:r>
                <a:rPr lang="ru-RU" sz="1800">
                  <a:solidFill>
                    <a:schemeClr val="tx1"/>
                  </a:solidFill>
                </a:rPr>
                <a:t>Встречи -практикумы</a:t>
              </a:r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7898198" name="TextBox 74" hidden="0"/>
            <p:cNvSpPr txBox="1"/>
            <p:nvPr isPhoto="0" userDrawn="0"/>
          </p:nvSpPr>
          <p:spPr bwMode="auto">
            <a:xfrm>
              <a:off x="373138" y="307625"/>
              <a:ext cx="1720471" cy="2743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Раздел 3</a:t>
              </a:r>
              <a:endParaRPr b="1">
                <a:solidFill>
                  <a:srgbClr val="002060"/>
                </a:solidFill>
              </a:endParaRPr>
            </a:p>
          </p:txBody>
        </p:sp>
        <p:sp>
          <p:nvSpPr>
            <p:cNvPr id="446313820" name="TextBox 88" hidden="0"/>
            <p:cNvSpPr txBox="1"/>
            <p:nvPr isPhoto="0" userDrawn="0"/>
          </p:nvSpPr>
          <p:spPr bwMode="auto">
            <a:xfrm>
              <a:off x="2511410" y="47528"/>
              <a:ext cx="4118479" cy="21945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sz="1400" b="0">
                  <a:latin typeface="Book Antiqua"/>
                  <a:ea typeface="Book Antiqua"/>
                  <a:cs typeface="Book Antiqua"/>
                </a:rPr>
                <a:t>«</a:t>
              </a:r>
              <a:r>
                <a:rPr sz="1600" b="0">
                  <a:latin typeface="Book Antiqua"/>
                  <a:ea typeface="Book Antiqua"/>
                  <a:cs typeface="Book Antiqua"/>
                </a:rPr>
                <a:t>Методическое мероприятие как форма работы по повышению профессионального мастерства специалистов, развитие кадрового потенциала через формирование и совершенствование компетенций специалистов»</a:t>
              </a:r>
              <a:endParaRPr lang="ru-RU" sz="1600" b="0">
                <a:latin typeface="Book Antiqua"/>
                <a:ea typeface="Book Antiqua"/>
                <a:cs typeface="Book Antiqua"/>
              </a:endParaRPr>
            </a:p>
            <a:p>
              <a:pPr algn="ctr">
                <a:defRPr/>
              </a:pPr>
              <a:r>
                <a:rPr lang="ru-RU" sz="1600">
                  <a:solidFill>
                    <a:srgbClr val="FF0000"/>
                  </a:solidFill>
                  <a:latin typeface="Book Antiqua"/>
                  <a:ea typeface="Book Antiqua"/>
                  <a:cs typeface="Book Antiqua"/>
                </a:rPr>
                <a:t>(организация мероприятий, применение новых форм)</a:t>
              </a:r>
              <a:endParaRPr sz="1400" b="0">
                <a:solidFill>
                  <a:srgbClr val="FF0000"/>
                </a:solidFill>
                <a:latin typeface="Book Antiqua"/>
                <a:ea typeface="Book Antiqua"/>
                <a:cs typeface="Book Antiqua"/>
              </a:endParaRPr>
            </a:p>
          </p:txBody>
        </p:sp>
      </p:grpSp>
      <p:pic>
        <p:nvPicPr>
          <p:cNvPr id="945304117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61710" y="238357"/>
            <a:ext cx="1957016" cy="1157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47000">
              <a:schemeClr val="accent1">
                <a:lumMod val="30000"/>
                <a:lumOff val="7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</a:gsLst>
          <a:lin ang="1350000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29781" y="1812524"/>
            <a:ext cx="11550218" cy="2866747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4800" b="1">
                <a:solidFill>
                  <a:schemeClr val="accent5">
                    <a:lumMod val="50000"/>
                  </a:schemeClr>
                </a:solidFill>
              </a:rPr>
              <a:t>Заключительная встреча пройдет в форме </a:t>
            </a:r>
            <a:br>
              <a:rPr lang="ru-RU" sz="4800" b="1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800" b="1">
                <a:solidFill>
                  <a:schemeClr val="accent5">
                    <a:lumMod val="50000"/>
                  </a:schemeClr>
                </a:solidFill>
              </a:rPr>
              <a:t>открытого микрофона </a:t>
            </a:r>
            <a:br>
              <a:rPr lang="ru-RU" sz="4800"/>
            </a:br>
            <a:r>
              <a:rPr lang="ru-RU" sz="4800">
                <a:solidFill>
                  <a:srgbClr val="FF0000"/>
                </a:solidFill>
              </a:rPr>
              <a:t>(обсуждение вопросов, затруднений)</a:t>
            </a:r>
            <a:endParaRPr lang="ru-RU"/>
          </a:p>
        </p:txBody>
      </p:sp>
      <p:pic>
        <p:nvPicPr>
          <p:cNvPr id="1397209711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61710" y="238357"/>
            <a:ext cx="1957016" cy="1157304"/>
          </a:xfrm>
          <a:prstGeom prst="rect">
            <a:avLst/>
          </a:prstGeom>
        </p:spPr>
      </p:pic>
      <p:sp>
        <p:nvSpPr>
          <p:cNvPr id="1421445500" name="Рамка 1421445499" hidden="0"/>
          <p:cNvSpPr/>
          <p:nvPr isPhoto="0" userDrawn="0"/>
        </p:nvSpPr>
        <p:spPr bwMode="auto">
          <a:xfrm>
            <a:off x="291177" y="2080703"/>
            <a:ext cx="11781407" cy="3578810"/>
          </a:xfrm>
          <a:prstGeom prst="frame">
            <a:avLst>
              <a:gd name="adj1" fmla="val 4810"/>
            </a:avLst>
          </a:prstGeom>
          <a:solidFill>
            <a:schemeClr val="bg1">
              <a:alpha val="0"/>
            </a:schemeClr>
          </a:solidFill>
          <a:ln w="38099" cap="flat" cmpd="sng" algn="ctr">
            <a:solidFill>
              <a:schemeClr val="accent4">
                <a:lumMod val="74901"/>
              </a:schemeClr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47000">
              <a:schemeClr val="accent1">
                <a:lumMod val="30000"/>
                <a:lumOff val="7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</a:gsLst>
          <a:lin ang="1350000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2109393" y="-551447"/>
            <a:ext cx="8281179" cy="1624165"/>
          </a:xfrm>
        </p:spPr>
        <p:txBody>
          <a:bodyPr/>
          <a:lstStyle/>
          <a:p>
            <a:pPr>
              <a:defRPr/>
            </a:pPr>
            <a:r>
              <a:rPr lang="ru-RU" sz="4800" b="1" i="1">
                <a:solidFill>
                  <a:srgbClr val="002060"/>
                </a:solidFill>
              </a:rPr>
              <a:t>Обратная связь</a:t>
            </a:r>
            <a:endParaRPr sz="4800" b="1" i="1">
              <a:solidFill>
                <a:srgbClr val="002060"/>
              </a:solidFill>
            </a:endParaRPr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230873" y="1988227"/>
            <a:ext cx="10357281" cy="391172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ru-RU" sz="3600" b="0">
                <a:solidFill>
                  <a:srgbClr val="002060"/>
                </a:solidFill>
              </a:rPr>
              <a:t>П</a:t>
            </a:r>
            <a:r>
              <a:rPr lang="ru-RU" sz="3600" b="0" i="1">
                <a:solidFill>
                  <a:srgbClr val="002060"/>
                </a:solidFill>
              </a:rPr>
              <a:t>о возникающим вопросам и затруднениям вы можете обратиться: </a:t>
            </a:r>
            <a:endParaRPr sz="3600" b="0" i="1">
              <a:solidFill>
                <a:schemeClr val="tx1"/>
              </a:solidFill>
            </a:endParaRPr>
          </a:p>
          <a:p>
            <a:pPr>
              <a:defRPr/>
            </a:pPr>
            <a:endParaRPr lang="ru-RU"/>
          </a:p>
          <a:p>
            <a:pPr marL="327936" indent="-327936">
              <a:buFont typeface="Arial"/>
              <a:buChar char="–"/>
              <a:defRPr/>
            </a:pPr>
            <a:r>
              <a:rPr lang="ru-RU">
                <a:solidFill>
                  <a:srgbClr val="FF0000"/>
                </a:solidFill>
              </a:rPr>
              <a:t>По адресу электронной почты </a:t>
            </a:r>
            <a:r>
              <a:rPr lang="en-US" u="sng">
                <a:solidFill>
                  <a:srgbClr val="FF0000"/>
                </a:solidFill>
                <a:hlinkClick r:id="rId2" tooltip="mailto:csp-metod@yanao.ru"/>
              </a:rPr>
              <a:t>csp-metod@yanao.ru</a:t>
            </a:r>
            <a:endParaRPr lang="en-US">
              <a:solidFill>
                <a:srgbClr val="FF0000"/>
              </a:solidFill>
            </a:endParaRPr>
          </a:p>
          <a:p>
            <a:pPr>
              <a:defRPr/>
            </a:pPr>
            <a:endParaRPr lang="ru-RU">
              <a:solidFill>
                <a:srgbClr val="FF0000"/>
              </a:solidFill>
            </a:endParaRPr>
          </a:p>
          <a:p>
            <a:pPr marL="327936" indent="-327936">
              <a:buFont typeface="Arial"/>
              <a:buChar char="–"/>
              <a:defRPr/>
            </a:pPr>
            <a:r>
              <a:rPr lang="ru-RU">
                <a:solidFill>
                  <a:srgbClr val="FF0000"/>
                </a:solidFill>
              </a:rPr>
              <a:t>В чат Курс «Наставник» в </a:t>
            </a:r>
            <a:r>
              <a:rPr lang="en-US">
                <a:solidFill>
                  <a:srgbClr val="FF0000"/>
                </a:solidFill>
              </a:rPr>
              <a:t>viber</a:t>
            </a:r>
            <a:endParaRPr/>
          </a:p>
          <a:p>
            <a:pPr marL="327936" indent="-327936">
              <a:buFont typeface="Arial"/>
              <a:buChar char="–"/>
              <a:defRPr/>
            </a:pPr>
            <a:endParaRPr lang="ru-RU">
              <a:solidFill>
                <a:srgbClr val="FF0000"/>
              </a:solidFill>
            </a:endParaRPr>
          </a:p>
          <a:p>
            <a:pPr marL="327936" indent="-327936">
              <a:buFont typeface="Arial"/>
              <a:buChar char="–"/>
              <a:defRPr/>
            </a:pPr>
            <a:r>
              <a:rPr lang="ru-RU">
                <a:solidFill>
                  <a:srgbClr val="FF0000"/>
                </a:solidFill>
              </a:rPr>
              <a:t>Через служебную почту  в АИС «</a:t>
            </a:r>
            <a:r>
              <a:rPr lang="en-US">
                <a:solidFill>
                  <a:srgbClr val="FF0000"/>
                </a:solidFill>
              </a:rPr>
              <a:t>LSport</a:t>
            </a:r>
            <a:r>
              <a:rPr lang="ru-RU">
                <a:solidFill>
                  <a:srgbClr val="FF0000"/>
                </a:solidFill>
              </a:rPr>
              <a:t>» с пометкой «Наставник» </a:t>
            </a:r>
            <a:endParaRPr lang="ru-RU"/>
          </a:p>
        </p:txBody>
      </p:sp>
      <p:pic>
        <p:nvPicPr>
          <p:cNvPr id="135640287" name="Рисунок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61710" y="238357"/>
            <a:ext cx="1957016" cy="1157304"/>
          </a:xfrm>
          <a:prstGeom prst="rect">
            <a:avLst/>
          </a:prstGeom>
        </p:spPr>
      </p:pic>
      <p:sp>
        <p:nvSpPr>
          <p:cNvPr id="10542277" name="Рамка 10542276" hidden="0"/>
          <p:cNvSpPr/>
          <p:nvPr isPhoto="0" userDrawn="0"/>
        </p:nvSpPr>
        <p:spPr bwMode="auto">
          <a:xfrm>
            <a:off x="359277" y="1794027"/>
            <a:ext cx="11577961" cy="4771746"/>
          </a:xfrm>
          <a:prstGeom prst="frame">
            <a:avLst>
              <a:gd name="adj1" fmla="val 4457"/>
            </a:avLst>
          </a:prstGeom>
          <a:solidFill>
            <a:schemeClr val="accent2">
              <a:lumMod val="75000"/>
              <a:alpha val="0"/>
            </a:schemeClr>
          </a:solidFill>
          <a:ln w="38099" cap="flat" cmpd="sng" algn="ctr">
            <a:solidFill>
              <a:srgbClr val="C45911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latin typeface="Book Antiqua"/>
              <a:ea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47000">
              <a:schemeClr val="accent1">
                <a:lumMod val="30000"/>
                <a:lumOff val="7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</a:gsLst>
          <a:lin ang="1350000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2211201" y="238356"/>
            <a:ext cx="9682294" cy="1230649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3600" b="1" i="1" u="sng">
                <a:solidFill>
                  <a:schemeClr val="accent5">
                    <a:lumMod val="50000"/>
                  </a:schemeClr>
                </a:solidFill>
              </a:rPr>
              <a:t>По окончании Курса «Наставник» выдается сертификат</a:t>
            </a:r>
            <a:r>
              <a:rPr lang="ru-RU" sz="4800" b="1" i="1" u="sng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sz="4800" b="1" i="1" u="sng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562618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61710" y="238357"/>
            <a:ext cx="1957016" cy="1157304"/>
          </a:xfrm>
          <a:prstGeom prst="rect">
            <a:avLst/>
          </a:prstGeom>
        </p:spPr>
      </p:pic>
      <p:pic>
        <p:nvPicPr>
          <p:cNvPr id="1724867369" name="Рисунок 172486736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293082" y="1831526"/>
            <a:ext cx="6242112" cy="4555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Р7-Офис/7.1.1.35</Application>
  <DocSecurity>0</DocSecurity>
  <PresentationFormat>Широкоэкранный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>diakov.net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ЯМАЛО-НЕНЕЦКОГО АВТОНОМНОГО ОКРУГА «ЦЕНТР СПОРТИВНОЙ ПОДГОТОВКИ»</dc:title>
  <dc:subject/>
  <dc:creator>RePack by Diakov</dc:creator>
  <cp:keywords/>
  <dc:description/>
  <dc:identifier/>
  <dc:language/>
  <cp:lastModifiedBy/>
  <cp:revision>7</cp:revision>
  <dcterms:created xsi:type="dcterms:W3CDTF">2022-10-10T11:50:31Z</dcterms:created>
  <dcterms:modified xsi:type="dcterms:W3CDTF">2022-10-12T06:30:12Z</dcterms:modified>
  <cp:category/>
  <cp:contentStatus/>
  <cp:version/>
</cp:coreProperties>
</file>