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1" r:id="rId2"/>
  </p:sldMasterIdLst>
  <p:notesMasterIdLst>
    <p:notesMasterId r:id="rId16"/>
  </p:notesMasterIdLst>
  <p:sldIdLst>
    <p:sldId id="256" r:id="rId3"/>
    <p:sldId id="257" r:id="rId4"/>
    <p:sldId id="260" r:id="rId5"/>
    <p:sldId id="261" r:id="rId6"/>
    <p:sldId id="262" r:id="rId7"/>
    <p:sldId id="263" r:id="rId8"/>
    <p:sldId id="266" r:id="rId9"/>
    <p:sldId id="265" r:id="rId10"/>
    <p:sldId id="267" r:id="rId11"/>
    <p:sldId id="269" r:id="rId12"/>
    <p:sldId id="268" r:id="rId13"/>
    <p:sldId id="264" r:id="rId14"/>
    <p:sldId id="259" r:id="rId15"/>
  </p:sldIdLst>
  <p:sldSz cx="9144000" cy="6858000" type="screen4x3"/>
  <p:notesSz cx="6858000" cy="9144000"/>
  <p:defaultTextStyle>
    <a:defPPr>
      <a:defRPr lang="ko-KR"/>
    </a:defPPr>
    <a:lvl1pPr marL="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1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099" autoAdjust="0"/>
    <p:restoredTop sz="94660"/>
  </p:normalViewPr>
  <p:slideViewPr>
    <p:cSldViewPr>
      <p:cViewPr varScale="1">
        <p:scale>
          <a:sx n="109" d="100"/>
          <a:sy n="109" d="100"/>
        </p:scale>
        <p:origin x="1704" y="10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viewProps" Target="view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theme" Target="theme/theme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53ADCE7-B3DB-40BF-8091-12BA5138CFBB}" type="doc">
      <dgm:prSet loTypeId="urn:microsoft.com/office/officeart/2005/8/layout/radial5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2B7A43BF-0095-431A-9523-38EC028C24C9}">
      <dgm:prSet phldrT="[Текст]" custT="1"/>
      <dgm:spPr>
        <a:solidFill>
          <a:srgbClr val="FFC000"/>
        </a:solidFill>
      </dgm:spPr>
      <dgm:t>
        <a:bodyPr/>
        <a:lstStyle/>
        <a:p>
          <a:r>
            <a:rPr lang="ru-RU" sz="1600" b="1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Направления методической работы</a:t>
          </a:r>
          <a:endParaRPr lang="ru-RU" sz="1600" dirty="0">
            <a:solidFill>
              <a:schemeClr val="accent2">
                <a:lumMod val="75000"/>
              </a:schemeClr>
            </a:solidFill>
          </a:endParaRPr>
        </a:p>
      </dgm:t>
    </dgm:pt>
    <dgm:pt modelId="{883C753B-64BB-4817-A283-04E96EC83AE4}" type="parTrans" cxnId="{8F4486E0-46CA-43F4-B72E-2D5194EDC27F}">
      <dgm:prSet/>
      <dgm:spPr/>
      <dgm:t>
        <a:bodyPr/>
        <a:lstStyle/>
        <a:p>
          <a:endParaRPr lang="ru-RU"/>
        </a:p>
      </dgm:t>
    </dgm:pt>
    <dgm:pt modelId="{A2932E56-90D6-46E7-BE7C-89DE777E6E6A}" type="sibTrans" cxnId="{8F4486E0-46CA-43F4-B72E-2D5194EDC27F}">
      <dgm:prSet/>
      <dgm:spPr/>
      <dgm:t>
        <a:bodyPr/>
        <a:lstStyle/>
        <a:p>
          <a:endParaRPr lang="ru-RU"/>
        </a:p>
      </dgm:t>
    </dgm:pt>
    <dgm:pt modelId="{6E29B285-A029-474F-9644-C266B8989BE3}">
      <dgm:prSet phldrT="[Текст]" custT="1"/>
      <dgm:spPr>
        <a:solidFill>
          <a:schemeClr val="accent2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деятельность</a:t>
          </a:r>
          <a:endParaRPr lang="ru-RU" sz="1600" b="1" dirty="0">
            <a:solidFill>
              <a:schemeClr val="tx1"/>
            </a:solidFill>
          </a:endParaRPr>
        </a:p>
      </dgm:t>
    </dgm:pt>
    <dgm:pt modelId="{570D095C-58E7-4614-B46B-1AF2A9E403BD}" type="parTrans" cxnId="{453C7532-887A-4C20-BF0B-36C6242DE950}">
      <dgm:prSet/>
      <dgm:spPr/>
      <dgm:t>
        <a:bodyPr/>
        <a:lstStyle/>
        <a:p>
          <a:endParaRPr lang="ru-RU"/>
        </a:p>
      </dgm:t>
    </dgm:pt>
    <dgm:pt modelId="{71B9F859-1CFB-4BA6-89A3-E7985B835B20}" type="sibTrans" cxnId="{453C7532-887A-4C20-BF0B-36C6242DE950}">
      <dgm:prSet/>
      <dgm:spPr/>
      <dgm:t>
        <a:bodyPr/>
        <a:lstStyle/>
        <a:p>
          <a:endParaRPr lang="ru-RU"/>
        </a:p>
      </dgm:t>
    </dgm:pt>
    <dgm:pt modelId="{B6E70EBF-B766-4B8A-B9A3-341D233C8500}">
      <dgm:prSet phldrT="[Текст]" custT="1"/>
      <dgm:spPr>
        <a:solidFill>
          <a:schemeClr val="accent1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Консультационная деятельность</a:t>
          </a:r>
          <a:endParaRPr lang="ru-RU" sz="1600" b="1" dirty="0">
            <a:solidFill>
              <a:schemeClr val="tx1"/>
            </a:solidFill>
          </a:endParaRPr>
        </a:p>
      </dgm:t>
    </dgm:pt>
    <dgm:pt modelId="{82462F72-6528-41C6-829F-BE0B24E6F215}" type="parTrans" cxnId="{67BE8B94-7E68-4618-AC61-F6E3EC2E5F40}">
      <dgm:prSet/>
      <dgm:spPr/>
      <dgm:t>
        <a:bodyPr/>
        <a:lstStyle/>
        <a:p>
          <a:endParaRPr lang="ru-RU"/>
        </a:p>
      </dgm:t>
    </dgm:pt>
    <dgm:pt modelId="{752EA151-6887-44A0-97BD-F66D345596AF}" type="sibTrans" cxnId="{67BE8B94-7E68-4618-AC61-F6E3EC2E5F40}">
      <dgm:prSet/>
      <dgm:spPr/>
      <dgm:t>
        <a:bodyPr/>
        <a:lstStyle/>
        <a:p>
          <a:endParaRPr lang="ru-RU"/>
        </a:p>
      </dgm:t>
    </dgm:pt>
    <dgm:pt modelId="{C2255CDE-0F03-4FD2-A992-DD1C5330207E}">
      <dgm:prSet phldrT="[Текст]" custT="1"/>
      <dgm:spPr>
        <a:solidFill>
          <a:schemeClr val="accent4">
            <a:lumMod val="60000"/>
            <a:lumOff val="4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Организационно-методическая деятельность</a:t>
          </a:r>
          <a:endParaRPr lang="ru-RU" sz="1600" b="1" dirty="0">
            <a:solidFill>
              <a:schemeClr val="tx1"/>
            </a:solidFill>
          </a:endParaRPr>
        </a:p>
      </dgm:t>
    </dgm:pt>
    <dgm:pt modelId="{0EF37873-5627-4F4A-AEB1-D5DD9D99CACF}" type="parTrans" cxnId="{4F234E3F-3533-4AAD-8872-A8C47F2DEFB4}">
      <dgm:prSet/>
      <dgm:spPr/>
      <dgm:t>
        <a:bodyPr/>
        <a:lstStyle/>
        <a:p>
          <a:endParaRPr lang="ru-RU"/>
        </a:p>
      </dgm:t>
    </dgm:pt>
    <dgm:pt modelId="{C915A818-C873-42D7-8C15-E129953512EA}" type="sibTrans" cxnId="{4F234E3F-3533-4AAD-8872-A8C47F2DEFB4}">
      <dgm:prSet/>
      <dgm:spPr/>
      <dgm:t>
        <a:bodyPr/>
        <a:lstStyle/>
        <a:p>
          <a:endParaRPr lang="ru-RU"/>
        </a:p>
      </dgm:t>
    </dgm:pt>
    <dgm:pt modelId="{8EA6942B-1E35-4885-A639-439B5D0952B1}">
      <dgm:prSet custT="1"/>
      <dgm:spPr>
        <a:solidFill>
          <a:schemeClr val="accent2">
            <a:lumMod val="40000"/>
            <a:lumOff val="60000"/>
          </a:schemeClr>
        </a:solidFill>
      </dgm:spPr>
      <dgm:t>
        <a:bodyPr/>
        <a:lstStyle/>
        <a:p>
          <a:r>
            <a:rPr lang="ru-RU" sz="1600" b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Аналитическая деятельность</a:t>
          </a:r>
        </a:p>
      </dgm:t>
    </dgm:pt>
    <dgm:pt modelId="{E5AA604E-5002-4D3E-ADC8-1C42EBAA56B6}" type="parTrans" cxnId="{0268154D-47CA-41E5-A83D-F4E8A5C0E72C}">
      <dgm:prSet/>
      <dgm:spPr/>
      <dgm:t>
        <a:bodyPr/>
        <a:lstStyle/>
        <a:p>
          <a:endParaRPr lang="ru-RU"/>
        </a:p>
      </dgm:t>
    </dgm:pt>
    <dgm:pt modelId="{111AC3A2-8FEE-47DC-BC69-9B1EFECF7F57}" type="sibTrans" cxnId="{0268154D-47CA-41E5-A83D-F4E8A5C0E72C}">
      <dgm:prSet/>
      <dgm:spPr/>
      <dgm:t>
        <a:bodyPr/>
        <a:lstStyle/>
        <a:p>
          <a:endParaRPr lang="ru-RU"/>
        </a:p>
      </dgm:t>
    </dgm:pt>
    <dgm:pt modelId="{ED631F02-3395-48E1-9597-6C9EE74544BF}" type="pres">
      <dgm:prSet presAssocID="{E53ADCE7-B3DB-40BF-8091-12BA5138CFBB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A15D5544-CF51-4020-99E6-409212D46029}" type="pres">
      <dgm:prSet presAssocID="{2B7A43BF-0095-431A-9523-38EC028C24C9}" presName="centerShape" presStyleLbl="node0" presStyleIdx="0" presStyleCnt="1" custScaleX="162394" custScaleY="119340" custLinFactNeighborX="2867" custLinFactNeighborY="-927"/>
      <dgm:spPr/>
      <dgm:t>
        <a:bodyPr/>
        <a:lstStyle/>
        <a:p>
          <a:endParaRPr lang="ru-RU"/>
        </a:p>
      </dgm:t>
    </dgm:pt>
    <dgm:pt modelId="{4FA8C9AC-912C-4293-8C0B-E9F09832E894}" type="pres">
      <dgm:prSet presAssocID="{570D095C-58E7-4614-B46B-1AF2A9E403BD}" presName="parTrans" presStyleLbl="sibTrans2D1" presStyleIdx="0" presStyleCnt="4"/>
      <dgm:spPr/>
      <dgm:t>
        <a:bodyPr/>
        <a:lstStyle/>
        <a:p>
          <a:endParaRPr lang="ru-RU"/>
        </a:p>
      </dgm:t>
    </dgm:pt>
    <dgm:pt modelId="{BE064782-062E-41D7-A2E2-72EEC931C0A0}" type="pres">
      <dgm:prSet presAssocID="{570D095C-58E7-4614-B46B-1AF2A9E403BD}" presName="connectorText" presStyleLbl="sibTrans2D1" presStyleIdx="0" presStyleCnt="4"/>
      <dgm:spPr/>
      <dgm:t>
        <a:bodyPr/>
        <a:lstStyle/>
        <a:p>
          <a:endParaRPr lang="ru-RU"/>
        </a:p>
      </dgm:t>
    </dgm:pt>
    <dgm:pt modelId="{7FB0ADED-613F-4976-8EEB-6FDD4B6D3698}" type="pres">
      <dgm:prSet presAssocID="{6E29B285-A029-474F-9644-C266B8989BE3}" presName="node" presStyleLbl="node1" presStyleIdx="0" presStyleCnt="4" custScaleX="190026" custScaleY="118800" custRadScaleRad="147809" custRadScaleInc="19872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B7A16AD-7558-47C2-A6CF-33747A6A4A30}" type="pres">
      <dgm:prSet presAssocID="{E5AA604E-5002-4D3E-ADC8-1C42EBAA56B6}" presName="parTrans" presStyleLbl="sibTrans2D1" presStyleIdx="1" presStyleCnt="4"/>
      <dgm:spPr/>
      <dgm:t>
        <a:bodyPr/>
        <a:lstStyle/>
        <a:p>
          <a:endParaRPr lang="ru-RU"/>
        </a:p>
      </dgm:t>
    </dgm:pt>
    <dgm:pt modelId="{2B636263-8B23-4245-B653-EE858EDAE8B3}" type="pres">
      <dgm:prSet presAssocID="{E5AA604E-5002-4D3E-ADC8-1C42EBAA56B6}" presName="connectorText" presStyleLbl="sibTrans2D1" presStyleIdx="1" presStyleCnt="4"/>
      <dgm:spPr/>
      <dgm:t>
        <a:bodyPr/>
        <a:lstStyle/>
        <a:p>
          <a:endParaRPr lang="ru-RU"/>
        </a:p>
      </dgm:t>
    </dgm:pt>
    <dgm:pt modelId="{C5344ED6-C024-4D48-A072-7B6892744EEC}" type="pres">
      <dgm:prSet presAssocID="{8EA6942B-1E35-4885-A639-439B5D0952B1}" presName="node" presStyleLbl="node1" presStyleIdx="1" presStyleCnt="4" custScaleX="189163" custScaleY="111056" custRadScaleRad="94423" custRadScaleInc="-18983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D904B6A-2375-49A9-8297-D2F609CCFF13}" type="pres">
      <dgm:prSet presAssocID="{82462F72-6528-41C6-829F-BE0B24E6F215}" presName="parTrans" presStyleLbl="sibTrans2D1" presStyleIdx="2" presStyleCnt="4"/>
      <dgm:spPr/>
      <dgm:t>
        <a:bodyPr/>
        <a:lstStyle/>
        <a:p>
          <a:endParaRPr lang="ru-RU"/>
        </a:p>
      </dgm:t>
    </dgm:pt>
    <dgm:pt modelId="{6BCF64B4-55C2-4C45-97E8-AC2FFD72AE7B}" type="pres">
      <dgm:prSet presAssocID="{82462F72-6528-41C6-829F-BE0B24E6F215}" presName="connectorText" presStyleLbl="sibTrans2D1" presStyleIdx="2" presStyleCnt="4"/>
      <dgm:spPr/>
      <dgm:t>
        <a:bodyPr/>
        <a:lstStyle/>
        <a:p>
          <a:endParaRPr lang="ru-RU"/>
        </a:p>
      </dgm:t>
    </dgm:pt>
    <dgm:pt modelId="{5874D8AB-F023-4639-A48D-0F2D745E8AFA}" type="pres">
      <dgm:prSet presAssocID="{B6E70EBF-B766-4B8A-B9A3-341D233C8500}" presName="node" presStyleLbl="node1" presStyleIdx="2" presStyleCnt="4" custScaleX="195434" custScaleY="121371" custRadScaleRad="96127" custRadScaleInc="-7798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0CDDC3-049C-4BC1-A003-1812F9696248}" type="pres">
      <dgm:prSet presAssocID="{0EF37873-5627-4F4A-AEB1-D5DD9D99CACF}" presName="parTrans" presStyleLbl="sibTrans2D1" presStyleIdx="3" presStyleCnt="4"/>
      <dgm:spPr/>
      <dgm:t>
        <a:bodyPr/>
        <a:lstStyle/>
        <a:p>
          <a:endParaRPr lang="ru-RU"/>
        </a:p>
      </dgm:t>
    </dgm:pt>
    <dgm:pt modelId="{5A851154-8877-4405-85CB-6BA4C7D20611}" type="pres">
      <dgm:prSet presAssocID="{0EF37873-5627-4F4A-AEB1-D5DD9D99CACF}" presName="connectorText" presStyleLbl="sibTrans2D1" presStyleIdx="3" presStyleCnt="4"/>
      <dgm:spPr/>
      <dgm:t>
        <a:bodyPr/>
        <a:lstStyle/>
        <a:p>
          <a:endParaRPr lang="ru-RU"/>
        </a:p>
      </dgm:t>
    </dgm:pt>
    <dgm:pt modelId="{7FE86A9B-4DAE-4EDC-A80A-D523A366DBD6}" type="pres">
      <dgm:prSet presAssocID="{C2255CDE-0F03-4FD2-A992-DD1C5330207E}" presName="node" presStyleLbl="node1" presStyleIdx="3" presStyleCnt="4" custScaleX="187672" custScaleY="120610" custRadScaleRad="136685" custRadScaleInc="1305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C958609E-512C-42FC-82CC-2836B9DA8A13}" type="presOf" srcId="{E53ADCE7-B3DB-40BF-8091-12BA5138CFBB}" destId="{ED631F02-3395-48E1-9597-6C9EE74544BF}" srcOrd="0" destOrd="0" presId="urn:microsoft.com/office/officeart/2005/8/layout/radial5"/>
    <dgm:cxn modelId="{9AF5045A-512E-4E04-BFFA-3EF92ED1E204}" type="presOf" srcId="{E5AA604E-5002-4D3E-ADC8-1C42EBAA56B6}" destId="{2B636263-8B23-4245-B653-EE858EDAE8B3}" srcOrd="1" destOrd="0" presId="urn:microsoft.com/office/officeart/2005/8/layout/radial5"/>
    <dgm:cxn modelId="{0268154D-47CA-41E5-A83D-F4E8A5C0E72C}" srcId="{2B7A43BF-0095-431A-9523-38EC028C24C9}" destId="{8EA6942B-1E35-4885-A639-439B5D0952B1}" srcOrd="1" destOrd="0" parTransId="{E5AA604E-5002-4D3E-ADC8-1C42EBAA56B6}" sibTransId="{111AC3A2-8FEE-47DC-BC69-9B1EFECF7F57}"/>
    <dgm:cxn modelId="{9CD0A617-F1AA-410B-9636-4E4D6CFFC531}" type="presOf" srcId="{B6E70EBF-B766-4B8A-B9A3-341D233C8500}" destId="{5874D8AB-F023-4639-A48D-0F2D745E8AFA}" srcOrd="0" destOrd="0" presId="urn:microsoft.com/office/officeart/2005/8/layout/radial5"/>
    <dgm:cxn modelId="{BBFEEA60-F381-4468-A5E7-5EFA891EEC91}" type="presOf" srcId="{570D095C-58E7-4614-B46B-1AF2A9E403BD}" destId="{BE064782-062E-41D7-A2E2-72EEC931C0A0}" srcOrd="1" destOrd="0" presId="urn:microsoft.com/office/officeart/2005/8/layout/radial5"/>
    <dgm:cxn modelId="{9BF049DD-9EB1-4F6D-B009-F05E155F798B}" type="presOf" srcId="{570D095C-58E7-4614-B46B-1AF2A9E403BD}" destId="{4FA8C9AC-912C-4293-8C0B-E9F09832E894}" srcOrd="0" destOrd="0" presId="urn:microsoft.com/office/officeart/2005/8/layout/radial5"/>
    <dgm:cxn modelId="{98D19B64-DFCA-4561-9B3E-868492881AA3}" type="presOf" srcId="{0EF37873-5627-4F4A-AEB1-D5DD9D99CACF}" destId="{5A851154-8877-4405-85CB-6BA4C7D20611}" srcOrd="1" destOrd="0" presId="urn:microsoft.com/office/officeart/2005/8/layout/radial5"/>
    <dgm:cxn modelId="{4EB44766-0859-4E12-8833-8D1BE19EDFA9}" type="presOf" srcId="{82462F72-6528-41C6-829F-BE0B24E6F215}" destId="{6BCF64B4-55C2-4C45-97E8-AC2FFD72AE7B}" srcOrd="1" destOrd="0" presId="urn:microsoft.com/office/officeart/2005/8/layout/radial5"/>
    <dgm:cxn modelId="{47B0CE22-AF3F-4F31-B2F2-01B98A7F72CE}" type="presOf" srcId="{6E29B285-A029-474F-9644-C266B8989BE3}" destId="{7FB0ADED-613F-4976-8EEB-6FDD4B6D3698}" srcOrd="0" destOrd="0" presId="urn:microsoft.com/office/officeart/2005/8/layout/radial5"/>
    <dgm:cxn modelId="{4F234E3F-3533-4AAD-8872-A8C47F2DEFB4}" srcId="{2B7A43BF-0095-431A-9523-38EC028C24C9}" destId="{C2255CDE-0F03-4FD2-A992-DD1C5330207E}" srcOrd="3" destOrd="0" parTransId="{0EF37873-5627-4F4A-AEB1-D5DD9D99CACF}" sibTransId="{C915A818-C873-42D7-8C15-E129953512EA}"/>
    <dgm:cxn modelId="{427B03BD-B5FE-46D9-84A2-87292F098E7F}" type="presOf" srcId="{8EA6942B-1E35-4885-A639-439B5D0952B1}" destId="{C5344ED6-C024-4D48-A072-7B6892744EEC}" srcOrd="0" destOrd="0" presId="urn:microsoft.com/office/officeart/2005/8/layout/radial5"/>
    <dgm:cxn modelId="{453C7532-887A-4C20-BF0B-36C6242DE950}" srcId="{2B7A43BF-0095-431A-9523-38EC028C24C9}" destId="{6E29B285-A029-474F-9644-C266B8989BE3}" srcOrd="0" destOrd="0" parTransId="{570D095C-58E7-4614-B46B-1AF2A9E403BD}" sibTransId="{71B9F859-1CFB-4BA6-89A3-E7985B835B20}"/>
    <dgm:cxn modelId="{67BE8B94-7E68-4618-AC61-F6E3EC2E5F40}" srcId="{2B7A43BF-0095-431A-9523-38EC028C24C9}" destId="{B6E70EBF-B766-4B8A-B9A3-341D233C8500}" srcOrd="2" destOrd="0" parTransId="{82462F72-6528-41C6-829F-BE0B24E6F215}" sibTransId="{752EA151-6887-44A0-97BD-F66D345596AF}"/>
    <dgm:cxn modelId="{8F4486E0-46CA-43F4-B72E-2D5194EDC27F}" srcId="{E53ADCE7-B3DB-40BF-8091-12BA5138CFBB}" destId="{2B7A43BF-0095-431A-9523-38EC028C24C9}" srcOrd="0" destOrd="0" parTransId="{883C753B-64BB-4817-A283-04E96EC83AE4}" sibTransId="{A2932E56-90D6-46E7-BE7C-89DE777E6E6A}"/>
    <dgm:cxn modelId="{478CFA73-1576-4E94-BF1B-C5CB3ADEFC23}" type="presOf" srcId="{2B7A43BF-0095-431A-9523-38EC028C24C9}" destId="{A15D5544-CF51-4020-99E6-409212D46029}" srcOrd="0" destOrd="0" presId="urn:microsoft.com/office/officeart/2005/8/layout/radial5"/>
    <dgm:cxn modelId="{36B7A6C8-587E-49EE-93F1-3141EAD51CB9}" type="presOf" srcId="{82462F72-6528-41C6-829F-BE0B24E6F215}" destId="{DD904B6A-2375-49A9-8297-D2F609CCFF13}" srcOrd="0" destOrd="0" presId="urn:microsoft.com/office/officeart/2005/8/layout/radial5"/>
    <dgm:cxn modelId="{D29C7CE2-EB9A-46E8-8B1B-BF727ECEA248}" type="presOf" srcId="{E5AA604E-5002-4D3E-ADC8-1C42EBAA56B6}" destId="{9B7A16AD-7558-47C2-A6CF-33747A6A4A30}" srcOrd="0" destOrd="0" presId="urn:microsoft.com/office/officeart/2005/8/layout/radial5"/>
    <dgm:cxn modelId="{173B30D6-6C1C-4A8A-A50E-1A11999CD6B2}" type="presOf" srcId="{C2255CDE-0F03-4FD2-A992-DD1C5330207E}" destId="{7FE86A9B-4DAE-4EDC-A80A-D523A366DBD6}" srcOrd="0" destOrd="0" presId="urn:microsoft.com/office/officeart/2005/8/layout/radial5"/>
    <dgm:cxn modelId="{11CC1506-ABD3-405A-B6E5-FBFE9EDC9846}" type="presOf" srcId="{0EF37873-5627-4F4A-AEB1-D5DD9D99CACF}" destId="{4B0CDDC3-049C-4BC1-A003-1812F9696248}" srcOrd="0" destOrd="0" presId="urn:microsoft.com/office/officeart/2005/8/layout/radial5"/>
    <dgm:cxn modelId="{62131324-67CD-4A88-A0A5-EAF15FBBB973}" type="presParOf" srcId="{ED631F02-3395-48E1-9597-6C9EE74544BF}" destId="{A15D5544-CF51-4020-99E6-409212D46029}" srcOrd="0" destOrd="0" presId="urn:microsoft.com/office/officeart/2005/8/layout/radial5"/>
    <dgm:cxn modelId="{1C9BF3E8-25D3-49DC-8A5F-195F8026900D}" type="presParOf" srcId="{ED631F02-3395-48E1-9597-6C9EE74544BF}" destId="{4FA8C9AC-912C-4293-8C0B-E9F09832E894}" srcOrd="1" destOrd="0" presId="urn:microsoft.com/office/officeart/2005/8/layout/radial5"/>
    <dgm:cxn modelId="{BD758A46-DBBF-4162-9A08-FEF09578B2C2}" type="presParOf" srcId="{4FA8C9AC-912C-4293-8C0B-E9F09832E894}" destId="{BE064782-062E-41D7-A2E2-72EEC931C0A0}" srcOrd="0" destOrd="0" presId="urn:microsoft.com/office/officeart/2005/8/layout/radial5"/>
    <dgm:cxn modelId="{B3BC546E-17BF-4E61-9E3F-B093D6CD8B55}" type="presParOf" srcId="{ED631F02-3395-48E1-9597-6C9EE74544BF}" destId="{7FB0ADED-613F-4976-8EEB-6FDD4B6D3698}" srcOrd="2" destOrd="0" presId="urn:microsoft.com/office/officeart/2005/8/layout/radial5"/>
    <dgm:cxn modelId="{263047B8-08F6-462F-8694-E9806DE9B5E5}" type="presParOf" srcId="{ED631F02-3395-48E1-9597-6C9EE74544BF}" destId="{9B7A16AD-7558-47C2-A6CF-33747A6A4A30}" srcOrd="3" destOrd="0" presId="urn:microsoft.com/office/officeart/2005/8/layout/radial5"/>
    <dgm:cxn modelId="{B11A3199-C384-4715-8E78-C7F434D61F3B}" type="presParOf" srcId="{9B7A16AD-7558-47C2-A6CF-33747A6A4A30}" destId="{2B636263-8B23-4245-B653-EE858EDAE8B3}" srcOrd="0" destOrd="0" presId="urn:microsoft.com/office/officeart/2005/8/layout/radial5"/>
    <dgm:cxn modelId="{E99E9B85-3FCF-486C-92ED-790FD289DFFB}" type="presParOf" srcId="{ED631F02-3395-48E1-9597-6C9EE74544BF}" destId="{C5344ED6-C024-4D48-A072-7B6892744EEC}" srcOrd="4" destOrd="0" presId="urn:microsoft.com/office/officeart/2005/8/layout/radial5"/>
    <dgm:cxn modelId="{4DD68A0E-BA6F-42CC-871E-83FFAB376256}" type="presParOf" srcId="{ED631F02-3395-48E1-9597-6C9EE74544BF}" destId="{DD904B6A-2375-49A9-8297-D2F609CCFF13}" srcOrd="5" destOrd="0" presId="urn:microsoft.com/office/officeart/2005/8/layout/radial5"/>
    <dgm:cxn modelId="{9AEB1C17-1C6E-4523-8D33-93C71BBE0207}" type="presParOf" srcId="{DD904B6A-2375-49A9-8297-D2F609CCFF13}" destId="{6BCF64B4-55C2-4C45-97E8-AC2FFD72AE7B}" srcOrd="0" destOrd="0" presId="urn:microsoft.com/office/officeart/2005/8/layout/radial5"/>
    <dgm:cxn modelId="{71D0FCB4-6528-48CC-94B1-BDD3AF833B27}" type="presParOf" srcId="{ED631F02-3395-48E1-9597-6C9EE74544BF}" destId="{5874D8AB-F023-4639-A48D-0F2D745E8AFA}" srcOrd="6" destOrd="0" presId="urn:microsoft.com/office/officeart/2005/8/layout/radial5"/>
    <dgm:cxn modelId="{CE39946A-7795-43A9-988B-7C31D0B802DE}" type="presParOf" srcId="{ED631F02-3395-48E1-9597-6C9EE74544BF}" destId="{4B0CDDC3-049C-4BC1-A003-1812F9696248}" srcOrd="7" destOrd="0" presId="urn:microsoft.com/office/officeart/2005/8/layout/radial5"/>
    <dgm:cxn modelId="{E5C698E7-4063-4FF8-B618-1D87D258E96E}" type="presParOf" srcId="{4B0CDDC3-049C-4BC1-A003-1812F9696248}" destId="{5A851154-8877-4405-85CB-6BA4C7D20611}" srcOrd="0" destOrd="0" presId="urn:microsoft.com/office/officeart/2005/8/layout/radial5"/>
    <dgm:cxn modelId="{45FD532E-8388-4322-A4BF-31EAD9A9A96E}" type="presParOf" srcId="{ED631F02-3395-48E1-9597-6C9EE74544BF}" destId="{7FE86A9B-4DAE-4EDC-A80A-D523A366DBD6}" srcOrd="8" destOrd="0" presId="urn:microsoft.com/office/officeart/2005/8/layout/radial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15D5544-CF51-4020-99E6-409212D46029}">
      <dsp:nvSpPr>
        <dsp:cNvPr id="0" name=""/>
        <dsp:cNvSpPr/>
      </dsp:nvSpPr>
      <dsp:spPr>
        <a:xfrm>
          <a:off x="3212136" y="1686901"/>
          <a:ext cx="2150992" cy="1580720"/>
        </a:xfrm>
        <a:prstGeom prst="ellipse">
          <a:avLst/>
        </a:prstGeom>
        <a:solidFill>
          <a:srgbClr val="FFC000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accent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Направления методической работы</a:t>
          </a:r>
          <a:endParaRPr lang="ru-RU" sz="1600" kern="1200" dirty="0">
            <a:solidFill>
              <a:schemeClr val="accent2">
                <a:lumMod val="75000"/>
              </a:schemeClr>
            </a:solidFill>
          </a:endParaRPr>
        </a:p>
      </dsp:txBody>
      <dsp:txXfrm>
        <a:off x="3527141" y="1918392"/>
        <a:ext cx="1520982" cy="1117738"/>
      </dsp:txXfrm>
    </dsp:sp>
    <dsp:sp modelId="{4FA8C9AC-912C-4293-8C0B-E9F09832E894}">
      <dsp:nvSpPr>
        <dsp:cNvPr id="0" name=""/>
        <dsp:cNvSpPr/>
      </dsp:nvSpPr>
      <dsp:spPr>
        <a:xfrm rot="9160">
          <a:off x="5429247" y="2255341"/>
          <a:ext cx="159302" cy="450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5429247" y="2345346"/>
        <a:ext cx="111511" cy="270209"/>
      </dsp:txXfrm>
    </dsp:sp>
    <dsp:sp modelId="{7FB0ADED-613F-4976-8EEB-6FDD4B6D3698}">
      <dsp:nvSpPr>
        <dsp:cNvPr id="0" name=""/>
        <dsp:cNvSpPr/>
      </dsp:nvSpPr>
      <dsp:spPr>
        <a:xfrm>
          <a:off x="5663680" y="1697497"/>
          <a:ext cx="2516992" cy="1573567"/>
        </a:xfrm>
        <a:prstGeom prst="ellipse">
          <a:avLst/>
        </a:prstGeom>
        <a:solidFill>
          <a:schemeClr val="accent2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Информационная деятельность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6032285" y="1927941"/>
        <a:ext cx="1779782" cy="1112679"/>
      </dsp:txXfrm>
    </dsp:sp>
    <dsp:sp modelId="{9B7A16AD-7558-47C2-A6CF-33747A6A4A30}">
      <dsp:nvSpPr>
        <dsp:cNvPr id="0" name=""/>
        <dsp:cNvSpPr/>
      </dsp:nvSpPr>
      <dsp:spPr>
        <a:xfrm rot="16266809">
          <a:off x="4255619" y="1371925"/>
          <a:ext cx="98240" cy="450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4270069" y="1476727"/>
        <a:ext cx="68768" cy="270209"/>
      </dsp:txXfrm>
    </dsp:sp>
    <dsp:sp modelId="{C5344ED6-C024-4D48-A072-7B6892744EEC}">
      <dsp:nvSpPr>
        <dsp:cNvPr id="0" name=""/>
        <dsp:cNvSpPr/>
      </dsp:nvSpPr>
      <dsp:spPr>
        <a:xfrm>
          <a:off x="3068109" y="30710"/>
          <a:ext cx="2505561" cy="1470994"/>
        </a:xfrm>
        <a:prstGeom prst="ellipse">
          <a:avLst/>
        </a:prstGeom>
        <a:solidFill>
          <a:schemeClr val="accent2">
            <a:lumMod val="40000"/>
            <a:lumOff val="6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Аналитическая деятельность</a:t>
          </a:r>
        </a:p>
      </dsp:txBody>
      <dsp:txXfrm>
        <a:off x="3435040" y="246132"/>
        <a:ext cx="1771699" cy="1040150"/>
      </dsp:txXfrm>
    </dsp:sp>
    <dsp:sp modelId="{DD904B6A-2375-49A9-8297-D2F609CCFF13}">
      <dsp:nvSpPr>
        <dsp:cNvPr id="0" name=""/>
        <dsp:cNvSpPr/>
      </dsp:nvSpPr>
      <dsp:spPr>
        <a:xfrm rot="5394740">
          <a:off x="4230844" y="3148892"/>
          <a:ext cx="116322" cy="450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>
        <a:off x="4248266" y="3221513"/>
        <a:ext cx="81425" cy="270209"/>
      </dsp:txXfrm>
    </dsp:sp>
    <dsp:sp modelId="{5874D8AB-F023-4639-A48D-0F2D745E8AFA}">
      <dsp:nvSpPr>
        <dsp:cNvPr id="0" name=""/>
        <dsp:cNvSpPr/>
      </dsp:nvSpPr>
      <dsp:spPr>
        <a:xfrm>
          <a:off x="2996096" y="3487096"/>
          <a:ext cx="2588624" cy="1607621"/>
        </a:xfrm>
        <a:prstGeom prst="ellipse">
          <a:avLst/>
        </a:prstGeom>
        <a:solidFill>
          <a:schemeClr val="accent1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Консультационная деятельность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3375191" y="3722527"/>
        <a:ext cx="1830434" cy="1136759"/>
      </dsp:txXfrm>
    </dsp:sp>
    <dsp:sp modelId="{4B0CDDC3-049C-4BC1-A003-1812F9696248}">
      <dsp:nvSpPr>
        <dsp:cNvPr id="0" name=""/>
        <dsp:cNvSpPr/>
      </dsp:nvSpPr>
      <dsp:spPr>
        <a:xfrm rot="10789063">
          <a:off x="2970234" y="2256006"/>
          <a:ext cx="170951" cy="450347"/>
        </a:xfrm>
        <a:prstGeom prst="rightArrow">
          <a:avLst>
            <a:gd name="adj1" fmla="val 60000"/>
            <a:gd name="adj2" fmla="val 50000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577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300" kern="1200"/>
        </a:p>
      </dsp:txBody>
      <dsp:txXfrm rot="10800000">
        <a:off x="3021519" y="2345993"/>
        <a:ext cx="119666" cy="270209"/>
      </dsp:txXfrm>
    </dsp:sp>
    <dsp:sp modelId="{7FE86A9B-4DAE-4EDC-A80A-D523A366DBD6}">
      <dsp:nvSpPr>
        <dsp:cNvPr id="0" name=""/>
        <dsp:cNvSpPr/>
      </dsp:nvSpPr>
      <dsp:spPr>
        <a:xfrm>
          <a:off x="403800" y="1686892"/>
          <a:ext cx="2485812" cy="1597541"/>
        </a:xfrm>
        <a:prstGeom prst="ellipse">
          <a:avLst/>
        </a:prstGeom>
        <a:solidFill>
          <a:schemeClr val="accent4">
            <a:lumMod val="60000"/>
            <a:lumOff val="4000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b="1" kern="1200" dirty="0" smtClean="0">
              <a:solidFill>
                <a:schemeClr val="tx1"/>
              </a:solidFill>
              <a:latin typeface="Times New Roman" panose="02020603050405020304" pitchFamily="18" charset="0"/>
              <a:cs typeface="Times New Roman" panose="02020603050405020304" pitchFamily="18" charset="0"/>
            </a:rPr>
            <a:t>Организационно-методическая деятельность</a:t>
          </a:r>
          <a:endParaRPr lang="ru-RU" sz="1600" b="1" kern="1200" dirty="0">
            <a:solidFill>
              <a:schemeClr val="tx1"/>
            </a:solidFill>
          </a:endParaRPr>
        </a:p>
      </dsp:txBody>
      <dsp:txXfrm>
        <a:off x="767839" y="1920846"/>
        <a:ext cx="1757734" cy="1129633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radial5">
  <dgm:title val=""/>
  <dgm:desc val=""/>
  <dgm:catLst>
    <dgm:cat type="relationship" pri="23000"/>
    <dgm:cat type="cycle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  <dgm:param type="ctrShpMap" val="fNode"/>
        </dgm:alg>
      </dgm:if>
      <dgm:else name="Name3">
        <dgm:alg type="cycle">
          <dgm:param type="stAng" val="0"/>
          <dgm:param type="spanAng" val="-360"/>
          <dgm:param type="ctrShpMap" val="fNode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parTrans" refType="w" refFor="ch" refForName="centerShape" fact="0.4"/>
      <dgm:constr type="w" for="ch" forName="node" refType="w" refFor="ch" refForName="centerShape" op="equ" fact="1.25"/>
      <dgm:constr type="sp" refType="w" refFor="ch" refForName="centerShape" op="equ" fact="0.4"/>
      <dgm:constr type="sibSp" refType="w" refFor="ch" refForName="node" fact="0.3"/>
      <dgm:constr type="primFontSz" for="ch" forName="centerShape" val="65"/>
      <dgm:constr type="primFontSz" for="des" forName="node" op="equ" val="65"/>
      <dgm:constr type="primFontSz" for="des" forName="node" refType="primFontSz" refFor="ch" refForName="centerShape" op="lte"/>
      <dgm:constr type="primFontSz" for="des" forName="connectorText" op="equ" val="55"/>
      <dgm:constr type="primFontSz" for="des" forName="connectorText" refType="primFontSz" refFor="ch" refForName="centerShape" op="lte" fact="0.8"/>
      <dgm:constr type="primFontSz" for="des" forName="connectorText" refType="primFontSz" refFor="des" refForName="node" op="lte"/>
    </dgm:constrLst>
    <dgm:choose name="Name4">
      <dgm:if name="Name5" axis="ch ch" ptType="node node" st="1 1" cnt="1 0" func="cnt" op="lte" val="6">
        <dgm:ruleLst>
          <dgm:rule type="w" for="ch" forName="node" val="NaN" fact="1" max="NaN"/>
        </dgm:ruleLst>
      </dgm:if>
      <dgm:if name="Name6" axis="ch ch" ptType="node node" st="1 1" cnt="1 0" func="cnt" op="lte" val="8">
        <dgm:ruleLst>
          <dgm:rule type="w" for="ch" forName="node" val="NaN" fact="0.9" max="NaN"/>
        </dgm:ruleLst>
      </dgm:if>
      <dgm:if name="Name7" axis="ch ch" ptType="node node" st="1 1" cnt="1 0" func="cnt" op="lte" val="10">
        <dgm:ruleLst>
          <dgm:rule type="w" for="ch" forName="node" val="NaN" fact="0.8" max="NaN"/>
        </dgm:ruleLst>
      </dgm:if>
      <dgm:if name="Name8" axis="ch ch" ptType="node node" st="1 1" cnt="1 0" func="cnt" op="lte" val="12">
        <dgm:ruleLst>
          <dgm:rule type="w" for="ch" forName="node" val="NaN" fact="0.7" max="NaN"/>
        </dgm:ruleLst>
      </dgm:if>
      <dgm:if name="Name9" axis="ch ch" ptType="node node" st="1 1" cnt="1 0" func="cnt" op="lte" val="14">
        <dgm:ruleLst>
          <dgm:rule type="w" for="ch" forName="node" val="NaN" fact="0.6" max="NaN"/>
        </dgm:ruleLst>
      </dgm:if>
      <dgm:else name="Name10">
        <dgm:ruleLst>
          <dgm:rule type="w" for="ch" forName="node" val="NaN" fact="0.5" max="NaN"/>
        </dgm:ruleLst>
      </dgm:else>
    </dgm:choose>
    <dgm:forEach name="Name11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12" axis="ch">
        <dgm:forEach name="Name13" axis="self" ptType="parTrans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h" refType="w" fact="0.85"/>
            </dgm:constrLst>
            <dgm:ruleLst/>
            <dgm:layoutNode name="connectorText">
              <dgm:alg type="tx">
                <dgm:param type="autoTxRot" val="grav"/>
              </dgm:alg>
              <dgm:shape xmlns:r="http://schemas.openxmlformats.org/officeDocument/2006/relationships" type="conn" r:blip="" hideGeom="1">
                <dgm:adjLst/>
              </dgm:shape>
              <dgm:presOf axis="self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</dgm:layoutNode>
        </dgm:forEach>
        <dgm:forEach name="Name14" axis="self" ptType="node">
          <dgm:layoutNode name="node" styleLbl="node1">
            <dgm:varLst>
              <dgm:bulletEnabled val="1"/>
            </dgm:varLst>
            <dgm:alg type="tx">
              <dgm:param type="txAnchorVertCh" val="mid"/>
            </dgm:alg>
            <dgm:shape xmlns:r="http://schemas.openxmlformats.org/officeDocument/2006/relationships" type="ellipse" r:blip="">
              <dgm:adjLst/>
            </dgm:shape>
            <dgm:presOf axis="desOrSelf" ptType="node"/>
            <dgm:constrLst>
              <dgm:constr type="h" refType="w"/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w" val="INF" fact="NaN" max="NaN"/>
              <dgm:rule type="primFontSz" val="5" fact="NaN" max="NaN"/>
            </dgm:ruleLst>
          </dgm:layoutNode>
        </dgm:forEach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8957D12-CBBF-4F10-8277-647FAA8856E3}" type="datetimeFigureOut">
              <a:rPr lang="ru-RU" smtClean="0"/>
              <a:t>16.04.2021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5894F4A-320A-46ED-9D79-02DA5D489E7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06757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10728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566367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0676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8817113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897293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789819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10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335192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11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208959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5894F4A-320A-46ED-9D79-02DA5D489E79}" type="slidenum">
              <a:rPr lang="ru-RU" smtClean="0"/>
              <a:t>12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9979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324166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29187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9688427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870350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923746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85722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0" y="16778"/>
            <a:ext cx="9144000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4" name="Content Placeholder 2"/>
          <p:cNvSpPr>
            <a:spLocks noGrp="1"/>
          </p:cNvSpPr>
          <p:nvPr>
            <p:ph idx="10"/>
          </p:nvPr>
        </p:nvSpPr>
        <p:spPr>
          <a:xfrm>
            <a:off x="467544" y="2276872"/>
            <a:ext cx="8229600" cy="3600400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6940157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1619672" y="0"/>
            <a:ext cx="7524328" cy="1069514"/>
          </a:xfrm>
          <a:prstGeom prst="rect">
            <a:avLst/>
          </a:prstGeom>
        </p:spPr>
        <p:txBody>
          <a:bodyPr anchor="ctr"/>
          <a:lstStyle>
            <a:lvl1pPr>
              <a:defRPr b="1" baseline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altLang="ko-KR" dirty="0" smtClean="0"/>
              <a:t> Click to add title</a:t>
            </a:r>
            <a:endParaRPr lang="ko-KR" altLang="en-US" dirty="0"/>
          </a:p>
        </p:txBody>
      </p:sp>
      <p:sp>
        <p:nvSpPr>
          <p:cNvPr id="4" name="Content Placeholder 2"/>
          <p:cNvSpPr>
            <a:spLocks noGrp="1"/>
          </p:cNvSpPr>
          <p:nvPr>
            <p:ph idx="1"/>
          </p:nvPr>
        </p:nvSpPr>
        <p:spPr>
          <a:xfrm>
            <a:off x="2123728" y="1268760"/>
            <a:ext cx="6563072" cy="460648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  <p:sp>
        <p:nvSpPr>
          <p:cNvPr id="5" name="Content Placeholder 2"/>
          <p:cNvSpPr>
            <a:spLocks noGrp="1"/>
          </p:cNvSpPr>
          <p:nvPr>
            <p:ph idx="10"/>
          </p:nvPr>
        </p:nvSpPr>
        <p:spPr>
          <a:xfrm>
            <a:off x="2134072" y="1844824"/>
            <a:ext cx="6563072" cy="4147865"/>
          </a:xfrm>
          <a:prstGeom prst="rect">
            <a:avLst/>
          </a:prstGeom>
        </p:spPr>
        <p:txBody>
          <a:bodyPr lIns="396000" anchor="t"/>
          <a:lstStyle>
            <a:lvl1pPr marL="0" indent="0"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pPr lvl="0"/>
            <a:r>
              <a:rPr lang="en-US" altLang="ko-KR" dirty="0" smtClean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3268185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08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42866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79332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78790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81148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11987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.xml"/><Relationship Id="rId3" Type="http://schemas.openxmlformats.org/officeDocument/2006/relationships/slideLayout" Target="../slideLayouts/slideLayout6.xml"/><Relationship Id="rId7" Type="http://schemas.openxmlformats.org/officeDocument/2006/relationships/slideLayout" Target="../slideLayouts/slideLayout10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5.xml"/><Relationship Id="rId1" Type="http://schemas.openxmlformats.org/officeDocument/2006/relationships/slideLayout" Target="../slideLayouts/slideLayout4.xml"/><Relationship Id="rId6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4.xml"/><Relationship Id="rId5" Type="http://schemas.openxmlformats.org/officeDocument/2006/relationships/slideLayout" Target="../slideLayouts/slideLayout8.xml"/><Relationship Id="rId10" Type="http://schemas.openxmlformats.org/officeDocument/2006/relationships/slideLayout" Target="../slideLayouts/slideLayout13.xml"/><Relationship Id="rId4" Type="http://schemas.openxmlformats.org/officeDocument/2006/relationships/slideLayout" Target="../slideLayouts/slideLayout7.xml"/><Relationship Id="rId9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73382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60" r:id="rId3"/>
  </p:sldLayoutIdLst>
  <p:txStyles>
    <p:titleStyle>
      <a:lvl1pPr algn="l" defTabSz="914400" rtl="0" eaLnBrk="1" latinLnBrk="1" hangingPunct="1">
        <a:spcBef>
          <a:spcPct val="0"/>
        </a:spcBef>
        <a:buNone/>
        <a:defRPr sz="4000" b="1" kern="1200">
          <a:solidFill>
            <a:schemeClr val="tx1"/>
          </a:solidFill>
          <a:latin typeface="Arial" pitchFamily="34" charset="0"/>
          <a:ea typeface="+mj-ea"/>
          <a:cs typeface="Arial" pitchFamily="34" charset="0"/>
        </a:defRPr>
      </a:lvl1pPr>
    </p:titleStyle>
    <p:bodyStyle>
      <a:lvl1pPr marL="342900" indent="-342900" algn="l" defTabSz="914400" rtl="0" eaLnBrk="1" latinLnBrk="1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1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1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1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1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ko-KR"/>
      </a:defPPr>
      <a:lvl1pPr marL="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1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DCCD61-643D-44A5-A450-3A42A50CBC1E}" type="datetimeFigureOut">
              <a:rPr lang="en-US" smtClean="0"/>
              <a:t>4/16/2021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A2F0832-F084-422D-97D1-AF848F4F2C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6357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www.free-powerpoint-templates-design.com/free-powerpoint-templates-desig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studbooks.net/2194081/ekonomika/teoreticheskoe_soderzhanie_analiticheskoy_deyatelnosti" TargetMode="External"/><Relationship Id="rId2" Type="http://schemas.openxmlformats.org/officeDocument/2006/relationships/hyperlink" Target="https://fb.ru/article/464713/analiticheskaya-deyatelnost---eto-osnovyi-analiticheskoy-deyatelnosti" TargetMode="External"/><Relationship Id="rId1" Type="http://schemas.openxmlformats.org/officeDocument/2006/relationships/slideLayout" Target="../slideLayouts/slideLayout3.xml"/><Relationship Id="rId4" Type="http://schemas.openxmlformats.org/officeDocument/2006/relationships/hyperlink" Target="https://testometrika.com/intellectual/the-technique-of-conceptions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://base.garant.ru/70753338/" TargetMode="External"/><Relationship Id="rId2" Type="http://schemas.openxmlformats.org/officeDocument/2006/relationships/hyperlink" Target="https://classinform.ru/profstandarty/05.005-instruktor-metodist.html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20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4139952" y="5373216"/>
            <a:ext cx="4788024" cy="27699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kumimoji="0"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Раздел 3 программы «Школа молодого ме</a:t>
            </a:r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тодиста»</a:t>
            </a:r>
            <a:endParaRPr kumimoji="0" lang="en-US" altLang="ko-KR" sz="1200" b="1" dirty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1"/>
          <p:cNvSpPr txBox="1">
            <a:spLocks noChangeArrowheads="1"/>
          </p:cNvSpPr>
          <p:nvPr/>
        </p:nvSpPr>
        <p:spPr bwMode="auto">
          <a:xfrm>
            <a:off x="5508104" y="1222482"/>
            <a:ext cx="3816424" cy="35394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3200" b="1" dirty="0" smtClean="0">
                <a:solidFill>
                  <a:srgbClr val="FF0000"/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Аналитическая деятельность инструктора-методиста. Мониторинг затруднений в учреждении</a:t>
            </a:r>
            <a:endParaRPr lang="en-US" altLang="ko-KR" sz="3200" b="1" dirty="0" smtClean="0">
              <a:solidFill>
                <a:srgbClr val="FF0000"/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  <p:sp>
        <p:nvSpPr>
          <p:cNvPr id="7" name="TextBox 6">
            <a:hlinkClick r:id="rId4"/>
          </p:cNvPr>
          <p:cNvSpPr txBox="1"/>
          <p:nvPr/>
        </p:nvSpPr>
        <p:spPr>
          <a:xfrm>
            <a:off x="0" y="6237312"/>
            <a:ext cx="91440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altLang="ko-KR" sz="1400" dirty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</a:t>
            </a:r>
            <a:r>
              <a:rPr lang="ru-RU" altLang="ko-KR" sz="14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. Салехард</a:t>
            </a:r>
          </a:p>
          <a:p>
            <a:pPr algn="ctr"/>
            <a:r>
              <a:rPr lang="ru-RU" altLang="ko-KR" sz="140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2021 </a:t>
            </a:r>
            <a:r>
              <a:rPr lang="ru-RU" altLang="ko-KR" sz="1400" dirty="0" smtClean="0">
                <a:solidFill>
                  <a:schemeClr val="bg1">
                    <a:lumMod val="75000"/>
                  </a:schemeClr>
                </a:solidFill>
                <a:latin typeface="Arial" pitchFamily="34" charset="0"/>
                <a:cs typeface="Arial" pitchFamily="34" charset="0"/>
              </a:rPr>
              <a:t>г</a:t>
            </a:r>
            <a:endParaRPr lang="ko-KR" altLang="en-US" sz="1400" dirty="0">
              <a:solidFill>
                <a:schemeClr val="bg1">
                  <a:lumMod val="7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TextBox 1"/>
          <p:cNvSpPr txBox="1">
            <a:spLocks noChangeArrowheads="1"/>
          </p:cNvSpPr>
          <p:nvPr/>
        </p:nvSpPr>
        <p:spPr bwMode="auto">
          <a:xfrm>
            <a:off x="5436096" y="144714"/>
            <a:ext cx="342038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Государственное автономное учреждение </a:t>
            </a:r>
            <a:b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</a:br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Ямало-Ненецкого автономного округа </a:t>
            </a:r>
            <a:b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</a:br>
            <a:r>
              <a:rPr lang="ru-RU" altLang="ko-KR" sz="12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ea typeface="맑은 고딕" pitchFamily="50" charset="-127"/>
                <a:cs typeface="Arial" pitchFamily="34" charset="0"/>
              </a:rPr>
              <a:t>«Центр спортивной подготовки»</a:t>
            </a:r>
            <a:endParaRPr lang="en-US" altLang="ko-KR" sz="1200" b="1" dirty="0" smtClean="0">
              <a:solidFill>
                <a:schemeClr val="tx1">
                  <a:lumMod val="75000"/>
                  <a:lumOff val="25000"/>
                </a:schemeClr>
              </a:solidFill>
              <a:latin typeface="Arial" pitchFamily="34" charset="0"/>
              <a:ea typeface="맑은 고딕" pitchFamily="50" charset="-127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122179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7434572" cy="897652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000" dirty="0" smtClean="0">
                <a:solidFill>
                  <a:srgbClr val="FF0000"/>
                </a:solidFill>
              </a:rPr>
              <a:t>Мониторинг затруднений в учреждении</a:t>
            </a:r>
            <a:r>
              <a:rPr lang="ru-RU" altLang="ko-KR" sz="2400" dirty="0" smtClean="0">
                <a:solidFill>
                  <a:srgbClr val="FF0000"/>
                </a:solidFill>
              </a:rPr>
              <a:t/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340768"/>
            <a:ext cx="813690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Занимаясь анализом результатов деятельности, инструктор-методист 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всегда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определит сильные и слабые стороны чего-либо, динамику или 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регресс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процессов.   Причиной регресса часто становятся затруднения, 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барьеры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которые испытывает сотрудник, выполняющий определенные функции. </a:t>
            </a:r>
            <a:endParaRPr lang="en-US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	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Информацию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для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мониторинга</a:t>
            </a:r>
            <a:r>
              <a:rPr lang="en-US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 затруднениях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можно собрать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различными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вариантами: анкетирование, опрос, тест и т.д. После сбора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информации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её необходимо систематизировать, классифицировать. Для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этого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нужно четко понимать цель проведения мониторинга. Полученную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информацию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можно разложить в нескольких вариантах и выбрать самый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оптимальный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который сможет более детально обрисовать сложившуюся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ситуацию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После чего, мы оформляем результаты в виде таблицы,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блок-схемы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или в какой-либо другой графический формат, главное, чтобы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результаты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были читаемыми и легко сопоставляемы. </a:t>
            </a:r>
          </a:p>
          <a:p>
            <a:pPr algn="just"/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	В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завершении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сравниваем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показатели, выявляем сильные или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слабые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стороны, фиксируем.</a:t>
            </a:r>
          </a:p>
          <a:p>
            <a:pPr algn="just"/>
            <a:endParaRPr lang="ru-RU" sz="2400" dirty="0">
              <a:solidFill>
                <a:srgbClr val="FF0000"/>
              </a:solidFill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73902" y="5805264"/>
            <a:ext cx="2740182" cy="7200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37818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7434572" cy="897652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000" dirty="0" smtClean="0">
                <a:solidFill>
                  <a:srgbClr val="FF0000"/>
                </a:solidFill>
              </a:rPr>
              <a:t>Реестр как одна из форм оформления информации по результатам аналитической деятельности</a:t>
            </a:r>
            <a:r>
              <a:rPr lang="ru-RU" altLang="ko-KR" sz="2400" dirty="0" smtClean="0">
                <a:solidFill>
                  <a:srgbClr val="FF0000"/>
                </a:solidFill>
              </a:rPr>
              <a:t/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916832"/>
            <a:ext cx="763284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</a:t>
            </a:r>
            <a:endParaRPr lang="ru-RU" sz="24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3528" y="1484784"/>
            <a:ext cx="8208912" cy="30559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Понятие реестра</a:t>
            </a:r>
            <a:endParaRPr lang="ru-RU" sz="1400" b="1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ctr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 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i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Реестр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— форма систематизации, учёта; список, перечень, опись, система.</a:t>
            </a:r>
            <a:b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Реестр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— книга для регистрации дел, документов, имущества и т. п. В бухгалтерском учёте составляется реестр карточек для аналитического учёта.</a:t>
            </a:r>
            <a:b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i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Реестр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— информационный ресурс, включающий в себя документы на бумажных и электронных носителях, дела и систему записей по установленной форме </a:t>
            </a: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книгах учёта, производимых регистратором.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2160" y="5085184"/>
            <a:ext cx="2520280" cy="142766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95222" y="5085184"/>
            <a:ext cx="2592288" cy="145821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5085184"/>
            <a:ext cx="2808312" cy="143262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73395147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51520" y="116632"/>
            <a:ext cx="7956376" cy="897652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400" dirty="0">
                <a:solidFill>
                  <a:srgbClr val="FF0000"/>
                </a:solidFill>
              </a:rPr>
              <a:t>Р</a:t>
            </a:r>
            <a:r>
              <a:rPr lang="ru-RU" altLang="ko-KR" sz="2400" dirty="0" smtClean="0">
                <a:solidFill>
                  <a:srgbClr val="FF0000"/>
                </a:solidFill>
              </a:rPr>
              <a:t>еестр как систематизация полученных результатов</a:t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11560" y="1556792"/>
            <a:ext cx="8208912" cy="98142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	Любой реестр, как самостоятельный документ (возможно использовать как приложение к аналитической или информационной справке),  состоит из </a:t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2 частей: описательной и таблично-статистической.  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67544" y="2590011"/>
            <a:ext cx="8280920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	В описательной части прописывается преамбула.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Обычно в преамбуле в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концентрированной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форме излагаются цели и задачи данного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документа, условия,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обстоятельства и мотивы, послужившие поводом для его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составления, показатели и принцип формирования реестра (система классификации результатов).</a:t>
            </a:r>
            <a:endParaRPr lang="ru-RU" sz="1400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67544" y="3919593"/>
            <a:ext cx="8280920" cy="246323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	Во второй части документа, в таблице, фиксируются  результаты </a:t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согласно определенной классификации, направлениям  анализа. </a:t>
            </a: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endParaRPr lang="ru-RU" dirty="0">
              <a:latin typeface="PT Astra Serif" panose="020A0603040505020204" pitchFamily="18" charset="-52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	Анализируя количественные или процентные показатели, а также </a:t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словесные характеристики, размещенные в таблице согласно полученной </a:t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информации, можно принять различные управленческие решения по преодолению </a:t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затруднений, решению вопросов по функционированию организации, в том числе по методическому направлению.</a:t>
            </a:r>
            <a:endParaRPr lang="ru-RU" sz="1400" dirty="0">
              <a:effectLst/>
              <a:latin typeface="PT Astra Serif" panose="020A0603040505020204" pitchFamily="18" charset="-52"/>
              <a:ea typeface="PT Astra Serif" panose="020A0603040505020204" pitchFamily="18" charset="-52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68024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644622" y="-16778"/>
            <a:ext cx="7052522" cy="1069514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3200" dirty="0" smtClean="0">
                <a:solidFill>
                  <a:srgbClr val="FF0000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Список источников</a:t>
            </a:r>
            <a:endParaRPr lang="ko-KR" altLang="en-US" sz="3200" dirty="0">
              <a:solidFill>
                <a:srgbClr val="FF0000"/>
              </a:solidFill>
              <a:latin typeface="PT Astra Serif" panose="020A0603040505020204" pitchFamily="18" charset="-52"/>
            </a:endParaRPr>
          </a:p>
        </p:txBody>
      </p:sp>
      <p:sp>
        <p:nvSpPr>
          <p:cNvPr id="13" name="Content Placeholder 12"/>
          <p:cNvSpPr>
            <a:spLocks noGrp="1"/>
          </p:cNvSpPr>
          <p:nvPr>
            <p:ph idx="10"/>
          </p:nvPr>
        </p:nvSpPr>
        <p:spPr>
          <a:xfrm>
            <a:off x="1560139" y="1052736"/>
            <a:ext cx="7221488" cy="4651921"/>
          </a:xfrm>
        </p:spPr>
        <p:txBody>
          <a:bodyPr/>
          <a:lstStyle/>
          <a:p>
            <a:pPr lvl="0" algn="just"/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 </a:t>
            </a:r>
            <a:r>
              <a:rPr lang="ru-RU" dirty="0" err="1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Курносов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Ю.В., </a:t>
            </a:r>
            <a:r>
              <a:rPr lang="ru-RU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Конотопов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П.Ю. Аналитика: методология, технология и организация информационно - аналитической работы. - М.: Русаки, 2004. - 512 с.;</a:t>
            </a:r>
          </a:p>
          <a:p>
            <a:pPr lvl="0" algn="just"/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2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 Методическое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обеспечение системы подготовки спортивного резерва в детских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спортивных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школах. Деятельность методической службы / Авт.-сост. Гордеева Е.Н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.,</a:t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Петрова И.В., Федотова И.В. – Красноярск, 2014. – 48 с.</a:t>
            </a:r>
          </a:p>
          <a:p>
            <a:pPr lvl="0" algn="just"/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3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 Методическая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работа как механизм управления качеством образования: Учебно-методическое пособие / Составитель </a:t>
            </a:r>
            <a:r>
              <a:rPr lang="ru-RU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Гирба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Е.Ю. - Серпухов.: МОУДПО «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Учебно-</a:t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методический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центр», 2010 г. – 100 с. </a:t>
            </a:r>
          </a:p>
          <a:p>
            <a:pPr lvl="0" algn="just"/>
            <a:r>
              <a:rPr lang="ru-RU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4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 Мишуков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А.В. Управление организационно-методической деятельностью спортивной школы: </a:t>
            </a:r>
            <a:r>
              <a:rPr lang="ru-RU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дис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канд. </a:t>
            </a:r>
            <a:r>
              <a:rPr lang="ru-RU" dirty="0" err="1">
                <a:latin typeface="PT Astra Serif" panose="020A0603040505020204" pitchFamily="18" charset="-52"/>
                <a:ea typeface="PT Astra Serif" panose="020A0603040505020204" pitchFamily="18" charset="-52"/>
              </a:rPr>
              <a:t>пед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наук: 13.00.04 / А.В. Мишуков. – Москва, 2006. – 129 с. </a:t>
            </a:r>
          </a:p>
          <a:p>
            <a:pPr lvl="0" algn="just"/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Организация методической работы в спортивной школе/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Н.Н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 Никитушкина, - изд.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«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Спорт», 2018. - 54 с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  <a:p>
            <a:pPr lvl="0" algn="just"/>
            <a:endParaRPr lang="ru-RU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marL="228600" lvl="3"/>
            <a:r>
              <a:rPr lang="en-US" sz="1400" u="sng" dirty="0">
                <a:hlinkClick r:id="rId2"/>
              </a:rPr>
              <a:t>https</a:t>
            </a:r>
            <a:r>
              <a:rPr lang="ru-RU" sz="1400" u="sng" dirty="0">
                <a:hlinkClick r:id="rId2"/>
              </a:rPr>
              <a:t>://</a:t>
            </a:r>
            <a:r>
              <a:rPr lang="en-US" sz="1400" u="sng" dirty="0">
                <a:hlinkClick r:id="rId2"/>
              </a:rPr>
              <a:t>fb</a:t>
            </a:r>
            <a:r>
              <a:rPr lang="ru-RU" sz="1400" u="sng" dirty="0">
                <a:hlinkClick r:id="rId2"/>
              </a:rPr>
              <a:t>.</a:t>
            </a:r>
            <a:r>
              <a:rPr lang="en-US" sz="1400" u="sng" dirty="0" err="1">
                <a:hlinkClick r:id="rId2"/>
              </a:rPr>
              <a:t>ru</a:t>
            </a:r>
            <a:r>
              <a:rPr lang="ru-RU" sz="1400" u="sng" dirty="0">
                <a:hlinkClick r:id="rId2"/>
              </a:rPr>
              <a:t>/</a:t>
            </a:r>
            <a:r>
              <a:rPr lang="en-US" sz="1400" u="sng" dirty="0">
                <a:hlinkClick r:id="rId2"/>
              </a:rPr>
              <a:t>article</a:t>
            </a:r>
            <a:r>
              <a:rPr lang="ru-RU" sz="1400" u="sng" dirty="0">
                <a:hlinkClick r:id="rId2"/>
              </a:rPr>
              <a:t>/464713/</a:t>
            </a:r>
            <a:r>
              <a:rPr lang="en-US" sz="1400" u="sng" dirty="0" err="1">
                <a:hlinkClick r:id="rId2"/>
              </a:rPr>
              <a:t>analiticheskaya</a:t>
            </a:r>
            <a:r>
              <a:rPr lang="ru-RU" sz="1400" u="sng" dirty="0">
                <a:hlinkClick r:id="rId2"/>
              </a:rPr>
              <a:t>-</a:t>
            </a:r>
            <a:r>
              <a:rPr lang="en-US" sz="1400" u="sng" dirty="0" err="1">
                <a:hlinkClick r:id="rId2"/>
              </a:rPr>
              <a:t>deyatelnost</a:t>
            </a:r>
            <a:r>
              <a:rPr lang="ru-RU" sz="1400" u="sng" dirty="0">
                <a:hlinkClick r:id="rId2"/>
              </a:rPr>
              <a:t>---</a:t>
            </a:r>
            <a:r>
              <a:rPr lang="en-US" sz="1400" u="sng" dirty="0" err="1">
                <a:hlinkClick r:id="rId2"/>
              </a:rPr>
              <a:t>eto</a:t>
            </a:r>
            <a:r>
              <a:rPr lang="ru-RU" sz="1400" u="sng" dirty="0">
                <a:hlinkClick r:id="rId2"/>
              </a:rPr>
              <a:t>-</a:t>
            </a:r>
            <a:r>
              <a:rPr lang="en-US" sz="1400" u="sng" dirty="0" err="1">
                <a:hlinkClick r:id="rId2"/>
              </a:rPr>
              <a:t>osnovyi</a:t>
            </a:r>
            <a:r>
              <a:rPr lang="ru-RU" sz="1400" u="sng" dirty="0">
                <a:hlinkClick r:id="rId2"/>
              </a:rPr>
              <a:t>-</a:t>
            </a:r>
            <a:r>
              <a:rPr lang="en-US" sz="1400" u="sng" dirty="0" err="1">
                <a:hlinkClick r:id="rId2"/>
              </a:rPr>
              <a:t>analiticheskoy</a:t>
            </a:r>
            <a:r>
              <a:rPr lang="ru-RU" sz="1400" u="sng" dirty="0">
                <a:hlinkClick r:id="rId2"/>
              </a:rPr>
              <a:t>-</a:t>
            </a:r>
            <a:r>
              <a:rPr lang="en-US" sz="1400" u="sng" dirty="0" err="1">
                <a:hlinkClick r:id="rId2"/>
              </a:rPr>
              <a:t>deyatelnosti</a:t>
            </a:r>
            <a:r>
              <a:rPr lang="en-US" sz="1400" dirty="0"/>
              <a:t> </a:t>
            </a:r>
            <a:endParaRPr lang="ru-RU" sz="1400" dirty="0"/>
          </a:p>
          <a:p>
            <a:pPr marL="228600" lvl="3"/>
            <a:r>
              <a:rPr lang="en-US" sz="1400" u="sng" dirty="0">
                <a:hlinkClick r:id="rId3"/>
              </a:rPr>
              <a:t>https</a:t>
            </a:r>
            <a:r>
              <a:rPr lang="ru-RU" sz="1400" u="sng" dirty="0">
                <a:hlinkClick r:id="rId3"/>
              </a:rPr>
              <a:t>://</a:t>
            </a:r>
            <a:r>
              <a:rPr lang="en-US" sz="1400" u="sng" dirty="0">
                <a:hlinkClick r:id="rId3"/>
              </a:rPr>
              <a:t>studbooks</a:t>
            </a:r>
            <a:r>
              <a:rPr lang="ru-RU" sz="1400" u="sng" dirty="0">
                <a:hlinkClick r:id="rId3"/>
              </a:rPr>
              <a:t>.</a:t>
            </a:r>
            <a:r>
              <a:rPr lang="en-US" sz="1400" u="sng" dirty="0">
                <a:hlinkClick r:id="rId3"/>
              </a:rPr>
              <a:t>net</a:t>
            </a:r>
            <a:r>
              <a:rPr lang="ru-RU" sz="1400" u="sng" dirty="0">
                <a:hlinkClick r:id="rId3"/>
              </a:rPr>
              <a:t>/2194081/</a:t>
            </a:r>
            <a:r>
              <a:rPr lang="en-US" sz="1400" u="sng" dirty="0" err="1">
                <a:hlinkClick r:id="rId3"/>
              </a:rPr>
              <a:t>ekonomika</a:t>
            </a:r>
            <a:r>
              <a:rPr lang="ru-RU" sz="1400" u="sng" dirty="0">
                <a:hlinkClick r:id="rId3"/>
              </a:rPr>
              <a:t>/</a:t>
            </a:r>
            <a:r>
              <a:rPr lang="en-US" sz="1400" u="sng" dirty="0" err="1">
                <a:hlinkClick r:id="rId3"/>
              </a:rPr>
              <a:t>teoreticheskoe</a:t>
            </a:r>
            <a:r>
              <a:rPr lang="ru-RU" sz="1400" u="sng" dirty="0">
                <a:hlinkClick r:id="rId3"/>
              </a:rPr>
              <a:t>_</a:t>
            </a:r>
            <a:r>
              <a:rPr lang="en-US" sz="1400" u="sng" dirty="0" err="1">
                <a:hlinkClick r:id="rId3"/>
              </a:rPr>
              <a:t>soderzhanie</a:t>
            </a:r>
            <a:r>
              <a:rPr lang="ru-RU" sz="1400" u="sng" dirty="0">
                <a:hlinkClick r:id="rId3"/>
              </a:rPr>
              <a:t>_</a:t>
            </a:r>
            <a:r>
              <a:rPr lang="en-US" sz="1400" u="sng" dirty="0" err="1">
                <a:hlinkClick r:id="rId3"/>
              </a:rPr>
              <a:t>analiticheskoy</a:t>
            </a:r>
            <a:r>
              <a:rPr lang="ru-RU" sz="1400" u="sng" dirty="0">
                <a:hlinkClick r:id="rId3"/>
              </a:rPr>
              <a:t>_</a:t>
            </a:r>
            <a:r>
              <a:rPr lang="en-US" sz="1400" u="sng" dirty="0" err="1">
                <a:hlinkClick r:id="rId3"/>
              </a:rPr>
              <a:t>deyatelnosti</a:t>
            </a:r>
            <a:endParaRPr lang="ru-RU" sz="1400" dirty="0"/>
          </a:p>
          <a:p>
            <a:pPr marL="228600" lvl="3"/>
            <a:r>
              <a:rPr lang="ru-RU" sz="1400" u="sng" dirty="0">
                <a:hlinkClick r:id="rId4"/>
              </a:rPr>
              <a:t>Тест на определение аналитических способностей</a:t>
            </a:r>
            <a:endParaRPr lang="ru-RU" sz="1400" dirty="0"/>
          </a:p>
          <a:p>
            <a:pPr marL="228600" indent="-228600"/>
            <a:r>
              <a:rPr lang="ru-RU" dirty="0"/>
              <a:t>              </a:t>
            </a:r>
            <a:r>
              <a:rPr lang="ru-RU" dirty="0" smtClean="0"/>
              <a:t>   </a:t>
            </a:r>
            <a:r>
              <a:rPr lang="ru-RU" u="sng" dirty="0">
                <a:hlinkClick r:id="rId4"/>
              </a:rPr>
              <a:t>https://testometrika.com/intellectual/the-technique-of-conceptions/</a:t>
            </a:r>
            <a:endParaRPr lang="ru-RU" dirty="0"/>
          </a:p>
          <a:p>
            <a:pPr lvl="0" algn="just"/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36596743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67544" y="116631"/>
            <a:ext cx="8136904" cy="792089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400" dirty="0" smtClean="0">
                <a:solidFill>
                  <a:srgbClr val="FF0000"/>
                </a:solidFill>
              </a:rPr>
              <a:t>Обобщенные трудовые функции</a:t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инструктора-методиста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883643" y="1196752"/>
            <a:ext cx="8229600" cy="460648"/>
          </a:xfrm>
        </p:spPr>
        <p:txBody>
          <a:bodyPr/>
          <a:lstStyle/>
          <a:p>
            <a:r>
              <a:rPr lang="ru-RU" u="sng" dirty="0" smtClean="0">
                <a:hlinkClick r:id="rId2"/>
              </a:rPr>
              <a:t>05.005</a:t>
            </a:r>
            <a:r>
              <a:rPr lang="ru-RU" u="sng" dirty="0" smtClean="0"/>
              <a:t> </a:t>
            </a:r>
            <a:r>
              <a:rPr lang="ru-RU" u="sng" dirty="0">
                <a:hlinkClick r:id="rId2"/>
              </a:rPr>
              <a:t>Инструктор-методист</a:t>
            </a:r>
            <a:r>
              <a:rPr lang="ru-RU" u="sng" dirty="0"/>
              <a:t> </a:t>
            </a:r>
            <a:r>
              <a:rPr lang="ru-RU" u="sng" dirty="0">
                <a:hlinkClick r:id="rId3"/>
              </a:rPr>
              <a:t>http://base.garant.ru/70753338</a:t>
            </a:r>
            <a:r>
              <a:rPr lang="ru-RU" u="sng" dirty="0" smtClean="0">
                <a:hlinkClick r:id="rId3"/>
              </a:rPr>
              <a:t>/</a:t>
            </a:r>
            <a:endParaRPr lang="ru-RU" dirty="0"/>
          </a:p>
        </p:txBody>
      </p:sp>
      <p:sp>
        <p:nvSpPr>
          <p:cNvPr id="7" name="Content Placeholder 6"/>
          <p:cNvSpPr>
            <a:spLocks noGrp="1"/>
          </p:cNvSpPr>
          <p:nvPr>
            <p:ph idx="10"/>
          </p:nvPr>
        </p:nvSpPr>
        <p:spPr>
          <a:xfrm>
            <a:off x="231436" y="1772816"/>
            <a:ext cx="8661044" cy="4464496"/>
          </a:xfrm>
        </p:spPr>
        <p:txBody>
          <a:bodyPr/>
          <a:lstStyle/>
          <a:p>
            <a:pPr indent="450000" algn="just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1. Организация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проведение занятий по физическому воспитанию, оказание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практической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методической помощи по вопросам физической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подготовки;</a:t>
            </a:r>
          </a:p>
          <a:p>
            <a:pPr indent="450000" algn="just">
              <a:spcBef>
                <a:spcPts val="0"/>
              </a:spcBef>
              <a:spcAft>
                <a:spcPts val="600"/>
              </a:spcAft>
            </a:pPr>
            <a:r>
              <a:rPr lang="ru-RU" altLang="ko-KR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  <a:cs typeface="Arial" pitchFamily="34" charset="0"/>
              </a:rPr>
              <a:t>2.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Физическая подготовка и обучение детей физической культуре в соответствии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программой и методиками физического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воспитания;</a:t>
            </a:r>
          </a:p>
          <a:p>
            <a:pPr indent="450000" algn="just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3. Проведение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физкультурно-оздоровительной и спортивно-массовой работы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физкультурно-спортивной организации и обеспечение безопасности в спортивном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сооружении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на его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территории;</a:t>
            </a:r>
          </a:p>
          <a:p>
            <a:pPr indent="450000" algn="just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4.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Организационно-методическое обеспечение и координация образовательной,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тренировочной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методической деятельности в области физической культуры и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спорта в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образовательных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организациях;</a:t>
            </a:r>
          </a:p>
          <a:p>
            <a:pPr indent="450000" algn="just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5.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Руководство деятельностью по проведению физкультурно-оздоровительной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и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спортивно-массовой работы в физкультурно-спортивной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организации;</a:t>
            </a:r>
          </a:p>
          <a:p>
            <a:pPr indent="450000" algn="just">
              <a:spcBef>
                <a:spcPts val="0"/>
              </a:spcBef>
              <a:spcAft>
                <a:spcPts val="600"/>
              </a:spcAft>
            </a:pP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6.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Руководство в области методического обеспечения и координации тренировочного и образовательного процессов в образовательной организации, осуществляющей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деятельность </a:t>
            </a:r>
            <a:r>
              <a:rPr lang="ru-RU" sz="1600" b="1" dirty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в области физической культуры и </a:t>
            </a:r>
            <a:r>
              <a:rPr lang="ru-RU" sz="1600" b="1" dirty="0" smtClean="0">
                <a:solidFill>
                  <a:schemeClr val="tx1"/>
                </a:solidFill>
                <a:latin typeface="PT Astra Serif" panose="020A0603040505020204" pitchFamily="18" charset="-52"/>
                <a:ea typeface="PT Astra Serif" panose="020A0603040505020204" pitchFamily="18" charset="-52"/>
              </a:rPr>
              <a:t>спорта.</a:t>
            </a:r>
          </a:p>
          <a:p>
            <a:endParaRPr lang="ko-KR" alt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17631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24222" y="-9053"/>
            <a:ext cx="8532440" cy="825644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400" dirty="0" smtClean="0">
                <a:solidFill>
                  <a:srgbClr val="FF0000"/>
                </a:solidFill>
              </a:rPr>
              <a:t>Направления деятельности </a:t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инструктора-методиста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8" name="Объект 7"/>
          <p:cNvGraphicFramePr>
            <a:graphicFrameLocks noGrp="1"/>
          </p:cNvGraphicFramePr>
          <p:nvPr>
            <p:ph idx="10"/>
            <p:extLst>
              <p:ext uri="{D42A27DB-BD31-4B8C-83A1-F6EECF244321}">
                <p14:modId xmlns:p14="http://schemas.microsoft.com/office/powerpoint/2010/main" val="582955403"/>
              </p:ext>
            </p:extLst>
          </p:nvPr>
        </p:nvGraphicFramePr>
        <p:xfrm>
          <a:off x="135743" y="1340768"/>
          <a:ext cx="8372475" cy="50403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642552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370709" y="116632"/>
            <a:ext cx="8377755" cy="699959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400" dirty="0" smtClean="0">
                <a:solidFill>
                  <a:srgbClr val="FF0000"/>
                </a:solidFill>
              </a:rPr>
              <a:t>Аналитическая деятельность </a:t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инструктора-методиста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Объект 1"/>
          <p:cNvSpPr>
            <a:spLocks noGrp="1"/>
          </p:cNvSpPr>
          <p:nvPr>
            <p:ph idx="10"/>
          </p:nvPr>
        </p:nvSpPr>
        <p:spPr>
          <a:xfrm>
            <a:off x="323528" y="1644006"/>
            <a:ext cx="8604448" cy="2088232"/>
          </a:xfrm>
        </p:spPr>
        <p:txBody>
          <a:bodyPr/>
          <a:lstStyle/>
          <a:p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философском словаре встречаем слово </a:t>
            </a:r>
            <a:r>
              <a:rPr lang="ru-RU" sz="18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аналитика.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Оно происходит от греческого – </a:t>
            </a:r>
            <a:r>
              <a:rPr lang="ru-RU" sz="1800" b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искусство </a:t>
            </a:r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анализа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– искусство расчленения понятий,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логика.</a:t>
            </a:r>
          </a:p>
          <a:p>
            <a:endParaRPr lang="ru-RU" sz="18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pPr algn="just"/>
            <a:r>
              <a:rPr lang="ru-RU" sz="1800" b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Что же такое анализ?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Педагогическая энциклопедия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определяет</a:t>
            </a:r>
            <a:r>
              <a:rPr lang="ru-RU" sz="1800" i="1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1800" i="1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анализ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, происходящий от греческого слова разложение, расчленение изучаемого предмета или явления на характерные для него составные элементы,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выделение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в нем отдельных сторон, изучение каждого элемента или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стороны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явления в отдельности как части единого целого. </a:t>
            </a:r>
            <a:b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endParaRPr lang="ru-RU" sz="18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Анализ 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существует в двух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формах:  </a:t>
            </a:r>
            <a:b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endParaRPr lang="ru-RU" sz="1800" dirty="0" smtClean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  <a:p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1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) как мыслительная операция, </a:t>
            </a: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18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2</a:t>
            </a:r>
            <a:r>
              <a:rPr lang="ru-RU" sz="18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) как практическое действие.</a:t>
            </a:r>
          </a:p>
          <a:p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08104" y="4559653"/>
            <a:ext cx="3059832" cy="20390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0055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-108520" y="188640"/>
            <a:ext cx="8532440" cy="825644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400" dirty="0" smtClean="0">
                <a:solidFill>
                  <a:srgbClr val="FF0000"/>
                </a:solidFill>
              </a:rPr>
              <a:t>Формы аналитической </a:t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деятельности </a:t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66029620"/>
              </p:ext>
            </p:extLst>
          </p:nvPr>
        </p:nvGraphicFramePr>
        <p:xfrm>
          <a:off x="539552" y="1844824"/>
          <a:ext cx="8208912" cy="450748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744416">
                  <a:extLst>
                    <a:ext uri="{9D8B030D-6E8A-4147-A177-3AD203B41FA5}">
                      <a16:colId xmlns:a16="http://schemas.microsoft.com/office/drawing/2014/main" val="205779807"/>
                    </a:ext>
                  </a:extLst>
                </a:gridCol>
                <a:gridCol w="4464496">
                  <a:extLst>
                    <a:ext uri="{9D8B030D-6E8A-4147-A177-3AD203B41FA5}">
                      <a16:colId xmlns:a16="http://schemas.microsoft.com/office/drawing/2014/main" val="3635736912"/>
                    </a:ext>
                  </a:extLst>
                </a:gridCol>
              </a:tblGrid>
              <a:tr h="432048">
                <a:tc>
                  <a:txBody>
                    <a:bodyPr/>
                    <a:lstStyle/>
                    <a:p>
                      <a:pPr algn="ctr"/>
                      <a:endParaRPr lang="ru-RU" sz="1600" dirty="0" smtClean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ru-RU" sz="2000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Формы</a:t>
                      </a:r>
                      <a:endParaRPr lang="ru-RU" sz="2000" dirty="0">
                        <a:solidFill>
                          <a:schemeClr val="accent2">
                            <a:lumMod val="75000"/>
                          </a:schemeClr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b="1" dirty="0" smtClean="0">
                          <a:solidFill>
                            <a:schemeClr val="accent2">
                              <a:lumMod val="75000"/>
                            </a:schemeClr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Мероприятия</a:t>
                      </a: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376245"/>
                  </a:ext>
                </a:extLst>
              </a:tr>
              <a:tr h="575566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ru-RU" sz="1600" dirty="0" err="1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Внутришкольный</a:t>
                      </a:r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контроль</a:t>
                      </a:r>
                    </a:p>
                    <a:p>
                      <a:pPr algn="l"/>
                      <a:endParaRPr lang="ru-RU" sz="1600" dirty="0">
                        <a:latin typeface="Times New Roman" panose="02020603050405020304" pitchFamily="18" charset="0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Мониторинг профессиональных и 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информационных потребностей сотрудников 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ФСО</a:t>
                      </a:r>
                      <a:endParaRPr lang="ru-RU" sz="1600" dirty="0">
                        <a:latin typeface="Times New Roman" panose="02020603050405020304" pitchFamily="18" charset="0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548564555"/>
                  </a:ext>
                </a:extLst>
              </a:tr>
              <a:tr h="575566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Анализ мероприятий 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(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соревнований, тренировочного занятия)</a:t>
                      </a:r>
                      <a:endParaRPr lang="ru-RU" sz="1600" dirty="0">
                        <a:latin typeface="Times New Roman" panose="02020603050405020304" pitchFamily="18" charset="0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Выявление затруднений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дидактического и </a:t>
                      </a:r>
                      <a:b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</a:br>
                      <a: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методического характера среди сотрудников </a:t>
                      </a:r>
                      <a:b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</a:br>
                      <a: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ФСО</a:t>
                      </a:r>
                      <a:endParaRPr lang="ru-RU" sz="1600" dirty="0">
                        <a:latin typeface="Times New Roman" panose="02020603050405020304" pitchFamily="18" charset="0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39023116"/>
                  </a:ext>
                </a:extLst>
              </a:tr>
              <a:tr h="575566"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Самоанализ работы ФСО</a:t>
                      </a:r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Сбор и обработка информации о результатах </a:t>
                      </a:r>
                      <a:b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</a:br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работы специалистов ФСО</a:t>
                      </a:r>
                      <a:endParaRPr lang="ru-RU" sz="1600" dirty="0">
                        <a:latin typeface="Times New Roman" panose="02020603050405020304" pitchFamily="18" charset="0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2470800"/>
                  </a:ext>
                </a:extLst>
              </a:tr>
              <a:tr h="575566">
                <a:tc>
                  <a:txBody>
                    <a:bodyPr/>
                    <a:lstStyle/>
                    <a:p>
                      <a:pPr algn="l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r>
                        <a:rPr lang="ru-RU" sz="160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Изучение и</a:t>
                      </a:r>
                      <a: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анализ состояния и результатов </a:t>
                      </a:r>
                      <a:b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</a:br>
                      <a:r>
                        <a:rPr lang="ru-RU" sz="1600" baseline="0" dirty="0" smtClean="0">
                          <a:latin typeface="Times New Roman" panose="02020603050405020304" pitchFamily="18" charset="0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методической работы, определение направлений ее совершенствования</a:t>
                      </a:r>
                      <a:endParaRPr lang="ru-RU" sz="1600" dirty="0">
                        <a:latin typeface="Times New Roman" panose="02020603050405020304" pitchFamily="18" charset="0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26763310"/>
                  </a:ext>
                </a:extLst>
              </a:tr>
              <a:tr h="575566">
                <a:tc>
                  <a:txBody>
                    <a:bodyPr/>
                    <a:lstStyle/>
                    <a:p>
                      <a:pPr algn="l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75661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6088863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65820" y="116632"/>
            <a:ext cx="7956376" cy="897652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400" dirty="0" smtClean="0">
                <a:solidFill>
                  <a:srgbClr val="FF0000"/>
                </a:solidFill>
              </a:rPr>
              <a:t>Качества личности, необходимые в аналитической деятельности </a:t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72226193"/>
              </p:ext>
            </p:extLst>
          </p:nvPr>
        </p:nvGraphicFramePr>
        <p:xfrm>
          <a:off x="323528" y="1556792"/>
          <a:ext cx="8640960" cy="50405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97006">
                  <a:extLst>
                    <a:ext uri="{9D8B030D-6E8A-4147-A177-3AD203B41FA5}">
                      <a16:colId xmlns:a16="http://schemas.microsoft.com/office/drawing/2014/main" val="205779807"/>
                    </a:ext>
                  </a:extLst>
                </a:gridCol>
                <a:gridCol w="4543954">
                  <a:extLst>
                    <a:ext uri="{9D8B030D-6E8A-4147-A177-3AD203B41FA5}">
                      <a16:colId xmlns:a16="http://schemas.microsoft.com/office/drawing/2014/main" val="3635736912"/>
                    </a:ext>
                  </a:extLst>
                </a:gridCol>
              </a:tblGrid>
              <a:tr h="5040560">
                <a:tc>
                  <a:txBody>
                    <a:bodyPr/>
                    <a:lstStyle/>
                    <a:p>
                      <a:pPr algn="ctr"/>
                      <a:r>
                        <a:rPr lang="ru-RU" sz="1600" u="sng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Какими</a:t>
                      </a:r>
                      <a:r>
                        <a:rPr lang="ru-RU" sz="1600" u="sng" baseline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качествами должен обладать?</a:t>
                      </a:r>
                    </a:p>
                    <a:p>
                      <a:pPr algn="ctr"/>
                      <a:endParaRPr lang="ru-RU" sz="1600" baseline="0" dirty="0" smtClean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indent="0" algn="l">
                        <a:lnSpc>
                          <a:spcPct val="150000"/>
                        </a:lnSpc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-    аналитический склад ума;</a:t>
                      </a:r>
                    </a:p>
                    <a:p>
                      <a:pPr marL="0" indent="4500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внимание к деталям и методичность;</a:t>
                      </a:r>
                    </a:p>
                    <a:p>
                      <a:pPr marL="0" indent="4500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рациональный скептицизм;</a:t>
                      </a:r>
                    </a:p>
                    <a:p>
                      <a:pPr marL="0" indent="4500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уверенность в себе;</a:t>
                      </a:r>
                    </a:p>
                    <a:p>
                      <a:pPr marL="0" indent="4500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любознательность;</a:t>
                      </a:r>
                    </a:p>
                    <a:p>
                      <a:pPr marL="0" indent="4500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навыки</a:t>
                      </a: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 общения и повествования;</a:t>
                      </a:r>
                    </a:p>
                    <a:p>
                      <a:pPr marL="0" indent="4500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600" b="0" baseline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стремление учиться;</a:t>
                      </a:r>
                    </a:p>
                    <a:p>
                      <a:pPr marL="0" indent="450000" algn="l">
                        <a:lnSpc>
                          <a:spcPct val="150000"/>
                        </a:lnSpc>
                        <a:buFontTx/>
                        <a:buChar char="-"/>
                      </a:pPr>
                      <a:r>
                        <a:rPr lang="ru-RU" sz="1600" b="0" dirty="0" smtClean="0">
                          <a:solidFill>
                            <a:schemeClr val="tx1"/>
                          </a:solidFill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Times New Roman" panose="02020603050405020304" pitchFamily="18" charset="0"/>
                        </a:rPr>
                        <a:t>прагматизм и деловой подход.</a:t>
                      </a:r>
                    </a:p>
                    <a:p>
                      <a:pPr marL="285750" indent="-285750" algn="l">
                        <a:buFontTx/>
                        <a:buChar char="-"/>
                      </a:pPr>
                      <a:endParaRPr lang="ru-RU" sz="1600" dirty="0" smtClean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b="1" u="sng" dirty="0" smtClean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Что должен уметь?</a:t>
                      </a:r>
                    </a:p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b="1" dirty="0" smtClean="0">
                        <a:solidFill>
                          <a:schemeClr val="tx1"/>
                        </a:solidFill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собирать информацию;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работать с большим объёмом данных;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разделять общую информацию на составные части по определённым критериям;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сравнивать данные и находить взаимосвязи;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объективно оценивать информацию;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мыслить логически;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излагать мысли последовательно;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работать с фактами;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правильно расставлять приоритеты, отделяя главное от второстепенного;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мыслить критически (подвергать полученную информацию сомнению);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искать альтернативные варианты;</a:t>
                      </a:r>
                    </a:p>
                    <a:p>
                      <a:pPr marL="0" marR="0" lvl="0" indent="45000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-"/>
                        <a:tabLst/>
                        <a:defRPr/>
                      </a:pPr>
                      <a:r>
                        <a:rPr lang="ru-RU" sz="1600" b="0" kern="1200" dirty="0" smtClean="0">
                          <a:solidFill>
                            <a:schemeClr val="tx1"/>
                          </a:solidFill>
                          <a:effectLst/>
                          <a:latin typeface="PT Astra Serif" panose="020A0603040505020204" pitchFamily="18" charset="-52"/>
                          <a:ea typeface="PT Astra Serif" panose="020A0603040505020204" pitchFamily="18" charset="-52"/>
                          <a:cs typeface="+mn-cs"/>
                        </a:rPr>
                        <a:t>делать выводы.</a:t>
                      </a:r>
                      <a:endParaRPr lang="ru-RU" sz="1600" b="0" dirty="0" smtClean="0">
                        <a:solidFill>
                          <a:schemeClr val="tx1"/>
                        </a:solidFill>
                        <a:latin typeface="PT Astra Serif" panose="020A0603040505020204" pitchFamily="18" charset="-52"/>
                        <a:ea typeface="PT Astra Serif" panose="020A0603040505020204" pitchFamily="18" charset="-52"/>
                        <a:cs typeface="Times New Roman" panose="02020603050405020304" pitchFamily="18" charset="0"/>
                      </a:endParaRPr>
                    </a:p>
                    <a:p>
                      <a:pPr algn="ctr"/>
                      <a:endParaRPr lang="ru-RU" sz="1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>
                    <a:solidFill>
                      <a:schemeClr val="accent2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8533762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5833934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827584" y="1365691"/>
            <a:ext cx="7488832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Понятие «мониторинг» происходит от лат. </a:t>
            </a:r>
            <a:r>
              <a:rPr lang="ru-RU" dirty="0" err="1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monitor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– напоминающий, надзирающий. Этим термином обозначается постоянное наблюдение за </a:t>
            </a: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каким-либо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процессом с целью выявления его соответствия желаемому </a:t>
            </a: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результату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или первоначальным предположениям.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12422" y="2857066"/>
            <a:ext cx="6768752" cy="18705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	</a:t>
            </a: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качестве объектов мониторинга могут выступать: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• тренировочный процесс;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• результативность занимающихся;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• профессиональная деятельность тренера;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• профессиональное развитие тренера;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442913" lvl="0" algn="just">
              <a:lnSpc>
                <a:spcPct val="107000"/>
              </a:lnSpc>
              <a:spcAft>
                <a:spcPts val="0"/>
              </a:spcAft>
              <a:buSzPts val="1200"/>
              <a:buFont typeface="Symbol" panose="05050102010706020507" pitchFamily="18" charset="2"/>
              <a:buChar char=""/>
            </a:pP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 и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другие.</a:t>
            </a: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899592" y="4930089"/>
            <a:ext cx="7776864" cy="12777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Мониторинг используется в тех случаях, когда в построении какого-либо процесса необходимо постоянно отслеживать происходящие в реальной </a:t>
            </a:r>
            <a:r>
              <a:rPr lang="ru-RU" dirty="0" smtClean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предметной </a:t>
            </a:r>
            <a:r>
              <a:rPr lang="ru-RU" dirty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среде явления с тем, чтобы включать результаты текущих </a:t>
            </a:r>
            <a:br>
              <a:rPr lang="ru-RU" dirty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наблюдений </a:t>
            </a:r>
            <a:r>
              <a:rPr lang="ru-RU" dirty="0">
                <a:solidFill>
                  <a:srgbClr val="FF0000"/>
                </a:solidFill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в процесс управления.</a:t>
            </a:r>
            <a:endParaRPr lang="ru-RU" sz="1400" dirty="0">
              <a:solidFill>
                <a:srgbClr val="FF0000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>
          <a:xfrm>
            <a:off x="467544" y="-9053"/>
            <a:ext cx="9144000" cy="1069514"/>
          </a:xfrm>
        </p:spPr>
        <p:txBody>
          <a:bodyPr/>
          <a:lstStyle/>
          <a:p>
            <a:r>
              <a:rPr lang="ru-RU" altLang="ko-KR" sz="2000" dirty="0" smtClean="0">
                <a:solidFill>
                  <a:srgbClr val="FF0000"/>
                </a:solidFill>
              </a:rPr>
              <a:t>Мониторинг </a:t>
            </a:r>
            <a:r>
              <a:rPr lang="ru-RU" altLang="ko-KR" sz="2000" dirty="0">
                <a:solidFill>
                  <a:srgbClr val="FF0000"/>
                </a:solidFill>
              </a:rPr>
              <a:t>как одно из мероприятий аналитической </a:t>
            </a:r>
            <a:r>
              <a:rPr lang="ru-RU" altLang="ko-KR" sz="2000" dirty="0" smtClean="0">
                <a:solidFill>
                  <a:srgbClr val="FF0000"/>
                </a:solidFill>
              </a:rPr>
              <a:t/>
            </a:r>
            <a:br>
              <a:rPr lang="ru-RU" altLang="ko-KR" sz="2000" dirty="0" smtClean="0">
                <a:solidFill>
                  <a:srgbClr val="FF0000"/>
                </a:solidFill>
              </a:rPr>
            </a:br>
            <a:r>
              <a:rPr lang="ru-RU" altLang="ko-KR" sz="2000" dirty="0" smtClean="0">
                <a:solidFill>
                  <a:srgbClr val="FF0000"/>
                </a:solidFill>
              </a:rPr>
              <a:t>деятельности </a:t>
            </a:r>
            <a:r>
              <a:rPr lang="ru-RU" altLang="ko-KR" sz="2000" dirty="0">
                <a:solidFill>
                  <a:srgbClr val="FF0000"/>
                </a:solidFill>
              </a:rPr>
              <a:t>инструктора- методиста</a:t>
            </a:r>
            <a:endParaRPr lang="ru-RU" sz="2000" dirty="0"/>
          </a:p>
        </p:txBody>
      </p:sp>
    </p:spTree>
    <p:extLst>
      <p:ext uri="{BB962C8B-B14F-4D97-AF65-F5344CB8AC3E}">
        <p14:creationId xmlns:p14="http://schemas.microsoft.com/office/powerpoint/2010/main" val="350900350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7434572" cy="897652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000" dirty="0" smtClean="0">
                <a:solidFill>
                  <a:srgbClr val="FF0000"/>
                </a:solidFill>
              </a:rPr>
              <a:t>Этапы проведения мониторинга (1)</a:t>
            </a:r>
            <a:r>
              <a:rPr lang="ru-RU" altLang="ko-KR" sz="2400" dirty="0" smtClean="0">
                <a:solidFill>
                  <a:srgbClr val="FF0000"/>
                </a:solidFill>
              </a:rPr>
              <a:t/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971600" y="1412776"/>
            <a:ext cx="698099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В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зависимости от выбранного объекта мониторинга определяются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специфические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цели и задачи, связанные с реализацией мониторинга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на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практике, т.е. в каждом случае осуществляется определенный вид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/>
            </a:r>
            <a:b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мониторинга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043608" y="2613105"/>
            <a:ext cx="6980998" cy="32864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b="1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Любая методика анализа содержит такие моменты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, как: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цели и задачи анализа;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объекты анализа;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системы показателей, с помощью которых будет </a:t>
            </a: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исследоваться</a:t>
            </a:r>
            <a:b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          каждый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объект анализа;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описание способов исследования изучаемых объектов;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источники данных для анализа;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указания по организации анализа;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указания по оформлению результатов анализа;</a:t>
            </a:r>
            <a:endParaRPr lang="ru-RU" sz="1400" dirty="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- потребители </a:t>
            </a:r>
            <a:r>
              <a:rPr lang="ru-RU" dirty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результатов анализа</a:t>
            </a:r>
            <a:r>
              <a:rPr lang="ru-RU" dirty="0" smtClean="0">
                <a:latin typeface="PT Astra Serif" panose="020A0603040505020204" pitchFamily="18" charset="-52"/>
                <a:ea typeface="Calibri" panose="020F0502020204030204" pitchFamily="34" charset="0"/>
                <a:cs typeface="Times New Roman" panose="02020603050405020304" pitchFamily="18" charset="0"/>
              </a:rPr>
              <a:t>.</a:t>
            </a:r>
          </a:p>
          <a:p>
            <a:pPr indent="450215" algn="just">
              <a:lnSpc>
                <a:spcPct val="107000"/>
              </a:lnSpc>
              <a:spcAft>
                <a:spcPts val="0"/>
              </a:spcAft>
            </a:pPr>
            <a:endParaRPr lang="ru-RU" sz="14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259632" y="5805264"/>
            <a:ext cx="6980998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</a:t>
            </a:r>
            <a:r>
              <a:rPr lang="ru-RU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М</a:t>
            </a:r>
            <a:r>
              <a:rPr lang="ru-RU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ониторинговое мероприятие состоит из таких же этапов. </a:t>
            </a:r>
            <a:endParaRPr lang="ru-RU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</p:spTree>
    <p:extLst>
      <p:ext uri="{BB962C8B-B14F-4D97-AF65-F5344CB8AC3E}">
        <p14:creationId xmlns:p14="http://schemas.microsoft.com/office/powerpoint/2010/main" val="236036301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79512" y="116632"/>
            <a:ext cx="7434572" cy="897652"/>
          </a:xfrm>
        </p:spPr>
        <p:txBody>
          <a:bodyPr/>
          <a:lstStyle/>
          <a:p>
            <a:pPr algn="ctr"/>
            <a:r>
              <a:rPr lang="en-US" altLang="ko-KR" dirty="0" smtClean="0"/>
              <a:t> </a:t>
            </a:r>
            <a:r>
              <a:rPr lang="ru-RU" altLang="ko-KR" sz="2000" dirty="0" smtClean="0">
                <a:solidFill>
                  <a:srgbClr val="FF0000"/>
                </a:solidFill>
              </a:rPr>
              <a:t>Этапы проведения мониторинга (2)</a:t>
            </a:r>
            <a:r>
              <a:rPr lang="ru-RU" altLang="ko-KR" sz="2400" dirty="0" smtClean="0">
                <a:solidFill>
                  <a:srgbClr val="FF0000"/>
                </a:solidFill>
              </a:rPr>
              <a:t/>
            </a:r>
            <a:br>
              <a:rPr lang="ru-RU" altLang="ko-KR" sz="2400" dirty="0" smtClean="0">
                <a:solidFill>
                  <a:srgbClr val="FF0000"/>
                </a:solidFill>
              </a:rPr>
            </a:br>
            <a:r>
              <a:rPr lang="ru-RU" altLang="ko-KR" sz="2400" dirty="0" smtClean="0">
                <a:solidFill>
                  <a:srgbClr val="FF0000"/>
                </a:solidFill>
              </a:rPr>
              <a:t> </a:t>
            </a:r>
            <a:endParaRPr lang="ko-KR" altLang="en-US" sz="2400" dirty="0">
              <a:solidFill>
                <a:srgbClr val="FF0000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55576" y="1628800"/>
            <a:ext cx="763284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400" dirty="0">
                <a:latin typeface="PT Astra Serif" panose="020A0603040505020204" pitchFamily="18" charset="-52"/>
                <a:ea typeface="PT Astra Serif" panose="020A0603040505020204" pitchFamily="18" charset="-52"/>
              </a:rPr>
              <a:t> </a:t>
            </a: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   Проведение мониторинга должно регламентироваться. Желательно, чтобы в учреждении был локальный акт о </a:t>
            </a:r>
            <a:b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проведении мониторинга (приказ, положение), в котором прописываются: цель, сроки проведения, система </a:t>
            </a:r>
            <a:b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показателей, ответственные исполнители, «выход» </a:t>
            </a:r>
            <a:b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(документ,  в котором будут оформлены результаты: </a:t>
            </a:r>
            <a:b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</a:br>
            <a:r>
              <a:rPr lang="ru-RU" sz="2400" dirty="0" smtClean="0">
                <a:latin typeface="PT Astra Serif" panose="020A0603040505020204" pitchFamily="18" charset="-52"/>
                <a:ea typeface="PT Astra Serif" panose="020A0603040505020204" pitchFamily="18" charset="-52"/>
              </a:rPr>
              <a:t>аналитическая справка, реестр затруднений или др.)</a:t>
            </a:r>
            <a:endParaRPr lang="ru-RU" sz="2400" dirty="0">
              <a:latin typeface="PT Astra Serif" panose="020A0603040505020204" pitchFamily="18" charset="-52"/>
              <a:ea typeface="PT Astra Serif" panose="020A0603040505020204" pitchFamily="18" charset="-52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4509120"/>
            <a:ext cx="7020272" cy="18448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56652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맑은 고딕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1927</TotalTime>
  <Words>409</Words>
  <Application>Microsoft Office PowerPoint</Application>
  <PresentationFormat>Экран (4:3)</PresentationFormat>
  <Paragraphs>120</Paragraphs>
  <Slides>13</Slides>
  <Notes>9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13</vt:i4>
      </vt:variant>
    </vt:vector>
  </HeadingPairs>
  <TitlesOfParts>
    <vt:vector size="21" baseType="lpstr">
      <vt:lpstr>맑은 고딕</vt:lpstr>
      <vt:lpstr>Arial</vt:lpstr>
      <vt:lpstr>Calibri</vt:lpstr>
      <vt:lpstr>PT Astra Serif</vt:lpstr>
      <vt:lpstr>Symbol</vt:lpstr>
      <vt:lpstr>Times New Roman</vt:lpstr>
      <vt:lpstr>Office Theme</vt:lpstr>
      <vt:lpstr>Custom Design</vt:lpstr>
      <vt:lpstr>Презентация PowerPoint</vt:lpstr>
      <vt:lpstr> Обобщенные трудовые функции инструктора-методиста</vt:lpstr>
      <vt:lpstr> Направления деятельности  инструктора-методиста</vt:lpstr>
      <vt:lpstr> Аналитическая деятельность  инструктора-методиста</vt:lpstr>
      <vt:lpstr> Формы аналитической  деятельности   </vt:lpstr>
      <vt:lpstr> Качества личности, необходимые в аналитической деятельности   </vt:lpstr>
      <vt:lpstr>Мониторинг как одно из мероприятий аналитической  деятельности инструктора- методиста</vt:lpstr>
      <vt:lpstr> Этапы проведения мониторинга (1)  </vt:lpstr>
      <vt:lpstr> Этапы проведения мониторинга (2)  </vt:lpstr>
      <vt:lpstr> Мониторинг затруднений в учреждении  </vt:lpstr>
      <vt:lpstr> Реестр как одна из форм оформления информации по результатам аналитической деятельности  </vt:lpstr>
      <vt:lpstr> Реестр как систематизация полученных результатов  </vt:lpstr>
      <vt:lpstr> Список источников</vt:lpstr>
    </vt:vector>
  </TitlesOfParts>
  <Company>Microsoft Corporation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Registered User</dc:creator>
  <cp:lastModifiedBy>Оксана Александровна Глубоких</cp:lastModifiedBy>
  <cp:revision>94</cp:revision>
  <dcterms:created xsi:type="dcterms:W3CDTF">2014-04-01T16:35:38Z</dcterms:created>
  <dcterms:modified xsi:type="dcterms:W3CDTF">2021-04-16T03:51:05Z</dcterms:modified>
</cp:coreProperties>
</file>