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60" r:id="rId5"/>
    <p:sldId id="261" r:id="rId6"/>
    <p:sldId id="262" r:id="rId7"/>
    <p:sldId id="263" r:id="rId8"/>
    <p:sldId id="266" r:id="rId9"/>
    <p:sldId id="265" r:id="rId10"/>
    <p:sldId id="267" r:id="rId11"/>
    <p:sldId id="269" r:id="rId12"/>
    <p:sldId id="268" r:id="rId13"/>
    <p:sldId id="264" r:id="rId14"/>
    <p:sldId id="25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09" d="100"/>
          <a:sy n="109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ADCE7-B3DB-40BF-8091-12BA5138CFB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7A43BF-0095-431A-9523-38EC028C24C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методической работы</a:t>
          </a:r>
          <a:endParaRPr lang="ru-RU" sz="1600" dirty="0">
            <a:solidFill>
              <a:schemeClr val="accent2">
                <a:lumMod val="75000"/>
              </a:schemeClr>
            </a:solidFill>
          </a:endParaRPr>
        </a:p>
      </dgm:t>
    </dgm:pt>
    <dgm:pt modelId="{883C753B-64BB-4817-A283-04E96EC83AE4}" type="parTrans" cxnId="{8F4486E0-46CA-43F4-B72E-2D5194EDC27F}">
      <dgm:prSet/>
      <dgm:spPr/>
      <dgm:t>
        <a:bodyPr/>
        <a:lstStyle/>
        <a:p>
          <a:endParaRPr lang="ru-RU"/>
        </a:p>
      </dgm:t>
    </dgm:pt>
    <dgm:pt modelId="{A2932E56-90D6-46E7-BE7C-89DE777E6E6A}" type="sibTrans" cxnId="{8F4486E0-46CA-43F4-B72E-2D5194EDC27F}">
      <dgm:prSet/>
      <dgm:spPr/>
      <dgm:t>
        <a:bodyPr/>
        <a:lstStyle/>
        <a:p>
          <a:endParaRPr lang="ru-RU"/>
        </a:p>
      </dgm:t>
    </dgm:pt>
    <dgm:pt modelId="{6E29B285-A029-474F-9644-C266B8989BE3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 деятельность</a:t>
          </a:r>
          <a:endParaRPr lang="ru-RU" sz="1600" b="1" dirty="0">
            <a:solidFill>
              <a:schemeClr val="tx1"/>
            </a:solidFill>
          </a:endParaRPr>
        </a:p>
      </dgm:t>
    </dgm:pt>
    <dgm:pt modelId="{570D095C-58E7-4614-B46B-1AF2A9E403BD}" type="parTrans" cxnId="{453C7532-887A-4C20-BF0B-36C6242DE950}">
      <dgm:prSet/>
      <dgm:spPr/>
      <dgm:t>
        <a:bodyPr/>
        <a:lstStyle/>
        <a:p>
          <a:endParaRPr lang="ru-RU"/>
        </a:p>
      </dgm:t>
    </dgm:pt>
    <dgm:pt modelId="{71B9F859-1CFB-4BA6-89A3-E7985B835B20}" type="sibTrans" cxnId="{453C7532-887A-4C20-BF0B-36C6242DE950}">
      <dgm:prSet/>
      <dgm:spPr/>
      <dgm:t>
        <a:bodyPr/>
        <a:lstStyle/>
        <a:p>
          <a:endParaRPr lang="ru-RU"/>
        </a:p>
      </dgm:t>
    </dgm:pt>
    <dgm:pt modelId="{B6E70EBF-B766-4B8A-B9A3-341D233C8500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Консультационная деятельность</a:t>
          </a:r>
          <a:endParaRPr lang="ru-RU" sz="1600" b="1" dirty="0">
            <a:solidFill>
              <a:schemeClr val="tx1"/>
            </a:solidFill>
          </a:endParaRPr>
        </a:p>
      </dgm:t>
    </dgm:pt>
    <dgm:pt modelId="{82462F72-6528-41C6-829F-BE0B24E6F215}" type="parTrans" cxnId="{67BE8B94-7E68-4618-AC61-F6E3EC2E5F40}">
      <dgm:prSet/>
      <dgm:spPr/>
      <dgm:t>
        <a:bodyPr/>
        <a:lstStyle/>
        <a:p>
          <a:endParaRPr lang="ru-RU"/>
        </a:p>
      </dgm:t>
    </dgm:pt>
    <dgm:pt modelId="{752EA151-6887-44A0-97BD-F66D345596AF}" type="sibTrans" cxnId="{67BE8B94-7E68-4618-AC61-F6E3EC2E5F40}">
      <dgm:prSet/>
      <dgm:spPr/>
      <dgm:t>
        <a:bodyPr/>
        <a:lstStyle/>
        <a:p>
          <a:endParaRPr lang="ru-RU"/>
        </a:p>
      </dgm:t>
    </dgm:pt>
    <dgm:pt modelId="{C2255CDE-0F03-4FD2-A992-DD1C5330207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Организационно-методическая деятельность</a:t>
          </a:r>
          <a:endParaRPr lang="ru-RU" sz="1600" b="1" dirty="0">
            <a:solidFill>
              <a:schemeClr val="tx1"/>
            </a:solidFill>
          </a:endParaRPr>
        </a:p>
      </dgm:t>
    </dgm:pt>
    <dgm:pt modelId="{0EF37873-5627-4F4A-AEB1-D5DD9D99CACF}" type="parTrans" cxnId="{4F234E3F-3533-4AAD-8872-A8C47F2DEFB4}">
      <dgm:prSet/>
      <dgm:spPr/>
      <dgm:t>
        <a:bodyPr/>
        <a:lstStyle/>
        <a:p>
          <a:endParaRPr lang="ru-RU"/>
        </a:p>
      </dgm:t>
    </dgm:pt>
    <dgm:pt modelId="{C915A818-C873-42D7-8C15-E129953512EA}" type="sibTrans" cxnId="{4F234E3F-3533-4AAD-8872-A8C47F2DEFB4}">
      <dgm:prSet/>
      <dgm:spPr/>
      <dgm:t>
        <a:bodyPr/>
        <a:lstStyle/>
        <a:p>
          <a:endParaRPr lang="ru-RU"/>
        </a:p>
      </dgm:t>
    </dgm:pt>
    <dgm:pt modelId="{8EA6942B-1E35-4885-A639-439B5D0952B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Аналитическая деятельность</a:t>
          </a:r>
        </a:p>
      </dgm:t>
    </dgm:pt>
    <dgm:pt modelId="{E5AA604E-5002-4D3E-ADC8-1C42EBAA56B6}" type="parTrans" cxnId="{0268154D-47CA-41E5-A83D-F4E8A5C0E72C}">
      <dgm:prSet/>
      <dgm:spPr/>
      <dgm:t>
        <a:bodyPr/>
        <a:lstStyle/>
        <a:p>
          <a:endParaRPr lang="ru-RU"/>
        </a:p>
      </dgm:t>
    </dgm:pt>
    <dgm:pt modelId="{111AC3A2-8FEE-47DC-BC69-9B1EFECF7F57}" type="sibTrans" cxnId="{0268154D-47CA-41E5-A83D-F4E8A5C0E72C}">
      <dgm:prSet/>
      <dgm:spPr/>
      <dgm:t>
        <a:bodyPr/>
        <a:lstStyle/>
        <a:p>
          <a:endParaRPr lang="ru-RU"/>
        </a:p>
      </dgm:t>
    </dgm:pt>
    <dgm:pt modelId="{ED631F02-3395-48E1-9597-6C9EE74544BF}" type="pres">
      <dgm:prSet presAssocID="{E53ADCE7-B3DB-40BF-8091-12BA5138CF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D5544-CF51-4020-99E6-409212D46029}" type="pres">
      <dgm:prSet presAssocID="{2B7A43BF-0095-431A-9523-38EC028C24C9}" presName="centerShape" presStyleLbl="node0" presStyleIdx="0" presStyleCnt="1" custScaleX="162394" custScaleY="119340" custLinFactNeighborX="2867" custLinFactNeighborY="-927"/>
      <dgm:spPr/>
      <dgm:t>
        <a:bodyPr/>
        <a:lstStyle/>
        <a:p>
          <a:endParaRPr lang="ru-RU"/>
        </a:p>
      </dgm:t>
    </dgm:pt>
    <dgm:pt modelId="{4FA8C9AC-912C-4293-8C0B-E9F09832E894}" type="pres">
      <dgm:prSet presAssocID="{570D095C-58E7-4614-B46B-1AF2A9E403BD}" presName="parTrans" presStyleLbl="sibTrans2D1" presStyleIdx="0" presStyleCnt="4"/>
      <dgm:spPr/>
      <dgm:t>
        <a:bodyPr/>
        <a:lstStyle/>
        <a:p>
          <a:endParaRPr lang="ru-RU"/>
        </a:p>
      </dgm:t>
    </dgm:pt>
    <dgm:pt modelId="{BE064782-062E-41D7-A2E2-72EEC931C0A0}" type="pres">
      <dgm:prSet presAssocID="{570D095C-58E7-4614-B46B-1AF2A9E403B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FB0ADED-613F-4976-8EEB-6FDD4B6D3698}" type="pres">
      <dgm:prSet presAssocID="{6E29B285-A029-474F-9644-C266B8989BE3}" presName="node" presStyleLbl="node1" presStyleIdx="0" presStyleCnt="4" custScaleX="190026" custScaleY="118800" custRadScaleRad="147809" custRadScaleInc="19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A16AD-7558-47C2-A6CF-33747A6A4A30}" type="pres">
      <dgm:prSet presAssocID="{E5AA604E-5002-4D3E-ADC8-1C42EBAA56B6}" presName="parTrans" presStyleLbl="sibTrans2D1" presStyleIdx="1" presStyleCnt="4"/>
      <dgm:spPr/>
      <dgm:t>
        <a:bodyPr/>
        <a:lstStyle/>
        <a:p>
          <a:endParaRPr lang="ru-RU"/>
        </a:p>
      </dgm:t>
    </dgm:pt>
    <dgm:pt modelId="{2B636263-8B23-4245-B653-EE858EDAE8B3}" type="pres">
      <dgm:prSet presAssocID="{E5AA604E-5002-4D3E-ADC8-1C42EBAA56B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5344ED6-C024-4D48-A072-7B6892744EEC}" type="pres">
      <dgm:prSet presAssocID="{8EA6942B-1E35-4885-A639-439B5D0952B1}" presName="node" presStyleLbl="node1" presStyleIdx="1" presStyleCnt="4" custScaleX="189163" custScaleY="111056" custRadScaleRad="94423" custRadScaleInc="-189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04B6A-2375-49A9-8297-D2F609CCFF13}" type="pres">
      <dgm:prSet presAssocID="{82462F72-6528-41C6-829F-BE0B24E6F215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BCF64B4-55C2-4C45-97E8-AC2FFD72AE7B}" type="pres">
      <dgm:prSet presAssocID="{82462F72-6528-41C6-829F-BE0B24E6F21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874D8AB-F023-4639-A48D-0F2D745E8AFA}" type="pres">
      <dgm:prSet presAssocID="{B6E70EBF-B766-4B8A-B9A3-341D233C8500}" presName="node" presStyleLbl="node1" presStyleIdx="2" presStyleCnt="4" custScaleX="195434" custScaleY="121371" custRadScaleRad="96127" custRadScaleInc="-7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CDDC3-049C-4BC1-A003-1812F9696248}" type="pres">
      <dgm:prSet presAssocID="{0EF37873-5627-4F4A-AEB1-D5DD9D99CAC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A851154-8877-4405-85CB-6BA4C7D20611}" type="pres">
      <dgm:prSet presAssocID="{0EF37873-5627-4F4A-AEB1-D5DD9D99CAC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FE86A9B-4DAE-4EDC-A80A-D523A366DBD6}" type="pres">
      <dgm:prSet presAssocID="{C2255CDE-0F03-4FD2-A992-DD1C5330207E}" presName="node" presStyleLbl="node1" presStyleIdx="3" presStyleCnt="4" custScaleX="187672" custScaleY="120610" custRadScaleRad="136685" custRadScaleInc="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8609E-512C-42FC-82CC-2836B9DA8A13}" type="presOf" srcId="{E53ADCE7-B3DB-40BF-8091-12BA5138CFBB}" destId="{ED631F02-3395-48E1-9597-6C9EE74544BF}" srcOrd="0" destOrd="0" presId="urn:microsoft.com/office/officeart/2005/8/layout/radial5"/>
    <dgm:cxn modelId="{9AF5045A-512E-4E04-BFFA-3EF92ED1E204}" type="presOf" srcId="{E5AA604E-5002-4D3E-ADC8-1C42EBAA56B6}" destId="{2B636263-8B23-4245-B653-EE858EDAE8B3}" srcOrd="1" destOrd="0" presId="urn:microsoft.com/office/officeart/2005/8/layout/radial5"/>
    <dgm:cxn modelId="{0268154D-47CA-41E5-A83D-F4E8A5C0E72C}" srcId="{2B7A43BF-0095-431A-9523-38EC028C24C9}" destId="{8EA6942B-1E35-4885-A639-439B5D0952B1}" srcOrd="1" destOrd="0" parTransId="{E5AA604E-5002-4D3E-ADC8-1C42EBAA56B6}" sibTransId="{111AC3A2-8FEE-47DC-BC69-9B1EFECF7F57}"/>
    <dgm:cxn modelId="{9CD0A617-F1AA-410B-9636-4E4D6CFFC531}" type="presOf" srcId="{B6E70EBF-B766-4B8A-B9A3-341D233C8500}" destId="{5874D8AB-F023-4639-A48D-0F2D745E8AFA}" srcOrd="0" destOrd="0" presId="urn:microsoft.com/office/officeart/2005/8/layout/radial5"/>
    <dgm:cxn modelId="{BBFEEA60-F381-4468-A5E7-5EFA891EEC91}" type="presOf" srcId="{570D095C-58E7-4614-B46B-1AF2A9E403BD}" destId="{BE064782-062E-41D7-A2E2-72EEC931C0A0}" srcOrd="1" destOrd="0" presId="urn:microsoft.com/office/officeart/2005/8/layout/radial5"/>
    <dgm:cxn modelId="{9BF049DD-9EB1-4F6D-B009-F05E155F798B}" type="presOf" srcId="{570D095C-58E7-4614-B46B-1AF2A9E403BD}" destId="{4FA8C9AC-912C-4293-8C0B-E9F09832E894}" srcOrd="0" destOrd="0" presId="urn:microsoft.com/office/officeart/2005/8/layout/radial5"/>
    <dgm:cxn modelId="{98D19B64-DFCA-4561-9B3E-868492881AA3}" type="presOf" srcId="{0EF37873-5627-4F4A-AEB1-D5DD9D99CACF}" destId="{5A851154-8877-4405-85CB-6BA4C7D20611}" srcOrd="1" destOrd="0" presId="urn:microsoft.com/office/officeart/2005/8/layout/radial5"/>
    <dgm:cxn modelId="{4EB44766-0859-4E12-8833-8D1BE19EDFA9}" type="presOf" srcId="{82462F72-6528-41C6-829F-BE0B24E6F215}" destId="{6BCF64B4-55C2-4C45-97E8-AC2FFD72AE7B}" srcOrd="1" destOrd="0" presId="urn:microsoft.com/office/officeart/2005/8/layout/radial5"/>
    <dgm:cxn modelId="{47B0CE22-AF3F-4F31-B2F2-01B98A7F72CE}" type="presOf" srcId="{6E29B285-A029-474F-9644-C266B8989BE3}" destId="{7FB0ADED-613F-4976-8EEB-6FDD4B6D3698}" srcOrd="0" destOrd="0" presId="urn:microsoft.com/office/officeart/2005/8/layout/radial5"/>
    <dgm:cxn modelId="{4F234E3F-3533-4AAD-8872-A8C47F2DEFB4}" srcId="{2B7A43BF-0095-431A-9523-38EC028C24C9}" destId="{C2255CDE-0F03-4FD2-A992-DD1C5330207E}" srcOrd="3" destOrd="0" parTransId="{0EF37873-5627-4F4A-AEB1-D5DD9D99CACF}" sibTransId="{C915A818-C873-42D7-8C15-E129953512EA}"/>
    <dgm:cxn modelId="{427B03BD-B5FE-46D9-84A2-87292F098E7F}" type="presOf" srcId="{8EA6942B-1E35-4885-A639-439B5D0952B1}" destId="{C5344ED6-C024-4D48-A072-7B6892744EEC}" srcOrd="0" destOrd="0" presId="urn:microsoft.com/office/officeart/2005/8/layout/radial5"/>
    <dgm:cxn modelId="{453C7532-887A-4C20-BF0B-36C6242DE950}" srcId="{2B7A43BF-0095-431A-9523-38EC028C24C9}" destId="{6E29B285-A029-474F-9644-C266B8989BE3}" srcOrd="0" destOrd="0" parTransId="{570D095C-58E7-4614-B46B-1AF2A9E403BD}" sibTransId="{71B9F859-1CFB-4BA6-89A3-E7985B835B20}"/>
    <dgm:cxn modelId="{67BE8B94-7E68-4618-AC61-F6E3EC2E5F40}" srcId="{2B7A43BF-0095-431A-9523-38EC028C24C9}" destId="{B6E70EBF-B766-4B8A-B9A3-341D233C8500}" srcOrd="2" destOrd="0" parTransId="{82462F72-6528-41C6-829F-BE0B24E6F215}" sibTransId="{752EA151-6887-44A0-97BD-F66D345596AF}"/>
    <dgm:cxn modelId="{8F4486E0-46CA-43F4-B72E-2D5194EDC27F}" srcId="{E53ADCE7-B3DB-40BF-8091-12BA5138CFBB}" destId="{2B7A43BF-0095-431A-9523-38EC028C24C9}" srcOrd="0" destOrd="0" parTransId="{883C753B-64BB-4817-A283-04E96EC83AE4}" sibTransId="{A2932E56-90D6-46E7-BE7C-89DE777E6E6A}"/>
    <dgm:cxn modelId="{478CFA73-1576-4E94-BF1B-C5CB3ADEFC23}" type="presOf" srcId="{2B7A43BF-0095-431A-9523-38EC028C24C9}" destId="{A15D5544-CF51-4020-99E6-409212D46029}" srcOrd="0" destOrd="0" presId="urn:microsoft.com/office/officeart/2005/8/layout/radial5"/>
    <dgm:cxn modelId="{36B7A6C8-587E-49EE-93F1-3141EAD51CB9}" type="presOf" srcId="{82462F72-6528-41C6-829F-BE0B24E6F215}" destId="{DD904B6A-2375-49A9-8297-D2F609CCFF13}" srcOrd="0" destOrd="0" presId="urn:microsoft.com/office/officeart/2005/8/layout/radial5"/>
    <dgm:cxn modelId="{D29C7CE2-EB9A-46E8-8B1B-BF727ECEA248}" type="presOf" srcId="{E5AA604E-5002-4D3E-ADC8-1C42EBAA56B6}" destId="{9B7A16AD-7558-47C2-A6CF-33747A6A4A30}" srcOrd="0" destOrd="0" presId="urn:microsoft.com/office/officeart/2005/8/layout/radial5"/>
    <dgm:cxn modelId="{173B30D6-6C1C-4A8A-A50E-1A11999CD6B2}" type="presOf" srcId="{C2255CDE-0F03-4FD2-A992-DD1C5330207E}" destId="{7FE86A9B-4DAE-4EDC-A80A-D523A366DBD6}" srcOrd="0" destOrd="0" presId="urn:microsoft.com/office/officeart/2005/8/layout/radial5"/>
    <dgm:cxn modelId="{11CC1506-ABD3-405A-B6E5-FBFE9EDC9846}" type="presOf" srcId="{0EF37873-5627-4F4A-AEB1-D5DD9D99CACF}" destId="{4B0CDDC3-049C-4BC1-A003-1812F9696248}" srcOrd="0" destOrd="0" presId="urn:microsoft.com/office/officeart/2005/8/layout/radial5"/>
    <dgm:cxn modelId="{62131324-67CD-4A88-A0A5-EAF15FBBB973}" type="presParOf" srcId="{ED631F02-3395-48E1-9597-6C9EE74544BF}" destId="{A15D5544-CF51-4020-99E6-409212D46029}" srcOrd="0" destOrd="0" presId="urn:microsoft.com/office/officeart/2005/8/layout/radial5"/>
    <dgm:cxn modelId="{1C9BF3E8-25D3-49DC-8A5F-195F8026900D}" type="presParOf" srcId="{ED631F02-3395-48E1-9597-6C9EE74544BF}" destId="{4FA8C9AC-912C-4293-8C0B-E9F09832E894}" srcOrd="1" destOrd="0" presId="urn:microsoft.com/office/officeart/2005/8/layout/radial5"/>
    <dgm:cxn modelId="{BD758A46-DBBF-4162-9A08-FEF09578B2C2}" type="presParOf" srcId="{4FA8C9AC-912C-4293-8C0B-E9F09832E894}" destId="{BE064782-062E-41D7-A2E2-72EEC931C0A0}" srcOrd="0" destOrd="0" presId="urn:microsoft.com/office/officeart/2005/8/layout/radial5"/>
    <dgm:cxn modelId="{B3BC546E-17BF-4E61-9E3F-B093D6CD8B55}" type="presParOf" srcId="{ED631F02-3395-48E1-9597-6C9EE74544BF}" destId="{7FB0ADED-613F-4976-8EEB-6FDD4B6D3698}" srcOrd="2" destOrd="0" presId="urn:microsoft.com/office/officeart/2005/8/layout/radial5"/>
    <dgm:cxn modelId="{263047B8-08F6-462F-8694-E9806DE9B5E5}" type="presParOf" srcId="{ED631F02-3395-48E1-9597-6C9EE74544BF}" destId="{9B7A16AD-7558-47C2-A6CF-33747A6A4A30}" srcOrd="3" destOrd="0" presId="urn:microsoft.com/office/officeart/2005/8/layout/radial5"/>
    <dgm:cxn modelId="{B11A3199-C384-4715-8E78-C7F434D61F3B}" type="presParOf" srcId="{9B7A16AD-7558-47C2-A6CF-33747A6A4A30}" destId="{2B636263-8B23-4245-B653-EE858EDAE8B3}" srcOrd="0" destOrd="0" presId="urn:microsoft.com/office/officeart/2005/8/layout/radial5"/>
    <dgm:cxn modelId="{E99E9B85-3FCF-486C-92ED-790FD289DFFB}" type="presParOf" srcId="{ED631F02-3395-48E1-9597-6C9EE74544BF}" destId="{C5344ED6-C024-4D48-A072-7B6892744EEC}" srcOrd="4" destOrd="0" presId="urn:microsoft.com/office/officeart/2005/8/layout/radial5"/>
    <dgm:cxn modelId="{4DD68A0E-BA6F-42CC-871E-83FFAB376256}" type="presParOf" srcId="{ED631F02-3395-48E1-9597-6C9EE74544BF}" destId="{DD904B6A-2375-49A9-8297-D2F609CCFF13}" srcOrd="5" destOrd="0" presId="urn:microsoft.com/office/officeart/2005/8/layout/radial5"/>
    <dgm:cxn modelId="{9AEB1C17-1C6E-4523-8D33-93C71BBE0207}" type="presParOf" srcId="{DD904B6A-2375-49A9-8297-D2F609CCFF13}" destId="{6BCF64B4-55C2-4C45-97E8-AC2FFD72AE7B}" srcOrd="0" destOrd="0" presId="urn:microsoft.com/office/officeart/2005/8/layout/radial5"/>
    <dgm:cxn modelId="{71D0FCB4-6528-48CC-94B1-BDD3AF833B27}" type="presParOf" srcId="{ED631F02-3395-48E1-9597-6C9EE74544BF}" destId="{5874D8AB-F023-4639-A48D-0F2D745E8AFA}" srcOrd="6" destOrd="0" presId="urn:microsoft.com/office/officeart/2005/8/layout/radial5"/>
    <dgm:cxn modelId="{CE39946A-7795-43A9-988B-7C31D0B802DE}" type="presParOf" srcId="{ED631F02-3395-48E1-9597-6C9EE74544BF}" destId="{4B0CDDC3-049C-4BC1-A003-1812F9696248}" srcOrd="7" destOrd="0" presId="urn:microsoft.com/office/officeart/2005/8/layout/radial5"/>
    <dgm:cxn modelId="{E5C698E7-4063-4FF8-B618-1D87D258E96E}" type="presParOf" srcId="{4B0CDDC3-049C-4BC1-A003-1812F9696248}" destId="{5A851154-8877-4405-85CB-6BA4C7D20611}" srcOrd="0" destOrd="0" presId="urn:microsoft.com/office/officeart/2005/8/layout/radial5"/>
    <dgm:cxn modelId="{45FD532E-8388-4322-A4BF-31EAD9A9A96E}" type="presParOf" srcId="{ED631F02-3395-48E1-9597-6C9EE74544BF}" destId="{7FE86A9B-4DAE-4EDC-A80A-D523A366DBD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D5544-CF51-4020-99E6-409212D46029}">
      <dsp:nvSpPr>
        <dsp:cNvPr id="0" name=""/>
        <dsp:cNvSpPr/>
      </dsp:nvSpPr>
      <dsp:spPr>
        <a:xfrm>
          <a:off x="3212136" y="1686901"/>
          <a:ext cx="2150992" cy="158072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методической работы</a:t>
          </a:r>
          <a:endParaRPr lang="ru-RU" sz="1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527141" y="1918392"/>
        <a:ext cx="1520982" cy="1117738"/>
      </dsp:txXfrm>
    </dsp:sp>
    <dsp:sp modelId="{4FA8C9AC-912C-4293-8C0B-E9F09832E894}">
      <dsp:nvSpPr>
        <dsp:cNvPr id="0" name=""/>
        <dsp:cNvSpPr/>
      </dsp:nvSpPr>
      <dsp:spPr>
        <a:xfrm rot="9160">
          <a:off x="5429247" y="2255341"/>
          <a:ext cx="159302" cy="450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429247" y="2345346"/>
        <a:ext cx="111511" cy="270209"/>
      </dsp:txXfrm>
    </dsp:sp>
    <dsp:sp modelId="{7FB0ADED-613F-4976-8EEB-6FDD4B6D3698}">
      <dsp:nvSpPr>
        <dsp:cNvPr id="0" name=""/>
        <dsp:cNvSpPr/>
      </dsp:nvSpPr>
      <dsp:spPr>
        <a:xfrm>
          <a:off x="5663680" y="1697497"/>
          <a:ext cx="2516992" cy="157356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 деятельность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032285" y="1927941"/>
        <a:ext cx="1779782" cy="1112679"/>
      </dsp:txXfrm>
    </dsp:sp>
    <dsp:sp modelId="{9B7A16AD-7558-47C2-A6CF-33747A6A4A30}">
      <dsp:nvSpPr>
        <dsp:cNvPr id="0" name=""/>
        <dsp:cNvSpPr/>
      </dsp:nvSpPr>
      <dsp:spPr>
        <a:xfrm rot="16266809">
          <a:off x="4255619" y="1371925"/>
          <a:ext cx="98240" cy="450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270069" y="1476727"/>
        <a:ext cx="68768" cy="270209"/>
      </dsp:txXfrm>
    </dsp:sp>
    <dsp:sp modelId="{C5344ED6-C024-4D48-A072-7B6892744EEC}">
      <dsp:nvSpPr>
        <dsp:cNvPr id="0" name=""/>
        <dsp:cNvSpPr/>
      </dsp:nvSpPr>
      <dsp:spPr>
        <a:xfrm>
          <a:off x="3068109" y="30710"/>
          <a:ext cx="2505561" cy="147099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Аналитическая деятельность</a:t>
          </a:r>
        </a:p>
      </dsp:txBody>
      <dsp:txXfrm>
        <a:off x="3435040" y="246132"/>
        <a:ext cx="1771699" cy="1040150"/>
      </dsp:txXfrm>
    </dsp:sp>
    <dsp:sp modelId="{DD904B6A-2375-49A9-8297-D2F609CCFF13}">
      <dsp:nvSpPr>
        <dsp:cNvPr id="0" name=""/>
        <dsp:cNvSpPr/>
      </dsp:nvSpPr>
      <dsp:spPr>
        <a:xfrm rot="5394740">
          <a:off x="4230844" y="3148892"/>
          <a:ext cx="116322" cy="450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248266" y="3221513"/>
        <a:ext cx="81425" cy="270209"/>
      </dsp:txXfrm>
    </dsp:sp>
    <dsp:sp modelId="{5874D8AB-F023-4639-A48D-0F2D745E8AFA}">
      <dsp:nvSpPr>
        <dsp:cNvPr id="0" name=""/>
        <dsp:cNvSpPr/>
      </dsp:nvSpPr>
      <dsp:spPr>
        <a:xfrm>
          <a:off x="2996096" y="3487096"/>
          <a:ext cx="2588624" cy="160762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Консультационная деятельность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75191" y="3722527"/>
        <a:ext cx="1830434" cy="1136759"/>
      </dsp:txXfrm>
    </dsp:sp>
    <dsp:sp modelId="{4B0CDDC3-049C-4BC1-A003-1812F9696248}">
      <dsp:nvSpPr>
        <dsp:cNvPr id="0" name=""/>
        <dsp:cNvSpPr/>
      </dsp:nvSpPr>
      <dsp:spPr>
        <a:xfrm rot="10789063">
          <a:off x="2970234" y="2256006"/>
          <a:ext cx="170951" cy="450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021519" y="2345993"/>
        <a:ext cx="119666" cy="270209"/>
      </dsp:txXfrm>
    </dsp:sp>
    <dsp:sp modelId="{7FE86A9B-4DAE-4EDC-A80A-D523A366DBD6}">
      <dsp:nvSpPr>
        <dsp:cNvPr id="0" name=""/>
        <dsp:cNvSpPr/>
      </dsp:nvSpPr>
      <dsp:spPr>
        <a:xfrm>
          <a:off x="403800" y="1686892"/>
          <a:ext cx="2485812" cy="159754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Организационно-методическая деятельность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67839" y="1920846"/>
        <a:ext cx="1757734" cy="1129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57D12-CBBF-4F10-8277-647FAA8856E3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4F4A-320A-46ED-9D79-02DA5D489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7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4F4A-320A-46ED-9D79-02DA5D489E7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7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4F4A-320A-46ED-9D79-02DA5D489E7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6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4F4A-320A-46ED-9D79-02DA5D489E7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06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4F4A-320A-46ED-9D79-02DA5D489E7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7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4F4A-320A-46ED-9D79-02DA5D489E7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7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4F4A-320A-46ED-9D79-02DA5D489E7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98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4F4A-320A-46ED-9D79-02DA5D489E7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5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4F4A-320A-46ED-9D79-02DA5D489E7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895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4F4A-320A-46ED-9D79-02DA5D489E7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9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-powerpoint-templates-design.com/free-powerpoint-templates-desig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books.net/2194081/ekonomika/teoreticheskoe_soderzhanie_analiticheskoy_deyatelnosti" TargetMode="External"/><Relationship Id="rId2" Type="http://schemas.openxmlformats.org/officeDocument/2006/relationships/hyperlink" Target="https://fb.ru/article/464713/analiticheskaya-deyatelnost---eto-osnovyi-analiticheskoy-deyatelnost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estometrika.com/intellectual/the-technique-of-concep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70753338/" TargetMode="External"/><Relationship Id="rId2" Type="http://schemas.openxmlformats.org/officeDocument/2006/relationships/hyperlink" Target="https://classinform.ru/profstandarty/05.005-instruktor-metodist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5373216"/>
            <a:ext cx="4788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Раздел 3 программы «Школа молодого ме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тодиста»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508104" y="1222482"/>
            <a:ext cx="38164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32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Аналитическая деятельность инструктора-методиста. Мониторинг затруднений в учреждении</a:t>
            </a:r>
            <a:endParaRPr lang="en-US" altLang="ko-KR" sz="3200" b="1" dirty="0" smtClean="0">
              <a:solidFill>
                <a:srgbClr val="FF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0" y="62373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altLang="ko-KR" sz="1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Салехард</a:t>
            </a:r>
          </a:p>
          <a:p>
            <a:pPr algn="ctr"/>
            <a:r>
              <a:rPr lang="ru-RU" altLang="ko-KR"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altLang="ko-KR" sz="1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436096" y="144714"/>
            <a:ext cx="3420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Государственное автономное учреждение </a:t>
            </a:r>
            <a:b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Ямало-Ненецкого автономного округа </a:t>
            </a:r>
            <a:b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«Центр спортивной подготовки»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7434572" cy="897652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ru-RU" altLang="ko-KR" sz="2000" dirty="0" smtClean="0">
                <a:solidFill>
                  <a:srgbClr val="FF0000"/>
                </a:solidFill>
              </a:rPr>
              <a:t>Мониторинг затруднений в учреждении</a:t>
            </a:r>
            <a:r>
              <a:rPr lang="ru-RU" altLang="ko-KR" sz="2400" dirty="0" smtClean="0">
                <a:solidFill>
                  <a:srgbClr val="FF0000"/>
                </a:solidFill>
              </a:rPr>
              <a:t/>
            </a:r>
            <a:br>
              <a:rPr lang="ru-RU" altLang="ko-KR" sz="2400" dirty="0" smtClean="0">
                <a:solidFill>
                  <a:srgbClr val="FF0000"/>
                </a:solidFill>
              </a:rPr>
            </a:br>
            <a:r>
              <a:rPr lang="ru-RU" altLang="ko-KR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340768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Занимаясь анализом результатов деятельности, инструктор-методист 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всегда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определит сильные и слабые стороны чего-либо, динамику или 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регресс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процессов.   Причиной регресса часто становятся затруднения, 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барьеры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которые испытывает сотрудник, выполняющий определенные функции. </a:t>
            </a:r>
            <a:endParaRPr lang="en-US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	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Информацию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мониторинга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 затруднениях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можно собрать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различными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вариантами: анкетирование, опрос, тест и т.д. После сбора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информации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её необходимо систематизировать, классифицировать. Для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этого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нужно четко понимать цель проведения мониторинга. Полученную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информацию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можно разложить в нескольких вариантах и выбрать самый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оптимальный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который сможет более детально обрисовать сложившуюся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ситуацию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После чего, мы оформляем результаты в виде таблицы,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блок-схемы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или в какой-либо другой графический формат, главное, чтобы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результаты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были читаемыми и легко сопоставляемы. </a:t>
            </a:r>
          </a:p>
          <a:p>
            <a:pPr algn="just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	В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завершении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сравниваем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показатели, выявляем сильные или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слабые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стороны, фиксируем.</a:t>
            </a:r>
          </a:p>
          <a:p>
            <a:pPr algn="just"/>
            <a:endParaRPr lang="ru-RU" sz="240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02" y="5805264"/>
            <a:ext cx="274018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8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7434572" cy="897652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ru-RU" altLang="ko-KR" sz="2000" dirty="0" smtClean="0">
                <a:solidFill>
                  <a:srgbClr val="FF0000"/>
                </a:solidFill>
              </a:rPr>
              <a:t>Реестр как одна из форм оформления информации по результатам аналитической деятельности</a:t>
            </a:r>
            <a:r>
              <a:rPr lang="ru-RU" altLang="ko-KR" sz="2400" dirty="0" smtClean="0">
                <a:solidFill>
                  <a:srgbClr val="FF0000"/>
                </a:solidFill>
              </a:rPr>
              <a:t/>
            </a:r>
            <a:br>
              <a:rPr lang="ru-RU" altLang="ko-KR" sz="2400" dirty="0" smtClean="0">
                <a:solidFill>
                  <a:srgbClr val="FF0000"/>
                </a:solidFill>
              </a:rPr>
            </a:br>
            <a:r>
              <a:rPr lang="ru-RU" altLang="ko-KR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91683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208912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Понятие реестра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Реестр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— форма систематизации, учёта; список, перечень, опись, система.</a:t>
            </a:r>
            <a:b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Реестр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— книга для регистрации дел, документов, имущества и т. п. В бухгалтерском учёте составляется реестр карточек для аналитического учёта.</a:t>
            </a:r>
            <a:b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Реестр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— информационный ресурс, включающий в себя документы на бумажных и электронных носителях, дела и систему записей по установленной форме </a:t>
            </a: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книгах учёта, производимых регистратором.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85184"/>
            <a:ext cx="2520280" cy="142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22" y="5085184"/>
            <a:ext cx="2592288" cy="145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85184"/>
            <a:ext cx="2808312" cy="1432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395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7956376" cy="897652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ru-RU" altLang="ko-KR" sz="2400" dirty="0">
                <a:solidFill>
                  <a:srgbClr val="FF0000"/>
                </a:solidFill>
              </a:rPr>
              <a:t>Р</a:t>
            </a:r>
            <a:r>
              <a:rPr lang="ru-RU" altLang="ko-KR" sz="2400" dirty="0" smtClean="0">
                <a:solidFill>
                  <a:srgbClr val="FF0000"/>
                </a:solidFill>
              </a:rPr>
              <a:t>еестр как систематизация полученных результатов</a:t>
            </a:r>
            <a:br>
              <a:rPr lang="ru-RU" altLang="ko-KR" sz="2400" dirty="0" smtClean="0">
                <a:solidFill>
                  <a:srgbClr val="FF0000"/>
                </a:solidFill>
              </a:rPr>
            </a:br>
            <a:r>
              <a:rPr lang="ru-RU" altLang="ko-KR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556792"/>
            <a:ext cx="820891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	Любой реестр, как самостоятельный документ (возможно использовать как приложение к аналитической или информационной справке),  состоит из </a:t>
            </a:r>
            <a:b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 частей: описательной и таблично-статистической.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590011"/>
            <a:ext cx="828092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	В описательной части прописывается преамбула.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Обычно в преамбуле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концентрированной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форме излагаются цели и задачи данного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документа, условия,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обстоятельства и мотивы, послужившие поводом для его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составления, показатели и принцип формирования реестра (система классификации результатов).</a:t>
            </a:r>
            <a:endParaRPr lang="ru-RU" sz="14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919593"/>
            <a:ext cx="8280920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	Во второй части документа, в таблице, фиксируются  результаты </a:t>
            </a:r>
            <a:b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согласно определенной классификации, направлениям  анализа.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	Анализируя количественные или процентные показатели, а также </a:t>
            </a:r>
            <a:b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словесные характеристики, размещенные в таблице согласно полученной </a:t>
            </a:r>
            <a:b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информации, можно принять различные управленческие решения по преодолению </a:t>
            </a:r>
            <a:b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затруднений, решению вопросов по функционированию организации, в том числе по методическому направлению.</a:t>
            </a:r>
            <a:endParaRPr lang="ru-RU" sz="14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80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4622" y="-16778"/>
            <a:ext cx="7052522" cy="1069514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ru-RU" altLang="ko-KR" sz="3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Список источников</a:t>
            </a:r>
            <a:endParaRPr lang="ko-KR" altLang="en-US" sz="3200" dirty="0">
              <a:solidFill>
                <a:srgbClr val="FF0000"/>
              </a:solidFill>
              <a:latin typeface="PT Astra Serif" panose="020A0603040505020204" pitchFamily="18" charset="-52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560139" y="1052736"/>
            <a:ext cx="7221488" cy="4651921"/>
          </a:xfrm>
        </p:spPr>
        <p:txBody>
          <a:bodyPr/>
          <a:lstStyle/>
          <a:p>
            <a:pPr lvl="0" algn="just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r>
              <a:rPr lang="ru-RU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Курносов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Ю.В., 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Конотопов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П.Ю. Аналитика: методология, технология и организация информационно - аналитической работы. - М.: Русаки, 2004. - 512 с.;</a:t>
            </a:r>
          </a:p>
          <a:p>
            <a:pPr lvl="0" algn="just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Методическое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обеспечение системы подготовки спортивного резерва в детских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спортивных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школах. Деятельность методической службы / Авт.-сост. Гордеева Е.Н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.,</a:t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Петрова И.В., Федотова И.В. – Красноярск, 2014. – 48 с.</a:t>
            </a:r>
          </a:p>
          <a:p>
            <a:pPr lvl="0" algn="just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3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Методическая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работа как механизм управления качеством образования: Учебно-методическое пособие / Составитель 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Гирба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Е.Ю. - Серпухов.: МОУДПО «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Учебно-</a:t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методический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центр», 2010 г. – 100 с. </a:t>
            </a:r>
          </a:p>
          <a:p>
            <a:pPr lvl="0" algn="just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Мишуков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А.В. Управление организационно-методической деятельностью спортивной школы: 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дис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канд. 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пед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наук: 13.00.04 / А.В. Мишуков. – Москва, 2006. – 129 с. </a:t>
            </a:r>
          </a:p>
          <a:p>
            <a:pPr lvl="0" algn="just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Организация методической работы в спортивной школе/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Н.Н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Никитушкина, - изд.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Спорт», 2018. - 54 с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 lvl="0" algn="just"/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28600" lvl="3"/>
            <a:r>
              <a:rPr lang="en-US" sz="1400" u="sng" dirty="0">
                <a:hlinkClick r:id="rId2"/>
              </a:rPr>
              <a:t>https</a:t>
            </a:r>
            <a:r>
              <a:rPr lang="ru-RU" sz="1400" u="sng" dirty="0">
                <a:hlinkClick r:id="rId2"/>
              </a:rPr>
              <a:t>://</a:t>
            </a:r>
            <a:r>
              <a:rPr lang="en-US" sz="1400" u="sng" dirty="0">
                <a:hlinkClick r:id="rId2"/>
              </a:rPr>
              <a:t>fb</a:t>
            </a:r>
            <a:r>
              <a:rPr lang="ru-RU" sz="1400" u="sng" dirty="0">
                <a:hlinkClick r:id="rId2"/>
              </a:rPr>
              <a:t>.</a:t>
            </a:r>
            <a:r>
              <a:rPr lang="en-US" sz="1400" u="sng" dirty="0" err="1">
                <a:hlinkClick r:id="rId2"/>
              </a:rPr>
              <a:t>ru</a:t>
            </a:r>
            <a:r>
              <a:rPr lang="ru-RU" sz="1400" u="sng" dirty="0">
                <a:hlinkClick r:id="rId2"/>
              </a:rPr>
              <a:t>/</a:t>
            </a:r>
            <a:r>
              <a:rPr lang="en-US" sz="1400" u="sng" dirty="0">
                <a:hlinkClick r:id="rId2"/>
              </a:rPr>
              <a:t>article</a:t>
            </a:r>
            <a:r>
              <a:rPr lang="ru-RU" sz="1400" u="sng" dirty="0">
                <a:hlinkClick r:id="rId2"/>
              </a:rPr>
              <a:t>/464713/</a:t>
            </a:r>
            <a:r>
              <a:rPr lang="en-US" sz="1400" u="sng" dirty="0" err="1">
                <a:hlinkClick r:id="rId2"/>
              </a:rPr>
              <a:t>analiticheskaya</a:t>
            </a:r>
            <a:r>
              <a:rPr lang="ru-RU" sz="1400" u="sng" dirty="0">
                <a:hlinkClick r:id="rId2"/>
              </a:rPr>
              <a:t>-</a:t>
            </a:r>
            <a:r>
              <a:rPr lang="en-US" sz="1400" u="sng" dirty="0" err="1">
                <a:hlinkClick r:id="rId2"/>
              </a:rPr>
              <a:t>deyatelnost</a:t>
            </a:r>
            <a:r>
              <a:rPr lang="ru-RU" sz="1400" u="sng" dirty="0">
                <a:hlinkClick r:id="rId2"/>
              </a:rPr>
              <a:t>---</a:t>
            </a:r>
            <a:r>
              <a:rPr lang="en-US" sz="1400" u="sng" dirty="0" err="1">
                <a:hlinkClick r:id="rId2"/>
              </a:rPr>
              <a:t>eto</a:t>
            </a:r>
            <a:r>
              <a:rPr lang="ru-RU" sz="1400" u="sng" dirty="0">
                <a:hlinkClick r:id="rId2"/>
              </a:rPr>
              <a:t>-</a:t>
            </a:r>
            <a:r>
              <a:rPr lang="en-US" sz="1400" u="sng" dirty="0" err="1">
                <a:hlinkClick r:id="rId2"/>
              </a:rPr>
              <a:t>osnovyi</a:t>
            </a:r>
            <a:r>
              <a:rPr lang="ru-RU" sz="1400" u="sng" dirty="0">
                <a:hlinkClick r:id="rId2"/>
              </a:rPr>
              <a:t>-</a:t>
            </a:r>
            <a:r>
              <a:rPr lang="en-US" sz="1400" u="sng" dirty="0" err="1">
                <a:hlinkClick r:id="rId2"/>
              </a:rPr>
              <a:t>analiticheskoy</a:t>
            </a:r>
            <a:r>
              <a:rPr lang="ru-RU" sz="1400" u="sng" dirty="0">
                <a:hlinkClick r:id="rId2"/>
              </a:rPr>
              <a:t>-</a:t>
            </a:r>
            <a:r>
              <a:rPr lang="en-US" sz="1400" u="sng" dirty="0" err="1">
                <a:hlinkClick r:id="rId2"/>
              </a:rPr>
              <a:t>deyatelnosti</a:t>
            </a:r>
            <a:r>
              <a:rPr lang="en-US" sz="1400" dirty="0"/>
              <a:t> </a:t>
            </a:r>
            <a:endParaRPr lang="ru-RU" sz="1400" dirty="0"/>
          </a:p>
          <a:p>
            <a:pPr marL="228600" lvl="3"/>
            <a:r>
              <a:rPr lang="en-US" sz="1400" u="sng" dirty="0">
                <a:hlinkClick r:id="rId3"/>
              </a:rPr>
              <a:t>https</a:t>
            </a:r>
            <a:r>
              <a:rPr lang="ru-RU" sz="1400" u="sng" dirty="0">
                <a:hlinkClick r:id="rId3"/>
              </a:rPr>
              <a:t>://</a:t>
            </a:r>
            <a:r>
              <a:rPr lang="en-US" sz="1400" u="sng" dirty="0">
                <a:hlinkClick r:id="rId3"/>
              </a:rPr>
              <a:t>studbooks</a:t>
            </a:r>
            <a:r>
              <a:rPr lang="ru-RU" sz="1400" u="sng" dirty="0">
                <a:hlinkClick r:id="rId3"/>
              </a:rPr>
              <a:t>.</a:t>
            </a:r>
            <a:r>
              <a:rPr lang="en-US" sz="1400" u="sng" dirty="0">
                <a:hlinkClick r:id="rId3"/>
              </a:rPr>
              <a:t>net</a:t>
            </a:r>
            <a:r>
              <a:rPr lang="ru-RU" sz="1400" u="sng" dirty="0">
                <a:hlinkClick r:id="rId3"/>
              </a:rPr>
              <a:t>/2194081/</a:t>
            </a:r>
            <a:r>
              <a:rPr lang="en-US" sz="1400" u="sng" dirty="0" err="1">
                <a:hlinkClick r:id="rId3"/>
              </a:rPr>
              <a:t>ekonomika</a:t>
            </a:r>
            <a:r>
              <a:rPr lang="ru-RU" sz="1400" u="sng" dirty="0">
                <a:hlinkClick r:id="rId3"/>
              </a:rPr>
              <a:t>/</a:t>
            </a:r>
            <a:r>
              <a:rPr lang="en-US" sz="1400" u="sng" dirty="0" err="1">
                <a:hlinkClick r:id="rId3"/>
              </a:rPr>
              <a:t>teoreticheskoe</a:t>
            </a:r>
            <a:r>
              <a:rPr lang="ru-RU" sz="1400" u="sng" dirty="0">
                <a:hlinkClick r:id="rId3"/>
              </a:rPr>
              <a:t>_</a:t>
            </a:r>
            <a:r>
              <a:rPr lang="en-US" sz="1400" u="sng" dirty="0" err="1">
                <a:hlinkClick r:id="rId3"/>
              </a:rPr>
              <a:t>soderzhanie</a:t>
            </a:r>
            <a:r>
              <a:rPr lang="ru-RU" sz="1400" u="sng" dirty="0">
                <a:hlinkClick r:id="rId3"/>
              </a:rPr>
              <a:t>_</a:t>
            </a:r>
            <a:r>
              <a:rPr lang="en-US" sz="1400" u="sng" dirty="0" err="1">
                <a:hlinkClick r:id="rId3"/>
              </a:rPr>
              <a:t>analiticheskoy</a:t>
            </a:r>
            <a:r>
              <a:rPr lang="ru-RU" sz="1400" u="sng" dirty="0">
                <a:hlinkClick r:id="rId3"/>
              </a:rPr>
              <a:t>_</a:t>
            </a:r>
            <a:r>
              <a:rPr lang="en-US" sz="1400" u="sng" dirty="0" err="1">
                <a:hlinkClick r:id="rId3"/>
              </a:rPr>
              <a:t>deyatelnosti</a:t>
            </a:r>
            <a:endParaRPr lang="ru-RU" sz="1400" dirty="0"/>
          </a:p>
          <a:p>
            <a:pPr marL="228600" lvl="3"/>
            <a:r>
              <a:rPr lang="ru-RU" sz="1400" u="sng" dirty="0">
                <a:hlinkClick r:id="rId4"/>
              </a:rPr>
              <a:t>Тест на определение аналитических способностей</a:t>
            </a:r>
            <a:endParaRPr lang="ru-RU" sz="1400" dirty="0"/>
          </a:p>
          <a:p>
            <a:pPr marL="228600" indent="-228600"/>
            <a:r>
              <a:rPr lang="ru-RU" dirty="0"/>
              <a:t>              </a:t>
            </a:r>
            <a:r>
              <a:rPr lang="ru-RU" dirty="0" smtClean="0"/>
              <a:t>   </a:t>
            </a:r>
            <a:r>
              <a:rPr lang="ru-RU" u="sng" dirty="0">
                <a:hlinkClick r:id="rId4"/>
              </a:rPr>
              <a:t>https://testometrika.com/intellectual/the-technique-of-conceptions/</a:t>
            </a:r>
            <a:endParaRPr lang="ru-RU" dirty="0"/>
          </a:p>
          <a:p>
            <a:pPr lvl="0" algn="just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1"/>
            <a:ext cx="8136904" cy="792089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ru-RU" altLang="ko-KR" sz="2400" dirty="0" smtClean="0">
                <a:solidFill>
                  <a:srgbClr val="FF0000"/>
                </a:solidFill>
              </a:rPr>
              <a:t>Обобщенные трудовые функции</a:t>
            </a:r>
            <a:br>
              <a:rPr lang="ru-RU" altLang="ko-KR" sz="2400" dirty="0" smtClean="0">
                <a:solidFill>
                  <a:srgbClr val="FF0000"/>
                </a:solidFill>
              </a:rPr>
            </a:br>
            <a:r>
              <a:rPr lang="ru-RU" altLang="ko-KR" sz="2400" dirty="0" smtClean="0">
                <a:solidFill>
                  <a:srgbClr val="FF0000"/>
                </a:solidFill>
              </a:rPr>
              <a:t>инструктора-методиста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83643" y="1196752"/>
            <a:ext cx="8229600" cy="460648"/>
          </a:xfrm>
        </p:spPr>
        <p:txBody>
          <a:bodyPr/>
          <a:lstStyle/>
          <a:p>
            <a:r>
              <a:rPr lang="ru-RU" u="sng" dirty="0" smtClean="0">
                <a:hlinkClick r:id="rId2"/>
              </a:rPr>
              <a:t>05.005</a:t>
            </a:r>
            <a:r>
              <a:rPr lang="ru-RU" u="sng" dirty="0" smtClean="0"/>
              <a:t> </a:t>
            </a:r>
            <a:r>
              <a:rPr lang="ru-RU" u="sng" dirty="0">
                <a:hlinkClick r:id="rId2"/>
              </a:rPr>
              <a:t>Инструктор-методист</a:t>
            </a:r>
            <a:r>
              <a:rPr lang="ru-RU" u="sng" dirty="0"/>
              <a:t> </a:t>
            </a:r>
            <a:r>
              <a:rPr lang="ru-RU" u="sng" dirty="0">
                <a:hlinkClick r:id="rId3"/>
              </a:rPr>
              <a:t>http://base.garant.ru/70753338</a:t>
            </a:r>
            <a:r>
              <a:rPr lang="ru-RU" u="sng" dirty="0" smtClean="0">
                <a:hlinkClick r:id="rId3"/>
              </a:rPr>
              <a:t>/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31436" y="1772816"/>
            <a:ext cx="8661044" cy="4464496"/>
          </a:xfrm>
        </p:spPr>
        <p:txBody>
          <a:bodyPr/>
          <a:lstStyle/>
          <a:p>
            <a:pPr indent="450000" algn="just"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Организация 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проведение занятий по физическому воспитанию, оказание </a:t>
            </a: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практической 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методической помощи по вопросам физической </a:t>
            </a: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подготовки;</a:t>
            </a:r>
          </a:p>
          <a:p>
            <a:pPr indent="450000" algn="just">
              <a:spcBef>
                <a:spcPts val="0"/>
              </a:spcBef>
              <a:spcAft>
                <a:spcPts val="600"/>
              </a:spcAft>
            </a:pPr>
            <a:r>
              <a:rPr lang="ru-RU" altLang="ko-KR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2. 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Физическая подготовка и обучение детей физической культуре в соответствии </a:t>
            </a: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программой и методиками физического </a:t>
            </a: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воспитания;</a:t>
            </a:r>
          </a:p>
          <a:p>
            <a:pPr indent="450000" algn="just"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 Проведение 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физкультурно-оздоровительной и спортивно-массовой работы </a:t>
            </a: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физкультурно-спортивной организации и обеспечение безопасности в спортивном </a:t>
            </a: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сооружении 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на его </a:t>
            </a: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территории;</a:t>
            </a:r>
          </a:p>
          <a:p>
            <a:pPr indent="450000" algn="just"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 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Организационно-методическое обеспечение и координация образовательной, </a:t>
            </a: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тренировочной 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методической деятельности в области физической культуры и </a:t>
            </a: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спорта в 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образовательных </a:t>
            </a: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организациях;</a:t>
            </a:r>
          </a:p>
          <a:p>
            <a:pPr indent="450000" algn="just"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 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Руководство деятельностью по проведению физкультурно-оздоровительной </a:t>
            </a: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спортивно-массовой работы в физкультурно-спортивной </a:t>
            </a: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организации;</a:t>
            </a:r>
          </a:p>
          <a:p>
            <a:pPr indent="450000" algn="just"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6. 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Руководство в области методического обеспечения и координации тренировочного и образовательного процессов в образовательной организации, осуществляющей </a:t>
            </a: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деятельность </a:t>
            </a:r>
            <a:r>
              <a:rPr lang="ru-RU" sz="16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области физической культуры и </a:t>
            </a:r>
            <a:r>
              <a:rPr lang="ru-RU" sz="16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спорта.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4222" y="-9053"/>
            <a:ext cx="8532440" cy="825644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ru-RU" altLang="ko-KR" sz="2400" dirty="0" smtClean="0">
                <a:solidFill>
                  <a:srgbClr val="FF0000"/>
                </a:solidFill>
              </a:rPr>
              <a:t>Направления деятельности </a:t>
            </a:r>
            <a:br>
              <a:rPr lang="ru-RU" altLang="ko-KR" sz="2400" dirty="0" smtClean="0">
                <a:solidFill>
                  <a:srgbClr val="FF0000"/>
                </a:solidFill>
              </a:rPr>
            </a:br>
            <a:r>
              <a:rPr lang="ru-RU" altLang="ko-KR" sz="2400" dirty="0" smtClean="0">
                <a:solidFill>
                  <a:srgbClr val="FF0000"/>
                </a:solidFill>
              </a:rPr>
              <a:t>инструктора-методиста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82955403"/>
              </p:ext>
            </p:extLst>
          </p:nvPr>
        </p:nvGraphicFramePr>
        <p:xfrm>
          <a:off x="135743" y="1340768"/>
          <a:ext cx="8372475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55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0709" y="116632"/>
            <a:ext cx="8377755" cy="699959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ru-RU" altLang="ko-KR" sz="2400" dirty="0" smtClean="0">
                <a:solidFill>
                  <a:srgbClr val="FF0000"/>
                </a:solidFill>
              </a:rPr>
              <a:t>Аналитическая деятельность </a:t>
            </a:r>
            <a:br>
              <a:rPr lang="ru-RU" altLang="ko-KR" sz="2400" dirty="0" smtClean="0">
                <a:solidFill>
                  <a:srgbClr val="FF0000"/>
                </a:solidFill>
              </a:rPr>
            </a:br>
            <a:r>
              <a:rPr lang="ru-RU" altLang="ko-KR" sz="2400" dirty="0" smtClean="0">
                <a:solidFill>
                  <a:srgbClr val="FF0000"/>
                </a:solidFill>
              </a:rPr>
              <a:t>инструктора-методиста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0"/>
          </p:nvPr>
        </p:nvSpPr>
        <p:spPr>
          <a:xfrm>
            <a:off x="323528" y="1644006"/>
            <a:ext cx="8604448" cy="2088232"/>
          </a:xfrm>
        </p:spPr>
        <p:txBody>
          <a:bodyPr/>
          <a:lstStyle/>
          <a:p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философском словаре встречаем слово </a:t>
            </a:r>
            <a:r>
              <a:rPr lang="ru-RU" sz="18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аналитика.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Оно происходит от греческого – </a:t>
            </a:r>
            <a:r>
              <a:rPr lang="ru-RU" sz="1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искусство </a:t>
            </a:r>
            <a:r>
              <a:rPr lang="ru-RU" sz="18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анализа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– искусство расчленения понятий, 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логика.</a:t>
            </a:r>
          </a:p>
          <a:p>
            <a:endParaRPr lang="ru-RU" sz="1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18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Что же такое анализ?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Педагогическая энциклопедия 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определяет</a:t>
            </a:r>
            <a:r>
              <a:rPr lang="ru-RU" sz="18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8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анализ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происходящий от греческого слова разложение, расчленение изучаемого предмета или явления на характерные для него составные элементы, 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выделение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нем отдельных сторон, изучение каждого элемента или 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стороны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явления в отдельности как части единого целого. </a:t>
            </a:r>
            <a:b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18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Анализ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существует в двух 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формах:  </a:t>
            </a:r>
            <a:b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18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как мыслительная операция, 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как практическое действие.</a:t>
            </a:r>
          </a:p>
          <a:p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59653"/>
            <a:ext cx="3059832" cy="2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8520" y="188640"/>
            <a:ext cx="8532440" cy="825644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ru-RU" altLang="ko-KR" sz="2400" dirty="0" smtClean="0">
                <a:solidFill>
                  <a:srgbClr val="FF0000"/>
                </a:solidFill>
              </a:rPr>
              <a:t>Формы аналитической </a:t>
            </a:r>
            <a:br>
              <a:rPr lang="ru-RU" altLang="ko-KR" sz="2400" dirty="0" smtClean="0">
                <a:solidFill>
                  <a:srgbClr val="FF0000"/>
                </a:solidFill>
              </a:rPr>
            </a:br>
            <a:r>
              <a:rPr lang="ru-RU" altLang="ko-KR" sz="2400" dirty="0" smtClean="0">
                <a:solidFill>
                  <a:srgbClr val="FF0000"/>
                </a:solidFill>
              </a:rPr>
              <a:t>деятельности </a:t>
            </a:r>
            <a:br>
              <a:rPr lang="ru-RU" altLang="ko-KR" sz="2400" dirty="0" smtClean="0">
                <a:solidFill>
                  <a:srgbClr val="FF0000"/>
                </a:solidFill>
              </a:rPr>
            </a:br>
            <a:r>
              <a:rPr lang="ru-RU" altLang="ko-KR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029620"/>
              </p:ext>
            </p:extLst>
          </p:nvPr>
        </p:nvGraphicFramePr>
        <p:xfrm>
          <a:off x="539552" y="1844824"/>
          <a:ext cx="8208912" cy="4507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5779807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363573691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76245"/>
                  </a:ext>
                </a:extLst>
              </a:tr>
              <a:tr h="5755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Внутришкольный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контроль</a:t>
                      </a:r>
                    </a:p>
                    <a:p>
                      <a:pPr algn="l"/>
                      <a:endParaRPr lang="ru-RU" sz="1600" dirty="0">
                        <a:latin typeface="Times New Roman" panose="02020603050405020304" pitchFamily="18" charset="0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Мониторинг профессиональных и 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информационных потребностей сотрудников 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ФСО</a:t>
                      </a:r>
                      <a:endParaRPr lang="ru-RU" sz="1600" dirty="0">
                        <a:latin typeface="Times New Roman" panose="02020603050405020304" pitchFamily="18" charset="0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564555"/>
                  </a:ext>
                </a:extLst>
              </a:tr>
              <a:tr h="5755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Анализ мероприятий 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соревнований, тренировочного занятия)</a:t>
                      </a:r>
                      <a:endParaRPr lang="ru-RU" sz="1600" dirty="0">
                        <a:latin typeface="Times New Roman" panose="02020603050405020304" pitchFamily="18" charset="0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Выявление затруднений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дидактического и </a:t>
                      </a:r>
                      <a:br>
                        <a:rPr lang="ru-RU" sz="1600" baseline="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методического характера среди сотрудников </a:t>
                      </a:r>
                      <a:br>
                        <a:rPr lang="ru-RU" sz="1600" baseline="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ФСО</a:t>
                      </a:r>
                      <a:endParaRPr lang="ru-RU" sz="1600" dirty="0">
                        <a:latin typeface="Times New Roman" panose="02020603050405020304" pitchFamily="18" charset="0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023116"/>
                  </a:ext>
                </a:extLst>
              </a:tr>
              <a:tr h="5755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Самоанализ работы ФСО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Сбор и обработка информации о результатах 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работы специалистов ФСО</a:t>
                      </a:r>
                      <a:endParaRPr lang="ru-RU" sz="1600" dirty="0">
                        <a:latin typeface="Times New Roman" panose="02020603050405020304" pitchFamily="18" charset="0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470800"/>
                  </a:ext>
                </a:extLst>
              </a:tr>
              <a:tr h="575566"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Изучение 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анализ состояния и результатов </a:t>
                      </a:r>
                      <a:br>
                        <a:rPr lang="ru-RU" sz="1600" baseline="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методической работы, определение направлений ее совершенствования</a:t>
                      </a:r>
                      <a:endParaRPr lang="ru-RU" sz="1600" dirty="0">
                        <a:latin typeface="Times New Roman" panose="02020603050405020304" pitchFamily="18" charset="0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63310"/>
                  </a:ext>
                </a:extLst>
              </a:tr>
              <a:tr h="575566"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56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886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5820" y="116632"/>
            <a:ext cx="7956376" cy="897652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ru-RU" altLang="ko-KR" sz="2400" dirty="0" smtClean="0">
                <a:solidFill>
                  <a:srgbClr val="FF0000"/>
                </a:solidFill>
              </a:rPr>
              <a:t>Качества личности, необходимые в аналитической деятельности </a:t>
            </a:r>
            <a:br>
              <a:rPr lang="ru-RU" altLang="ko-KR" sz="2400" dirty="0" smtClean="0">
                <a:solidFill>
                  <a:srgbClr val="FF0000"/>
                </a:solidFill>
              </a:rPr>
            </a:br>
            <a:r>
              <a:rPr lang="ru-RU" altLang="ko-KR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26193"/>
              </p:ext>
            </p:extLst>
          </p:nvPr>
        </p:nvGraphicFramePr>
        <p:xfrm>
          <a:off x="323528" y="155679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006">
                  <a:extLst>
                    <a:ext uri="{9D8B030D-6E8A-4147-A177-3AD203B41FA5}">
                      <a16:colId xmlns:a16="http://schemas.microsoft.com/office/drawing/2014/main" val="205779807"/>
                    </a:ext>
                  </a:extLst>
                </a:gridCol>
                <a:gridCol w="4543954">
                  <a:extLst>
                    <a:ext uri="{9D8B030D-6E8A-4147-A177-3AD203B41FA5}">
                      <a16:colId xmlns:a16="http://schemas.microsoft.com/office/drawing/2014/main" val="3635736912"/>
                    </a:ext>
                  </a:extLst>
                </a:gridCol>
              </a:tblGrid>
              <a:tr h="5040560"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Какими</a:t>
                      </a:r>
                      <a:r>
                        <a:rPr lang="ru-RU" sz="1600" u="sng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качествами должен обладать?</a:t>
                      </a:r>
                    </a:p>
                    <a:p>
                      <a:pPr algn="ctr"/>
                      <a:endParaRPr lang="ru-RU" sz="1600" baseline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   аналитический склад ума;</a:t>
                      </a:r>
                    </a:p>
                    <a:p>
                      <a:pPr marL="0" indent="4500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внимание к деталям и методичность;</a:t>
                      </a:r>
                    </a:p>
                    <a:p>
                      <a:pPr marL="0" indent="4500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рациональный скептицизм;</a:t>
                      </a:r>
                    </a:p>
                    <a:p>
                      <a:pPr marL="0" indent="4500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уверенность в себе;</a:t>
                      </a:r>
                    </a:p>
                    <a:p>
                      <a:pPr marL="0" indent="4500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любознательность;</a:t>
                      </a:r>
                    </a:p>
                    <a:p>
                      <a:pPr marL="0" indent="4500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навыки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общения и повествования;</a:t>
                      </a:r>
                    </a:p>
                    <a:p>
                      <a:pPr marL="0" indent="4500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стремление учиться;</a:t>
                      </a:r>
                    </a:p>
                    <a:p>
                      <a:pPr marL="0" indent="4500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прагматизм и деловой подход.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должен уметь?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45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собирать информацию;</a:t>
                      </a:r>
                    </a:p>
                    <a:p>
                      <a:pPr marL="0" marR="0" lvl="0" indent="45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работать с большим объёмом данных;</a:t>
                      </a:r>
                    </a:p>
                    <a:p>
                      <a:pPr marL="0" marR="0" lvl="0" indent="45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разделять общую информацию на составные части по определённым критериям;</a:t>
                      </a:r>
                    </a:p>
                    <a:p>
                      <a:pPr marL="0" marR="0" lvl="0" indent="45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сравнивать данные и находить взаимосвязи;</a:t>
                      </a:r>
                    </a:p>
                    <a:p>
                      <a:pPr marL="0" marR="0" lvl="0" indent="45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объективно оценивать информацию;</a:t>
                      </a:r>
                    </a:p>
                    <a:p>
                      <a:pPr marL="0" marR="0" lvl="0" indent="45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мыслить логически;</a:t>
                      </a:r>
                    </a:p>
                    <a:p>
                      <a:pPr marL="0" marR="0" lvl="0" indent="45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излагать мысли последовательно;</a:t>
                      </a:r>
                    </a:p>
                    <a:p>
                      <a:pPr marL="0" marR="0" lvl="0" indent="45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работать с фактами;</a:t>
                      </a:r>
                    </a:p>
                    <a:p>
                      <a:pPr marL="0" marR="0" lvl="0" indent="45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правильно расставлять приоритеты, отделяя главное от второстепенного;</a:t>
                      </a:r>
                    </a:p>
                    <a:p>
                      <a:pPr marL="0" marR="0" lvl="0" indent="45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мыслить критически (подвергать полученную информацию сомнению);</a:t>
                      </a:r>
                    </a:p>
                    <a:p>
                      <a:pPr marL="0" marR="0" lvl="0" indent="45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искать альтернативные варианты;</a:t>
                      </a:r>
                    </a:p>
                    <a:p>
                      <a:pPr marL="0" marR="0" lvl="0" indent="45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делать выводы.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76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33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65691"/>
            <a:ext cx="748883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Понятие «мониторинг» происходит от лат. </a:t>
            </a:r>
            <a:r>
              <a:rPr lang="ru-RU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monitor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– напоминающий, надзирающий. Этим термином обозначается постоянное наблюдение за </a:t>
            </a: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каким-либо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процессом с целью выявления его соответствия желаемому </a:t>
            </a: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результату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или первоначальным предположениям.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422" y="2857066"/>
            <a:ext cx="676875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качестве объектов мониторинга могут выступать: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• тренировочный процесс;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• результативность занимающихся;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• профессиональная деятельность тренера;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• профессиональное развитие тренера;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2913" lvl="0" algn="just">
              <a:lnSpc>
                <a:spcPct val="107000"/>
              </a:lnSpc>
              <a:spcAft>
                <a:spcPts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и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другие.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930089"/>
            <a:ext cx="777686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используется в тех случаях, когда в построении какого-либо процесса необходимо постоянно отслеживать происходящие в реальной </a:t>
            </a:r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предметной </a:t>
            </a:r>
            <a:r>
              <a:rPr lang="ru-RU" dirty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среде явления с тем, чтобы включать результаты текущих </a:t>
            </a:r>
            <a:br>
              <a:rPr lang="ru-RU" dirty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наблюдений </a:t>
            </a:r>
            <a:r>
              <a:rPr lang="ru-RU" dirty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процесс управления.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-9053"/>
            <a:ext cx="9144000" cy="1069514"/>
          </a:xfrm>
        </p:spPr>
        <p:txBody>
          <a:bodyPr/>
          <a:lstStyle/>
          <a:p>
            <a:r>
              <a:rPr lang="ru-RU" altLang="ko-KR" sz="2000" dirty="0" smtClean="0">
                <a:solidFill>
                  <a:srgbClr val="FF0000"/>
                </a:solidFill>
              </a:rPr>
              <a:t>Мониторинг </a:t>
            </a:r>
            <a:r>
              <a:rPr lang="ru-RU" altLang="ko-KR" sz="2000" dirty="0">
                <a:solidFill>
                  <a:srgbClr val="FF0000"/>
                </a:solidFill>
              </a:rPr>
              <a:t>как одно из мероприятий аналитической </a:t>
            </a:r>
            <a:r>
              <a:rPr lang="ru-RU" altLang="ko-KR" sz="2000" dirty="0" smtClean="0">
                <a:solidFill>
                  <a:srgbClr val="FF0000"/>
                </a:solidFill>
              </a:rPr>
              <a:t/>
            </a:r>
            <a:br>
              <a:rPr lang="ru-RU" altLang="ko-KR" sz="2000" dirty="0" smtClean="0">
                <a:solidFill>
                  <a:srgbClr val="FF0000"/>
                </a:solidFill>
              </a:rPr>
            </a:br>
            <a:r>
              <a:rPr lang="ru-RU" altLang="ko-KR" sz="2000" dirty="0" smtClean="0">
                <a:solidFill>
                  <a:srgbClr val="FF0000"/>
                </a:solidFill>
              </a:rPr>
              <a:t>деятельности </a:t>
            </a:r>
            <a:r>
              <a:rPr lang="ru-RU" altLang="ko-KR" sz="2000" dirty="0">
                <a:solidFill>
                  <a:srgbClr val="FF0000"/>
                </a:solidFill>
              </a:rPr>
              <a:t>инструктора- методиста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900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7434572" cy="897652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ru-RU" altLang="ko-KR" sz="2000" dirty="0" smtClean="0">
                <a:solidFill>
                  <a:srgbClr val="FF0000"/>
                </a:solidFill>
              </a:rPr>
              <a:t>Этапы проведения мониторинга (1)</a:t>
            </a:r>
            <a:r>
              <a:rPr lang="ru-RU" altLang="ko-KR" sz="2400" dirty="0" smtClean="0">
                <a:solidFill>
                  <a:srgbClr val="FF0000"/>
                </a:solidFill>
              </a:rPr>
              <a:t/>
            </a:r>
            <a:br>
              <a:rPr lang="ru-RU" altLang="ko-KR" sz="2400" dirty="0" smtClean="0">
                <a:solidFill>
                  <a:srgbClr val="FF0000"/>
                </a:solidFill>
              </a:rPr>
            </a:br>
            <a:r>
              <a:rPr lang="ru-RU" altLang="ko-KR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12776"/>
            <a:ext cx="6980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В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зависимости от выбранного объекта мониторинга определяются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специфические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цели и задачи, связанные с реализацией мониторинга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практике, т.е. в каждом случае осуществляется определенный вид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мониторинга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13105"/>
            <a:ext cx="6980998" cy="328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Любая методика анализа содержит такие моменты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как: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цели и задачи анализа;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объекты анализа;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системы показателей, с помощью которых будет </a:t>
            </a: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исследоваться</a:t>
            </a:r>
            <a:b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каждый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объект анализа;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описание способов исследования изучаемых объектов;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источники данных для анализа;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указания по организации анализа;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указания по оформлению результатов анализа;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потребители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анализа</a:t>
            </a: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805264"/>
            <a:ext cx="6980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ониторинговое мероприятие состоит из таких же этапов.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6036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7434572" cy="897652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ru-RU" altLang="ko-KR" sz="2000" dirty="0" smtClean="0">
                <a:solidFill>
                  <a:srgbClr val="FF0000"/>
                </a:solidFill>
              </a:rPr>
              <a:t>Этапы проведения мониторинга (2)</a:t>
            </a:r>
            <a:r>
              <a:rPr lang="ru-RU" altLang="ko-KR" sz="2400" dirty="0" smtClean="0">
                <a:solidFill>
                  <a:srgbClr val="FF0000"/>
                </a:solidFill>
              </a:rPr>
              <a:t/>
            </a:r>
            <a:br>
              <a:rPr lang="ru-RU" altLang="ko-KR" sz="2400" dirty="0" smtClean="0">
                <a:solidFill>
                  <a:srgbClr val="FF0000"/>
                </a:solidFill>
              </a:rPr>
            </a:br>
            <a:r>
              <a:rPr lang="ru-RU" altLang="ko-KR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628800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Проведение мониторинга должно регламентироваться. Желательно, чтобы в учреждении был локальный акт о </a:t>
            </a:r>
            <a:b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проведении мониторинга (приказ, положение), в котором прописываются: цель, сроки проведения, система </a:t>
            </a:r>
            <a:b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показателей, ответственные исполнители, «выход» </a:t>
            </a:r>
            <a:b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(документ,  в котором будут оформлены результаты: </a:t>
            </a:r>
            <a:b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аналитическая справка, реестр затруднений или др.)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09120"/>
            <a:ext cx="7020272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6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409</Words>
  <Application>Microsoft Office PowerPoint</Application>
  <PresentationFormat>Экран (4:3)</PresentationFormat>
  <Paragraphs>120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맑은 고딕</vt:lpstr>
      <vt:lpstr>Arial</vt:lpstr>
      <vt:lpstr>Calibri</vt:lpstr>
      <vt:lpstr>PT Astra Serif</vt:lpstr>
      <vt:lpstr>Symbol</vt:lpstr>
      <vt:lpstr>Times New Roman</vt:lpstr>
      <vt:lpstr>Office Theme</vt:lpstr>
      <vt:lpstr>Custom Design</vt:lpstr>
      <vt:lpstr>Презентация PowerPoint</vt:lpstr>
      <vt:lpstr> Обобщенные трудовые функции инструктора-методиста</vt:lpstr>
      <vt:lpstr> Направления деятельности  инструктора-методиста</vt:lpstr>
      <vt:lpstr> Аналитическая деятельность  инструктора-методиста</vt:lpstr>
      <vt:lpstr> Формы аналитической  деятельности   </vt:lpstr>
      <vt:lpstr> Качества личности, необходимые в аналитической деятельности   </vt:lpstr>
      <vt:lpstr>Мониторинг как одно из мероприятий аналитической  деятельности инструктора- методиста</vt:lpstr>
      <vt:lpstr> Этапы проведения мониторинга (1)  </vt:lpstr>
      <vt:lpstr> Этапы проведения мониторинга (2)  </vt:lpstr>
      <vt:lpstr> Мониторинг затруднений в учреждении  </vt:lpstr>
      <vt:lpstr> Реестр как одна из форм оформления информации по результатам аналитической деятельности  </vt:lpstr>
      <vt:lpstr> Реестр как систематизация полученных результатов  </vt:lpstr>
      <vt:lpstr> Список источников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Оксана Александровна Глубоких</cp:lastModifiedBy>
  <cp:revision>94</cp:revision>
  <dcterms:created xsi:type="dcterms:W3CDTF">2014-04-01T16:35:38Z</dcterms:created>
  <dcterms:modified xsi:type="dcterms:W3CDTF">2021-04-16T03:51:05Z</dcterms:modified>
</cp:coreProperties>
</file>