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6" r:id="rId2"/>
  </p:sldMasterIdLst>
  <p:notesMasterIdLst>
    <p:notesMasterId r:id="rId11"/>
  </p:notesMasterIdLst>
  <p:handoutMasterIdLst>
    <p:handoutMasterId r:id="rId12"/>
  </p:handoutMasterIdLst>
  <p:sldIdLst>
    <p:sldId id="372" r:id="rId3"/>
    <p:sldId id="455" r:id="rId4"/>
    <p:sldId id="462" r:id="rId5"/>
    <p:sldId id="466" r:id="rId6"/>
    <p:sldId id="468" r:id="rId7"/>
    <p:sldId id="461" r:id="rId8"/>
    <p:sldId id="309" r:id="rId9"/>
    <p:sldId id="310" r:id="rId10"/>
  </p:sldIdLst>
  <p:sldSz cx="9144000" cy="6858000" type="screen4x3"/>
  <p:notesSz cx="6797675" cy="9926638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96"/>
    <a:srgbClr val="2AC671"/>
    <a:srgbClr val="33CCFF"/>
    <a:srgbClr val="00CC00"/>
    <a:srgbClr val="177242"/>
    <a:srgbClr val="FF0000"/>
    <a:srgbClr val="8A2312"/>
    <a:srgbClr val="2E1476"/>
    <a:srgbClr val="83D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06" autoAdjust="0"/>
    <p:restoredTop sz="86713" autoAdjust="0"/>
  </p:normalViewPr>
  <p:slideViewPr>
    <p:cSldViewPr>
      <p:cViewPr varScale="1">
        <p:scale>
          <a:sx n="86" d="100"/>
          <a:sy n="86" d="100"/>
        </p:scale>
        <p:origin x="994" y="48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31288-396F-46D0-9136-B66D8823901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4B9F89-65A0-4E11-93C3-11F83642F1D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Бег 100 м (сек.)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6A6B5-DF8D-4A5F-A2EB-E26C8B48E90E}" type="parTrans" cxnId="{140D3201-A4E1-4934-B5B2-B109BD0D8C7D}">
      <dgm:prSet/>
      <dgm:spPr/>
      <dgm:t>
        <a:bodyPr/>
        <a:lstStyle/>
        <a:p>
          <a:endParaRPr lang="ru-RU"/>
        </a:p>
      </dgm:t>
    </dgm:pt>
    <dgm:pt modelId="{65236832-E800-4E87-A20E-B6DAED2A17F4}" type="sibTrans" cxnId="{140D3201-A4E1-4934-B5B2-B109BD0D8C7D}">
      <dgm:prSet/>
      <dgm:spPr/>
      <dgm:t>
        <a:bodyPr/>
        <a:lstStyle/>
        <a:p>
          <a:endParaRPr lang="ru-RU"/>
        </a:p>
      </dgm:t>
    </dgm:pt>
    <dgm:pt modelId="{230A8652-BCA3-4DC7-A591-98473E03F00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Бег 2000 (м) (девушки)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Бег 3000 (м) (юноши)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CC3A8-D962-4D70-9FAF-314168DE4600}" type="parTrans" cxnId="{1A07BEF1-ECEC-43AC-AE6F-0E8800D2109E}">
      <dgm:prSet/>
      <dgm:spPr/>
      <dgm:t>
        <a:bodyPr/>
        <a:lstStyle/>
        <a:p>
          <a:endParaRPr lang="ru-RU"/>
        </a:p>
      </dgm:t>
    </dgm:pt>
    <dgm:pt modelId="{7529905C-B617-46CC-9BC6-9C71E561EA2B}" type="sibTrans" cxnId="{1A07BEF1-ECEC-43AC-AE6F-0E8800D2109E}">
      <dgm:prSet/>
      <dgm:spPr/>
      <dgm:t>
        <a:bodyPr/>
        <a:lstStyle/>
        <a:p>
          <a:endParaRPr lang="ru-RU"/>
        </a:p>
      </dgm:t>
    </dgm:pt>
    <dgm:pt modelId="{D7CD045A-7C06-4A54-BDCF-EB9FF91F310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Прыжок в длину с места (см)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18CFD-FC9B-4ADF-80E4-6DFB8A520160}" type="parTrans" cxnId="{60A6AA83-C132-4C12-AA58-78EE3549190C}">
      <dgm:prSet/>
      <dgm:spPr/>
      <dgm:t>
        <a:bodyPr/>
        <a:lstStyle/>
        <a:p>
          <a:endParaRPr lang="ru-RU"/>
        </a:p>
      </dgm:t>
    </dgm:pt>
    <dgm:pt modelId="{69E9EB1A-CF87-42B2-8CDB-B4EC1E7776BD}" type="sibTrans" cxnId="{60A6AA83-C132-4C12-AA58-78EE3549190C}">
      <dgm:prSet/>
      <dgm:spPr/>
      <dgm:t>
        <a:bodyPr/>
        <a:lstStyle/>
        <a:p>
          <a:endParaRPr lang="ru-RU"/>
        </a:p>
      </dgm:t>
    </dgm:pt>
    <dgm:pt modelId="{26D35099-AF0B-4AAE-A144-5662D6FADCB4}">
      <dgm:prSet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Подтягивание из виса на высокой перекладине (юноши)</a:t>
          </a:r>
        </a:p>
        <a:p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Сгибание и разгибание рук в упоре лежа («отжимание») (девушки)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BCD0F-4022-4ACD-8681-1A964ED0F170}" type="parTrans" cxnId="{2FD14567-0FBE-45AF-BE23-1CF5700C8561}">
      <dgm:prSet/>
      <dgm:spPr/>
      <dgm:t>
        <a:bodyPr/>
        <a:lstStyle/>
        <a:p>
          <a:endParaRPr lang="ru-RU"/>
        </a:p>
      </dgm:t>
    </dgm:pt>
    <dgm:pt modelId="{93A7C333-94AE-4064-ABD8-9F5FC9A8ADCC}" type="sibTrans" cxnId="{2FD14567-0FBE-45AF-BE23-1CF5700C8561}">
      <dgm:prSet/>
      <dgm:spPr/>
      <dgm:t>
        <a:bodyPr/>
        <a:lstStyle/>
        <a:p>
          <a:endParaRPr lang="ru-RU"/>
        </a:p>
      </dgm:t>
    </dgm:pt>
    <dgm:pt modelId="{D41C754F-E81A-4ECE-B3E3-AD3B73D2E5A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Наклон вперед из положения стоя на гимнастической скамье (от уровня скамьи)  (см)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7E203C-4B02-4A70-9AC0-FAB15CFBCA1A}" type="parTrans" cxnId="{5E9A38C7-4133-431B-9086-AA48E0D44985}">
      <dgm:prSet/>
      <dgm:spPr/>
      <dgm:t>
        <a:bodyPr/>
        <a:lstStyle/>
        <a:p>
          <a:endParaRPr lang="ru-RU"/>
        </a:p>
      </dgm:t>
    </dgm:pt>
    <dgm:pt modelId="{377E5F92-748D-4124-AEF8-55ADF3F6438A}" type="sibTrans" cxnId="{5E9A38C7-4133-431B-9086-AA48E0D44985}">
      <dgm:prSet/>
      <dgm:spPr/>
      <dgm:t>
        <a:bodyPr/>
        <a:lstStyle/>
        <a:p>
          <a:endParaRPr lang="ru-RU"/>
        </a:p>
      </dgm:t>
    </dgm:pt>
    <dgm:pt modelId="{5D50FE64-98E7-49CA-B36A-CCE410E54743}" type="pres">
      <dgm:prSet presAssocID="{F5331288-396F-46D0-9136-B66D882390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8DFC2-642A-4FC4-9FAF-5D4457D81E4E}" type="pres">
      <dgm:prSet presAssocID="{B24B9F89-65A0-4E11-93C3-11F83642F1DE}" presName="node" presStyleLbl="node1" presStyleIdx="0" presStyleCnt="5" custScaleX="209903" custScaleY="103812" custLinFactNeighborX="-149" custLinFactNeighborY="-12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AF288-DCB0-4A57-81B5-161B6E0D8D58}" type="pres">
      <dgm:prSet presAssocID="{65236832-E800-4E87-A20E-B6DAED2A17F4}" presName="sibTrans" presStyleCnt="0"/>
      <dgm:spPr/>
    </dgm:pt>
    <dgm:pt modelId="{208151BA-438C-4F6B-BBC2-EEE26B2A6A69}" type="pres">
      <dgm:prSet presAssocID="{D7CD045A-7C06-4A54-BDCF-EB9FF91F3106}" presName="node" presStyleLbl="node1" presStyleIdx="1" presStyleCnt="5" custScaleX="291963" custScaleY="129041" custLinFactY="55337" custLinFactNeighborX="-930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37E71-7884-4CB9-8D44-565F5179648F}" type="pres">
      <dgm:prSet presAssocID="{69E9EB1A-CF87-42B2-8CDB-B4EC1E7776BD}" presName="sibTrans" presStyleCnt="0"/>
      <dgm:spPr/>
    </dgm:pt>
    <dgm:pt modelId="{513732C6-028C-46BE-A7F7-A0CCF842809B}" type="pres">
      <dgm:prSet presAssocID="{230A8652-BCA3-4DC7-A591-98473E03F004}" presName="node" presStyleLbl="node1" presStyleIdx="2" presStyleCnt="5" custScaleX="203456" custScaleY="98714" custLinFactX="100000" custLinFactY="-77697" custLinFactNeighborX="1692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4E8A7-C280-4AD6-95C9-8DCCF7E3997E}" type="pres">
      <dgm:prSet presAssocID="{7529905C-B617-46CC-9BC6-9C71E561EA2B}" presName="sibTrans" presStyleCnt="0"/>
      <dgm:spPr/>
    </dgm:pt>
    <dgm:pt modelId="{7A366B48-8DDD-45ED-B9B5-23CF9F18378A}" type="pres">
      <dgm:prSet presAssocID="{26D35099-AF0B-4AAE-A144-5662D6FADCB4}" presName="node" presStyleLbl="node1" presStyleIdx="3" presStyleCnt="5" custScaleX="233162" custScaleY="167041" custLinFactX="-100000" custLinFactY="91965" custLinFactNeighborX="-1417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8F186-2ABA-4973-B2DB-A8EB2B47C12C}" type="pres">
      <dgm:prSet presAssocID="{93A7C333-94AE-4064-ABD8-9F5FC9A8ADCC}" presName="sibTrans" presStyleCnt="0"/>
      <dgm:spPr/>
    </dgm:pt>
    <dgm:pt modelId="{6F477E7E-7847-4A69-BD0E-60ED44050614}" type="pres">
      <dgm:prSet presAssocID="{D41C754F-E81A-4ECE-B3E3-AD3B73D2E5AA}" presName="node" presStyleLbl="node1" presStyleIdx="4" presStyleCnt="5" custScaleX="227013" custScaleY="163594" custLinFactX="42494" custLinFactNeighborX="100000" custLinFactNeighborY="1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98884F-F91A-4D16-ACE4-5035348DF7A5}" type="presOf" srcId="{D7CD045A-7C06-4A54-BDCF-EB9FF91F3106}" destId="{208151BA-438C-4F6B-BBC2-EEE26B2A6A69}" srcOrd="0" destOrd="0" presId="urn:microsoft.com/office/officeart/2005/8/layout/default"/>
    <dgm:cxn modelId="{2FD14567-0FBE-45AF-BE23-1CF5700C8561}" srcId="{F5331288-396F-46D0-9136-B66D8823901B}" destId="{26D35099-AF0B-4AAE-A144-5662D6FADCB4}" srcOrd="3" destOrd="0" parTransId="{23DBCD0F-4022-4ACD-8681-1A964ED0F170}" sibTransId="{93A7C333-94AE-4064-ABD8-9F5FC9A8ADCC}"/>
    <dgm:cxn modelId="{B3761345-0BCC-4E68-B214-DC640E95F3C3}" type="presOf" srcId="{230A8652-BCA3-4DC7-A591-98473E03F004}" destId="{513732C6-028C-46BE-A7F7-A0CCF842809B}" srcOrd="0" destOrd="0" presId="urn:microsoft.com/office/officeart/2005/8/layout/default"/>
    <dgm:cxn modelId="{0B8FB927-FB13-4841-9A2A-4E23C23F93FD}" type="presOf" srcId="{26D35099-AF0B-4AAE-A144-5662D6FADCB4}" destId="{7A366B48-8DDD-45ED-B9B5-23CF9F18378A}" srcOrd="0" destOrd="0" presId="urn:microsoft.com/office/officeart/2005/8/layout/default"/>
    <dgm:cxn modelId="{CC2FAF0B-65D7-4090-8A7B-A3C06B6311C2}" type="presOf" srcId="{D41C754F-E81A-4ECE-B3E3-AD3B73D2E5AA}" destId="{6F477E7E-7847-4A69-BD0E-60ED44050614}" srcOrd="0" destOrd="0" presId="urn:microsoft.com/office/officeart/2005/8/layout/default"/>
    <dgm:cxn modelId="{140D3201-A4E1-4934-B5B2-B109BD0D8C7D}" srcId="{F5331288-396F-46D0-9136-B66D8823901B}" destId="{B24B9F89-65A0-4E11-93C3-11F83642F1DE}" srcOrd="0" destOrd="0" parTransId="{D0A6A6B5-DF8D-4A5F-A2EB-E26C8B48E90E}" sibTransId="{65236832-E800-4E87-A20E-B6DAED2A17F4}"/>
    <dgm:cxn modelId="{60A6AA83-C132-4C12-AA58-78EE3549190C}" srcId="{F5331288-396F-46D0-9136-B66D8823901B}" destId="{D7CD045A-7C06-4A54-BDCF-EB9FF91F3106}" srcOrd="1" destOrd="0" parTransId="{33818CFD-FC9B-4ADF-80E4-6DFB8A520160}" sibTransId="{69E9EB1A-CF87-42B2-8CDB-B4EC1E7776BD}"/>
    <dgm:cxn modelId="{1A07BEF1-ECEC-43AC-AE6F-0E8800D2109E}" srcId="{F5331288-396F-46D0-9136-B66D8823901B}" destId="{230A8652-BCA3-4DC7-A591-98473E03F004}" srcOrd="2" destOrd="0" parTransId="{1E0CC3A8-D962-4D70-9FAF-314168DE4600}" sibTransId="{7529905C-B617-46CC-9BC6-9C71E561EA2B}"/>
    <dgm:cxn modelId="{F068AE0E-9561-4F61-AEC9-9AE9BF2AC73F}" type="presOf" srcId="{F5331288-396F-46D0-9136-B66D8823901B}" destId="{5D50FE64-98E7-49CA-B36A-CCE410E54743}" srcOrd="0" destOrd="0" presId="urn:microsoft.com/office/officeart/2005/8/layout/default"/>
    <dgm:cxn modelId="{5E9A38C7-4133-431B-9086-AA48E0D44985}" srcId="{F5331288-396F-46D0-9136-B66D8823901B}" destId="{D41C754F-E81A-4ECE-B3E3-AD3B73D2E5AA}" srcOrd="4" destOrd="0" parTransId="{1B7E203C-4B02-4A70-9AC0-FAB15CFBCA1A}" sibTransId="{377E5F92-748D-4124-AEF8-55ADF3F6438A}"/>
    <dgm:cxn modelId="{09AAFEE5-6C0D-4EDB-BCBF-032B61BDA196}" type="presOf" srcId="{B24B9F89-65A0-4E11-93C3-11F83642F1DE}" destId="{6818DFC2-642A-4FC4-9FAF-5D4457D81E4E}" srcOrd="0" destOrd="0" presId="urn:microsoft.com/office/officeart/2005/8/layout/default"/>
    <dgm:cxn modelId="{1BDCE0A4-91A9-4088-A9DD-283D13234897}" type="presParOf" srcId="{5D50FE64-98E7-49CA-B36A-CCE410E54743}" destId="{6818DFC2-642A-4FC4-9FAF-5D4457D81E4E}" srcOrd="0" destOrd="0" presId="urn:microsoft.com/office/officeart/2005/8/layout/default"/>
    <dgm:cxn modelId="{F07838AE-733F-4391-870F-2577F50155ED}" type="presParOf" srcId="{5D50FE64-98E7-49CA-B36A-CCE410E54743}" destId="{E67AF288-DCB0-4A57-81B5-161B6E0D8D58}" srcOrd="1" destOrd="0" presId="urn:microsoft.com/office/officeart/2005/8/layout/default"/>
    <dgm:cxn modelId="{C86619ED-9E7B-4861-9879-B139E79E2557}" type="presParOf" srcId="{5D50FE64-98E7-49CA-B36A-CCE410E54743}" destId="{208151BA-438C-4F6B-BBC2-EEE26B2A6A69}" srcOrd="2" destOrd="0" presId="urn:microsoft.com/office/officeart/2005/8/layout/default"/>
    <dgm:cxn modelId="{7B416B40-C39E-432F-A82D-045F0EC86F72}" type="presParOf" srcId="{5D50FE64-98E7-49CA-B36A-CCE410E54743}" destId="{92D37E71-7884-4CB9-8D44-565F5179648F}" srcOrd="3" destOrd="0" presId="urn:microsoft.com/office/officeart/2005/8/layout/default"/>
    <dgm:cxn modelId="{D451E85F-27CA-4505-917A-6E59ACAF6D72}" type="presParOf" srcId="{5D50FE64-98E7-49CA-B36A-CCE410E54743}" destId="{513732C6-028C-46BE-A7F7-A0CCF842809B}" srcOrd="4" destOrd="0" presId="urn:microsoft.com/office/officeart/2005/8/layout/default"/>
    <dgm:cxn modelId="{B8D32761-63A2-443C-9BCF-608683D9A47A}" type="presParOf" srcId="{5D50FE64-98E7-49CA-B36A-CCE410E54743}" destId="{3AA4E8A7-C280-4AD6-95C9-8DCCF7E3997E}" srcOrd="5" destOrd="0" presId="urn:microsoft.com/office/officeart/2005/8/layout/default"/>
    <dgm:cxn modelId="{428D117F-3440-4B3E-8810-B9BFCAA6EB81}" type="presParOf" srcId="{5D50FE64-98E7-49CA-B36A-CCE410E54743}" destId="{7A366B48-8DDD-45ED-B9B5-23CF9F18378A}" srcOrd="6" destOrd="0" presId="urn:microsoft.com/office/officeart/2005/8/layout/default"/>
    <dgm:cxn modelId="{B0F8D989-DAF0-476D-85B6-339EBEF12BE0}" type="presParOf" srcId="{5D50FE64-98E7-49CA-B36A-CCE410E54743}" destId="{5A78F186-2ABA-4973-B2DB-A8EB2B47C12C}" srcOrd="7" destOrd="0" presId="urn:microsoft.com/office/officeart/2005/8/layout/default"/>
    <dgm:cxn modelId="{F5D54B1A-11B6-4075-A964-1DF35D6D10C1}" type="presParOf" srcId="{5D50FE64-98E7-49CA-B36A-CCE410E54743}" destId="{6F477E7E-7847-4A69-BD0E-60ED440506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8DFC2-642A-4FC4-9FAF-5D4457D81E4E}">
      <dsp:nvSpPr>
        <dsp:cNvPr id="0" name=""/>
        <dsp:cNvSpPr/>
      </dsp:nvSpPr>
      <dsp:spPr>
        <a:xfrm>
          <a:off x="0" y="191867"/>
          <a:ext cx="3453944" cy="102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Бег 100 м (сек.)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1867"/>
        <a:ext cx="3453944" cy="1024932"/>
      </dsp:txXfrm>
    </dsp:sp>
    <dsp:sp modelId="{208151BA-438C-4F6B-BBC2-EEE26B2A6A69}">
      <dsp:nvSpPr>
        <dsp:cNvPr id="0" name=""/>
        <dsp:cNvSpPr/>
      </dsp:nvSpPr>
      <dsp:spPr>
        <a:xfrm>
          <a:off x="2088232" y="1728196"/>
          <a:ext cx="4804237" cy="1274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Прыжок в длину с места (см)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232" y="1728196"/>
        <a:ext cx="4804237" cy="1274018"/>
      </dsp:txXfrm>
    </dsp:sp>
    <dsp:sp modelId="{513732C6-028C-46BE-A7F7-A0CCF842809B}">
      <dsp:nvSpPr>
        <dsp:cNvPr id="0" name=""/>
        <dsp:cNvSpPr/>
      </dsp:nvSpPr>
      <dsp:spPr>
        <a:xfrm>
          <a:off x="4968556" y="216023"/>
          <a:ext cx="3347858" cy="974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Бег 2000 (м) (девушки)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Бег 3000 (м) (юноши)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8556" y="216023"/>
        <a:ext cx="3347858" cy="974600"/>
      </dsp:txXfrm>
    </dsp:sp>
    <dsp:sp modelId="{7A366B48-8DDD-45ED-B9B5-23CF9F18378A}">
      <dsp:nvSpPr>
        <dsp:cNvPr id="0" name=""/>
        <dsp:cNvSpPr/>
      </dsp:nvSpPr>
      <dsp:spPr>
        <a:xfrm>
          <a:off x="72006" y="3528391"/>
          <a:ext cx="3836669" cy="1649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Подтягивание из виса на высокой перекладине (юноши)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Сгибание и разгибание рук в упоре лежа («отжимание») (девушки)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06" y="3528391"/>
        <a:ext cx="3836669" cy="1649191"/>
      </dsp:txXfrm>
    </dsp:sp>
    <dsp:sp modelId="{6F477E7E-7847-4A69-BD0E-60ED44050614}">
      <dsp:nvSpPr>
        <dsp:cNvPr id="0" name=""/>
        <dsp:cNvSpPr/>
      </dsp:nvSpPr>
      <dsp:spPr>
        <a:xfrm>
          <a:off x="4689447" y="3600401"/>
          <a:ext cx="3735488" cy="1615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Наклон вперед из положения стоя на гимнастической скамье (от уровня скамьи)  (см)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9447" y="3600401"/>
        <a:ext cx="3735488" cy="1615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CE38DFC-33CE-49C7-B166-F61B98F0E428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10453A2-B91A-449B-B02F-9C5749DAC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86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77B22AE-5785-44CA-81AA-D34B97E9AF8B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545D7A2-6DA1-4F95-9B36-33B1166D1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40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45D7A2-6DA1-4F95-9B36-33B1166D156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9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3661-3886-4DBB-BB8A-D773E7779C80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07E2-5E56-428A-9D1C-FA9E0DF62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4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8298-96F6-4699-B6AF-D17CE2CBA4E4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4043-B813-4892-8E6E-56A816754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9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3AAF-2E76-4272-8431-FC7E8046A87E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D42B-4E71-423F-BC11-B481244B9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5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2D10-BC9A-41A9-B668-15478F587003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2AA8-FC4B-4599-9BED-8A444A86A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00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3661-3886-4DBB-BB8A-D773E7779C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07E2-5E56-428A-9D1C-FA9E0DF62E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5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E5D1-1863-4DA7-A343-1B873688DB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01DC-00EE-4C7B-BFBF-A2EEB5F162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0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B796-7E90-4F74-852C-44852BE63B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8528-9C1C-4FB8-8604-F41A95C758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6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DE10-1B10-4378-BDDB-1814CB204F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9284-0BFB-4BE3-8E8E-7ADDC8D555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7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D73A-BC6C-4A4F-8CD0-F0F6070555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F6DC-7D02-4EB2-B7C4-41952A17E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64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CC12-C452-4175-826B-862D83E3DC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0E7A-AA95-4872-B213-14B2AC8E78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78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9083-96DD-4CDF-979D-ABDA2A51FB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C0B3-0028-4C7D-ADC8-4946D09EE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E5D1-1863-4DA7-A343-1B873688DBD8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01DC-00EE-4C7B-BFBF-A2EEB5F16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38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1EF3-56BB-4EBE-9082-2B749CDD91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7567-F2C6-4AAC-8149-2F399984CB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12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9D387-2A5D-4850-845C-B43294893D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3BCA-B9A3-41AA-A72B-5D119FD34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64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8298-96F6-4699-B6AF-D17CE2CBA4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4043-B813-4892-8E6E-56A8167547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13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3AAF-2E76-4272-8431-FC7E8046A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D42B-4E71-423F-BC11-B481244B9F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78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2D10-BC9A-41A9-B668-15478F5870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2AA8-FC4B-4599-9BED-8A444A86A2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6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B796-7E90-4F74-852C-44852BE63B50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8528-9C1C-4FB8-8604-F41A95C75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0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DE10-1B10-4378-BDDB-1814CB204F1E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9284-0BFB-4BE3-8E8E-7ADDC8D55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3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D73A-BC6C-4A4F-8CD0-F0F60705550E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F6DC-7D02-4EB2-B7C4-41952A17E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3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CC12-C452-4175-826B-862D83E3DCF6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0E7A-AA95-4872-B213-14B2AC8E7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9083-96DD-4CDF-979D-ABDA2A51FBDC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C0B3-0028-4C7D-ADC8-4946D09EE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3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1EF3-56BB-4EBE-9082-2B749CDD910C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7567-F2C6-4AAC-8149-2F399984C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9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9D387-2A5D-4850-845C-B43294893DF7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3BCA-B9A3-41AA-A72B-5D119FD34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1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0C7313-0EBA-46FA-8903-C97EF03EFBD9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761D1E-A602-49CE-8B1E-42F19E320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0C7313-0EBA-46FA-8903-C97EF03EFB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761D1E-A602-49CE-8B1E-42F19E320B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gras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 txBox="1">
            <a:spLocks/>
          </p:cNvSpPr>
          <p:nvPr/>
        </p:nvSpPr>
        <p:spPr bwMode="auto">
          <a:xfrm>
            <a:off x="1643170" y="2132856"/>
            <a:ext cx="7056784" cy="59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4800" b="1" dirty="0">
                <a:solidFill>
                  <a:srgbClr val="00B050"/>
                </a:solidFill>
                <a:latin typeface="Arial" charset="0"/>
                <a:cs typeface="Arial" charset="0"/>
                <a:sym typeface="Helvetica" pitchFamily="34" charset="0"/>
              </a:rPr>
              <a:t>ЮГОРСКИЙ</a:t>
            </a:r>
            <a:endParaRPr lang="en-US" sz="4800" b="1" dirty="0">
              <a:solidFill>
                <a:srgbClr val="00B050"/>
              </a:solidFill>
              <a:latin typeface="Arial" charset="0"/>
              <a:cs typeface="Arial" charset="0"/>
              <a:sym typeface="Helvetica" pitchFamily="34" charset="0"/>
            </a:endParaRPr>
          </a:p>
          <a:p>
            <a:pPr algn="l"/>
            <a:r>
              <a:rPr lang="ru-RU" sz="4800" b="1" dirty="0">
                <a:solidFill>
                  <a:srgbClr val="00B050"/>
                </a:solidFill>
                <a:latin typeface="Arial" charset="0"/>
                <a:cs typeface="Arial" charset="0"/>
                <a:sym typeface="Helvetica" pitchFamily="34" charset="0"/>
              </a:rPr>
              <a:t>ГОСУДАРСТВЕННЫЙ УНИВЕРСИТЕТ</a:t>
            </a: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2111375" y="5364163"/>
            <a:ext cx="5057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solidFill>
                  <a:srgbClr val="002060"/>
                </a:solidFill>
                <a:latin typeface="Arial" charset="0"/>
                <a:cs typeface="Arial" charset="0"/>
                <a:sym typeface="Helvetica" pitchFamily="34" charset="0"/>
              </a:rPr>
              <a:t>www.ugrasu.ru</a:t>
            </a:r>
            <a:endParaRPr lang="ru-RU" sz="3200" dirty="0">
              <a:solidFill>
                <a:srgbClr val="002060"/>
              </a:solidFill>
              <a:latin typeface="Arial" charset="0"/>
              <a:cs typeface="Arial" charset="0"/>
              <a:sym typeface="Helvetica" pitchFamily="34" charset="0"/>
            </a:endParaRPr>
          </a:p>
        </p:txBody>
      </p:sp>
      <p:pic>
        <p:nvPicPr>
          <p:cNvPr id="8" name="Picture 2" descr="\\pdc.edu.ugrasu\edu\PRK\Косинцева М.В\Логотип\logo_YuGU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17" y="2276872"/>
            <a:ext cx="129688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8" y="-160446"/>
            <a:ext cx="9145016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dirty="0"/>
              <a:t>Высшая школа физической культуры и спорта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96634"/>
              </p:ext>
            </p:extLst>
          </p:nvPr>
        </p:nvGraphicFramePr>
        <p:xfrm>
          <a:off x="0" y="1556792"/>
          <a:ext cx="9123966" cy="25202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13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7670">
                  <a:extLst>
                    <a:ext uri="{9D8B030D-6E8A-4147-A177-3AD203B41FA5}">
                      <a16:colId xmlns:a16="http://schemas.microsoft.com/office/drawing/2014/main" val="3046240840"/>
                    </a:ext>
                  </a:extLst>
                </a:gridCol>
              </a:tblGrid>
              <a:tr h="882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4213" algn="l"/>
                          <a:tab pos="4533900" algn="l"/>
                          <a:tab pos="5999163" algn="l"/>
                        </a:tabLst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НАПРАВЛЕНИЕ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3831" marR="53831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4213" algn="l"/>
                          <a:tab pos="4533900" algn="l"/>
                          <a:tab pos="5999163" algn="l"/>
                        </a:tabLst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3831" marR="538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4213" algn="l"/>
                          <a:tab pos="4533900" algn="l"/>
                          <a:tab pos="5999163" algn="l"/>
                        </a:tabLst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ХМАО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3831" marR="538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4213" algn="l"/>
                          <a:tab pos="4533900" algn="l"/>
                          <a:tab pos="5999163" algn="l"/>
                        </a:tabLst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ВНЕБЮДЖЕТ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3831" marR="538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4213" algn="l"/>
                          <a:tab pos="4533900" algn="l"/>
                          <a:tab pos="5999163" algn="l"/>
                        </a:tabLst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3831" marR="5383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4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4213" algn="l"/>
                          <a:tab pos="4533900" algn="l"/>
                          <a:tab pos="5999163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ОЧНАЯ ФОРМА ОБУЧЕНИЯ</a:t>
                      </a:r>
                    </a:p>
                  </a:txBody>
                  <a:tcPr marL="53831" marR="53831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4213" algn="l"/>
                          <a:tab pos="4533900" algn="l"/>
                          <a:tab pos="5999163" algn="l"/>
                        </a:tabLst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53831" marR="53831" marT="0" marB="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9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49.03.01  Физическая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культура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</a:p>
                  </a:txBody>
                  <a:tcPr marL="53831" marR="538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4213" algn="l"/>
                          <a:tab pos="4533900" algn="l"/>
                          <a:tab pos="5999163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3831" marR="538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4213" algn="l"/>
                          <a:tab pos="4533900" algn="l"/>
                          <a:tab pos="5999163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3831" marR="538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4213" algn="l"/>
                          <a:tab pos="4533900" algn="l"/>
                          <a:tab pos="5999163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3831" marR="538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4213" algn="l"/>
                          <a:tab pos="4533900" algn="l"/>
                          <a:tab pos="5999163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3831" marR="5383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11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13636" y="678427"/>
            <a:ext cx="9130364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b="1" dirty="0">
                <a:solidFill>
                  <a:prstClr val="white"/>
                </a:solidFill>
                <a:latin typeface="Arial" charset="0"/>
              </a:rPr>
              <a:t>Для   получения  высшего   образования  по  очной форме обучения  с  </a:t>
            </a:r>
            <a:r>
              <a:rPr lang="ru-RU" sz="2200" b="1" dirty="0">
                <a:solidFill>
                  <a:srgbClr val="FF0000"/>
                </a:solidFill>
                <a:latin typeface="Arial" charset="0"/>
              </a:rPr>
              <a:t>20  июня</a:t>
            </a:r>
          </a:p>
        </p:txBody>
      </p:sp>
      <p:sp>
        <p:nvSpPr>
          <p:cNvPr id="16387" name="Rectangle 2"/>
          <p:cNvSpPr txBox="1">
            <a:spLocks/>
          </p:cNvSpPr>
          <p:nvPr/>
        </p:nvSpPr>
        <p:spPr bwMode="auto">
          <a:xfrm>
            <a:off x="1000795" y="226488"/>
            <a:ext cx="763036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>
              <a:spcBef>
                <a:spcPct val="20000"/>
              </a:spcBef>
              <a:buFont typeface="Arial" charset="0"/>
              <a:buNone/>
            </a:pPr>
            <a:r>
              <a:rPr lang="ru-RU" sz="3200" b="1" dirty="0">
                <a:solidFill>
                  <a:srgbClr val="003D96"/>
                </a:solidFill>
                <a:latin typeface="Arial" charset="0"/>
                <a:cs typeface="Arial" charset="0"/>
              </a:rPr>
              <a:t>   </a:t>
            </a:r>
            <a:endParaRPr lang="ru-RU" sz="3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0" y="1447868"/>
            <a:ext cx="9144000" cy="17543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spcBef>
                <a:spcPts val="1200"/>
              </a:spcBef>
            </a:pPr>
            <a:r>
              <a:rPr lang="ru-RU" sz="2000" b="1" dirty="0">
                <a:solidFill>
                  <a:srgbClr val="FF6600"/>
                </a:solidFill>
                <a:latin typeface="Arial" charset="0"/>
              </a:rPr>
              <a:t>до  15 июля</a:t>
            </a:r>
            <a:r>
              <a:rPr lang="ru-RU" sz="2000" b="1" dirty="0">
                <a:solidFill>
                  <a:prstClr val="black"/>
                </a:solidFill>
                <a:latin typeface="Arial" charset="0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Arial" charset="0"/>
              </a:rPr>
              <a:t>у  лиц   поступающих  для  обучения  по  направлениям  подготовки  (специальностям), при   приёме 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charset="0"/>
              </a:rPr>
              <a:t>на 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charset="0"/>
              </a:rPr>
              <a:t>которые  проводятся  дополнительные вступительные 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charset="0"/>
              </a:rPr>
              <a:t>испытания 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charset="0"/>
              </a:rPr>
              <a:t>творческой  или  профессионально  направленности.</a:t>
            </a:r>
            <a:br>
              <a:rPr lang="ru-RU" sz="2000" dirty="0">
                <a:solidFill>
                  <a:prstClr val="black"/>
                </a:solidFill>
                <a:latin typeface="Arial" charset="0"/>
              </a:rPr>
            </a:br>
            <a:r>
              <a:rPr lang="ru-RU" sz="2400" b="1" dirty="0">
                <a:solidFill>
                  <a:prstClr val="black"/>
                </a:solidFill>
                <a:latin typeface="Arial" charset="0"/>
              </a:rPr>
              <a:t>Вступительные испытания: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16.07-20.07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36" y="-4131"/>
            <a:ext cx="9151962" cy="738664"/>
          </a:xfrm>
          <a:prstGeom prst="rect">
            <a:avLst/>
          </a:prstGeom>
          <a:gradFill rotWithShape="1">
            <a:gsLst>
              <a:gs pos="0">
                <a:srgbClr val="4F81BD">
                  <a:shade val="63000"/>
                  <a:satMod val="165000"/>
                </a:srgbClr>
              </a:gs>
              <a:gs pos="30000">
                <a:srgbClr val="4F81BD">
                  <a:shade val="58000"/>
                  <a:satMod val="165000"/>
                </a:srgbClr>
              </a:gs>
              <a:gs pos="75000">
                <a:srgbClr val="4F81BD">
                  <a:shade val="30000"/>
                  <a:satMod val="175000"/>
                </a:srgbClr>
              </a:gs>
              <a:gs pos="100000">
                <a:srgbClr val="4F81BD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4F81BD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СРОКИ ПРОВЕДЕНИЯ ПРИЕМНОЙ КАМПАНИИ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16" y="3068960"/>
            <a:ext cx="9145016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63000"/>
                  <a:satMod val="165000"/>
                </a:srgbClr>
              </a:gs>
              <a:gs pos="30000">
                <a:srgbClr val="4F81BD">
                  <a:shade val="58000"/>
                  <a:satMod val="165000"/>
                </a:srgbClr>
              </a:gs>
              <a:gs pos="75000">
                <a:srgbClr val="4F81BD">
                  <a:shade val="30000"/>
                  <a:satMod val="175000"/>
                </a:srgbClr>
              </a:gs>
              <a:gs pos="100000">
                <a:srgbClr val="4F81BD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4F81BD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Способы подачи</a:t>
            </a:r>
            <a:r>
              <a:rPr kumimoji="0" lang="ru-RU" sz="2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документов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530625"/>
            <a:ext cx="9144000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l" eaLnBrk="1" hangingPunct="1">
              <a:spcBef>
                <a:spcPts val="1200"/>
              </a:spcBef>
              <a:buAutoNum type="arabicPeriod"/>
            </a:pPr>
            <a:r>
              <a:rPr lang="ru-RU" sz="2200" b="1" dirty="0">
                <a:solidFill>
                  <a:srgbClr val="FF6600"/>
                </a:solidFill>
                <a:latin typeface="Arial" charset="0"/>
              </a:rPr>
              <a:t>Лично.</a:t>
            </a:r>
          </a:p>
          <a:p>
            <a:pPr marL="457200" lvl="0" indent="-457200" algn="l" eaLnBrk="1" hangingPunct="1">
              <a:spcBef>
                <a:spcPts val="1200"/>
              </a:spcBef>
              <a:buAutoNum type="arabicPeriod"/>
            </a:pPr>
            <a:r>
              <a:rPr lang="ru-RU" sz="2200" b="1" dirty="0">
                <a:solidFill>
                  <a:srgbClr val="FF6600"/>
                </a:solidFill>
                <a:latin typeface="Arial" charset="0"/>
              </a:rPr>
              <a:t>Через операторов почтовой связи.</a:t>
            </a:r>
          </a:p>
          <a:p>
            <a:pPr marL="457200" lvl="0" indent="-457200" algn="l" eaLnBrk="1" hangingPunct="1">
              <a:spcBef>
                <a:spcPts val="1200"/>
              </a:spcBef>
              <a:buAutoNum type="arabicPeriod"/>
            </a:pPr>
            <a:r>
              <a:rPr lang="ru-RU" sz="2200" b="1" dirty="0">
                <a:solidFill>
                  <a:srgbClr val="FF6600"/>
                </a:solidFill>
                <a:latin typeface="Arial" charset="0"/>
              </a:rPr>
              <a:t>В электронной форме посредством электронной информационной системы университета</a:t>
            </a:r>
            <a:r>
              <a:rPr lang="ru-RU" sz="2400" b="1" dirty="0">
                <a:solidFill>
                  <a:srgbClr val="FF6600"/>
                </a:solidFill>
                <a:latin typeface="Arial" charset="0"/>
              </a:rPr>
              <a:t>.</a:t>
            </a:r>
          </a:p>
          <a:p>
            <a:pPr marL="457200" lvl="0" indent="-457200" algn="l" eaLnBrk="1" hangingPunct="1">
              <a:spcBef>
                <a:spcPts val="1200"/>
              </a:spcBef>
              <a:buAutoNum type="arabicPeriod"/>
            </a:pPr>
            <a:endParaRPr lang="ru-RU" sz="2400" b="1" dirty="0">
              <a:solidFill>
                <a:srgbClr val="FF6600"/>
              </a:solidFill>
              <a:latin typeface="Arial" charset="0"/>
            </a:endParaRPr>
          </a:p>
          <a:p>
            <a:pPr marL="457200" lvl="0" indent="-457200" algn="l" eaLnBrk="1" hangingPunct="1">
              <a:spcBef>
                <a:spcPts val="1200"/>
              </a:spcBef>
              <a:buAutoNum type="arabicPeriod"/>
            </a:pPr>
            <a:endParaRPr lang="ru-RU" sz="2000" b="1" dirty="0">
              <a:solidFill>
                <a:srgbClr val="FF6600"/>
              </a:solidFill>
              <a:latin typeface="Arial" charset="0"/>
            </a:endParaRPr>
          </a:p>
          <a:p>
            <a:pPr marL="457200" lvl="0" indent="-457200" algn="l" eaLnBrk="1" hangingPunct="1">
              <a:spcBef>
                <a:spcPts val="1200"/>
              </a:spcBef>
              <a:buAutoNum type="arabicPeriod"/>
            </a:pPr>
            <a:endParaRPr lang="ru-RU" sz="24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9" r="5868" b="9355"/>
          <a:stretch/>
        </p:blipFill>
        <p:spPr>
          <a:xfrm rot="320176">
            <a:off x="6610320" y="4957900"/>
            <a:ext cx="1983439" cy="1611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235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 txBox="1">
            <a:spLocks/>
          </p:cNvSpPr>
          <p:nvPr/>
        </p:nvSpPr>
        <p:spPr bwMode="auto">
          <a:xfrm>
            <a:off x="1000795" y="226488"/>
            <a:ext cx="763036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>
              <a:spcBef>
                <a:spcPct val="20000"/>
              </a:spcBef>
              <a:buFont typeface="Arial" charset="0"/>
              <a:buNone/>
            </a:pPr>
            <a:r>
              <a:rPr lang="ru-RU" sz="3200" b="1" dirty="0">
                <a:solidFill>
                  <a:srgbClr val="003D96"/>
                </a:solidFill>
                <a:latin typeface="Arial" charset="0"/>
                <a:cs typeface="Arial" charset="0"/>
              </a:rPr>
              <a:t>   </a:t>
            </a:r>
            <a:endParaRPr lang="ru-RU" sz="3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13636" y="755583"/>
            <a:ext cx="9130364" cy="60324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l" eaLnBrk="1" hangingPunct="1">
              <a:spcBef>
                <a:spcPts val="1200"/>
              </a:spcBef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Биология (экзамен в форме ЕГЭ/ мин. балл 39).</a:t>
            </a:r>
          </a:p>
          <a:p>
            <a:pPr marL="457200" indent="-457200" algn="l" eaLnBrk="1" hangingPunct="1">
              <a:spcBef>
                <a:spcPts val="1200"/>
              </a:spcBef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Русский язык (экзамен в форме ЕГЭ/ мин. балл 40).</a:t>
            </a:r>
          </a:p>
          <a:p>
            <a:pPr marL="457200" indent="-457200" algn="l" eaLnBrk="1" hangingPunct="1">
              <a:spcBef>
                <a:spcPts val="1200"/>
              </a:spcBef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Физическая культура (мин. балл 40).</a:t>
            </a:r>
          </a:p>
          <a:p>
            <a:pPr lvl="0" algn="just" eaLnBrk="1" hangingPunct="1">
              <a:spcBef>
                <a:spcPts val="1200"/>
              </a:spcBef>
            </a:pPr>
            <a:r>
              <a:rPr lang="ru-RU" sz="2000" b="1" dirty="0">
                <a:solidFill>
                  <a:srgbClr val="FF6600"/>
                </a:solidFill>
                <a:latin typeface="Arial" charset="0"/>
              </a:rPr>
              <a:t>Абитуриенты, имеющие высшее или среднее профессиональное образование, имеют право поступать по результатам вступительных испытаний, проводимых университетом.</a:t>
            </a:r>
          </a:p>
          <a:p>
            <a:pPr lvl="0" algn="just" eaLnBrk="1" hangingPunct="1">
              <a:spcBef>
                <a:spcPts val="1200"/>
              </a:spcBef>
            </a:pPr>
            <a:endParaRPr lang="ru-RU" sz="2000" b="1" dirty="0">
              <a:solidFill>
                <a:srgbClr val="FF6600"/>
              </a:solidFill>
              <a:latin typeface="Arial" charset="0"/>
            </a:endParaRPr>
          </a:p>
          <a:p>
            <a:pPr lvl="0" eaLnBrk="1" hangingPunct="1">
              <a:spcBef>
                <a:spcPts val="1200"/>
              </a:spcBef>
            </a:pPr>
            <a:r>
              <a:rPr lang="ru-RU" sz="2000" b="1" dirty="0">
                <a:solidFill>
                  <a:schemeClr val="tx1"/>
                </a:solidFill>
              </a:rPr>
              <a:t>Расчет баллов для абитуриентов, поступающих в ФГБОУ ВО «Югорский государственный университет» по направлению подготовки 49.03.01 Физическая культура</a:t>
            </a:r>
          </a:p>
          <a:p>
            <a:pPr lvl="0" algn="just" eaLnBrk="1" hangingPunct="1">
              <a:spcBef>
                <a:spcPts val="1200"/>
              </a:spcBef>
            </a:pPr>
            <a:r>
              <a:rPr lang="ru-RU" sz="2400" b="1" dirty="0">
                <a:solidFill>
                  <a:srgbClr val="003D96"/>
                </a:solidFill>
              </a:rPr>
              <a:t>ЗМС, МСМК, МС России </a:t>
            </a:r>
            <a:r>
              <a:rPr lang="ru-RU" sz="2400" dirty="0">
                <a:solidFill>
                  <a:srgbClr val="003D96"/>
                </a:solidFill>
              </a:rPr>
              <a:t>                                                     </a:t>
            </a:r>
            <a:r>
              <a:rPr lang="ru-RU" sz="2400" b="1" dirty="0">
                <a:solidFill>
                  <a:srgbClr val="FF0000"/>
                </a:solidFill>
              </a:rPr>
              <a:t>100</a:t>
            </a:r>
            <a:r>
              <a:rPr lang="ru-RU" sz="2400" dirty="0"/>
              <a:t> </a:t>
            </a:r>
          </a:p>
          <a:p>
            <a:pPr lvl="0" algn="just" eaLnBrk="1" hangingPunct="1">
              <a:spcBef>
                <a:spcPts val="1200"/>
              </a:spcBef>
            </a:pPr>
            <a:r>
              <a:rPr lang="ru-RU" sz="2400" b="1" dirty="0">
                <a:solidFill>
                  <a:srgbClr val="003D96"/>
                </a:solidFill>
              </a:rPr>
              <a:t>KMC России, Золотой знак отличия комплекса ГТО</a:t>
            </a:r>
            <a:r>
              <a:rPr lang="ru-RU" sz="2400" dirty="0">
                <a:solidFill>
                  <a:srgbClr val="003D96"/>
                </a:solidFill>
              </a:rPr>
              <a:t>     </a:t>
            </a:r>
            <a:r>
              <a:rPr lang="ru-RU" sz="2400" b="1" dirty="0">
                <a:solidFill>
                  <a:srgbClr val="FF0000"/>
                </a:solidFill>
              </a:rPr>
              <a:t>75</a:t>
            </a:r>
            <a:r>
              <a:rPr lang="ru-RU" sz="2400" dirty="0"/>
              <a:t> </a:t>
            </a:r>
          </a:p>
          <a:p>
            <a:pPr lvl="0" algn="just" eaLnBrk="1" hangingPunct="1">
              <a:spcBef>
                <a:spcPts val="1200"/>
              </a:spcBef>
            </a:pPr>
            <a:r>
              <a:rPr lang="ru-RU" sz="2400" b="1" dirty="0">
                <a:solidFill>
                  <a:srgbClr val="003D96"/>
                </a:solidFill>
              </a:rPr>
              <a:t>Серебряный знак отличия комплекса ГТО                     </a:t>
            </a:r>
            <a:r>
              <a:rPr lang="ru-RU" sz="2400" b="1" dirty="0">
                <a:solidFill>
                  <a:srgbClr val="FF0000"/>
                </a:solidFill>
              </a:rPr>
              <a:t>50</a:t>
            </a:r>
            <a:r>
              <a:rPr lang="ru-RU" sz="2400" dirty="0"/>
              <a:t> </a:t>
            </a:r>
          </a:p>
          <a:p>
            <a:pPr lvl="0" algn="just" eaLnBrk="1" hangingPunct="1">
              <a:spcBef>
                <a:spcPts val="1200"/>
              </a:spcBef>
            </a:pPr>
            <a:endParaRPr lang="ru-RU" sz="2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36" y="-30982"/>
            <a:ext cx="9101720" cy="738664"/>
          </a:xfrm>
          <a:prstGeom prst="rect">
            <a:avLst/>
          </a:prstGeom>
          <a:gradFill rotWithShape="1">
            <a:gsLst>
              <a:gs pos="0">
                <a:srgbClr val="4F81BD">
                  <a:shade val="63000"/>
                  <a:satMod val="165000"/>
                </a:srgbClr>
              </a:gs>
              <a:gs pos="30000">
                <a:srgbClr val="4F81BD">
                  <a:shade val="58000"/>
                  <a:satMod val="165000"/>
                </a:srgbClr>
              </a:gs>
              <a:gs pos="75000">
                <a:srgbClr val="4F81BD">
                  <a:shade val="30000"/>
                  <a:satMod val="175000"/>
                </a:srgbClr>
              </a:gs>
              <a:gs pos="100000">
                <a:srgbClr val="4F81BD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4F81BD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white"/>
                </a:solidFill>
                <a:latin typeface="Calibri"/>
              </a:rPr>
              <a:t>Вступительные испытания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86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Вступительные испытания по Физической культуре 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77065884"/>
              </p:ext>
            </p:extLst>
          </p:nvPr>
        </p:nvGraphicFramePr>
        <p:xfrm>
          <a:off x="395536" y="1052736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07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 txBox="1">
            <a:spLocks/>
          </p:cNvSpPr>
          <p:nvPr/>
        </p:nvSpPr>
        <p:spPr bwMode="auto">
          <a:xfrm>
            <a:off x="285910" y="530225"/>
            <a:ext cx="8569325" cy="52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l"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solidFill>
                  <a:srgbClr val="003D96"/>
                </a:solidFill>
                <a:latin typeface="Arial Black" panose="020B0A04020102020204" pitchFamily="34" charset="0"/>
                <a:cs typeface="Arial" charset="0"/>
              </a:rPr>
              <a:t>    </a:t>
            </a:r>
            <a:endParaRPr lang="ru-RU" sz="2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254914"/>
            <a:ext cx="9144000" cy="563231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ru-RU" sz="2300" b="1" dirty="0">
                <a:solidFill>
                  <a:prstClr val="white"/>
                </a:solidFill>
                <a:latin typeface="Arial" charset="0"/>
              </a:rPr>
              <a:t>Для   получения высшего образования </a:t>
            </a:r>
          </a:p>
          <a:p>
            <a:pPr eaLnBrk="1" hangingPunct="1"/>
            <a:r>
              <a:rPr lang="ru-RU" sz="2300" b="1" dirty="0">
                <a:solidFill>
                  <a:prstClr val="white"/>
                </a:solidFill>
                <a:latin typeface="Arial" charset="0"/>
              </a:rPr>
              <a:t>по программам </a:t>
            </a:r>
            <a:r>
              <a:rPr lang="ru-RU" sz="2300" b="1" dirty="0" err="1">
                <a:solidFill>
                  <a:prstClr val="white"/>
                </a:solidFill>
                <a:latin typeface="Arial" charset="0"/>
              </a:rPr>
              <a:t>бакалавриата</a:t>
            </a:r>
            <a:r>
              <a:rPr lang="ru-RU" sz="2300" b="1" dirty="0">
                <a:solidFill>
                  <a:prstClr val="white"/>
                </a:solidFill>
                <a:latin typeface="Arial" charset="0"/>
              </a:rPr>
              <a:t> </a:t>
            </a:r>
          </a:p>
          <a:p>
            <a:pPr eaLnBrk="1" hangingPunct="1"/>
            <a:endParaRPr lang="ru-RU" sz="2300" b="1" dirty="0">
              <a:solidFill>
                <a:prstClr val="white"/>
              </a:solidFill>
              <a:latin typeface="Arial" charset="0"/>
            </a:endParaRPr>
          </a:p>
          <a:p>
            <a:pPr eaLnBrk="1" hangingPunct="1"/>
            <a:r>
              <a:rPr lang="ru-RU" sz="2300" b="1" dirty="0">
                <a:solidFill>
                  <a:prstClr val="white"/>
                </a:solidFill>
                <a:latin typeface="Arial" charset="0"/>
              </a:rPr>
              <a:t>Очная форма обучения</a:t>
            </a:r>
          </a:p>
          <a:p>
            <a:pPr eaLnBrk="1" hangingPunct="1"/>
            <a:r>
              <a:rPr lang="ru-RU" sz="2300" b="1" dirty="0">
                <a:solidFill>
                  <a:prstClr val="white"/>
                </a:solidFill>
                <a:latin typeface="Arial" charset="0"/>
              </a:rPr>
              <a:t>1 волна</a:t>
            </a:r>
          </a:p>
          <a:p>
            <a:pPr algn="just" eaLnBrk="1" hangingPunct="1"/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28 июля </a:t>
            </a:r>
            <a:r>
              <a:rPr lang="ru-RU" sz="2300" b="1" dirty="0">
                <a:solidFill>
                  <a:prstClr val="white"/>
                </a:solidFill>
                <a:latin typeface="Arial" charset="0"/>
              </a:rPr>
              <a:t>– день завершения  приема заявлений о согласии на зачисление, оригиналов документов об образовании.</a:t>
            </a:r>
          </a:p>
          <a:p>
            <a:pPr lvl="0" algn="just" eaLnBrk="1" hangingPunct="1"/>
            <a:r>
              <a:rPr lang="ru-RU" sz="2300" b="1" dirty="0">
                <a:solidFill>
                  <a:srgbClr val="FF0000"/>
                </a:solidFill>
                <a:latin typeface="Arial" charset="0"/>
              </a:rPr>
              <a:t>30 ИЮЛЯ </a:t>
            </a:r>
            <a:r>
              <a:rPr lang="ru-RU" sz="2300" b="1" dirty="0">
                <a:solidFill>
                  <a:prstClr val="white"/>
                </a:solidFill>
                <a:latin typeface="Arial" charset="0"/>
              </a:rPr>
              <a:t>– издание приказа о зачислении.</a:t>
            </a:r>
          </a:p>
          <a:p>
            <a:pPr lvl="0" algn="just" eaLnBrk="1" hangingPunct="1"/>
            <a:endParaRPr lang="ru-RU" sz="2300" b="1" dirty="0">
              <a:solidFill>
                <a:prstClr val="white"/>
              </a:solidFill>
              <a:latin typeface="Arial" charset="0"/>
            </a:endParaRPr>
          </a:p>
          <a:p>
            <a:pPr lvl="0" eaLnBrk="1" hangingPunct="1"/>
            <a:r>
              <a:rPr lang="ru-RU" sz="2300" b="1" dirty="0">
                <a:solidFill>
                  <a:prstClr val="white"/>
                </a:solidFill>
                <a:latin typeface="Arial" charset="0"/>
              </a:rPr>
              <a:t>2 волна</a:t>
            </a:r>
          </a:p>
          <a:p>
            <a:pPr lvl="0" algn="just" eaLnBrk="1" hangingPunct="1"/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3 августа </a:t>
            </a:r>
            <a:r>
              <a:rPr lang="ru-RU" sz="2300" b="1" dirty="0">
                <a:solidFill>
                  <a:prstClr val="white"/>
                </a:solidFill>
                <a:latin typeface="Arial" charset="0"/>
              </a:rPr>
              <a:t>– день завершения  приема заявлений о согласии на зачисление, оригиналов документов об образовании.</a:t>
            </a:r>
          </a:p>
          <a:p>
            <a:pPr lvl="0" algn="just" eaLnBrk="1" hangingPunct="1"/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5 августа </a:t>
            </a:r>
            <a:r>
              <a:rPr lang="ru-RU" sz="2300" b="1" dirty="0">
                <a:solidFill>
                  <a:prstClr val="white"/>
                </a:solidFill>
                <a:latin typeface="Arial" charset="0"/>
              </a:rPr>
              <a:t>– издание приказа о зачислении.</a:t>
            </a:r>
          </a:p>
          <a:p>
            <a:pPr algn="just" eaLnBrk="1" hangingPunct="1"/>
            <a:endParaRPr lang="ru-RU" sz="23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96" y="-11098"/>
            <a:ext cx="914665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Зачисление</a:t>
            </a:r>
          </a:p>
        </p:txBody>
      </p:sp>
    </p:spTree>
    <p:extLst>
      <p:ext uri="{BB962C8B-B14F-4D97-AF65-F5344CB8AC3E}">
        <p14:creationId xmlns:p14="http://schemas.microsoft.com/office/powerpoint/2010/main" val="218657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idx="1"/>
          </p:nvPr>
        </p:nvSpPr>
        <p:spPr>
          <a:xfrm>
            <a:off x="-34189" y="1322662"/>
            <a:ext cx="9144000" cy="4384319"/>
          </a:xfrm>
          <a:solidFill>
            <a:srgbClr val="0070C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ОБЯЗАТЕЛЬНЫЕ ДОКУМЕНТЫ: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  Заявление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(заполняется бланк установленной формы)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  Документ об образовании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(подлинник или копия).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  Документы подтверждающие право на внеконкурсное  зачисление, льготы, установленные законодательством РФ.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  Копия паспорта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(паспорт предъявляется лично).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РЕКОМЕНДУЕТСЯ ПРЕДОСТАВИТЬ:</a:t>
            </a:r>
          </a:p>
          <a:p>
            <a:pPr marL="901700" indent="-36830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медицинскую справку</a:t>
            </a:r>
          </a:p>
          <a:p>
            <a:pPr marL="901700" indent="-36830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две фотографии 3х4</a:t>
            </a:r>
          </a:p>
          <a:p>
            <a:pPr marL="901700" indent="-36830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копию ИНН,  </a:t>
            </a:r>
          </a:p>
          <a:p>
            <a:pPr marL="901700" indent="-36830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приписное  удостоверение  (для  юношей).</a:t>
            </a:r>
          </a:p>
          <a:p>
            <a:pPr marL="901700" indent="-36830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копия страхового пенсионного удостоверения</a:t>
            </a:r>
          </a:p>
        </p:txBody>
      </p:sp>
      <p:sp>
        <p:nvSpPr>
          <p:cNvPr id="17411" name="Rectangle 2"/>
          <p:cNvSpPr txBox="1">
            <a:spLocks/>
          </p:cNvSpPr>
          <p:nvPr/>
        </p:nvSpPr>
        <p:spPr bwMode="auto">
          <a:xfrm>
            <a:off x="320675" y="530225"/>
            <a:ext cx="8569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3D96"/>
                </a:solidFill>
                <a:latin typeface="Arial" charset="0"/>
                <a:cs typeface="Arial" charset="0"/>
              </a:rPr>
              <a:t>      </a:t>
            </a:r>
            <a:endParaRPr lang="ru-RU" sz="2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4189" y="-609"/>
            <a:ext cx="914665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dirty="0"/>
              <a:t>ДОКУМЕНТЫ ДЛЯ ПРИЕМА В ЮГУ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4932040" y="1124744"/>
            <a:ext cx="3960440" cy="3326442"/>
          </a:xfrm>
          <a:solidFill>
            <a:srgbClr val="0070C0"/>
          </a:solidFill>
          <a:ln>
            <a:prstDash val="sysDash"/>
          </a:ln>
        </p:spPr>
        <p:txBody>
          <a:bodyPr/>
          <a:lstStyle/>
          <a:p>
            <a:pPr marL="901700" indent="-901700" eaLnBrk="1" hangingPunct="1">
              <a:lnSpc>
                <a:spcPct val="120000"/>
              </a:lnSpc>
              <a:buFont typeface="Arial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Адрес: 628012, ХМАО-Югра,</a:t>
            </a:r>
            <a:b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г. Ханты-Мансийск, </a:t>
            </a:r>
          </a:p>
          <a:p>
            <a:pPr marL="901700" indent="-901700" eaLnBrk="1" hangingPunct="1">
              <a:lnSpc>
                <a:spcPct val="120000"/>
              </a:lnSpc>
              <a:buFont typeface="Arial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              ул. Чехова, д. 16,</a:t>
            </a:r>
            <a:b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корпус 4,</a:t>
            </a:r>
            <a:r>
              <a:rPr lang="en-US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к. 113,115,123</a:t>
            </a:r>
          </a:p>
          <a:p>
            <a:pPr marL="901700" indent="-901700" eaLnBrk="1" hangingPunct="1">
              <a:lnSpc>
                <a:spcPct val="120000"/>
              </a:lnSpc>
              <a:buFont typeface="Arial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Телефон: </a:t>
            </a:r>
            <a:b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8 (3467) 377-000 </a:t>
            </a:r>
            <a:r>
              <a:rPr lang="ru-RU" sz="1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доб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. 440, 441, 443, 445, 446</a:t>
            </a:r>
          </a:p>
          <a:p>
            <a:pPr marL="901700" indent="-901700" eaLnBrk="1" hangingPunct="1">
              <a:lnSpc>
                <a:spcPct val="120000"/>
              </a:lnSpc>
              <a:buFont typeface="Arial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Сайт:     </a:t>
            </a:r>
            <a:r>
              <a:rPr lang="en-US" sz="1800" b="1" dirty="0">
                <a:solidFill>
                  <a:schemeClr val="bg1"/>
                </a:solidFill>
                <a:latin typeface="Arial" charset="0"/>
                <a:cs typeface="Arial" charset="0"/>
                <a:hlinkClick r:id="rId2"/>
              </a:rPr>
              <a:t>WWW.UGRASU.RU</a:t>
            </a:r>
            <a:endParaRPr 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901700" lvl="0" indent="-901700" eaLnBrk="1" hangingPunct="1">
              <a:lnSpc>
                <a:spcPct val="120000"/>
              </a:lnSpc>
              <a:buNone/>
            </a:pPr>
            <a:r>
              <a:rPr lang="ru-RU" sz="1800" b="1" dirty="0" err="1">
                <a:solidFill>
                  <a:prstClr val="white"/>
                </a:solidFill>
                <a:latin typeface="Arial" charset="0"/>
                <a:cs typeface="Arial" charset="0"/>
              </a:rPr>
              <a:t>Вконтакте</a:t>
            </a:r>
            <a:r>
              <a:rPr lang="ru-RU" sz="1800" b="1" dirty="0">
                <a:solidFill>
                  <a:prstClr val="white"/>
                </a:solidFill>
                <a:latin typeface="Arial" charset="0"/>
                <a:cs typeface="Arial" charset="0"/>
              </a:rPr>
              <a:t>: </a:t>
            </a:r>
            <a:r>
              <a:rPr lang="en-US" sz="1800" b="1" dirty="0">
                <a:solidFill>
                  <a:prstClr val="white"/>
                </a:solidFill>
                <a:latin typeface="Arial" charset="0"/>
                <a:cs typeface="Arial" charset="0"/>
              </a:rPr>
              <a:t>vk.com/abit_ugrasu.ru</a:t>
            </a:r>
            <a:endParaRPr lang="ru-RU" sz="18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marL="901700" indent="-901700" eaLnBrk="1" hangingPunct="1">
              <a:lnSpc>
                <a:spcPct val="120000"/>
              </a:lnSpc>
              <a:buFont typeface="Arial" charset="0"/>
              <a:buNone/>
            </a:pPr>
            <a:endParaRPr 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901700" indent="-901700" eaLnBrk="1" hangingPunct="1">
              <a:lnSpc>
                <a:spcPct val="120000"/>
              </a:lnSpc>
              <a:buFont typeface="Arial" charset="0"/>
              <a:buNone/>
            </a:pPr>
            <a:endParaRPr 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Rectangle 2"/>
          <p:cNvSpPr txBox="1">
            <a:spLocks/>
          </p:cNvSpPr>
          <p:nvPr/>
        </p:nvSpPr>
        <p:spPr bwMode="auto">
          <a:xfrm>
            <a:off x="459775" y="549275"/>
            <a:ext cx="8294514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b="1" dirty="0">
                <a:solidFill>
                  <a:srgbClr val="00B050"/>
                </a:solidFill>
                <a:latin typeface="Arial" charset="0"/>
                <a:cs typeface="Arial" charset="0"/>
              </a:rPr>
              <a:t>    </a:t>
            </a:r>
            <a:endParaRPr lang="ru-RU" sz="2600" b="1" dirty="0">
              <a:solidFill>
                <a:srgbClr val="00B05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0" y="908844"/>
            <a:ext cx="428466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www.ugrasu.ru/upload/iblock/edf/edf8fd9f3fdff357bfc01df134439a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ugrasu.ru/upload/iblock/edf/edf8fd9f3fdff357bfc01df134439a2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www.ugrasu.ru/upload/iblock/edf/edf8fd9f3fdff357bfc01df134439a2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\\pdc.edu.ugrasu\edu\PRK\Биль Н.Н\ФОТО ЮГУ\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51186"/>
            <a:ext cx="3312368" cy="2205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4840" y="7937"/>
            <a:ext cx="914501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dirty="0"/>
              <a:t>ПРИЕМНАЯ КОМИССИЯ ЮГУ</a:t>
            </a:r>
          </a:p>
        </p:txBody>
      </p:sp>
      <p:pic>
        <p:nvPicPr>
          <p:cNvPr id="10" name="Picture 4" descr="https://www.ugrasu.ru/upload/iblock/c61/c61c93881b648cd95a8dd395d0712a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4" y="4149080"/>
            <a:ext cx="4339314" cy="241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13210</TotalTime>
  <Words>412</Words>
  <Application>Microsoft Office PowerPoint</Application>
  <PresentationFormat>Экран (4:3)</PresentationFormat>
  <Paragraphs>82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Helvetica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Югорский государственный университет</dc:title>
  <dc:creator>Регина</dc:creator>
  <cp:lastModifiedBy>1</cp:lastModifiedBy>
  <cp:revision>643</cp:revision>
  <cp:lastPrinted>2019-01-31T09:54:58Z</cp:lastPrinted>
  <dcterms:created xsi:type="dcterms:W3CDTF">2011-09-24T21:58:19Z</dcterms:created>
  <dcterms:modified xsi:type="dcterms:W3CDTF">2022-02-02T06:27:46Z</dcterms:modified>
</cp:coreProperties>
</file>