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6827EB-732E-95BE-21D1-0D8E5BFE6F1A}">
  <a:tblStyle styleId="{DC6827EB-732E-95BE-21D1-0D8E5BFE6F1A}" styleName="Light Style 3 - Accent 5">
    <a:wholeTbl>
      <a:tcTxStyle>
        <a:fontRef idx="minor"/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solidFill>
                <a:schemeClr val="accent5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band2V>
      <a:tcStyle>
        <a:tcBdr/>
        <a:fill>
          <a:solidFill>
            <a:schemeClr val="accent5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38100">
              <a:solidFill>
                <a:schemeClr val="accent5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90E33F3-EE81-4233-9E69-B2BAD05EAD0D}" type="slidenum">
              <a:rPr/>
              <a:t>‹#›</a:t>
            </a:fld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B4C676F-1EA3-4725-BABC-6D1F5917D813}" type="slidenum">
              <a:rPr/>
              <a:t>‹#›</a:t>
            </a:fld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D8A60E7-9F56-47E4-8390-A59850589392}" type="slidenum">
              <a:rPr/>
              <a:t>‹#›</a:t>
            </a:fld>
            <a:endParaRPr/>
          </a:p>
        </p:txBody>
      </p:sp>
      <p:sp>
        <p:nvSpPr>
          <p:cNvPr id="11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740"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F2FE3E6-4469-4269-BD14-53D16FB49A14}" type="slidenum">
              <a:rPr/>
              <a:t>‹#›</a:t>
            </a:fld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78B8C84-A360-4D7B-A095-A26D71DA6920}" type="slidenum">
              <a:rPr/>
              <a:t>‹#›</a:t>
            </a:fld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6B557B5-E7E0-4DA1-85F6-1A466579FB7D}" type="slidenum">
              <a:rPr/>
              <a:t>‹#›</a:t>
            </a:fld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86093F8-B66D-46B0-9B5E-BB3D3E888684}" type="slidenum">
              <a:rPr/>
              <a:t>‹#›</a:t>
            </a:fld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6DC1C77-7406-449F-94C6-56AEC63EEB93}" type="slidenum">
              <a:rPr/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2B7BE71-7A8C-40EC-8155-21C3018CDD43}" type="slidenum">
              <a:rPr/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2F7392A-8FE4-4437-BFC2-EE19BC47D94F}" type="slidenum">
              <a:rPr/>
              <a:t>‹#›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55E4BBE-1F91-4A9C-BAF2-CF9D028223FA}" type="slidenum">
              <a:rPr/>
              <a:t>‹#›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83880"/>
            <a:ext cx="109724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A8EBF70B-2BD7-47F9-9BCC-7CE0E2C8D76B}" type="slidenum">
              <a:rPr/>
              <a:t>‹#›</a:t>
            </a:fld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fld id="{F64F372D-DD2A-481E-9801-E7393438EF7E}" type="slidenum"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70692324" name="Группа 22"/>
          <p:cNvGrpSpPr/>
          <p:nvPr/>
        </p:nvGrpSpPr>
        <p:grpSpPr bwMode="auto">
          <a:xfrm>
            <a:off x="3174" y="1616"/>
            <a:ext cx="12188824" cy="6858000"/>
            <a:chOff x="0" y="0"/>
            <a:chExt cx="12188824" cy="6858000"/>
          </a:xfrm>
        </p:grpSpPr>
        <p:grpSp>
          <p:nvGrpSpPr>
            <p:cNvPr id="2010311607" name="Группа 20"/>
            <p:cNvGrpSpPr/>
            <p:nvPr/>
          </p:nvGrpSpPr>
          <p:grpSpPr bwMode="auto">
            <a:xfrm>
              <a:off x="0" y="0"/>
              <a:ext cx="12188824" cy="6858000"/>
              <a:chOff x="0" y="0"/>
              <a:chExt cx="12188824" cy="6858000"/>
            </a:xfrm>
          </p:grpSpPr>
          <p:pic>
            <p:nvPicPr>
              <p:cNvPr id="1704425148" name="Picture 6"/>
              <p:cNvPicPr>
                <a:picLocks noChangeAspect="1" noChangeArrowheads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12188824" cy="6858000"/>
              </a:xfrm>
              <a:prstGeom prst="rect">
                <a:avLst/>
              </a:prstGeom>
              <a:noFill/>
            </p:spPr>
          </p:pic>
          <p:sp>
            <p:nvSpPr>
              <p:cNvPr id="982810461" name="Прямоугольник 19"/>
              <p:cNvSpPr/>
              <p:nvPr/>
            </p:nvSpPr>
            <p:spPr bwMode="auto">
              <a:xfrm>
                <a:off x="2413415" y="629585"/>
                <a:ext cx="8694294" cy="19337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389154132" name="Прямоугольник 21"/>
            <p:cNvSpPr/>
            <p:nvPr/>
          </p:nvSpPr>
          <p:spPr bwMode="auto">
            <a:xfrm>
              <a:off x="6505731" y="4841822"/>
              <a:ext cx="5096655" cy="1663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39728075" name="TextBox 23"/>
          <p:cNvSpPr txBox="1"/>
          <p:nvPr/>
        </p:nvSpPr>
        <p:spPr bwMode="auto">
          <a:xfrm>
            <a:off x="1595955" y="269821"/>
            <a:ext cx="9513900" cy="76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>
                <a:solidFill>
                  <a:srgbClr val="4968C0"/>
                </a:solidFill>
              </a:rPr>
              <a:t>Государственное автономное учреждение  ЯНАО </a:t>
            </a:r>
            <a:endParaRPr/>
          </a:p>
          <a:p>
            <a:pPr algn="ctr">
              <a:defRPr/>
            </a:pPr>
            <a:r>
              <a:rPr lang="ru-RU" sz="2200">
                <a:solidFill>
                  <a:srgbClr val="4968C0"/>
                </a:solidFill>
              </a:rPr>
              <a:t>«Центр спортивной подготовки» г. Салехард</a:t>
            </a:r>
            <a:endParaRPr sz="2200"/>
          </a:p>
        </p:txBody>
      </p:sp>
      <p:sp>
        <p:nvSpPr>
          <p:cNvPr id="1241086921" name="TextBox 24"/>
          <p:cNvSpPr txBox="1"/>
          <p:nvPr/>
        </p:nvSpPr>
        <p:spPr bwMode="auto">
          <a:xfrm>
            <a:off x="1491102" y="1399417"/>
            <a:ext cx="9874526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4968C0"/>
                </a:solidFill>
                <a:latin typeface="Arial"/>
                <a:cs typeface="Arial"/>
              </a:rPr>
              <a:t>МЕТОДИЧЕСКОЕ СОПРОВОЖДЕНИЕ</a:t>
            </a:r>
            <a:endParaRPr sz="3200" b="1">
              <a:solidFill>
                <a:srgbClr val="4968C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200" b="1">
                <a:solidFill>
                  <a:srgbClr val="4968C0"/>
                </a:solidFill>
                <a:latin typeface="Arial"/>
                <a:cs typeface="Arial"/>
              </a:rPr>
              <a:t> СТАНЬ ЧЕМПИОНОМ</a:t>
            </a:r>
            <a:endParaRPr sz="3200" b="1">
              <a:solidFill>
                <a:srgbClr val="4968C0"/>
              </a:solidFill>
              <a:latin typeface="Arial"/>
              <a:cs typeface="Arial"/>
            </a:endParaRPr>
          </a:p>
        </p:txBody>
      </p:sp>
      <p:sp>
        <p:nvSpPr>
          <p:cNvPr id="266573943" name="TextBox 25"/>
          <p:cNvSpPr txBox="1"/>
          <p:nvPr/>
        </p:nvSpPr>
        <p:spPr bwMode="auto">
          <a:xfrm>
            <a:off x="6845505" y="5277654"/>
            <a:ext cx="502177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261870" name="TextBox 34"/>
          <p:cNvSpPr txBox="1"/>
          <p:nvPr/>
        </p:nvSpPr>
        <p:spPr bwMode="auto">
          <a:xfrm>
            <a:off x="1427376" y="1217403"/>
            <a:ext cx="9610212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Oswald Medium"/>
                <a:ea typeface="Oswald Medium"/>
                <a:cs typeface="Oswald Medium"/>
              </a:rPr>
              <a:t>ВИДЕОХОСТИНГ</a:t>
            </a:r>
            <a:r>
              <a:rPr sz="1400" b="1">
                <a:solidFill>
                  <a:srgbClr val="FF0000"/>
                </a:solidFill>
              </a:rPr>
              <a:t>: </a:t>
            </a:r>
            <a:r>
              <a:rPr sz="1200" b="1">
                <a:solidFill>
                  <a:schemeClr val="tx1"/>
                </a:solidFill>
              </a:rPr>
              <a:t> </a:t>
            </a:r>
            <a:endParaRPr/>
          </a:p>
        </p:txBody>
      </p:sp>
      <p:sp>
        <p:nvSpPr>
          <p:cNvPr id="114297800" name="Овал 7"/>
          <p:cNvSpPr>
            <a:spLocks noChangeAspect="1"/>
          </p:cNvSpPr>
          <p:nvPr/>
        </p:nvSpPr>
        <p:spPr bwMode="auto">
          <a:xfrm>
            <a:off x="601947" y="1107920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777800943" name="Овал 8"/>
          <p:cNvSpPr>
            <a:spLocks noChangeAspect="1"/>
          </p:cNvSpPr>
          <p:nvPr/>
        </p:nvSpPr>
        <p:spPr bwMode="auto">
          <a:xfrm>
            <a:off x="709493" y="1199000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</a:t>
            </a:r>
            <a:endParaRPr sz="1200"/>
          </a:p>
        </p:txBody>
      </p:sp>
      <p:sp>
        <p:nvSpPr>
          <p:cNvPr id="1766763004" name="Овал 7"/>
          <p:cNvSpPr>
            <a:spLocks noChangeAspect="1"/>
          </p:cNvSpPr>
          <p:nvPr/>
        </p:nvSpPr>
        <p:spPr bwMode="auto">
          <a:xfrm>
            <a:off x="601947" y="2682865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204929395" name="Овал 8"/>
          <p:cNvSpPr>
            <a:spLocks noChangeAspect="1"/>
          </p:cNvSpPr>
          <p:nvPr/>
        </p:nvSpPr>
        <p:spPr bwMode="auto">
          <a:xfrm>
            <a:off x="709493" y="2773945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</a:t>
            </a:r>
            <a:endParaRPr sz="1200"/>
          </a:p>
        </p:txBody>
      </p:sp>
      <p:sp>
        <p:nvSpPr>
          <p:cNvPr id="1596067693" name="Овал 7"/>
          <p:cNvSpPr>
            <a:spLocks noChangeAspect="1"/>
          </p:cNvSpPr>
          <p:nvPr/>
        </p:nvSpPr>
        <p:spPr bwMode="auto">
          <a:xfrm>
            <a:off x="601947" y="4083039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2120011219" name="Овал 8"/>
          <p:cNvSpPr>
            <a:spLocks noChangeAspect="1"/>
          </p:cNvSpPr>
          <p:nvPr/>
        </p:nvSpPr>
        <p:spPr bwMode="auto">
          <a:xfrm>
            <a:off x="709493" y="4174119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III</a:t>
            </a:r>
            <a:endParaRPr sz="1200"/>
          </a:p>
        </p:txBody>
      </p:sp>
      <p:sp>
        <p:nvSpPr>
          <p:cNvPr id="1820718193" name="Овал 7"/>
          <p:cNvSpPr>
            <a:spLocks noChangeAspect="1"/>
          </p:cNvSpPr>
          <p:nvPr/>
        </p:nvSpPr>
        <p:spPr bwMode="auto">
          <a:xfrm>
            <a:off x="601947" y="5428472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459733557" name="Овал 8"/>
          <p:cNvSpPr>
            <a:spLocks noChangeAspect="1"/>
          </p:cNvSpPr>
          <p:nvPr/>
        </p:nvSpPr>
        <p:spPr bwMode="auto">
          <a:xfrm>
            <a:off x="709493" y="5519551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IV</a:t>
            </a:r>
            <a:endParaRPr sz="1200"/>
          </a:p>
        </p:txBody>
      </p:sp>
      <p:sp>
        <p:nvSpPr>
          <p:cNvPr id="1058811835" name="TextBox 6"/>
          <p:cNvSpPr txBox="1"/>
          <p:nvPr/>
        </p:nvSpPr>
        <p:spPr bwMode="auto">
          <a:xfrm>
            <a:off x="297076" y="230801"/>
            <a:ext cx="10441222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ВОЗМОЖНОСТИ РАБОТЫ НЕЙРОСЕТЕЙ</a:t>
            </a:r>
            <a:endParaRPr sz="2400"/>
          </a:p>
        </p:txBody>
      </p:sp>
      <p:sp>
        <p:nvSpPr>
          <p:cNvPr id="1834372794" name="TextBox 34"/>
          <p:cNvSpPr txBox="1"/>
          <p:nvPr/>
        </p:nvSpPr>
        <p:spPr bwMode="auto">
          <a:xfrm>
            <a:off x="1429218" y="1374414"/>
            <a:ext cx="10578490" cy="128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АНАЛИЗ ВИДЕО СОРЕВНОВАТЕЛЬНОЙ И ТРЕНИРОВОЧНОЙ ДЕЯТЕЛЬНОСТИ;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АНАЛИЗ ТЕХНИКО-ТАКТИЧЕСКИХ ДЕЙСТВИЙ СПОРТСМЕНА (ПО УСТАНОВЛЕННЫМ МАРКЕРАМ) </a:t>
            </a: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ВИДЕОАНАЛИЗ ПРОВЕ</a:t>
            </a:r>
            <a:r>
              <a:rPr sz="12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ДЕНИЯ МАССОВЫХ МЕРОПРИЯТИЙ ДЛЯ ОБЕСПЕЧЕНИЯ БЕЗОПАСНОСТИ (АВТОМАТИЧЕСКИЙ ВЫЗОВ: МЧС, РОСГВАРДИИ, СКОРОЙ ПОМОЩИ) </a:t>
            </a:r>
            <a:endParaRPr sz="14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111249248" name="TextBox 34"/>
          <p:cNvSpPr txBox="1"/>
          <p:nvPr/>
        </p:nvSpPr>
        <p:spPr bwMode="auto">
          <a:xfrm>
            <a:off x="1427376" y="2790338"/>
            <a:ext cx="9611111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СМС ПОМОЩНИК «АЛИСА» </a:t>
            </a:r>
            <a:r>
              <a:rPr sz="1200" b="1">
                <a:solidFill>
                  <a:schemeClr val="tx1"/>
                </a:solidFill>
              </a:rPr>
              <a:t> </a:t>
            </a:r>
            <a:endParaRPr/>
          </a:p>
        </p:txBody>
      </p:sp>
      <p:sp>
        <p:nvSpPr>
          <p:cNvPr id="1502227491" name="TextBox 34"/>
          <p:cNvSpPr txBox="1"/>
          <p:nvPr/>
        </p:nvSpPr>
        <p:spPr bwMode="auto">
          <a:xfrm>
            <a:off x="1429218" y="2903657"/>
            <a:ext cx="10584141" cy="97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ПОМОЩНИК ПРИ ОФОРМЛЕНИИ ДОКУМЕНТОВ НА ОКАЗАНИЕ </a:t>
            </a:r>
            <a:r>
              <a:rPr lang="ru-RU"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ПОМОЩИ</a:t>
            </a:r>
            <a:r>
              <a:rPr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В «ГОСУСЛУГАХ, ;</a:t>
            </a:r>
            <a:endParaRPr sz="1400" b="1" dirty="0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ПОМОЩНИК </a:t>
            </a:r>
            <a:r>
              <a:rPr lang="ru-RU" sz="1200" b="1" dirty="0">
                <a:latin typeface="Abyssinica SIL"/>
                <a:ea typeface="Abyssinica SIL"/>
                <a:cs typeface="Abyssinica SIL"/>
              </a:rPr>
              <a:t>В</a:t>
            </a:r>
            <a:r>
              <a:rPr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РЕГИСТРАЦИИ В АИС </a:t>
            </a:r>
            <a:r>
              <a:rPr lang="ru-RU"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"</a:t>
            </a:r>
            <a:r>
              <a:rPr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ЛСПОРТ</a:t>
            </a:r>
            <a:r>
              <a:rPr lang="ru-RU" sz="1200" b="1" dirty="0">
                <a:latin typeface="Abyssinica SIL"/>
                <a:ea typeface="Abyssinica SIL"/>
                <a:cs typeface="Abyssinica SIL"/>
              </a:rPr>
              <a:t>"</a:t>
            </a:r>
            <a:r>
              <a:rPr sz="1200" b="1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ИЛИ В МОБИЛЬНОМ ПРИЛОЖЕНИИ «</a:t>
            </a:r>
            <a:r>
              <a:rPr sz="1200" b="1" dirty="0" err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ЯмалСпорт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»</a:t>
            </a:r>
          </a:p>
          <a:p>
            <a:pPr>
              <a:defRPr/>
            </a:pPr>
            <a:endParaRPr sz="1400" b="0" i="0" u="none" strike="noStrike" cap="none" spc="0" dirty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618893015" name="TextBox 34"/>
          <p:cNvSpPr txBox="1"/>
          <p:nvPr/>
        </p:nvSpPr>
        <p:spPr bwMode="auto">
          <a:xfrm>
            <a:off x="1427376" y="4013732"/>
            <a:ext cx="9612298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НЕЙРОСЕТЬ</a:t>
            </a:r>
            <a:r>
              <a:rPr/>
              <a:t> </a:t>
            </a:r>
          </a:p>
        </p:txBody>
      </p:sp>
      <p:sp>
        <p:nvSpPr>
          <p:cNvPr id="337920265" name="TextBox 34"/>
          <p:cNvSpPr txBox="1"/>
          <p:nvPr/>
        </p:nvSpPr>
        <p:spPr bwMode="auto">
          <a:xfrm>
            <a:off x="1429218" y="4170743"/>
            <a:ext cx="10594400" cy="94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АНАЛИЗ ДИНАМИКИ РАЗВИТИЯ ДВИГАТЕЛЬНЫХ КАЧЕСТВ; (ПОСТРОЕНИЕ РЕКОМЕНДАЦИЙ К КОРРЕКТИРОВКИ ИППС</a:t>
            </a:r>
            <a:endParaRPr sz="1400" b="1" dirty="0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ПЕРСОНИФИЦИРОВАННАЯ ТРАЕКТОРИЯ РАЗВИТИЯ ОБУЧАЮЩЕГОСЯ (ОТСЛЕЖИВАНИЕ ПРОБЛЕМ У ДЕТЕЙ- ПОСТРОЕНИЕ РЕКОМЕНДАЦИЙ ТРЕНЕРУ);</a:t>
            </a:r>
          </a:p>
        </p:txBody>
      </p:sp>
      <p:sp>
        <p:nvSpPr>
          <p:cNvPr id="1506120290" name="TextBox 34"/>
          <p:cNvSpPr txBox="1"/>
          <p:nvPr/>
        </p:nvSpPr>
        <p:spPr bwMode="auto">
          <a:xfrm>
            <a:off x="1427376" y="5411896"/>
            <a:ext cx="9612945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ЗДРАВООХРАНЕНИЕ</a:t>
            </a:r>
            <a:endParaRPr/>
          </a:p>
        </p:txBody>
      </p:sp>
      <p:sp>
        <p:nvSpPr>
          <p:cNvPr id="1412784954" name="TextBox 34"/>
          <p:cNvSpPr txBox="1"/>
          <p:nvPr/>
        </p:nvSpPr>
        <p:spPr bwMode="auto">
          <a:xfrm>
            <a:off x="1429218" y="5612600"/>
            <a:ext cx="10117616" cy="42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МЕЖВЕДОМСТВЕННОЕ ВЗАИМОДЕЙСТВИЕ ПО СБОРУ МЕДИЦИНСКИХ СПРАВОК 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6619421" name="TextBox 6"/>
          <p:cNvSpPr txBox="1"/>
          <p:nvPr/>
        </p:nvSpPr>
        <p:spPr bwMode="auto">
          <a:xfrm>
            <a:off x="219625" y="236532"/>
            <a:ext cx="10441690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МОБИЛЬНОЕ ПРИЛОЖЕНИЕ «ЯмалСпорт»</a:t>
            </a:r>
            <a:endParaRPr sz="2400"/>
          </a:p>
        </p:txBody>
      </p:sp>
      <p:sp>
        <p:nvSpPr>
          <p:cNvPr id="2071522444" name="TextBox 34"/>
          <p:cNvSpPr txBox="1"/>
          <p:nvPr/>
        </p:nvSpPr>
        <p:spPr bwMode="auto">
          <a:xfrm>
            <a:off x="1542820" y="4380512"/>
            <a:ext cx="3080862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ПОРТФОЛИО СПОРТСМЕНА:</a:t>
            </a:r>
            <a:endParaRPr/>
          </a:p>
        </p:txBody>
      </p:sp>
      <p:sp>
        <p:nvSpPr>
          <p:cNvPr id="1192946082" name="TextBox 34"/>
          <p:cNvSpPr txBox="1"/>
          <p:nvPr/>
        </p:nvSpPr>
        <p:spPr bwMode="auto">
          <a:xfrm>
            <a:off x="1520191" y="4661903"/>
            <a:ext cx="9842395" cy="210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РЕЗУЛЬТАТЫ СОРЕВНОВАТЕЛЬНОЙ ДЕЯТЕЛЬНОСТИ;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2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ЗВАНИЯ И РАЗРЯДЫ;</a:t>
            </a:r>
            <a:endParaRPr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ВЫПОЛНЕНИЕ НОРМАТИВОВ ГТО (ЗНАЧОК);</a:t>
            </a:r>
            <a:endParaRPr sz="12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ПРОХОЖДЕНИЕ ТЕСТИРОВАНИЯ НА АПК «СТАНЬ ЧЕМПИОНОМ» И ОРЕНТИРОВАННОСТЬ К ВИДУ СПОРТА;</a:t>
            </a: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lang="ru-RU" sz="1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УЧАСТИЕ В СБОРНОЙ КОМАНДЕ;</a:t>
            </a: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lang="ru-RU" sz="1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УЧАСТИЕ ВОЛОНТЕРСКОЙ ДЕЯТЕЛЬНОСТИ.</a:t>
            </a:r>
            <a:endParaRPr/>
          </a:p>
        </p:txBody>
      </p:sp>
      <p:sp>
        <p:nvSpPr>
          <p:cNvPr id="1801200283" name="TextBox 34"/>
          <p:cNvSpPr txBox="1"/>
          <p:nvPr/>
        </p:nvSpPr>
        <p:spPr bwMode="auto">
          <a:xfrm>
            <a:off x="1437958" y="2257048"/>
            <a:ext cx="3082086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 ДНЕВНИК СПОРТСМЕНА:</a:t>
            </a:r>
            <a:endParaRPr/>
          </a:p>
        </p:txBody>
      </p:sp>
      <p:sp>
        <p:nvSpPr>
          <p:cNvPr id="1855679983" name="TextBox 34"/>
          <p:cNvSpPr txBox="1"/>
          <p:nvPr/>
        </p:nvSpPr>
        <p:spPr bwMode="auto">
          <a:xfrm>
            <a:off x="1546406" y="2398623"/>
            <a:ext cx="4375839" cy="6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ТЕСТИРОВАНИЕ САМОЧУСТВИЯ;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endParaRPr sz="12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329002269" name="TextBox 34"/>
          <p:cNvSpPr txBox="1"/>
          <p:nvPr/>
        </p:nvSpPr>
        <p:spPr bwMode="auto">
          <a:xfrm>
            <a:off x="1534113" y="1154955"/>
            <a:ext cx="4371968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СИСТЕМА РЕЙТИНГА:</a:t>
            </a:r>
            <a:endParaRPr/>
          </a:p>
        </p:txBody>
      </p:sp>
      <p:sp>
        <p:nvSpPr>
          <p:cNvPr id="798520951" name="TextBox 34"/>
          <p:cNvSpPr txBox="1"/>
          <p:nvPr/>
        </p:nvSpPr>
        <p:spPr bwMode="auto">
          <a:xfrm>
            <a:off x="1489629" y="1341261"/>
            <a:ext cx="10439432" cy="79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ВЫСТРАЕВАНИЕ ДИНАМИКИ ПО ОЦЕНИВАНИЮ ДЕЯТЕЛЬНОСТИ </a:t>
            </a:r>
            <a:r>
              <a:rPr lang="ru-RU"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СПОРТСМЕНОВ,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ТРЕНЕРОВ-ПРЕПОДОВАТЕЛЕЙ, </a:t>
            </a:r>
            <a:r>
              <a:rPr lang="ru-RU"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ИНСТРУКТОРОВ-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МЕСТОДИСТОВ, ИНСТРУКТОРОВ ПО СПОРТУ, ФСО;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endParaRPr sz="12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217582477" name="TextBox 34"/>
          <p:cNvSpPr txBox="1"/>
          <p:nvPr/>
        </p:nvSpPr>
        <p:spPr bwMode="auto">
          <a:xfrm>
            <a:off x="1534113" y="3208510"/>
            <a:ext cx="4373659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СТАНЬ ЧЕМПИОНОМ:</a:t>
            </a:r>
            <a:endParaRPr/>
          </a:p>
        </p:txBody>
      </p:sp>
      <p:sp>
        <p:nvSpPr>
          <p:cNvPr id="222201008" name="TextBox 34"/>
          <p:cNvSpPr txBox="1"/>
          <p:nvPr/>
        </p:nvSpPr>
        <p:spPr bwMode="auto">
          <a:xfrm>
            <a:off x="1489629" y="3394815"/>
            <a:ext cx="10441807" cy="6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АВТОМАТИЗАЦИЯ РЕКОМЕНДАЦИЙ ПО РЕЗУЛЬТАТАМ ТЕСТИРОВАНИЯ НА АПК;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endParaRPr sz="12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</p:txBody>
      </p:sp>
      <p:grpSp>
        <p:nvGrpSpPr>
          <p:cNvPr id="1056641492" name="Группа 1056641491"/>
          <p:cNvGrpSpPr/>
          <p:nvPr/>
        </p:nvGrpSpPr>
        <p:grpSpPr bwMode="auto">
          <a:xfrm>
            <a:off x="655389" y="1136009"/>
            <a:ext cx="827270" cy="707756"/>
            <a:chOff x="0" y="0"/>
            <a:chExt cx="827270" cy="707756"/>
          </a:xfrm>
        </p:grpSpPr>
        <p:sp>
          <p:nvSpPr>
            <p:cNvPr id="93204854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6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515203454" name="Овал 8"/>
            <p:cNvSpPr>
              <a:spLocks noChangeAspect="1"/>
            </p:cNvSpPr>
            <p:nvPr/>
          </p:nvSpPr>
          <p:spPr bwMode="auto">
            <a:xfrm>
              <a:off x="107543" y="91079"/>
              <a:ext cx="612180" cy="523739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</a:t>
              </a:r>
              <a:endParaRPr sz="1200"/>
            </a:p>
          </p:txBody>
        </p:sp>
      </p:grpSp>
      <p:grpSp>
        <p:nvGrpSpPr>
          <p:cNvPr id="34903651" name="Группа 34903650"/>
          <p:cNvGrpSpPr/>
          <p:nvPr/>
        </p:nvGrpSpPr>
        <p:grpSpPr bwMode="auto">
          <a:xfrm>
            <a:off x="663118" y="2122277"/>
            <a:ext cx="827270" cy="707756"/>
            <a:chOff x="0" y="0"/>
            <a:chExt cx="827270" cy="707756"/>
          </a:xfrm>
        </p:grpSpPr>
        <p:sp>
          <p:nvSpPr>
            <p:cNvPr id="922020571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585596870" name="Овал 8"/>
            <p:cNvSpPr>
              <a:spLocks noChangeAspect="1"/>
            </p:cNvSpPr>
            <p:nvPr/>
          </p:nvSpPr>
          <p:spPr bwMode="auto">
            <a:xfrm>
              <a:off x="107543" y="91080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II</a:t>
              </a:r>
              <a:endParaRPr sz="1200"/>
            </a:p>
          </p:txBody>
        </p:sp>
      </p:grpSp>
      <p:grpSp>
        <p:nvGrpSpPr>
          <p:cNvPr id="792806439" name="Группа 792806438"/>
          <p:cNvGrpSpPr/>
          <p:nvPr/>
        </p:nvGrpSpPr>
        <p:grpSpPr bwMode="auto">
          <a:xfrm>
            <a:off x="663149" y="3006167"/>
            <a:ext cx="827271" cy="707756"/>
            <a:chOff x="0" y="0"/>
            <a:chExt cx="827271" cy="707756"/>
          </a:xfrm>
        </p:grpSpPr>
        <p:sp>
          <p:nvSpPr>
            <p:cNvPr id="122386861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6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974429687" name="Овал 8"/>
            <p:cNvSpPr>
              <a:spLocks noChangeAspect="1"/>
            </p:cNvSpPr>
            <p:nvPr/>
          </p:nvSpPr>
          <p:spPr bwMode="auto">
            <a:xfrm>
              <a:off x="107543" y="91080"/>
              <a:ext cx="612180" cy="523739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800" b="1" i="0" u="none" strike="noStrike" cap="none" spc="0">
                  <a:solidFill>
                    <a:schemeClr val="lt1"/>
                  </a:solidFill>
                  <a:latin typeface="Abyssinica SIL"/>
                  <a:ea typeface="Abyssinica SIL"/>
                  <a:cs typeface="Abyssinica SIL"/>
                </a:rPr>
                <a:t>III</a:t>
              </a:r>
              <a:endParaRPr/>
            </a:p>
          </p:txBody>
        </p:sp>
      </p:grpSp>
      <p:grpSp>
        <p:nvGrpSpPr>
          <p:cNvPr id="585421343" name="Группа 585421342"/>
          <p:cNvGrpSpPr/>
          <p:nvPr/>
        </p:nvGrpSpPr>
        <p:grpSpPr bwMode="auto">
          <a:xfrm>
            <a:off x="671856" y="4271268"/>
            <a:ext cx="827270" cy="707756"/>
            <a:chOff x="0" y="0"/>
            <a:chExt cx="827270" cy="707756"/>
          </a:xfrm>
        </p:grpSpPr>
        <p:sp>
          <p:nvSpPr>
            <p:cNvPr id="1415236828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465738499" name="Овал 8"/>
            <p:cNvSpPr>
              <a:spLocks noChangeAspect="1"/>
            </p:cNvSpPr>
            <p:nvPr/>
          </p:nvSpPr>
          <p:spPr bwMode="auto">
            <a:xfrm>
              <a:off x="107543" y="91080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IV</a:t>
              </a:r>
              <a:endParaRPr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684716" name="TextBox 34"/>
          <p:cNvSpPr txBox="1"/>
          <p:nvPr/>
        </p:nvSpPr>
        <p:spPr bwMode="auto">
          <a:xfrm>
            <a:off x="1427376" y="1654329"/>
            <a:ext cx="9613345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ЗАЯВКИ НА СПОРТИВНОЕ МЕРОПРИЯТИЕ: </a:t>
            </a:r>
            <a:r>
              <a:rPr sz="1200" b="1">
                <a:solidFill>
                  <a:schemeClr val="tx1"/>
                </a:solidFill>
              </a:rPr>
              <a:t>ПОДАЧА ОНЛАЙН ЗАЯВОК СПОРТСМЕНОВ  </a:t>
            </a:r>
            <a:endParaRPr/>
          </a:p>
        </p:txBody>
      </p:sp>
      <p:sp>
        <p:nvSpPr>
          <p:cNvPr id="1488446824" name="Овал 7"/>
          <p:cNvSpPr>
            <a:spLocks noChangeAspect="1"/>
          </p:cNvSpPr>
          <p:nvPr/>
        </p:nvSpPr>
        <p:spPr bwMode="auto">
          <a:xfrm>
            <a:off x="601947" y="1457461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621323403" name="Овал 8"/>
          <p:cNvSpPr>
            <a:spLocks noChangeAspect="1"/>
          </p:cNvSpPr>
          <p:nvPr/>
        </p:nvSpPr>
        <p:spPr bwMode="auto">
          <a:xfrm>
            <a:off x="709492" y="1548541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</a:t>
            </a:r>
            <a:endParaRPr sz="1200"/>
          </a:p>
        </p:txBody>
      </p:sp>
      <p:sp>
        <p:nvSpPr>
          <p:cNvPr id="1707370252" name="Овал 7"/>
          <p:cNvSpPr>
            <a:spLocks noChangeAspect="1"/>
          </p:cNvSpPr>
          <p:nvPr/>
        </p:nvSpPr>
        <p:spPr bwMode="auto">
          <a:xfrm>
            <a:off x="601947" y="2333323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033408297" name="Овал 8"/>
          <p:cNvSpPr>
            <a:spLocks noChangeAspect="1"/>
          </p:cNvSpPr>
          <p:nvPr/>
        </p:nvSpPr>
        <p:spPr bwMode="auto">
          <a:xfrm>
            <a:off x="709492" y="2424403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</a:t>
            </a:r>
            <a:endParaRPr sz="1200"/>
          </a:p>
        </p:txBody>
      </p:sp>
      <p:sp>
        <p:nvSpPr>
          <p:cNvPr id="705828101" name="Овал 7"/>
          <p:cNvSpPr>
            <a:spLocks noChangeAspect="1"/>
          </p:cNvSpPr>
          <p:nvPr/>
        </p:nvSpPr>
        <p:spPr bwMode="auto">
          <a:xfrm>
            <a:off x="601947" y="3209185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248952814" name="Овал 8"/>
          <p:cNvSpPr>
            <a:spLocks noChangeAspect="1"/>
          </p:cNvSpPr>
          <p:nvPr/>
        </p:nvSpPr>
        <p:spPr bwMode="auto">
          <a:xfrm>
            <a:off x="709492" y="3300265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III</a:t>
            </a:r>
            <a:endParaRPr sz="1200"/>
          </a:p>
        </p:txBody>
      </p:sp>
      <p:sp>
        <p:nvSpPr>
          <p:cNvPr id="1832942155" name="Овал 7"/>
          <p:cNvSpPr>
            <a:spLocks noChangeAspect="1"/>
          </p:cNvSpPr>
          <p:nvPr/>
        </p:nvSpPr>
        <p:spPr bwMode="auto">
          <a:xfrm>
            <a:off x="601947" y="4030306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567903820" name="Овал 8"/>
          <p:cNvSpPr>
            <a:spLocks noChangeAspect="1"/>
          </p:cNvSpPr>
          <p:nvPr/>
        </p:nvSpPr>
        <p:spPr bwMode="auto">
          <a:xfrm>
            <a:off x="709492" y="4121385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IV</a:t>
            </a:r>
            <a:endParaRPr sz="1200"/>
          </a:p>
        </p:txBody>
      </p:sp>
      <p:sp>
        <p:nvSpPr>
          <p:cNvPr id="2134026405" name="TextBox 6"/>
          <p:cNvSpPr txBox="1"/>
          <p:nvPr/>
        </p:nvSpPr>
        <p:spPr bwMode="auto">
          <a:xfrm>
            <a:off x="219624" y="445885"/>
            <a:ext cx="10442014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ПОЛНЫЙ ЦИКЛ ПРОВЕДЕНИЕ МЕРОПРИЯТИЙ В АИС «ЛСПОРТ»</a:t>
            </a:r>
            <a:endParaRPr sz="2400"/>
          </a:p>
        </p:txBody>
      </p:sp>
      <p:sp>
        <p:nvSpPr>
          <p:cNvPr id="1068972189" name="TextBox 34"/>
          <p:cNvSpPr txBox="1"/>
          <p:nvPr/>
        </p:nvSpPr>
        <p:spPr bwMode="auto">
          <a:xfrm>
            <a:off x="1427376" y="2353412"/>
            <a:ext cx="9622740" cy="67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ПРОВЕРКА ДОКУМЕНТОВ МАНДАТНОЙ КОМИССИИ: </a:t>
            </a:r>
            <a:r>
              <a:rPr sz="1200" b="1">
                <a:solidFill>
                  <a:schemeClr val="tx1"/>
                </a:solidFill>
              </a:rPr>
              <a:t>АВТОМАТИЗИРОВАННАЯ ПРОВЕРКА НА НАЛИЧИЕ НЕОБХОДИМЫХ ДОКУМЕНТОВ НА СПОРТСМЕНОВ МЕРОПРИЯТИЕ У СПОРТСМЕНОВ. КОМИССИЯ ПРОВОДИТ ПОДТВЕРЖДЕНИЕ И ДОПУСКАЕТ К УЧАСТИЮ.    </a:t>
            </a:r>
            <a:endParaRPr/>
          </a:p>
        </p:txBody>
      </p:sp>
      <p:sp>
        <p:nvSpPr>
          <p:cNvPr id="1316800858" name="TextBox 34"/>
          <p:cNvSpPr txBox="1"/>
          <p:nvPr/>
        </p:nvSpPr>
        <p:spPr bwMode="auto">
          <a:xfrm>
            <a:off x="1427376" y="3183572"/>
            <a:ext cx="9632567" cy="67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СОСТАВЛЕНИЕ ТУРНИРНОЙ СЕТКИ: </a:t>
            </a:r>
            <a:r>
              <a:rPr sz="1200" b="1">
                <a:solidFill>
                  <a:schemeClr val="tx1"/>
                </a:solidFill>
              </a:rPr>
              <a:t>АВТОМАТИЗИРОВАННАЯ СОСТАВЛЕНИЕ ТУРНИРНОЙ СЕТКИ ПО ЕДИНОБОРСТВАМ, ПЛАВАНИЮ И СПОРТИВНЫМ ИГРАМ. СЕТКА СОСТАВЛЯЕТСЯ ПО ВОЗРАСТНЫМ И ВЕСАВЫМ КАТЕГОРИЯМ, С УЧЕТОМ ПРЕДЫДУЩИХ РЕЗУЛЬТАТОВ СОРЕВНОВАНИЙ.    </a:t>
            </a:r>
            <a:endParaRPr/>
          </a:p>
        </p:txBody>
      </p:sp>
      <p:sp>
        <p:nvSpPr>
          <p:cNvPr id="833333985" name="TextBox 34"/>
          <p:cNvSpPr txBox="1"/>
          <p:nvPr/>
        </p:nvSpPr>
        <p:spPr bwMode="auto">
          <a:xfrm>
            <a:off x="1427376" y="4013732"/>
            <a:ext cx="9640918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ОНЛАЙН ТРАНСЛЯЦИИ: </a:t>
            </a:r>
            <a:r>
              <a:rPr sz="1200" b="1">
                <a:solidFill>
                  <a:schemeClr val="tx1"/>
                </a:solidFill>
              </a:rPr>
              <a:t>ПОДКЛЮЧЕНИЕ ССЫЛОК ТРАНСЛЯЦИЙ СПОРТИВНЫХ МЕРОПРИЯТИЙ И ПРОСМОТР ТРАНСЛЯЦИИ ЧЕРЕЗ МОБИЛЬНОЕ ПРИЛОЖЕНИЕ. ПРИКРЕПЛЕНИЕ ЗАПИСЕЙ В ЛИЧНЫЕ КАРТОЧКИ СПОРТСМЕНОВ</a:t>
            </a:r>
            <a:endParaRPr/>
          </a:p>
        </p:txBody>
      </p:sp>
      <p:sp>
        <p:nvSpPr>
          <p:cNvPr id="1096339742" name="Овал 7"/>
          <p:cNvSpPr>
            <a:spLocks noChangeAspect="1"/>
          </p:cNvSpPr>
          <p:nvPr/>
        </p:nvSpPr>
        <p:spPr bwMode="auto">
          <a:xfrm>
            <a:off x="601947" y="4865488"/>
            <a:ext cx="827271" cy="707756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57771749" name="Овал 8"/>
          <p:cNvSpPr>
            <a:spLocks noChangeAspect="1"/>
          </p:cNvSpPr>
          <p:nvPr/>
        </p:nvSpPr>
        <p:spPr bwMode="auto">
          <a:xfrm>
            <a:off x="709492" y="4956568"/>
            <a:ext cx="612180" cy="523739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lt1"/>
                </a:solidFill>
                <a:latin typeface="Abyssinica SIL"/>
                <a:ea typeface="Abyssinica SIL"/>
                <a:cs typeface="Abyssinica SIL"/>
              </a:rPr>
              <a:t>V</a:t>
            </a:r>
            <a:endParaRPr sz="1200"/>
          </a:p>
        </p:txBody>
      </p:sp>
      <p:sp>
        <p:nvSpPr>
          <p:cNvPr id="919464426" name="TextBox 34"/>
          <p:cNvSpPr txBox="1"/>
          <p:nvPr/>
        </p:nvSpPr>
        <p:spPr bwMode="auto">
          <a:xfrm>
            <a:off x="1427376" y="4931278"/>
            <a:ext cx="9648765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ДОКУМЕНТАЦИЯ: </a:t>
            </a:r>
            <a:r>
              <a:rPr sz="1200" b="1">
                <a:solidFill>
                  <a:schemeClr val="tx1"/>
                </a:solidFill>
              </a:rPr>
              <a:t>РАЗМЕЩЕНИЕ ПОЛОЖЕНИЙ, ИТОГОВЫХ ПРОТОКОЛОВ, ОТЧЕТА ГЛАВНОГО СУДЬИ. ВОЗМОЖНО ПОДГОТАВЛЕВАТЬ ДУКОМУНТЫ ПО ТРАНФЕРУ И ПЕРЕВОЗОК УЧАСТНИКОВ.</a:t>
            </a:r>
            <a:endParaRPr/>
          </a:p>
        </p:txBody>
      </p:sp>
      <p:sp>
        <p:nvSpPr>
          <p:cNvPr id="1197646149" name="Овал 7"/>
          <p:cNvSpPr>
            <a:spLocks noChangeAspect="1"/>
          </p:cNvSpPr>
          <p:nvPr/>
        </p:nvSpPr>
        <p:spPr bwMode="auto">
          <a:xfrm>
            <a:off x="601947" y="5651955"/>
            <a:ext cx="827271" cy="707756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899052263" name="Овал 8"/>
          <p:cNvSpPr>
            <a:spLocks noChangeAspect="1"/>
          </p:cNvSpPr>
          <p:nvPr/>
        </p:nvSpPr>
        <p:spPr bwMode="auto">
          <a:xfrm>
            <a:off x="709492" y="5743035"/>
            <a:ext cx="612180" cy="523739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lt1"/>
                </a:solidFill>
                <a:latin typeface="Abyssinica SIL"/>
                <a:ea typeface="Abyssinica SIL"/>
                <a:cs typeface="Abyssinica SIL"/>
              </a:rPr>
              <a:t>VI</a:t>
            </a:r>
            <a:endParaRPr sz="1200"/>
          </a:p>
        </p:txBody>
      </p:sp>
      <p:sp>
        <p:nvSpPr>
          <p:cNvPr id="389907605" name="TextBox 34"/>
          <p:cNvSpPr txBox="1"/>
          <p:nvPr/>
        </p:nvSpPr>
        <p:spPr bwMode="auto">
          <a:xfrm>
            <a:off x="1427376" y="5717745"/>
            <a:ext cx="9653048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РЕЗУЛЬТАТЫ СПОРТСМЕНОВ: </a:t>
            </a:r>
            <a:r>
              <a:rPr sz="1200" b="1">
                <a:solidFill>
                  <a:schemeClr val="tx1"/>
                </a:solidFill>
              </a:rPr>
              <a:t>ИМПОРТ ДАННЫХ РЕЗУЛЬТАТОВ СОРРЕВНОВАНИЙ В ЛИЧНЫЕ КАРТОЧКИ СПОРТСМЕНОВ 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121863" name="TextBox 34"/>
          <p:cNvSpPr txBox="1"/>
          <p:nvPr/>
        </p:nvSpPr>
        <p:spPr bwMode="auto">
          <a:xfrm>
            <a:off x="1427377" y="1435867"/>
            <a:ext cx="9816405" cy="8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СТАНЬ ЧЕМПИОНОМ : </a:t>
            </a: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lang="ru-RU" sz="14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СИХРОНИЗАЦИЯ АНКЕТ ПРОШЕДШИХ ТЕСТИРОВАНИЯ (В РЕЖИМЕ ОНЛАЙН «АНО ДО СШ «СТАНЬ ЧЕМПИОНОМ») С ЕДИНОЙ БАЗОЙ ДАННЫХ АИС ЛСПОРТ </a:t>
            </a:r>
            <a:endParaRPr b="1"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930278015" name="Овал 7"/>
          <p:cNvSpPr>
            <a:spLocks noChangeAspect="1"/>
          </p:cNvSpPr>
          <p:nvPr/>
        </p:nvSpPr>
        <p:spPr bwMode="auto">
          <a:xfrm>
            <a:off x="601948" y="1326385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443586520" name="Овал 8"/>
          <p:cNvSpPr>
            <a:spLocks noChangeAspect="1"/>
          </p:cNvSpPr>
          <p:nvPr/>
        </p:nvSpPr>
        <p:spPr bwMode="auto">
          <a:xfrm>
            <a:off x="709494" y="1417464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</a:t>
            </a:r>
            <a:endParaRPr sz="1200"/>
          </a:p>
        </p:txBody>
      </p:sp>
      <p:sp>
        <p:nvSpPr>
          <p:cNvPr id="368248932" name="Овал 7"/>
          <p:cNvSpPr>
            <a:spLocks noChangeAspect="1"/>
          </p:cNvSpPr>
          <p:nvPr/>
        </p:nvSpPr>
        <p:spPr bwMode="auto">
          <a:xfrm>
            <a:off x="601947" y="2508095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787186832" name="Овал 8"/>
          <p:cNvSpPr>
            <a:spLocks noChangeAspect="1"/>
          </p:cNvSpPr>
          <p:nvPr/>
        </p:nvSpPr>
        <p:spPr bwMode="auto">
          <a:xfrm>
            <a:off x="709493" y="2599174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</a:t>
            </a:r>
            <a:endParaRPr sz="1200"/>
          </a:p>
        </p:txBody>
      </p:sp>
      <p:sp>
        <p:nvSpPr>
          <p:cNvPr id="129133901" name="Овал 7"/>
          <p:cNvSpPr>
            <a:spLocks noChangeAspect="1"/>
          </p:cNvSpPr>
          <p:nvPr/>
        </p:nvSpPr>
        <p:spPr bwMode="auto">
          <a:xfrm>
            <a:off x="601947" y="3995654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464667038" name="Овал 8"/>
          <p:cNvSpPr>
            <a:spLocks noChangeAspect="1"/>
          </p:cNvSpPr>
          <p:nvPr/>
        </p:nvSpPr>
        <p:spPr bwMode="auto">
          <a:xfrm>
            <a:off x="709493" y="4086733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III</a:t>
            </a:r>
            <a:endParaRPr sz="1200"/>
          </a:p>
        </p:txBody>
      </p:sp>
      <p:sp>
        <p:nvSpPr>
          <p:cNvPr id="1794219225" name="TextBox 34"/>
          <p:cNvSpPr txBox="1"/>
          <p:nvPr/>
        </p:nvSpPr>
        <p:spPr bwMode="auto">
          <a:xfrm>
            <a:off x="1427377" y="2678376"/>
            <a:ext cx="9621732" cy="8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АНТИДОПИНГ: </a:t>
            </a: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СИХРОНИЗАЦИЯ СЕРТИФИКАТОВ ПРОХОЖДЕНИЕ ОНЛАЙН-КУРСА РАУ «РУСАДА» С ЛИЧНЫМИ КАРТОЧКАМИ АИС «ЛСПОРТ»</a:t>
            </a:r>
            <a:endParaRPr b="1"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377692240" name="TextBox 34"/>
          <p:cNvSpPr txBox="1"/>
          <p:nvPr/>
        </p:nvSpPr>
        <p:spPr bwMode="auto">
          <a:xfrm>
            <a:off x="1427377" y="4139349"/>
            <a:ext cx="9618815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НАУЧНО-МЕТОДИЧЕСКОЕ ОБЕСПЕЧЕНИЕ : </a:t>
            </a:r>
          </a:p>
          <a:p>
            <a:pPr>
              <a:defRPr/>
            </a:pPr>
            <a:endParaRPr/>
          </a:p>
        </p:txBody>
      </p:sp>
      <p:sp>
        <p:nvSpPr>
          <p:cNvPr id="1981821721" name="TextBox 6"/>
          <p:cNvSpPr txBox="1"/>
          <p:nvPr/>
        </p:nvSpPr>
        <p:spPr bwMode="auto">
          <a:xfrm>
            <a:off x="297076" y="195846"/>
            <a:ext cx="10441331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АВТОМАТИЗАЦИЯ БАЗЫ АИС «ЛСПОРТ»</a:t>
            </a:r>
            <a:endParaRPr sz="2400"/>
          </a:p>
        </p:txBody>
      </p:sp>
      <p:sp>
        <p:nvSpPr>
          <p:cNvPr id="1268684559" name="TextBox 34"/>
          <p:cNvSpPr txBox="1"/>
          <p:nvPr/>
        </p:nvSpPr>
        <p:spPr bwMode="auto">
          <a:xfrm>
            <a:off x="1389112" y="4349533"/>
            <a:ext cx="9854562" cy="112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ПЛАНИРОВАНИЕ НАПРАВЛЕННОСТИ И СОЧЕТАНИЯ МИКРОЦИКЛОВ В МЕЗОЦИКЛЕ ИСХОДЯ ИЗ ЗАДАЧ, ПОСТАВЛЕННЫХ В МЕЗОЦИКЛЕ В МОБИЛЬНОЕ ПРИЛОЖЕНИЕ «ЯмалСпорт»;</a:t>
            </a:r>
            <a:endParaRPr sz="1400" b="1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2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ОПРЕДЕЛЕНИЕ ПОКАЗАТЕЛЕЙ ТРИМП 9ТРЕНИРОВОЧНЫЙ ИМПУЛЬС) НАГРУЗКИ, -s-RPE 9НАПРЯЖЕННОСТЬ НАГРУЗКИ);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191545" name="TextBox 6"/>
          <p:cNvSpPr txBox="1"/>
          <p:nvPr/>
        </p:nvSpPr>
        <p:spPr bwMode="auto">
          <a:xfrm>
            <a:off x="297075" y="370616"/>
            <a:ext cx="10442050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Oswald"/>
              </a:rPr>
              <a:t>ЗАДАЧИ НА 2024 Г.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560659811" name="TextBox 34"/>
          <p:cNvSpPr txBox="1"/>
          <p:nvPr/>
        </p:nvSpPr>
        <p:spPr bwMode="auto">
          <a:xfrm>
            <a:off x="297075" y="1804402"/>
            <a:ext cx="11177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600" b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6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ДОРАБОТКА МОДУЛЯ «ИППС» ДЛЯ МОБИЛЬНОГО ПРИЛОЖЕНИЯ;</a:t>
            </a:r>
            <a:endParaRPr sz="1800" b="1" dirty="0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6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26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6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АВТОМАТИЧЕСКАЯ ИНТЕГРАЦИЯ ДАННЫХ АПК «СТАНЬ ЧЕМПИОНОМ» И АИС «ЛСПОРТ»;</a:t>
            </a:r>
            <a:endParaRPr sz="2200" dirty="0"/>
          </a:p>
          <a:p>
            <a:pPr>
              <a:defRPr/>
            </a:pPr>
            <a:r>
              <a:rPr lang="ru-RU" sz="26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6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ЗАПИСЬ ДЕТЕЙ НА ТЕСТИРОВАНИЕ ПОСРЕДСТВОМ АПК «СТАНЬ ЧЕМПИОНОМ» НА ЧЕРЕЗ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АИС «ЛСПОРТ»</a:t>
            </a:r>
            <a:r>
              <a:rPr sz="1600" b="1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;</a:t>
            </a:r>
            <a:endParaRPr sz="1600" b="0" i="0" u="none" strike="noStrike" cap="none" spc="0" dirty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6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ЗАПУСК МОДУЛЯ «ПЛАНИРОВАНИЕ НА МИКРОЦИКЛ» И «НАГРУЗКА» В МОБИЛЬНОМ ПРИЛОЖЕНИИ;</a:t>
            </a:r>
          </a:p>
          <a:p>
            <a:pPr>
              <a:defRPr/>
            </a:pPr>
            <a:r>
              <a:rPr lang="ru-RU" sz="26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lang="ru-RU" sz="1600" b="0" i="0" u="none" strike="noStrike" cap="none" spc="0" dirty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ЗАПУСК МОДУЛЯ ДИНАМИКИ </a:t>
            </a:r>
            <a:r>
              <a:rPr lang="ru-RU" sz="1600" b="1" i="0" u="none" strike="noStrike" cap="none" spc="0" dirty="0" smtClean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ПО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ОЦЕНИВАНИЮ ДЕЯТЕЛЬНОСТИ СПОРТСМЕНОВ, ТРЕНЕРОВ-ПРЕПОДОВАТЕЛЕЙ, ИНСТРУКТОРОВ-МЕСТОДИСТОВ, ИНСТРУКТОРОВ ПО СПОРТУ, ФСО В МОБИЛЬНОМ ПРИЛОЖЕНИИ;</a:t>
            </a:r>
          </a:p>
          <a:p>
            <a:pPr>
              <a:defRPr/>
            </a:pP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" name="Рисунок 98"/>
          <p:cNvPicPr/>
          <p:nvPr/>
        </p:nvPicPr>
        <p:blipFill>
          <a:blip r:embed="rId2"/>
          <a:srcRect l="55889" t="7349" r="9272" b="58866"/>
          <a:stretch/>
        </p:blipFill>
        <p:spPr bwMode="auto">
          <a:xfrm flipH="1">
            <a:off x="10851720" y="104635"/>
            <a:ext cx="1149840" cy="1348560"/>
          </a:xfrm>
          <a:prstGeom prst="rect">
            <a:avLst/>
          </a:prstGeom>
          <a:ln w="0">
            <a:noFill/>
          </a:ln>
        </p:spPr>
      </p:pic>
      <p:grpSp>
        <p:nvGrpSpPr>
          <p:cNvPr id="1750967006" name="Группа 147"/>
          <p:cNvGrpSpPr/>
          <p:nvPr/>
        </p:nvGrpSpPr>
        <p:grpSpPr bwMode="auto">
          <a:xfrm>
            <a:off x="190048" y="1066286"/>
            <a:ext cx="11422135" cy="5396805"/>
            <a:chOff x="0" y="0"/>
            <a:chExt cx="11422135" cy="5396805"/>
          </a:xfrm>
        </p:grpSpPr>
        <p:grpSp>
          <p:nvGrpSpPr>
            <p:cNvPr id="34560401" name="Группа 3"/>
            <p:cNvGrpSpPr>
              <a:grpSpLocks noChangeAspect="1"/>
            </p:cNvGrpSpPr>
            <p:nvPr/>
          </p:nvGrpSpPr>
          <p:grpSpPr bwMode="auto">
            <a:xfrm>
              <a:off x="828000" y="1416"/>
              <a:ext cx="1080000" cy="1080000"/>
              <a:chOff x="0" y="0"/>
              <a:chExt cx="1080000" cy="1080000"/>
            </a:xfrm>
          </p:grpSpPr>
          <p:sp>
            <p:nvSpPr>
              <p:cNvPr id="965267323" name="Овал 4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981938918" name="Овал 5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87699371" name="Группа 6"/>
            <p:cNvGrpSpPr>
              <a:grpSpLocks noChangeAspect="1"/>
            </p:cNvGrpSpPr>
            <p:nvPr/>
          </p:nvGrpSpPr>
          <p:grpSpPr bwMode="auto">
            <a:xfrm>
              <a:off x="3646238" y="1416"/>
              <a:ext cx="1080000" cy="1080000"/>
              <a:chOff x="0" y="0"/>
              <a:chExt cx="1080000" cy="1080000"/>
            </a:xfrm>
          </p:grpSpPr>
          <p:sp>
            <p:nvSpPr>
              <p:cNvPr id="89226493" name="Овал 7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441136838" name="Овал 8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881721660" name="Группа 9"/>
            <p:cNvGrpSpPr>
              <a:grpSpLocks noChangeAspect="1"/>
            </p:cNvGrpSpPr>
            <p:nvPr/>
          </p:nvGrpSpPr>
          <p:grpSpPr bwMode="auto">
            <a:xfrm>
              <a:off x="6578778" y="1416"/>
              <a:ext cx="1080000" cy="1080000"/>
              <a:chOff x="0" y="0"/>
              <a:chExt cx="1080000" cy="1080000"/>
            </a:xfrm>
          </p:grpSpPr>
          <p:sp>
            <p:nvSpPr>
              <p:cNvPr id="144227692" name="Овал 10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447144688" name="Овал 11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523673777" name="Группа 15"/>
            <p:cNvGrpSpPr>
              <a:grpSpLocks noChangeAspect="1"/>
            </p:cNvGrpSpPr>
            <p:nvPr/>
          </p:nvGrpSpPr>
          <p:grpSpPr bwMode="auto">
            <a:xfrm>
              <a:off x="9511318" y="0"/>
              <a:ext cx="1080000" cy="1080000"/>
              <a:chOff x="0" y="0"/>
              <a:chExt cx="1080000" cy="1080000"/>
            </a:xfrm>
          </p:grpSpPr>
          <p:sp>
            <p:nvSpPr>
              <p:cNvPr id="67807631" name="Овал 16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152134736" name="Овал 17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cxnSp>
          <p:nvCxnSpPr>
            <p:cNvPr id="27747693" name="Прямая со стрелкой 30"/>
            <p:cNvCxnSpPr>
              <a:cxnSpLocks/>
            </p:cNvCxnSpPr>
            <p:nvPr/>
          </p:nvCxnSpPr>
          <p:spPr bwMode="auto">
            <a:xfrm flipV="1">
              <a:off x="366042" y="538580"/>
              <a:ext cx="9285676" cy="16231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964742" name="TextBox 34"/>
            <p:cNvSpPr txBox="1"/>
            <p:nvPr/>
          </p:nvSpPr>
          <p:spPr bwMode="auto">
            <a:xfrm>
              <a:off x="7398" y="1201707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ЗАПИСЬ НА ТЕСТИРОВАНИЕ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1858083258" name="TextBox 35"/>
            <p:cNvSpPr txBox="1"/>
            <p:nvPr/>
          </p:nvSpPr>
          <p:spPr bwMode="auto">
            <a:xfrm>
              <a:off x="17789" y="1706001"/>
              <a:ext cx="2664180" cy="100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Запись детей 5,5-12 лет на спортивное тестирование в Региональном центре тестирования (в центре тестирования МО)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1870105103" name="Прямая соединительная линия 37"/>
            <p:cNvCxnSpPr>
              <a:cxnSpLocks/>
            </p:cNvCxnSpPr>
            <p:nvPr/>
          </p:nvCxnSpPr>
          <p:spPr bwMode="auto">
            <a:xfrm>
              <a:off x="0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5609338" name="Группа 43"/>
            <p:cNvGrpSpPr>
              <a:grpSpLocks noChangeAspect="1"/>
            </p:cNvGrpSpPr>
            <p:nvPr/>
          </p:nvGrpSpPr>
          <p:grpSpPr bwMode="auto">
            <a:xfrm>
              <a:off x="828000" y="2699973"/>
              <a:ext cx="1080000" cy="1080000"/>
              <a:chOff x="0" y="0"/>
              <a:chExt cx="1080000" cy="1080000"/>
            </a:xfrm>
          </p:grpSpPr>
          <p:sp>
            <p:nvSpPr>
              <p:cNvPr id="520116468" name="Овал 44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08944170" name="Овал 45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602163625" name="Группа 46"/>
            <p:cNvGrpSpPr>
              <a:grpSpLocks noChangeAspect="1"/>
            </p:cNvGrpSpPr>
            <p:nvPr/>
          </p:nvGrpSpPr>
          <p:grpSpPr bwMode="auto">
            <a:xfrm>
              <a:off x="3646238" y="2701299"/>
              <a:ext cx="1080000" cy="1080000"/>
              <a:chOff x="0" y="0"/>
              <a:chExt cx="1080000" cy="1080000"/>
            </a:xfrm>
          </p:grpSpPr>
          <p:sp>
            <p:nvSpPr>
              <p:cNvPr id="760963116" name="Овал 47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492257189" name="Овал 48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291366673" name="Группа 49"/>
            <p:cNvGrpSpPr>
              <a:grpSpLocks noChangeAspect="1"/>
            </p:cNvGrpSpPr>
            <p:nvPr/>
          </p:nvGrpSpPr>
          <p:grpSpPr bwMode="auto">
            <a:xfrm>
              <a:off x="6578778" y="2701299"/>
              <a:ext cx="1080000" cy="1080000"/>
              <a:chOff x="0" y="0"/>
              <a:chExt cx="1080000" cy="1080000"/>
            </a:xfrm>
          </p:grpSpPr>
          <p:sp>
            <p:nvSpPr>
              <p:cNvPr id="1034120407" name="Овал 50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2025137588" name="Овал 51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672925839" name="Группа 52"/>
            <p:cNvGrpSpPr>
              <a:grpSpLocks noChangeAspect="1"/>
            </p:cNvGrpSpPr>
            <p:nvPr/>
          </p:nvGrpSpPr>
          <p:grpSpPr bwMode="auto">
            <a:xfrm>
              <a:off x="9511318" y="2699883"/>
              <a:ext cx="1080000" cy="1080000"/>
              <a:chOff x="0" y="0"/>
              <a:chExt cx="1080000" cy="1080000"/>
            </a:xfrm>
          </p:grpSpPr>
          <p:sp>
            <p:nvSpPr>
              <p:cNvPr id="173110937" name="Овал 53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677312341" name="Овал 54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cxnSp>
          <p:nvCxnSpPr>
            <p:cNvPr id="802164134" name="Прямая со стрелкой 75"/>
            <p:cNvCxnSpPr>
              <a:cxnSpLocks/>
            </p:cNvCxnSpPr>
            <p:nvPr/>
          </p:nvCxnSpPr>
          <p:spPr bwMode="auto">
            <a:xfrm flipV="1">
              <a:off x="366042" y="3238463"/>
              <a:ext cx="9285676" cy="14117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270137" name="Прямая соединительная линия 78"/>
            <p:cNvCxnSpPr>
              <a:cxnSpLocks/>
            </p:cNvCxnSpPr>
            <p:nvPr/>
          </p:nvCxnSpPr>
          <p:spPr bwMode="auto">
            <a:xfrm>
              <a:off x="2905682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4523177" name="TextBox 81"/>
            <p:cNvSpPr txBox="1"/>
            <p:nvPr/>
          </p:nvSpPr>
          <p:spPr bwMode="auto">
            <a:xfrm>
              <a:off x="2929545" y="1706001"/>
              <a:ext cx="2664180" cy="82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Предоставление медицинской справки, заполнение анкеты и согласия на обработку персональных данных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1757660641" name="Прямая соединительная линия 83"/>
            <p:cNvCxnSpPr>
              <a:cxnSpLocks/>
            </p:cNvCxnSpPr>
            <p:nvPr/>
          </p:nvCxnSpPr>
          <p:spPr bwMode="auto">
            <a:xfrm>
              <a:off x="5811368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9545257" name="Прямая соединительная линия 90"/>
            <p:cNvCxnSpPr>
              <a:cxnSpLocks/>
            </p:cNvCxnSpPr>
            <p:nvPr/>
          </p:nvCxnSpPr>
          <p:spPr bwMode="auto">
            <a:xfrm>
              <a:off x="8717054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8469805" name="TextBox 91"/>
            <p:cNvSpPr txBox="1"/>
            <p:nvPr/>
          </p:nvSpPr>
          <p:spPr bwMode="auto">
            <a:xfrm>
              <a:off x="8753054" y="1706001"/>
              <a:ext cx="2664180" cy="82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Заключение с рекомендациями по видам спорта и интерпретация данных по зонам тестирования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501137847" name="Прямая соединительная линия 95"/>
            <p:cNvCxnSpPr>
              <a:cxnSpLocks/>
            </p:cNvCxnSpPr>
            <p:nvPr/>
          </p:nvCxnSpPr>
          <p:spPr bwMode="auto">
            <a:xfrm>
              <a:off x="8712551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8191667" name="TextBox 96"/>
            <p:cNvSpPr txBox="1"/>
            <p:nvPr/>
          </p:nvSpPr>
          <p:spPr bwMode="auto">
            <a:xfrm>
              <a:off x="8721955" y="4390930"/>
              <a:ext cx="2700180" cy="82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Ответственное лицо за тестирование в МО интегрирует данные в АИС Лспорт в личный кабинет спортсмена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2072879069" name="Прямая соединительная линия 102"/>
            <p:cNvCxnSpPr>
              <a:cxnSpLocks/>
            </p:cNvCxnSpPr>
            <p:nvPr/>
          </p:nvCxnSpPr>
          <p:spPr bwMode="auto">
            <a:xfrm>
              <a:off x="5825146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487664" name="TextBox 103"/>
            <p:cNvSpPr txBox="1"/>
            <p:nvPr/>
          </p:nvSpPr>
          <p:spPr bwMode="auto">
            <a:xfrm>
              <a:off x="5799479" y="4390930"/>
              <a:ext cx="2700180" cy="100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В АИС Лспорт в текущих списках группы </a:t>
              </a:r>
              <a:endParaRPr sz="1200" b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Ч – ребенок протестирован</a:t>
              </a:r>
              <a:endParaRPr sz="1200" b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О – ориентирован или не ориентирован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338071539" name="Прямая соединительная линия 107"/>
            <p:cNvCxnSpPr>
              <a:cxnSpLocks/>
            </p:cNvCxnSpPr>
            <p:nvPr/>
          </p:nvCxnSpPr>
          <p:spPr bwMode="auto">
            <a:xfrm>
              <a:off x="2937744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490085" name="TextBox 113"/>
            <p:cNvSpPr txBox="1"/>
            <p:nvPr/>
          </p:nvSpPr>
          <p:spPr bwMode="auto">
            <a:xfrm>
              <a:off x="72442" y="3892488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ЗАПИСЬ НА ТЕСТИРОВАНИЕ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217461611" name="TextBox 114"/>
            <p:cNvSpPr txBox="1"/>
            <p:nvPr/>
          </p:nvSpPr>
          <p:spPr bwMode="auto">
            <a:xfrm>
              <a:off x="54666" y="4390930"/>
              <a:ext cx="2700252" cy="100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Повторное тестирование (через 6 месяцев)</a:t>
              </a:r>
              <a:endParaRPr sz="1200" b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Динамика физического и функционального развития  ребенка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1196822429" name="Прямая соединительная линия 115"/>
            <p:cNvCxnSpPr>
              <a:cxnSpLocks/>
            </p:cNvCxnSpPr>
            <p:nvPr/>
          </p:nvCxnSpPr>
          <p:spPr bwMode="auto">
            <a:xfrm>
              <a:off x="50338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3900589" name="Рисунок 1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79789" y="290763"/>
              <a:ext cx="540000" cy="540000"/>
            </a:xfrm>
            <a:prstGeom prst="rect">
              <a:avLst/>
            </a:prstGeom>
          </p:spPr>
        </p:pic>
        <p:pic>
          <p:nvPicPr>
            <p:cNvPr id="53865218" name="Рисунок 11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916238" y="227805"/>
              <a:ext cx="540000" cy="540000"/>
            </a:xfrm>
            <a:prstGeom prst="rect">
              <a:avLst/>
            </a:prstGeom>
          </p:spPr>
        </p:pic>
        <p:pic>
          <p:nvPicPr>
            <p:cNvPr id="2113525608" name="Рисунок 12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810978" y="209191"/>
              <a:ext cx="612000" cy="612000"/>
            </a:xfrm>
            <a:prstGeom prst="rect">
              <a:avLst/>
            </a:prstGeom>
          </p:spPr>
        </p:pic>
        <p:pic>
          <p:nvPicPr>
            <p:cNvPr id="639476627" name="Рисунок 12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85421" y="244234"/>
              <a:ext cx="576000" cy="576000"/>
            </a:xfrm>
            <a:prstGeom prst="rect">
              <a:avLst/>
            </a:prstGeom>
          </p:spPr>
        </p:pic>
        <p:pic>
          <p:nvPicPr>
            <p:cNvPr id="1922741318" name="Рисунок 1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91241" y="3002907"/>
              <a:ext cx="540000" cy="540000"/>
            </a:xfrm>
            <a:prstGeom prst="rect">
              <a:avLst/>
            </a:prstGeom>
          </p:spPr>
        </p:pic>
        <p:pic>
          <p:nvPicPr>
            <p:cNvPr id="1716359021" name="Рисунок 12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749421" y="2937834"/>
              <a:ext cx="648000" cy="648000"/>
            </a:xfrm>
            <a:prstGeom prst="rect">
              <a:avLst/>
            </a:prstGeom>
          </p:spPr>
        </p:pic>
        <p:pic>
          <p:nvPicPr>
            <p:cNvPr id="154341955" name="Рисунок 128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820725" y="2973834"/>
              <a:ext cx="576000" cy="576000"/>
            </a:xfrm>
            <a:prstGeom prst="rect">
              <a:avLst/>
            </a:prstGeom>
          </p:spPr>
        </p:pic>
        <p:pic>
          <p:nvPicPr>
            <p:cNvPr id="1120320136" name="Рисунок 130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3869065" y="2923146"/>
              <a:ext cx="612000" cy="612000"/>
            </a:xfrm>
            <a:prstGeom prst="rect">
              <a:avLst/>
            </a:prstGeom>
          </p:spPr>
        </p:pic>
        <p:cxnSp>
          <p:nvCxnSpPr>
            <p:cNvPr id="1297163279" name="Соединительная линия уступом 139"/>
            <p:cNvCxnSpPr>
              <a:cxnSpLocks/>
            </p:cNvCxnSpPr>
            <p:nvPr/>
          </p:nvCxnSpPr>
          <p:spPr bwMode="auto">
            <a:xfrm>
              <a:off x="10450919" y="538580"/>
              <a:ext cx="12699" cy="2699883"/>
            </a:xfrm>
            <a:prstGeom prst="bentConnector3">
              <a:avLst>
                <a:gd name="adj1" fmla="val 8900000"/>
              </a:avLst>
            </a:prstGeom>
            <a:ln w="41275" cap="rnd">
              <a:solidFill>
                <a:srgbClr val="E31E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248524" name="Овал 141"/>
            <p:cNvSpPr>
              <a:spLocks noChangeAspect="1"/>
            </p:cNvSpPr>
            <p:nvPr/>
          </p:nvSpPr>
          <p:spPr bwMode="auto">
            <a:xfrm flipH="1">
              <a:off x="2590734" y="469536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09916369" name="Овал 142"/>
            <p:cNvSpPr>
              <a:spLocks noChangeAspect="1"/>
            </p:cNvSpPr>
            <p:nvPr/>
          </p:nvSpPr>
          <p:spPr bwMode="auto">
            <a:xfrm flipH="1">
              <a:off x="8573054" y="459202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462308387" name="Овал 143"/>
            <p:cNvSpPr>
              <a:spLocks noChangeAspect="1"/>
            </p:cNvSpPr>
            <p:nvPr/>
          </p:nvSpPr>
          <p:spPr bwMode="auto">
            <a:xfrm flipH="1">
              <a:off x="5637744" y="479124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196296401" name="Овал 144"/>
            <p:cNvSpPr>
              <a:spLocks noChangeAspect="1"/>
            </p:cNvSpPr>
            <p:nvPr/>
          </p:nvSpPr>
          <p:spPr bwMode="auto">
            <a:xfrm flipH="1">
              <a:off x="2590734" y="3173522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2097828506" name="Овал 145"/>
            <p:cNvSpPr>
              <a:spLocks noChangeAspect="1"/>
            </p:cNvSpPr>
            <p:nvPr/>
          </p:nvSpPr>
          <p:spPr bwMode="auto">
            <a:xfrm flipH="1">
              <a:off x="5615690" y="3166463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60019195" name="Овал 146"/>
            <p:cNvSpPr>
              <a:spLocks noChangeAspect="1"/>
            </p:cNvSpPr>
            <p:nvPr/>
          </p:nvSpPr>
          <p:spPr bwMode="auto">
            <a:xfrm flipH="1">
              <a:off x="8573054" y="3164824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grpSp>
        <p:nvGrpSpPr>
          <p:cNvPr id="138407425" name="Группа 147"/>
          <p:cNvGrpSpPr/>
          <p:nvPr/>
        </p:nvGrpSpPr>
        <p:grpSpPr bwMode="auto">
          <a:xfrm>
            <a:off x="180878" y="1066286"/>
            <a:ext cx="11513542" cy="5396805"/>
            <a:chOff x="0" y="0"/>
            <a:chExt cx="11513542" cy="5396805"/>
          </a:xfrm>
        </p:grpSpPr>
        <p:grpSp>
          <p:nvGrpSpPr>
            <p:cNvPr id="2081440929" name="Группа 3"/>
            <p:cNvGrpSpPr>
              <a:grpSpLocks noChangeAspect="1"/>
            </p:cNvGrpSpPr>
            <p:nvPr/>
          </p:nvGrpSpPr>
          <p:grpSpPr bwMode="auto">
            <a:xfrm>
              <a:off x="828000" y="1416"/>
              <a:ext cx="1080000" cy="1080000"/>
              <a:chOff x="0" y="0"/>
              <a:chExt cx="1080000" cy="1080000"/>
            </a:xfrm>
          </p:grpSpPr>
          <p:sp>
            <p:nvSpPr>
              <p:cNvPr id="555401546" name="Овал 4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2095583231" name="Овал 5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50374937" name="Группа 6"/>
            <p:cNvGrpSpPr>
              <a:grpSpLocks noChangeAspect="1"/>
            </p:cNvGrpSpPr>
            <p:nvPr/>
          </p:nvGrpSpPr>
          <p:grpSpPr bwMode="auto">
            <a:xfrm>
              <a:off x="3646238" y="1416"/>
              <a:ext cx="1080000" cy="1080000"/>
              <a:chOff x="0" y="0"/>
              <a:chExt cx="1080000" cy="1080000"/>
            </a:xfrm>
          </p:grpSpPr>
          <p:sp>
            <p:nvSpPr>
              <p:cNvPr id="764093992" name="Овал 7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827842593" name="Овал 8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568599349" name="Группа 9"/>
            <p:cNvGrpSpPr>
              <a:grpSpLocks noChangeAspect="1"/>
            </p:cNvGrpSpPr>
            <p:nvPr/>
          </p:nvGrpSpPr>
          <p:grpSpPr bwMode="auto">
            <a:xfrm>
              <a:off x="6578778" y="1416"/>
              <a:ext cx="1080000" cy="1080000"/>
              <a:chOff x="0" y="0"/>
              <a:chExt cx="1080000" cy="1080000"/>
            </a:xfrm>
          </p:grpSpPr>
          <p:sp>
            <p:nvSpPr>
              <p:cNvPr id="658683433" name="Овал 10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384075649" name="Овал 11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584197005" name="Группа 15"/>
            <p:cNvGrpSpPr>
              <a:grpSpLocks noChangeAspect="1"/>
            </p:cNvGrpSpPr>
            <p:nvPr/>
          </p:nvGrpSpPr>
          <p:grpSpPr bwMode="auto">
            <a:xfrm>
              <a:off x="9511318" y="0"/>
              <a:ext cx="1080000" cy="1080000"/>
              <a:chOff x="0" y="0"/>
              <a:chExt cx="1080000" cy="1080000"/>
            </a:xfrm>
          </p:grpSpPr>
          <p:sp>
            <p:nvSpPr>
              <p:cNvPr id="1859149146" name="Овал 16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919492367" name="Овал 17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cxnSp>
          <p:nvCxnSpPr>
            <p:cNvPr id="1197166491" name="Прямая со стрелкой 30"/>
            <p:cNvCxnSpPr>
              <a:cxnSpLocks/>
            </p:cNvCxnSpPr>
            <p:nvPr/>
          </p:nvCxnSpPr>
          <p:spPr bwMode="auto">
            <a:xfrm flipV="1">
              <a:off x="366042" y="538580"/>
              <a:ext cx="9285676" cy="16231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1373612" name="Прямая соединительная линия 37"/>
            <p:cNvCxnSpPr>
              <a:cxnSpLocks/>
            </p:cNvCxnSpPr>
            <p:nvPr/>
          </p:nvCxnSpPr>
          <p:spPr bwMode="auto">
            <a:xfrm>
              <a:off x="0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5636272" name="Группа 43"/>
            <p:cNvGrpSpPr>
              <a:grpSpLocks noChangeAspect="1"/>
            </p:cNvGrpSpPr>
            <p:nvPr/>
          </p:nvGrpSpPr>
          <p:grpSpPr bwMode="auto">
            <a:xfrm>
              <a:off x="828000" y="2699973"/>
              <a:ext cx="1080000" cy="1080000"/>
              <a:chOff x="0" y="0"/>
              <a:chExt cx="1080000" cy="1080000"/>
            </a:xfrm>
          </p:grpSpPr>
          <p:sp>
            <p:nvSpPr>
              <p:cNvPr id="1955946625" name="Овал 44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307682336" name="Овал 45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69362709" name="Группа 46"/>
            <p:cNvGrpSpPr>
              <a:grpSpLocks noChangeAspect="1"/>
            </p:cNvGrpSpPr>
            <p:nvPr/>
          </p:nvGrpSpPr>
          <p:grpSpPr bwMode="auto">
            <a:xfrm>
              <a:off x="3646238" y="2701299"/>
              <a:ext cx="1080000" cy="1080000"/>
              <a:chOff x="0" y="0"/>
              <a:chExt cx="1080000" cy="1080000"/>
            </a:xfrm>
          </p:grpSpPr>
          <p:sp>
            <p:nvSpPr>
              <p:cNvPr id="538606517" name="Овал 47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039431459" name="Овал 48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242242701" name="Группа 49"/>
            <p:cNvGrpSpPr>
              <a:grpSpLocks noChangeAspect="1"/>
            </p:cNvGrpSpPr>
            <p:nvPr/>
          </p:nvGrpSpPr>
          <p:grpSpPr bwMode="auto">
            <a:xfrm>
              <a:off x="6578778" y="2701299"/>
              <a:ext cx="1080000" cy="1080000"/>
              <a:chOff x="0" y="0"/>
              <a:chExt cx="1080000" cy="1080000"/>
            </a:xfrm>
          </p:grpSpPr>
          <p:sp>
            <p:nvSpPr>
              <p:cNvPr id="1314157838" name="Овал 50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1090730595" name="Овал 51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grpSp>
          <p:nvGrpSpPr>
            <p:cNvPr id="1514810014" name="Группа 52"/>
            <p:cNvGrpSpPr>
              <a:grpSpLocks noChangeAspect="1"/>
            </p:cNvGrpSpPr>
            <p:nvPr/>
          </p:nvGrpSpPr>
          <p:grpSpPr bwMode="auto">
            <a:xfrm>
              <a:off x="9511318" y="2699883"/>
              <a:ext cx="1080000" cy="1080000"/>
              <a:chOff x="0" y="0"/>
              <a:chExt cx="1080000" cy="1080000"/>
            </a:xfrm>
          </p:grpSpPr>
          <p:sp>
            <p:nvSpPr>
              <p:cNvPr id="1536284328" name="Овал 53"/>
              <p:cNvSpPr>
                <a:spLocks noChangeAspect="1"/>
              </p:cNvSpPr>
              <p:nvPr/>
            </p:nvSpPr>
            <p:spPr bwMode="auto">
              <a:xfrm>
                <a:off x="0" y="0"/>
                <a:ext cx="1080000" cy="1080000"/>
              </a:xfrm>
              <a:prstGeom prst="ellipse">
                <a:avLst/>
              </a:prstGeom>
              <a:solidFill>
                <a:srgbClr val="E31E23">
                  <a:alpha val="63529"/>
                </a:srgbClr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  <p:sp>
            <p:nvSpPr>
              <p:cNvPr id="649118391" name="Овал 54"/>
              <p:cNvSpPr>
                <a:spLocks noChangeAspect="1"/>
              </p:cNvSpPr>
              <p:nvPr/>
            </p:nvSpPr>
            <p:spPr bwMode="auto">
              <a:xfrm>
                <a:off x="140400" y="138980"/>
                <a:ext cx="799200" cy="799200"/>
              </a:xfrm>
              <a:prstGeom prst="ellipse">
                <a:avLst/>
              </a:prstGeom>
              <a:solidFill>
                <a:srgbClr val="E31E23"/>
              </a:solidFill>
              <a:ln>
                <a:solidFill>
                  <a:srgbClr val="E31E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cxnSp>
          <p:nvCxnSpPr>
            <p:cNvPr id="1996743218" name="Прямая со стрелкой 75"/>
            <p:cNvCxnSpPr>
              <a:cxnSpLocks/>
            </p:cNvCxnSpPr>
            <p:nvPr/>
          </p:nvCxnSpPr>
          <p:spPr bwMode="auto">
            <a:xfrm flipV="1">
              <a:off x="366042" y="3238463"/>
              <a:ext cx="9285676" cy="14117"/>
            </a:xfrm>
            <a:prstGeom prst="straightConnector1">
              <a:avLst/>
            </a:prstGeom>
            <a:ln w="41275" cap="rnd" cmpd="sng">
              <a:solidFill>
                <a:srgbClr val="E31E23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524273" name="TextBox 77"/>
            <p:cNvSpPr txBox="1"/>
            <p:nvPr/>
          </p:nvSpPr>
          <p:spPr bwMode="auto">
            <a:xfrm>
              <a:off x="2810173" y="1201707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ПОСЕЩЕНИЕ ЦЕНТРА</a:t>
              </a:r>
              <a:endParaRPr sz="1200" b="1">
                <a:solidFill>
                  <a:srgbClr val="FF0000"/>
                </a:solidFill>
              </a:endParaRPr>
            </a:p>
          </p:txBody>
        </p:sp>
        <p:cxnSp>
          <p:nvCxnSpPr>
            <p:cNvPr id="457965359" name="Прямая соединительная линия 78"/>
            <p:cNvCxnSpPr>
              <a:cxnSpLocks/>
            </p:cNvCxnSpPr>
            <p:nvPr/>
          </p:nvCxnSpPr>
          <p:spPr bwMode="auto">
            <a:xfrm>
              <a:off x="2905682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1535390" name="TextBox 82"/>
            <p:cNvSpPr txBox="1"/>
            <p:nvPr/>
          </p:nvSpPr>
          <p:spPr bwMode="auto">
            <a:xfrm>
              <a:off x="5752648" y="1201707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ПРОХОЖДЕНИЕ ТЕСТИРОВАНИЯ</a:t>
              </a:r>
              <a:endParaRPr sz="1200" b="1">
                <a:solidFill>
                  <a:srgbClr val="FF0000"/>
                </a:solidFill>
              </a:endParaRPr>
            </a:p>
          </p:txBody>
        </p:sp>
        <p:cxnSp>
          <p:nvCxnSpPr>
            <p:cNvPr id="132451653" name="Прямая соединительная линия 83"/>
            <p:cNvCxnSpPr>
              <a:cxnSpLocks/>
            </p:cNvCxnSpPr>
            <p:nvPr/>
          </p:nvCxnSpPr>
          <p:spPr bwMode="auto">
            <a:xfrm>
              <a:off x="5811368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2992602" name="TextBox 84"/>
            <p:cNvSpPr txBox="1"/>
            <p:nvPr/>
          </p:nvSpPr>
          <p:spPr bwMode="auto">
            <a:xfrm>
              <a:off x="5841299" y="1706001"/>
              <a:ext cx="2748004" cy="82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- Антропометрическое исследование</a:t>
              </a:r>
              <a:endParaRPr sz="1200" b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- Функциональное тестирование </a:t>
              </a:r>
              <a:endParaRPr sz="1200" b="1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- Спортивное тестирование</a:t>
              </a:r>
              <a:endParaRPr sz="1200" b="1">
                <a:solidFill>
                  <a:schemeClr val="tx1"/>
                </a:solidFill>
              </a:endParaRPr>
            </a:p>
          </p:txBody>
        </p:sp>
        <p:sp>
          <p:nvSpPr>
            <p:cNvPr id="1554811499" name="TextBox 89"/>
            <p:cNvSpPr txBox="1"/>
            <p:nvPr/>
          </p:nvSpPr>
          <p:spPr bwMode="auto">
            <a:xfrm>
              <a:off x="8741362" y="1201707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ОТЧЕТ ПО ТЕСТИРОВАНИЮ</a:t>
              </a:r>
              <a:endParaRPr sz="1200" b="1">
                <a:solidFill>
                  <a:srgbClr val="FF0000"/>
                </a:solidFill>
              </a:endParaRPr>
            </a:p>
          </p:txBody>
        </p:sp>
        <p:cxnSp>
          <p:nvCxnSpPr>
            <p:cNvPr id="2890433" name="Прямая соединительная линия 90"/>
            <p:cNvCxnSpPr>
              <a:cxnSpLocks/>
            </p:cNvCxnSpPr>
            <p:nvPr/>
          </p:nvCxnSpPr>
          <p:spPr bwMode="auto">
            <a:xfrm>
              <a:off x="8717054" y="1567944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5763508" name="Прямая соединительная линия 95"/>
            <p:cNvCxnSpPr>
              <a:cxnSpLocks/>
            </p:cNvCxnSpPr>
            <p:nvPr/>
          </p:nvCxnSpPr>
          <p:spPr bwMode="auto">
            <a:xfrm>
              <a:off x="8712551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146601" name="Прямая соединительная линия 102"/>
            <p:cNvCxnSpPr>
              <a:cxnSpLocks/>
            </p:cNvCxnSpPr>
            <p:nvPr/>
          </p:nvCxnSpPr>
          <p:spPr bwMode="auto">
            <a:xfrm>
              <a:off x="5825146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175776" name="TextBox 106"/>
            <p:cNvSpPr txBox="1"/>
            <p:nvPr/>
          </p:nvSpPr>
          <p:spPr bwMode="auto">
            <a:xfrm>
              <a:off x="2870910" y="3873944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СПЕЦИАЛИЗИРОВАННЫЙ ТЕСТ</a:t>
              </a:r>
              <a:endParaRPr sz="1200" b="1">
                <a:solidFill>
                  <a:srgbClr val="FF0000"/>
                </a:solidFill>
              </a:endParaRPr>
            </a:p>
          </p:txBody>
        </p:sp>
        <p:cxnSp>
          <p:nvCxnSpPr>
            <p:cNvPr id="344870312" name="Прямая соединительная линия 107"/>
            <p:cNvCxnSpPr>
              <a:cxnSpLocks/>
            </p:cNvCxnSpPr>
            <p:nvPr/>
          </p:nvCxnSpPr>
          <p:spPr bwMode="auto">
            <a:xfrm>
              <a:off x="2937744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7230251" name="TextBox 108"/>
            <p:cNvSpPr txBox="1"/>
            <p:nvPr/>
          </p:nvSpPr>
          <p:spPr bwMode="auto">
            <a:xfrm>
              <a:off x="2891772" y="4390930"/>
              <a:ext cx="2700252" cy="100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chemeClr val="tx1"/>
                  </a:solidFill>
                  <a:latin typeface="Oswald Light"/>
                </a:rPr>
                <a:t>Проведение специализированного тестирования тренером (чувство ритма, музыкальный слух, биомеханика и т.д.)</a:t>
              </a:r>
              <a:endParaRPr sz="1200" b="1">
                <a:solidFill>
                  <a:schemeClr val="tx1"/>
                </a:solidFill>
              </a:endParaRPr>
            </a:p>
          </p:txBody>
        </p:sp>
        <p:cxnSp>
          <p:nvCxnSpPr>
            <p:cNvPr id="32897160" name="Прямая соединительная линия 115"/>
            <p:cNvCxnSpPr>
              <a:cxnSpLocks/>
            </p:cNvCxnSpPr>
            <p:nvPr/>
          </p:nvCxnSpPr>
          <p:spPr bwMode="auto">
            <a:xfrm>
              <a:off x="50338" y="4243926"/>
              <a:ext cx="2700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7374188" name="Рисунок 1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79789" y="290763"/>
              <a:ext cx="540000" cy="540000"/>
            </a:xfrm>
            <a:prstGeom prst="rect">
              <a:avLst/>
            </a:prstGeom>
          </p:spPr>
        </p:pic>
        <p:pic>
          <p:nvPicPr>
            <p:cNvPr id="1609767435" name="Рисунок 11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916238" y="227805"/>
              <a:ext cx="540000" cy="540000"/>
            </a:xfrm>
            <a:prstGeom prst="rect">
              <a:avLst/>
            </a:prstGeom>
          </p:spPr>
        </p:pic>
        <p:pic>
          <p:nvPicPr>
            <p:cNvPr id="747022391" name="Рисунок 12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810978" y="209191"/>
              <a:ext cx="612000" cy="612000"/>
            </a:xfrm>
            <a:prstGeom prst="rect">
              <a:avLst/>
            </a:prstGeom>
          </p:spPr>
        </p:pic>
        <p:pic>
          <p:nvPicPr>
            <p:cNvPr id="971640325" name="Рисунок 12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785421" y="244234"/>
              <a:ext cx="576000" cy="576000"/>
            </a:xfrm>
            <a:prstGeom prst="rect">
              <a:avLst/>
            </a:prstGeom>
          </p:spPr>
        </p:pic>
        <p:pic>
          <p:nvPicPr>
            <p:cNvPr id="530302791" name="Рисунок 1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91241" y="3002907"/>
              <a:ext cx="540000" cy="540000"/>
            </a:xfrm>
            <a:prstGeom prst="rect">
              <a:avLst/>
            </a:prstGeom>
          </p:spPr>
        </p:pic>
        <p:pic>
          <p:nvPicPr>
            <p:cNvPr id="1895550067" name="Рисунок 12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749421" y="2937834"/>
              <a:ext cx="648000" cy="648000"/>
            </a:xfrm>
            <a:prstGeom prst="rect">
              <a:avLst/>
            </a:prstGeom>
          </p:spPr>
        </p:pic>
        <p:pic>
          <p:nvPicPr>
            <p:cNvPr id="1163901821" name="Рисунок 128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820725" y="2973834"/>
              <a:ext cx="576000" cy="576000"/>
            </a:xfrm>
            <a:prstGeom prst="rect">
              <a:avLst/>
            </a:prstGeom>
          </p:spPr>
        </p:pic>
        <p:pic>
          <p:nvPicPr>
            <p:cNvPr id="661134561" name="Рисунок 130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3869065" y="2923146"/>
              <a:ext cx="612000" cy="612000"/>
            </a:xfrm>
            <a:prstGeom prst="rect">
              <a:avLst/>
            </a:prstGeom>
          </p:spPr>
        </p:pic>
        <p:cxnSp>
          <p:nvCxnSpPr>
            <p:cNvPr id="819742502" name="Соединительная линия уступом 139"/>
            <p:cNvCxnSpPr>
              <a:cxnSpLocks/>
            </p:cNvCxnSpPr>
            <p:nvPr/>
          </p:nvCxnSpPr>
          <p:spPr bwMode="auto">
            <a:xfrm>
              <a:off x="10450919" y="538580"/>
              <a:ext cx="12699" cy="2699883"/>
            </a:xfrm>
            <a:prstGeom prst="bentConnector3">
              <a:avLst>
                <a:gd name="adj1" fmla="val 8900000"/>
              </a:avLst>
            </a:prstGeom>
            <a:ln w="41275" cap="rnd">
              <a:solidFill>
                <a:srgbClr val="E31E2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2849193" name="Овал 141"/>
            <p:cNvSpPr>
              <a:spLocks noChangeAspect="1"/>
            </p:cNvSpPr>
            <p:nvPr/>
          </p:nvSpPr>
          <p:spPr bwMode="auto">
            <a:xfrm flipH="1">
              <a:off x="2590734" y="469536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709389370" name="Овал 142"/>
            <p:cNvSpPr>
              <a:spLocks noChangeAspect="1"/>
            </p:cNvSpPr>
            <p:nvPr/>
          </p:nvSpPr>
          <p:spPr bwMode="auto">
            <a:xfrm flipH="1">
              <a:off x="8573054" y="459202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293078466" name="Овал 143"/>
            <p:cNvSpPr>
              <a:spLocks noChangeAspect="1"/>
            </p:cNvSpPr>
            <p:nvPr/>
          </p:nvSpPr>
          <p:spPr bwMode="auto">
            <a:xfrm flipH="1">
              <a:off x="5637744" y="479124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461395927" name="Овал 144"/>
            <p:cNvSpPr>
              <a:spLocks noChangeAspect="1"/>
            </p:cNvSpPr>
            <p:nvPr/>
          </p:nvSpPr>
          <p:spPr bwMode="auto">
            <a:xfrm flipH="1">
              <a:off x="2590734" y="3173522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058561471" name="Овал 145"/>
            <p:cNvSpPr>
              <a:spLocks noChangeAspect="1"/>
            </p:cNvSpPr>
            <p:nvPr/>
          </p:nvSpPr>
          <p:spPr bwMode="auto">
            <a:xfrm flipH="1">
              <a:off x="5615690" y="3166463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411635773" name="Овал 146"/>
            <p:cNvSpPr>
              <a:spLocks noChangeAspect="1"/>
            </p:cNvSpPr>
            <p:nvPr/>
          </p:nvSpPr>
          <p:spPr bwMode="auto">
            <a:xfrm flipH="1">
              <a:off x="8573054" y="3164824"/>
              <a:ext cx="144000" cy="144000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978736427" name="TextBox 94"/>
            <p:cNvSpPr txBox="1"/>
            <p:nvPr/>
          </p:nvSpPr>
          <p:spPr bwMode="auto">
            <a:xfrm>
              <a:off x="8687421" y="3944743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ИНТЕГРАЦИЯ В АИС ЛСПОРТ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1646926106" name="TextBox 101"/>
            <p:cNvSpPr txBox="1"/>
            <p:nvPr/>
          </p:nvSpPr>
          <p:spPr bwMode="auto">
            <a:xfrm>
              <a:off x="5817052" y="3862670"/>
              <a:ext cx="2772180" cy="2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FF0000"/>
                  </a:solidFill>
                  <a:latin typeface="Oswald Medium"/>
                </a:rPr>
                <a:t>СБОР РЕЗУЛЬТАТОВ В ГРУППЕ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931325290" name="TextBox 6"/>
          <p:cNvSpPr txBox="1"/>
          <p:nvPr/>
        </p:nvSpPr>
        <p:spPr bwMode="auto">
          <a:xfrm>
            <a:off x="297076" y="239539"/>
            <a:ext cx="10441474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СИСТЕМА СПОРТИВНОГО ОТБОРА ДЕТЕЙ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009732733" name="Прямая со стрелкой 30"/>
          <p:cNvCxnSpPr>
            <a:cxnSpLocks/>
          </p:cNvCxnSpPr>
          <p:nvPr/>
        </p:nvCxnSpPr>
        <p:spPr bwMode="auto">
          <a:xfrm flipH="1" flipV="1">
            <a:off x="420784" y="2778194"/>
            <a:ext cx="4518008" cy="45720"/>
          </a:xfrm>
          <a:prstGeom prst="straightConnector1">
            <a:avLst/>
          </a:prstGeom>
          <a:ln w="41275" cap="rnd" cmpd="sng" algn="ctr">
            <a:solidFill>
              <a:srgbClr val="00B0F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532325" name="Группа 616532324"/>
          <p:cNvGrpSpPr/>
          <p:nvPr/>
        </p:nvGrpSpPr>
        <p:grpSpPr bwMode="auto">
          <a:xfrm>
            <a:off x="437727" y="2426976"/>
            <a:ext cx="4111754" cy="707758"/>
            <a:chOff x="0" y="0"/>
            <a:chExt cx="4111754" cy="707758"/>
          </a:xfrm>
        </p:grpSpPr>
        <p:sp>
          <p:nvSpPr>
            <p:cNvPr id="572363503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583242797" name="Овал 8"/>
            <p:cNvSpPr>
              <a:spLocks noChangeAspect="1"/>
            </p:cNvSpPr>
            <p:nvPr/>
          </p:nvSpPr>
          <p:spPr bwMode="auto">
            <a:xfrm>
              <a:off x="107544" y="91080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</a:t>
              </a:r>
              <a:endParaRPr sz="1200"/>
            </a:p>
          </p:txBody>
        </p:sp>
        <p:sp>
          <p:nvSpPr>
            <p:cNvPr id="1533466720" name="Овал 7"/>
            <p:cNvSpPr>
              <a:spLocks noChangeAspect="1"/>
            </p:cNvSpPr>
            <p:nvPr/>
          </p:nvSpPr>
          <p:spPr bwMode="auto">
            <a:xfrm>
              <a:off x="2189653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993195670" name="Овал 8"/>
            <p:cNvSpPr>
              <a:spLocks noChangeAspect="1"/>
            </p:cNvSpPr>
            <p:nvPr/>
          </p:nvSpPr>
          <p:spPr bwMode="auto">
            <a:xfrm>
              <a:off x="2297198" y="91078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III</a:t>
              </a:r>
              <a:endParaRPr sz="1200"/>
            </a:p>
          </p:txBody>
        </p:sp>
        <p:sp>
          <p:nvSpPr>
            <p:cNvPr id="1383806695" name="Овал 7"/>
            <p:cNvSpPr>
              <a:spLocks noChangeAspect="1"/>
            </p:cNvSpPr>
            <p:nvPr/>
          </p:nvSpPr>
          <p:spPr bwMode="auto">
            <a:xfrm>
              <a:off x="1094826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104418383" name="Овал 8"/>
            <p:cNvSpPr>
              <a:spLocks noChangeAspect="1"/>
            </p:cNvSpPr>
            <p:nvPr/>
          </p:nvSpPr>
          <p:spPr bwMode="auto">
            <a:xfrm>
              <a:off x="1202371" y="91078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II</a:t>
              </a:r>
              <a:endParaRPr sz="1200"/>
            </a:p>
          </p:txBody>
        </p:sp>
        <p:sp>
          <p:nvSpPr>
            <p:cNvPr id="1749721513" name="Овал 7"/>
            <p:cNvSpPr>
              <a:spLocks noChangeAspect="1"/>
            </p:cNvSpPr>
            <p:nvPr/>
          </p:nvSpPr>
          <p:spPr bwMode="auto">
            <a:xfrm>
              <a:off x="3284482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759606851" name="Овал 8"/>
            <p:cNvSpPr>
              <a:spLocks noChangeAspect="1"/>
            </p:cNvSpPr>
            <p:nvPr/>
          </p:nvSpPr>
          <p:spPr bwMode="auto">
            <a:xfrm>
              <a:off x="3392027" y="91080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IV</a:t>
              </a:r>
              <a:endParaRPr sz="1200"/>
            </a:p>
          </p:txBody>
        </p:sp>
      </p:grpSp>
      <p:sp>
        <p:nvSpPr>
          <p:cNvPr id="401455400" name="TextBox 34"/>
          <p:cNvSpPr txBox="1"/>
          <p:nvPr/>
        </p:nvSpPr>
        <p:spPr bwMode="auto">
          <a:xfrm>
            <a:off x="437727" y="1398768"/>
            <a:ext cx="5278465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70C0"/>
                </a:solidFill>
                <a:latin typeface="Oswald Medium"/>
              </a:rPr>
              <a:t>КОЛИЧЕСТВО ПРОШЕДШИХ ТЕСТИРОВАНИЕ ДЕТЕЙ НА АПК «СТАНЬ ЧЕМПИОНОМ» ПО КВАРТАЛАМ 2023 Г.</a:t>
            </a:r>
            <a:endParaRPr sz="1400" b="1">
              <a:solidFill>
                <a:srgbClr val="0070C0"/>
              </a:solidFill>
            </a:endParaRPr>
          </a:p>
        </p:txBody>
      </p:sp>
      <p:cxnSp>
        <p:nvCxnSpPr>
          <p:cNvPr id="821713248" name="Прямая соединительная линия 37"/>
          <p:cNvCxnSpPr>
            <a:cxnSpLocks/>
          </p:cNvCxnSpPr>
          <p:nvPr/>
        </p:nvCxnSpPr>
        <p:spPr bwMode="auto">
          <a:xfrm>
            <a:off x="430328" y="3478459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707482" name="TextBox 34"/>
          <p:cNvSpPr txBox="1"/>
          <p:nvPr/>
        </p:nvSpPr>
        <p:spPr bwMode="auto">
          <a:xfrm>
            <a:off x="366042" y="3189477"/>
            <a:ext cx="10010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1500525702" name="Прямая соединительная линия 37"/>
          <p:cNvCxnSpPr>
            <a:cxnSpLocks/>
          </p:cNvCxnSpPr>
          <p:nvPr/>
        </p:nvCxnSpPr>
        <p:spPr bwMode="auto">
          <a:xfrm>
            <a:off x="17078" y="4048419"/>
            <a:ext cx="6347811" cy="0"/>
          </a:xfrm>
          <a:prstGeom prst="line">
            <a:avLst/>
          </a:prstGeom>
          <a:ln w="76199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8659135" name="Прямая соединительная линия 37"/>
          <p:cNvCxnSpPr>
            <a:cxnSpLocks/>
          </p:cNvCxnSpPr>
          <p:nvPr/>
        </p:nvCxnSpPr>
        <p:spPr bwMode="auto">
          <a:xfrm>
            <a:off x="1525155" y="3478459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975301" name="TextBox 34"/>
          <p:cNvSpPr txBox="1"/>
          <p:nvPr/>
        </p:nvSpPr>
        <p:spPr bwMode="auto">
          <a:xfrm>
            <a:off x="1460870" y="3189476"/>
            <a:ext cx="100107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1325494161" name="Прямая соединительная линия 37"/>
          <p:cNvCxnSpPr>
            <a:cxnSpLocks/>
          </p:cNvCxnSpPr>
          <p:nvPr/>
        </p:nvCxnSpPr>
        <p:spPr bwMode="auto">
          <a:xfrm>
            <a:off x="2619982" y="3478459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7706036" name="TextBox 34"/>
          <p:cNvSpPr txBox="1"/>
          <p:nvPr/>
        </p:nvSpPr>
        <p:spPr bwMode="auto">
          <a:xfrm>
            <a:off x="2555697" y="3189476"/>
            <a:ext cx="1001106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1277619186" name="Прямая соединительная линия 37"/>
          <p:cNvCxnSpPr>
            <a:cxnSpLocks/>
          </p:cNvCxnSpPr>
          <p:nvPr/>
        </p:nvCxnSpPr>
        <p:spPr bwMode="auto">
          <a:xfrm>
            <a:off x="3714809" y="3478459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11178" name="TextBox 34"/>
          <p:cNvSpPr txBox="1"/>
          <p:nvPr/>
        </p:nvSpPr>
        <p:spPr bwMode="auto">
          <a:xfrm>
            <a:off x="3650524" y="3189476"/>
            <a:ext cx="1001142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graphicFrame>
        <p:nvGraphicFramePr>
          <p:cNvPr id="996359453" name="Таблица 996359452"/>
          <p:cNvGraphicFramePr>
            <a:graphicFrameLocks/>
          </p:cNvGraphicFramePr>
          <p:nvPr/>
        </p:nvGraphicFramePr>
        <p:xfrm>
          <a:off x="375586" y="3555297"/>
          <a:ext cx="924049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932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5874572" name="Таблица 915874571"/>
          <p:cNvGraphicFramePr>
            <a:graphicFrameLocks/>
          </p:cNvGraphicFramePr>
          <p:nvPr/>
        </p:nvGraphicFramePr>
        <p:xfrm>
          <a:off x="1470414" y="3555295"/>
          <a:ext cx="924048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452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6725758" name="Таблица 1656725757"/>
          <p:cNvGraphicFramePr>
            <a:graphicFrameLocks/>
          </p:cNvGraphicFramePr>
          <p:nvPr/>
        </p:nvGraphicFramePr>
        <p:xfrm>
          <a:off x="2565241" y="3555295"/>
          <a:ext cx="924048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265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1592712" name="Таблица 291592711"/>
          <p:cNvGraphicFramePr>
            <a:graphicFrameLocks/>
          </p:cNvGraphicFramePr>
          <p:nvPr/>
        </p:nvGraphicFramePr>
        <p:xfrm>
          <a:off x="3660068" y="3555295"/>
          <a:ext cx="924048" cy="28258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122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1604164" name="Таблица 1191604163"/>
          <p:cNvGraphicFramePr>
            <a:graphicFrameLocks/>
          </p:cNvGraphicFramePr>
          <p:nvPr/>
        </p:nvGraphicFramePr>
        <p:xfrm>
          <a:off x="5067495" y="1916964"/>
          <a:ext cx="1284696" cy="83820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ИТОГО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 01.12.2023</a:t>
                      </a:r>
                      <a:endParaRPr sz="14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1 771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7267299" name="Прямая со стрелкой 30"/>
          <p:cNvCxnSpPr>
            <a:cxnSpLocks/>
          </p:cNvCxnSpPr>
          <p:nvPr/>
        </p:nvCxnSpPr>
        <p:spPr bwMode="auto">
          <a:xfrm flipH="1" flipV="1">
            <a:off x="420783" y="5102841"/>
            <a:ext cx="4518007" cy="45720"/>
          </a:xfrm>
          <a:prstGeom prst="straightConnector1">
            <a:avLst/>
          </a:prstGeom>
          <a:ln w="41275" cap="rnd" cmpd="sng" algn="ctr">
            <a:solidFill>
              <a:srgbClr val="00B0F0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407071" name="Группа 202407070"/>
          <p:cNvGrpSpPr/>
          <p:nvPr/>
        </p:nvGrpSpPr>
        <p:grpSpPr bwMode="auto">
          <a:xfrm>
            <a:off x="437726" y="4751625"/>
            <a:ext cx="4111753" cy="707758"/>
            <a:chOff x="0" y="0"/>
            <a:chExt cx="4111753" cy="707758"/>
          </a:xfrm>
        </p:grpSpPr>
        <p:sp>
          <p:nvSpPr>
            <p:cNvPr id="2015343689" name="Овал 7"/>
            <p:cNvSpPr>
              <a:spLocks noChangeAspect="1"/>
            </p:cNvSpPr>
            <p:nvPr/>
          </p:nvSpPr>
          <p:spPr bwMode="auto">
            <a:xfrm>
              <a:off x="0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893393537" name="Овал 8"/>
            <p:cNvSpPr>
              <a:spLocks noChangeAspect="1"/>
            </p:cNvSpPr>
            <p:nvPr/>
          </p:nvSpPr>
          <p:spPr bwMode="auto">
            <a:xfrm>
              <a:off x="107543" y="91079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</a:t>
              </a:r>
              <a:endParaRPr sz="1200"/>
            </a:p>
          </p:txBody>
        </p:sp>
        <p:sp>
          <p:nvSpPr>
            <p:cNvPr id="531300193" name="Овал 7"/>
            <p:cNvSpPr>
              <a:spLocks noChangeAspect="1"/>
            </p:cNvSpPr>
            <p:nvPr/>
          </p:nvSpPr>
          <p:spPr bwMode="auto">
            <a:xfrm>
              <a:off x="2189653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602023322" name="Овал 8"/>
            <p:cNvSpPr>
              <a:spLocks noChangeAspect="1"/>
            </p:cNvSpPr>
            <p:nvPr/>
          </p:nvSpPr>
          <p:spPr bwMode="auto">
            <a:xfrm>
              <a:off x="2297198" y="91078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III</a:t>
              </a:r>
              <a:endParaRPr sz="1200"/>
            </a:p>
          </p:txBody>
        </p:sp>
        <p:sp>
          <p:nvSpPr>
            <p:cNvPr id="371975869" name="Овал 7"/>
            <p:cNvSpPr>
              <a:spLocks noChangeAspect="1"/>
            </p:cNvSpPr>
            <p:nvPr/>
          </p:nvSpPr>
          <p:spPr bwMode="auto">
            <a:xfrm>
              <a:off x="1094825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932211626" name="Овал 8"/>
            <p:cNvSpPr>
              <a:spLocks noChangeAspect="1"/>
            </p:cNvSpPr>
            <p:nvPr/>
          </p:nvSpPr>
          <p:spPr bwMode="auto">
            <a:xfrm>
              <a:off x="1202370" y="91078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II</a:t>
              </a:r>
              <a:endParaRPr sz="1200"/>
            </a:p>
          </p:txBody>
        </p:sp>
        <p:sp>
          <p:nvSpPr>
            <p:cNvPr id="1818743132" name="Овал 7"/>
            <p:cNvSpPr>
              <a:spLocks noChangeAspect="1"/>
            </p:cNvSpPr>
            <p:nvPr/>
          </p:nvSpPr>
          <p:spPr bwMode="auto">
            <a:xfrm>
              <a:off x="3284481" y="0"/>
              <a:ext cx="827271" cy="707757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893610031" name="Овал 8"/>
            <p:cNvSpPr>
              <a:spLocks noChangeAspect="1"/>
            </p:cNvSpPr>
            <p:nvPr/>
          </p:nvSpPr>
          <p:spPr bwMode="auto">
            <a:xfrm>
              <a:off x="3392026" y="91079"/>
              <a:ext cx="612180" cy="5237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800" b="1">
                  <a:latin typeface="Abyssinica SIL"/>
                  <a:ea typeface="Abyssinica SIL"/>
                  <a:cs typeface="Abyssinica SIL"/>
                </a:rPr>
                <a:t>IV</a:t>
              </a:r>
              <a:endParaRPr sz="1200"/>
            </a:p>
          </p:txBody>
        </p:sp>
      </p:grpSp>
      <p:sp>
        <p:nvSpPr>
          <p:cNvPr id="1611700576" name="TextBox 34"/>
          <p:cNvSpPr txBox="1"/>
          <p:nvPr/>
        </p:nvSpPr>
        <p:spPr bwMode="auto">
          <a:xfrm>
            <a:off x="437726" y="4177819"/>
            <a:ext cx="5398932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70C0"/>
                </a:solidFill>
                <a:latin typeface="Oswald Medium"/>
              </a:rPr>
              <a:t>ПЛАНИРОВАЛОСЬ ПРОТЕСТИРОВАТЬ ДЕТЕЙ НА </a:t>
            </a:r>
            <a:br>
              <a:rPr lang="ru-RU" sz="1400" b="1">
                <a:solidFill>
                  <a:srgbClr val="0070C0"/>
                </a:solidFill>
                <a:latin typeface="Oswald Medium"/>
              </a:rPr>
            </a:br>
            <a:r>
              <a:rPr lang="ru-RU" sz="1400" b="1">
                <a:solidFill>
                  <a:srgbClr val="0070C0"/>
                </a:solidFill>
                <a:latin typeface="Oswald Medium"/>
              </a:rPr>
              <a:t>АПК «СТАНЬ ЧЕМПИОНОМ» ПО КВАРТАЛАМ 2023 Г.</a:t>
            </a:r>
            <a:endParaRPr sz="1400" b="1">
              <a:solidFill>
                <a:srgbClr val="0070C0"/>
              </a:solidFill>
            </a:endParaRPr>
          </a:p>
        </p:txBody>
      </p:sp>
      <p:cxnSp>
        <p:nvCxnSpPr>
          <p:cNvPr id="781286841" name="Прямая соединительная линия 37"/>
          <p:cNvCxnSpPr>
            <a:cxnSpLocks/>
          </p:cNvCxnSpPr>
          <p:nvPr/>
        </p:nvCxnSpPr>
        <p:spPr bwMode="auto">
          <a:xfrm>
            <a:off x="430327" y="5803108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900676" name="TextBox 34"/>
          <p:cNvSpPr txBox="1"/>
          <p:nvPr/>
        </p:nvSpPr>
        <p:spPr bwMode="auto">
          <a:xfrm>
            <a:off x="366042" y="5514125"/>
            <a:ext cx="100107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392284493" name="Прямая соединительная линия 37"/>
          <p:cNvCxnSpPr>
            <a:cxnSpLocks/>
          </p:cNvCxnSpPr>
          <p:nvPr/>
        </p:nvCxnSpPr>
        <p:spPr bwMode="auto">
          <a:xfrm>
            <a:off x="1525154" y="5803108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93982" name="TextBox 34"/>
          <p:cNvSpPr txBox="1"/>
          <p:nvPr/>
        </p:nvSpPr>
        <p:spPr bwMode="auto">
          <a:xfrm>
            <a:off x="1460869" y="5514125"/>
            <a:ext cx="1001106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560689506" name="Прямая соединительная линия 37"/>
          <p:cNvCxnSpPr>
            <a:cxnSpLocks/>
          </p:cNvCxnSpPr>
          <p:nvPr/>
        </p:nvCxnSpPr>
        <p:spPr bwMode="auto">
          <a:xfrm>
            <a:off x="2619981" y="5803108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0782360" name="TextBox 34"/>
          <p:cNvSpPr txBox="1"/>
          <p:nvPr/>
        </p:nvSpPr>
        <p:spPr bwMode="auto">
          <a:xfrm>
            <a:off x="2555696" y="5514125"/>
            <a:ext cx="1001142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cxnSp>
        <p:nvCxnSpPr>
          <p:cNvPr id="1807232180" name="Прямая соединительная линия 37"/>
          <p:cNvCxnSpPr>
            <a:cxnSpLocks/>
          </p:cNvCxnSpPr>
          <p:nvPr/>
        </p:nvCxnSpPr>
        <p:spPr bwMode="auto">
          <a:xfrm>
            <a:off x="3714808" y="5803108"/>
            <a:ext cx="781866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2636436" name="TextBox 34"/>
          <p:cNvSpPr txBox="1"/>
          <p:nvPr/>
        </p:nvSpPr>
        <p:spPr bwMode="auto">
          <a:xfrm>
            <a:off x="3650523" y="5514125"/>
            <a:ext cx="1001178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КВАРТАЛ</a:t>
            </a:r>
            <a:endParaRPr sz="1200" b="1">
              <a:solidFill>
                <a:srgbClr val="FF0000"/>
              </a:solidFill>
            </a:endParaRPr>
          </a:p>
        </p:txBody>
      </p:sp>
      <p:graphicFrame>
        <p:nvGraphicFramePr>
          <p:cNvPr id="333847794" name="Таблица 333847793"/>
          <p:cNvGraphicFramePr>
            <a:graphicFrameLocks/>
          </p:cNvGraphicFramePr>
          <p:nvPr/>
        </p:nvGraphicFramePr>
        <p:xfrm>
          <a:off x="375586" y="5879945"/>
          <a:ext cx="924048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1 040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22141892" name="Таблица 2022141891"/>
          <p:cNvGraphicFramePr>
            <a:graphicFrameLocks/>
          </p:cNvGraphicFramePr>
          <p:nvPr/>
        </p:nvGraphicFramePr>
        <p:xfrm>
          <a:off x="1470413" y="5879945"/>
          <a:ext cx="924048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600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0872941" name="Таблица 730872940"/>
          <p:cNvGraphicFramePr>
            <a:graphicFrameLocks/>
          </p:cNvGraphicFramePr>
          <p:nvPr/>
        </p:nvGraphicFramePr>
        <p:xfrm>
          <a:off x="2565240" y="5879945"/>
          <a:ext cx="924048" cy="28258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390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05409591" name="Таблица 2105409590"/>
          <p:cNvGraphicFramePr>
            <a:graphicFrameLocks/>
          </p:cNvGraphicFramePr>
          <p:nvPr/>
        </p:nvGraphicFramePr>
        <p:xfrm>
          <a:off x="3660067" y="5879945"/>
          <a:ext cx="924048" cy="301639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92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6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290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6865308" name="Таблица 486865307"/>
          <p:cNvGraphicFramePr>
            <a:graphicFrameLocks/>
          </p:cNvGraphicFramePr>
          <p:nvPr/>
        </p:nvGraphicFramePr>
        <p:xfrm>
          <a:off x="5067494" y="4657753"/>
          <a:ext cx="1662231" cy="85344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66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ПЛАНИРОВАЛОСЬ </a:t>
                      </a:r>
                      <a:endParaRPr sz="120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01.12.2023</a:t>
                      </a:r>
                      <a:endParaRPr sz="1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2 320</a:t>
                      </a: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7908378" name="TextBox 34"/>
          <p:cNvSpPr txBox="1"/>
          <p:nvPr/>
        </p:nvSpPr>
        <p:spPr bwMode="auto">
          <a:xfrm>
            <a:off x="7574939" y="1390792"/>
            <a:ext cx="3227243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70C0"/>
                </a:solidFill>
                <a:latin typeface="Oswald Medium"/>
              </a:rPr>
              <a:t>ПРИЧИНЫ НЕ ВЫПОЛНЕНИЕ 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  <a:latin typeface="Oswald Medium"/>
              </a:rPr>
              <a:t>ПЛАНОВЫХ ПОКАЗАТЕЛЕЙ:</a:t>
            </a:r>
            <a:endParaRPr sz="1400" b="1">
              <a:solidFill>
                <a:srgbClr val="0070C0"/>
              </a:solidFill>
            </a:endParaRPr>
          </a:p>
        </p:txBody>
      </p:sp>
      <p:graphicFrame>
        <p:nvGraphicFramePr>
          <p:cNvPr id="1554699368" name="Таблица 1554699367"/>
          <p:cNvGraphicFramePr>
            <a:graphicFrameLocks/>
          </p:cNvGraphicFramePr>
          <p:nvPr/>
        </p:nvGraphicFramePr>
        <p:xfrm>
          <a:off x="5067494" y="2887959"/>
          <a:ext cx="1284696" cy="8229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ВЫПОЛНЕНО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ПЛАНА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76,6 %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44603540" name="TextBox 34"/>
          <p:cNvSpPr txBox="1"/>
          <p:nvPr/>
        </p:nvSpPr>
        <p:spPr bwMode="auto">
          <a:xfrm>
            <a:off x="7558519" y="1970438"/>
            <a:ext cx="4364212" cy="368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4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НЕ ЯВКА РЕБЁНКА НА ТЕСТИРОВАНИЕ В НАЗНАЧЕННЫЕ ДАТЫ И ВРЕМЯ;</a:t>
            </a:r>
            <a:endParaRPr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</a:t>
            </a:r>
            <a:r>
              <a:rPr sz="22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 </a:t>
            </a:r>
            <a:r>
              <a:rPr sz="14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ЗАДЕРЖКИ В ПЕРЕДАЧИ И ВОЗВРАТЕ АПК;</a:t>
            </a:r>
            <a:endParaRPr/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sz="1400" b="1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ПОТЕРЯ КОМПЛЕКТУЮЩИХ АПК ПРИ ВОЗВРАТЕ, В СВЯЗИ ЧЕМ КОПЛЕКС НЕ ИСПОЛЬЗОВАЛСЯ;</a:t>
            </a:r>
            <a:endParaRPr sz="1400" b="0" i="0" u="none" strike="noStrike" cap="none" spc="0">
              <a:solidFill>
                <a:srgbClr val="FF0000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СВОЕВРЕМЕНО НЕ ПРОВЕЛАСЬ ЗАКУПКА РАСХОДНЫЗ МАТЕРИАЛОВ, В СВЯЗИ ЧЕМ КОПЛЕКС НЕ ИСПОЛЬЗОВАЛСЯ;</a:t>
            </a:r>
            <a:endParaRPr sz="1400" b="0" i="0" u="none" strike="noStrike" cap="none" spc="0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rgbClr val="FF0000"/>
                </a:solidFill>
                <a:latin typeface="Abyssinica SIL"/>
                <a:ea typeface="Abyssinica SIL"/>
                <a:cs typeface="Abyssinica SIL"/>
              </a:rPr>
              <a:t>⨷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byssinica SIL"/>
                <a:ea typeface="Abyssinica SIL"/>
                <a:cs typeface="Abyssinica SIL"/>
              </a:rPr>
              <a:t>В СВЯЗИ ЗАТРУДНЕНИЯМИ В ТРАНСПОРТНОЙ ЛОГИСТИКЕ ПО ДОСТАВКЕ АПК, ЗАПЛАНИРОВАННЫЕ ТЕСТИРОВАНИЯ НЕ СОСТОЯЛИСЬ;</a:t>
            </a:r>
            <a:endParaRPr sz="1400" b="1" i="0" u="none" strike="noStrike" cap="none" spc="0">
              <a:solidFill>
                <a:schemeClr val="tx1"/>
              </a:solidFill>
              <a:latin typeface="Abyssinica SIL"/>
              <a:ea typeface="Abyssinica SIL"/>
              <a:cs typeface="Abyssinica SIL"/>
            </a:endParaRPr>
          </a:p>
        </p:txBody>
      </p:sp>
      <p:pic>
        <p:nvPicPr>
          <p:cNvPr id="532359174" name="Рисунок 98"/>
          <p:cNvPicPr/>
          <p:nvPr/>
        </p:nvPicPr>
        <p:blipFill>
          <a:blip r:embed="rId2"/>
          <a:srcRect l="55889" t="7349" r="9272" b="58866"/>
          <a:stretch/>
        </p:blipFill>
        <p:spPr bwMode="auto">
          <a:xfrm flipH="1">
            <a:off x="10851719" y="104634"/>
            <a:ext cx="1149840" cy="1348560"/>
          </a:xfrm>
          <a:prstGeom prst="rect">
            <a:avLst/>
          </a:prstGeom>
          <a:ln w="0">
            <a:noFill/>
          </a:ln>
        </p:spPr>
      </p:pic>
      <p:sp>
        <p:nvSpPr>
          <p:cNvPr id="1552107958" name="TextBox 6"/>
          <p:cNvSpPr txBox="1"/>
          <p:nvPr/>
        </p:nvSpPr>
        <p:spPr bwMode="auto">
          <a:xfrm>
            <a:off x="297076" y="192837"/>
            <a:ext cx="10442122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СТАТИСТИЧЕСКИЕ ДАННЫЕ ПО НАПРАВЛЕНИЮ «СТАНЬ ЧЕМПИОНОМ»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08374932" name="Группа 3"/>
          <p:cNvGrpSpPr>
            <a:grpSpLocks noChangeAspect="1"/>
          </p:cNvGrpSpPr>
          <p:nvPr/>
        </p:nvGrpSpPr>
        <p:grpSpPr bwMode="auto">
          <a:xfrm>
            <a:off x="1091313" y="1690169"/>
            <a:ext cx="1080000" cy="1080000"/>
            <a:chOff x="0" y="0"/>
            <a:chExt cx="1080000" cy="1080000"/>
          </a:xfrm>
        </p:grpSpPr>
        <p:sp>
          <p:nvSpPr>
            <p:cNvPr id="409812539" name="Овал 4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167296405" name="Овал 5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grpSp>
        <p:nvGrpSpPr>
          <p:cNvPr id="125377302" name="Группа 9"/>
          <p:cNvGrpSpPr>
            <a:grpSpLocks noChangeAspect="1"/>
          </p:cNvGrpSpPr>
          <p:nvPr/>
        </p:nvGrpSpPr>
        <p:grpSpPr bwMode="auto">
          <a:xfrm>
            <a:off x="5454956" y="1690169"/>
            <a:ext cx="1080000" cy="1080000"/>
            <a:chOff x="0" y="0"/>
            <a:chExt cx="1080000" cy="1080000"/>
          </a:xfrm>
        </p:grpSpPr>
        <p:sp>
          <p:nvSpPr>
            <p:cNvPr id="857838429" name="Овал 10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619078320" name="Овал 11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grpSp>
        <p:nvGrpSpPr>
          <p:cNvPr id="1133249535" name="Группа 15"/>
          <p:cNvGrpSpPr>
            <a:grpSpLocks noChangeAspect="1"/>
          </p:cNvGrpSpPr>
          <p:nvPr/>
        </p:nvGrpSpPr>
        <p:grpSpPr bwMode="auto">
          <a:xfrm>
            <a:off x="9774632" y="1688752"/>
            <a:ext cx="1080000" cy="1080000"/>
            <a:chOff x="0" y="0"/>
            <a:chExt cx="1080000" cy="1080000"/>
          </a:xfrm>
        </p:grpSpPr>
        <p:sp>
          <p:nvSpPr>
            <p:cNvPr id="743514909" name="Овал 16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744577615" name="Овал 17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cxnSp>
        <p:nvCxnSpPr>
          <p:cNvPr id="200424193" name="Прямая со стрелкой 30"/>
          <p:cNvCxnSpPr>
            <a:cxnSpLocks/>
          </p:cNvCxnSpPr>
          <p:nvPr/>
        </p:nvCxnSpPr>
        <p:spPr bwMode="auto">
          <a:xfrm rot="10799989" flipH="1">
            <a:off x="1657198" y="2228751"/>
            <a:ext cx="8257833" cy="45720"/>
          </a:xfrm>
          <a:prstGeom prst="straightConnector1">
            <a:avLst/>
          </a:prstGeom>
          <a:ln w="41275" cap="rnd" cmpd="sng">
            <a:solidFill>
              <a:srgbClr val="E31E23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63894" name="TextBox 34"/>
          <p:cNvSpPr txBox="1"/>
          <p:nvPr/>
        </p:nvSpPr>
        <p:spPr bwMode="auto">
          <a:xfrm>
            <a:off x="394390" y="3196307"/>
            <a:ext cx="2772972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ОБУЧЕНИЕ СПЕЦИАЛИСТОВ</a:t>
            </a:r>
            <a:endParaRPr sz="1200" b="1">
              <a:solidFill>
                <a:srgbClr val="FF0000"/>
              </a:solidFill>
            </a:endParaRPr>
          </a:p>
        </p:txBody>
      </p:sp>
      <p:sp>
        <p:nvSpPr>
          <p:cNvPr id="1263511867" name="TextBox 35"/>
          <p:cNvSpPr txBox="1"/>
          <p:nvPr/>
        </p:nvSpPr>
        <p:spPr bwMode="auto">
          <a:xfrm>
            <a:off x="281102" y="3656909"/>
            <a:ext cx="2953120" cy="1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ПРОВЕДЕНО  ОЧНЫХ ОБУЧЕНИЙ - 3 шт.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-</a:t>
            </a:r>
            <a:r>
              <a:rPr lang="ru-RU" sz="1200" b="0">
                <a:solidFill>
                  <a:schemeClr val="tx1"/>
                </a:solidFill>
                <a:latin typeface="Oswald Light"/>
              </a:rPr>
              <a:t>КРАСНОСЕЛЬКУПС</a:t>
            </a:r>
            <a:endParaRPr sz="1200" b="0">
              <a:solidFill>
                <a:schemeClr val="tx1"/>
              </a:solidFill>
              <a:latin typeface="Oswald Light"/>
            </a:endParaRPr>
          </a:p>
          <a:p>
            <a:pPr>
              <a:defRPr/>
            </a:pPr>
            <a:r>
              <a:rPr lang="ru-RU" sz="1200" b="0">
                <a:solidFill>
                  <a:schemeClr val="tx1"/>
                </a:solidFill>
                <a:latin typeface="Oswald Light"/>
              </a:rPr>
              <a:t>-ТАРКО-САЛЕ</a:t>
            </a:r>
            <a:endParaRPr sz="1200" b="0">
              <a:solidFill>
                <a:schemeClr val="tx1"/>
              </a:solidFill>
              <a:latin typeface="Oswald Light"/>
            </a:endParaRPr>
          </a:p>
          <a:p>
            <a:pPr>
              <a:defRPr/>
            </a:pPr>
            <a:r>
              <a:rPr lang="ru-RU" sz="1200" b="0">
                <a:solidFill>
                  <a:schemeClr val="tx1"/>
                </a:solidFill>
                <a:latin typeface="Oswald Light"/>
              </a:rPr>
              <a:t>-САЛЕХАРД</a:t>
            </a: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ОБУЧЕНО СПЕЦИАЛИСТОВ - 36 чел.</a:t>
            </a:r>
            <a:endParaRPr sz="1200" b="1">
              <a:solidFill>
                <a:schemeClr val="tx1"/>
              </a:solidFill>
            </a:endParaRPr>
          </a:p>
        </p:txBody>
      </p:sp>
      <p:cxnSp>
        <p:nvCxnSpPr>
          <p:cNvPr id="1708373154" name="Прямая соединительная линия 37"/>
          <p:cNvCxnSpPr>
            <a:cxnSpLocks/>
          </p:cNvCxnSpPr>
          <p:nvPr/>
        </p:nvCxnSpPr>
        <p:spPr bwMode="auto">
          <a:xfrm>
            <a:off x="263313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409009" name="TextBox 81"/>
          <p:cNvSpPr txBox="1"/>
          <p:nvPr/>
        </p:nvSpPr>
        <p:spPr bwMode="auto">
          <a:xfrm>
            <a:off x="4811143" y="3665223"/>
            <a:ext cx="2998316" cy="137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ПРОВЕДЕНО ВСТРЕЧ- ВЕБИНАРОВ - 3 шт. (февраль, май, октябрь)</a:t>
            </a:r>
          </a:p>
          <a:p>
            <a:pPr>
              <a:defRPr/>
            </a:pPr>
            <a:endParaRPr lang="ru-RU" sz="1200" b="1">
              <a:solidFill>
                <a:schemeClr val="tx1"/>
              </a:solidFill>
              <a:latin typeface="Oswald Light"/>
            </a:endParaRPr>
          </a:p>
          <a:p>
            <a:pPr>
              <a:defRPr/>
            </a:pPr>
            <a:endParaRPr sz="12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МЕТОДИЧЕСКАЯ ПЛОЩАДКА ПО НАПРАВЛЕНИЮ «СТАНЬ ЧЕМПИОНОМ» В г.НОВЫЙ УРЕНГОЙ</a:t>
            </a:r>
            <a:endParaRPr sz="1200" b="1">
              <a:solidFill>
                <a:schemeClr val="tx1"/>
              </a:solidFill>
            </a:endParaRPr>
          </a:p>
        </p:txBody>
      </p:sp>
      <p:cxnSp>
        <p:nvCxnSpPr>
          <p:cNvPr id="1665386332" name="Прямая соединительная линия 83"/>
          <p:cNvCxnSpPr>
            <a:cxnSpLocks/>
          </p:cNvCxnSpPr>
          <p:nvPr/>
        </p:nvCxnSpPr>
        <p:spPr bwMode="auto">
          <a:xfrm>
            <a:off x="4826259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8986552" name="TextBox 89"/>
          <p:cNvSpPr txBox="1"/>
          <p:nvPr/>
        </p:nvSpPr>
        <p:spPr bwMode="auto">
          <a:xfrm>
            <a:off x="8958438" y="3152614"/>
            <a:ext cx="277290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РАБОТА С РОДИТЕЛЯМИ</a:t>
            </a:r>
            <a:endParaRPr sz="1200"/>
          </a:p>
        </p:txBody>
      </p:sp>
      <p:cxnSp>
        <p:nvCxnSpPr>
          <p:cNvPr id="56304825" name="Прямая соединительная линия 90"/>
          <p:cNvCxnSpPr>
            <a:cxnSpLocks/>
          </p:cNvCxnSpPr>
          <p:nvPr/>
        </p:nvCxnSpPr>
        <p:spPr bwMode="auto">
          <a:xfrm>
            <a:off x="8980367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5567978" name="TextBox 91"/>
          <p:cNvSpPr txBox="1"/>
          <p:nvPr/>
        </p:nvSpPr>
        <p:spPr bwMode="auto">
          <a:xfrm>
            <a:off x="9016367" y="3656909"/>
            <a:ext cx="2956387" cy="100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РЕГИОНАЛЬНОЕ РОДИТЕЛЬСКОЕ СОБРАНИЕ ПРОВЕДЕНО В 13 МО</a:t>
            </a:r>
            <a:endParaRPr/>
          </a:p>
          <a:p>
            <a:pPr>
              <a:defRPr/>
            </a:pPr>
            <a:endParaRPr lang="ru-RU" sz="1200" b="1">
              <a:solidFill>
                <a:schemeClr val="tx1"/>
              </a:solidFill>
              <a:latin typeface="Oswald Light"/>
            </a:endParaRPr>
          </a:p>
          <a:p>
            <a:pPr>
              <a:defRPr/>
            </a:pPr>
            <a:r>
              <a:rPr lang="ru-RU" sz="1200" b="1">
                <a:solidFill>
                  <a:schemeClr val="tx1"/>
                </a:solidFill>
                <a:latin typeface="Oswald Light"/>
              </a:rPr>
              <a:t>ПРИНЕЛО УЧАСТИЕ В СОБРАНИИ - 1 565 чел.</a:t>
            </a:r>
            <a:endParaRPr sz="1200" b="1">
              <a:solidFill>
                <a:schemeClr val="tx1"/>
              </a:solidFill>
            </a:endParaRPr>
          </a:p>
        </p:txBody>
      </p:sp>
      <p:pic>
        <p:nvPicPr>
          <p:cNvPr id="2032253557" name="Рисунок 1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103" y="1979516"/>
            <a:ext cx="540000" cy="540000"/>
          </a:xfrm>
          <a:prstGeom prst="rect">
            <a:avLst/>
          </a:prstGeom>
        </p:spPr>
      </p:pic>
      <p:pic>
        <p:nvPicPr>
          <p:cNvPr id="1898589956" name="Рисунок 1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87156" y="1897944"/>
            <a:ext cx="612000" cy="612000"/>
          </a:xfrm>
          <a:prstGeom prst="rect">
            <a:avLst/>
          </a:prstGeom>
        </p:spPr>
      </p:pic>
      <p:pic>
        <p:nvPicPr>
          <p:cNvPr id="1143854898" name="Рисунок 1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48734" y="1932986"/>
            <a:ext cx="576000" cy="576000"/>
          </a:xfrm>
          <a:prstGeom prst="rect">
            <a:avLst/>
          </a:prstGeom>
        </p:spPr>
      </p:pic>
      <p:sp>
        <p:nvSpPr>
          <p:cNvPr id="1284714789" name="Овал 143"/>
          <p:cNvSpPr>
            <a:spLocks noChangeAspect="1"/>
          </p:cNvSpPr>
          <p:nvPr/>
        </p:nvSpPr>
        <p:spPr bwMode="auto">
          <a:xfrm flipH="1">
            <a:off x="5901057" y="2167876"/>
            <a:ext cx="144000" cy="144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88301907" name="TextBox 89"/>
          <p:cNvSpPr txBox="1"/>
          <p:nvPr/>
        </p:nvSpPr>
        <p:spPr bwMode="auto">
          <a:xfrm>
            <a:off x="4811143" y="3169148"/>
            <a:ext cx="2773872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Oswald Medium"/>
              </a:rPr>
              <a:t>МЕТОДИЧЕСКИЕ МЕРОПРИЯТИЯ</a:t>
            </a:r>
            <a:endParaRPr sz="1200"/>
          </a:p>
        </p:txBody>
      </p:sp>
      <p:grpSp>
        <p:nvGrpSpPr>
          <p:cNvPr id="1934559484" name="Группа 3"/>
          <p:cNvGrpSpPr>
            <a:grpSpLocks noChangeAspect="1"/>
          </p:cNvGrpSpPr>
          <p:nvPr/>
        </p:nvGrpSpPr>
        <p:grpSpPr bwMode="auto">
          <a:xfrm>
            <a:off x="1099467" y="1690169"/>
            <a:ext cx="1080000" cy="1080000"/>
            <a:chOff x="0" y="0"/>
            <a:chExt cx="1080000" cy="1080000"/>
          </a:xfrm>
        </p:grpSpPr>
        <p:sp>
          <p:nvSpPr>
            <p:cNvPr id="165963725" name="Овал 4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687029295" name="Овал 5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grpSp>
        <p:nvGrpSpPr>
          <p:cNvPr id="1639621072" name="Группа 9"/>
          <p:cNvGrpSpPr>
            <a:grpSpLocks noChangeAspect="1"/>
          </p:cNvGrpSpPr>
          <p:nvPr/>
        </p:nvGrpSpPr>
        <p:grpSpPr bwMode="auto">
          <a:xfrm>
            <a:off x="5463110" y="1690169"/>
            <a:ext cx="1080000" cy="1080000"/>
            <a:chOff x="0" y="0"/>
            <a:chExt cx="1080000" cy="1080000"/>
          </a:xfrm>
        </p:grpSpPr>
        <p:sp>
          <p:nvSpPr>
            <p:cNvPr id="1357614747" name="Овал 10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1107154750" name="Овал 11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grpSp>
        <p:nvGrpSpPr>
          <p:cNvPr id="187205245" name="Группа 15"/>
          <p:cNvGrpSpPr>
            <a:grpSpLocks noChangeAspect="1"/>
          </p:cNvGrpSpPr>
          <p:nvPr/>
        </p:nvGrpSpPr>
        <p:grpSpPr bwMode="auto">
          <a:xfrm>
            <a:off x="9782786" y="1688752"/>
            <a:ext cx="1080000" cy="1080000"/>
            <a:chOff x="0" y="0"/>
            <a:chExt cx="1080000" cy="1080000"/>
          </a:xfrm>
        </p:grpSpPr>
        <p:sp>
          <p:nvSpPr>
            <p:cNvPr id="1794081351" name="Овал 16"/>
            <p:cNvSpPr>
              <a:spLocks noChangeAspect="1"/>
            </p:cNvSpPr>
            <p:nvPr/>
          </p:nvSpPr>
          <p:spPr bwMode="auto">
            <a:xfrm>
              <a:off x="0" y="0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29829295" name="Овал 17"/>
            <p:cNvSpPr>
              <a:spLocks noChangeAspect="1"/>
            </p:cNvSpPr>
            <p:nvPr/>
          </p:nvSpPr>
          <p:spPr bwMode="auto">
            <a:xfrm>
              <a:off x="140400" y="138980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</p:grpSp>
      <p:cxnSp>
        <p:nvCxnSpPr>
          <p:cNvPr id="968098393" name="Прямая соединительная линия 37"/>
          <p:cNvCxnSpPr>
            <a:cxnSpLocks/>
          </p:cNvCxnSpPr>
          <p:nvPr/>
        </p:nvCxnSpPr>
        <p:spPr bwMode="auto">
          <a:xfrm>
            <a:off x="271467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47380" name="Прямая соединительная линия 83"/>
          <p:cNvCxnSpPr>
            <a:cxnSpLocks/>
          </p:cNvCxnSpPr>
          <p:nvPr/>
        </p:nvCxnSpPr>
        <p:spPr bwMode="auto">
          <a:xfrm>
            <a:off x="4834413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958497" name="Прямая соединительная линия 90"/>
          <p:cNvCxnSpPr>
            <a:cxnSpLocks/>
          </p:cNvCxnSpPr>
          <p:nvPr/>
        </p:nvCxnSpPr>
        <p:spPr bwMode="auto">
          <a:xfrm>
            <a:off x="8988521" y="3518851"/>
            <a:ext cx="2700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2038747" name="Овал 143"/>
          <p:cNvSpPr>
            <a:spLocks noChangeAspect="1"/>
          </p:cNvSpPr>
          <p:nvPr/>
        </p:nvSpPr>
        <p:spPr bwMode="auto">
          <a:xfrm flipH="1">
            <a:off x="5909211" y="2167876"/>
            <a:ext cx="144000" cy="144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pic>
        <p:nvPicPr>
          <p:cNvPr id="987143844" name="Рисунок 98714384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85261" y="1965816"/>
            <a:ext cx="580999" cy="580999"/>
          </a:xfrm>
          <a:prstGeom prst="rect">
            <a:avLst/>
          </a:prstGeom>
        </p:spPr>
      </p:pic>
      <p:pic>
        <p:nvPicPr>
          <p:cNvPr id="420475328" name="Рисунок 42047532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45706" y="1949122"/>
            <a:ext cx="537397" cy="537397"/>
          </a:xfrm>
          <a:prstGeom prst="rect">
            <a:avLst/>
          </a:prstGeom>
        </p:spPr>
      </p:pic>
      <p:pic>
        <p:nvPicPr>
          <p:cNvPr id="1266198737" name="Рисунок 126619873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960532" y="1873232"/>
            <a:ext cx="708200" cy="708200"/>
          </a:xfrm>
          <a:prstGeom prst="rect">
            <a:avLst/>
          </a:prstGeom>
        </p:spPr>
      </p:pic>
      <p:sp>
        <p:nvSpPr>
          <p:cNvPr id="761694877" name="TextBox 6"/>
          <p:cNvSpPr txBox="1"/>
          <p:nvPr/>
        </p:nvSpPr>
        <p:spPr bwMode="auto">
          <a:xfrm>
            <a:off x="226970" y="493427"/>
            <a:ext cx="10441762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СОПРОВОЖДЕНИЕ СПЕЦИАЛИСТОВ И РОДИТЕЛЕЙ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86373645" name="Группа 1786373644"/>
          <p:cNvGrpSpPr/>
          <p:nvPr/>
        </p:nvGrpSpPr>
        <p:grpSpPr bwMode="auto">
          <a:xfrm>
            <a:off x="9746704" y="2583793"/>
            <a:ext cx="2248333" cy="3366975"/>
            <a:chOff x="0" y="0"/>
            <a:chExt cx="2248333" cy="3366975"/>
          </a:xfrm>
        </p:grpSpPr>
        <p:pic>
          <p:nvPicPr>
            <p:cNvPr id="394634959" name="Рисунок 39463495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82653" y="0"/>
              <a:ext cx="1081675" cy="1215852"/>
            </a:xfrm>
            <a:prstGeom prst="rect">
              <a:avLst/>
            </a:prstGeom>
          </p:spPr>
        </p:pic>
        <p:sp>
          <p:nvSpPr>
            <p:cNvPr id="1925351414" name="TextBox 25"/>
            <p:cNvSpPr txBox="1"/>
            <p:nvPr/>
          </p:nvSpPr>
          <p:spPr bwMode="auto">
            <a:xfrm>
              <a:off x="0" y="1215852"/>
              <a:ext cx="2103811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rgbClr val="D4493F"/>
                  </a:solidFill>
                </a:rPr>
                <a:t>НОЯБРЬСК</a:t>
              </a:r>
              <a:endParaRPr/>
            </a:p>
          </p:txBody>
        </p:sp>
        <p:pic>
          <p:nvPicPr>
            <p:cNvPr id="1206383541" name="Рисунок 120638354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73171" y="2623990"/>
              <a:ext cx="449950" cy="506635"/>
            </a:xfrm>
            <a:prstGeom prst="rect">
              <a:avLst/>
            </a:prstGeom>
          </p:spPr>
        </p:pic>
        <p:sp>
          <p:nvSpPr>
            <p:cNvPr id="142080499" name="TextBox 25"/>
            <p:cNvSpPr txBox="1"/>
            <p:nvPr/>
          </p:nvSpPr>
          <p:spPr bwMode="auto">
            <a:xfrm>
              <a:off x="206730" y="3123099"/>
              <a:ext cx="2041603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ВЫНГАПУРОСКИЙ  Р-Н</a:t>
              </a:r>
              <a:endParaRPr/>
            </a:p>
          </p:txBody>
        </p:sp>
        <p:cxnSp>
          <p:nvCxnSpPr>
            <p:cNvPr id="2" name="Прямая соединительная линия 1"/>
            <p:cNvCxnSpPr>
              <a:cxnSpLocks/>
            </p:cNvCxnSpPr>
            <p:nvPr/>
          </p:nvCxnSpPr>
          <p:spPr bwMode="auto">
            <a:xfrm flipH="1">
              <a:off x="494429" y="1260210"/>
              <a:ext cx="0" cy="201278"/>
            </a:xfrm>
            <a:prstGeom prst="line">
              <a:avLst/>
            </a:prstGeom>
            <a:ln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179500" name="Группа 365179499"/>
          <p:cNvGrpSpPr/>
          <p:nvPr/>
        </p:nvGrpSpPr>
        <p:grpSpPr bwMode="auto">
          <a:xfrm>
            <a:off x="762489" y="2617331"/>
            <a:ext cx="1429026" cy="1426434"/>
            <a:chOff x="0" y="0"/>
            <a:chExt cx="1429026" cy="1426434"/>
          </a:xfrm>
        </p:grpSpPr>
        <p:pic>
          <p:nvPicPr>
            <p:cNvPr id="276263634" name="Рисунок 27626363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02128" y="0"/>
              <a:ext cx="1020597" cy="1150815"/>
            </a:xfrm>
            <a:prstGeom prst="rect">
              <a:avLst/>
            </a:prstGeom>
          </p:spPr>
        </p:pic>
        <p:sp>
          <p:nvSpPr>
            <p:cNvPr id="875424345" name="TextBox 25"/>
            <p:cNvSpPr txBox="1"/>
            <p:nvPr/>
          </p:nvSpPr>
          <p:spPr bwMode="auto">
            <a:xfrm>
              <a:off x="0" y="1182558"/>
              <a:ext cx="1429026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rgbClr val="D4493F"/>
                  </a:solidFill>
                </a:rPr>
                <a:t>НАДЫМ</a:t>
              </a:r>
              <a:endParaRPr/>
            </a:p>
          </p:txBody>
        </p:sp>
      </p:grpSp>
      <p:graphicFrame>
        <p:nvGraphicFramePr>
          <p:cNvPr id="1798134013" name="Таблица 1798134012"/>
          <p:cNvGraphicFramePr>
            <a:graphicFrameLocks/>
          </p:cNvGraphicFramePr>
          <p:nvPr/>
        </p:nvGraphicFramePr>
        <p:xfrm>
          <a:off x="5294585" y="4022354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700</a:t>
                      </a:r>
                      <a:r>
                        <a:rPr lang="ru-RU" sz="1200">
                          <a:solidFill>
                            <a:srgbClr val="C00000"/>
                          </a:solidFill>
                        </a:rPr>
                        <a:t>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9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05987510" name="Таблица 1105987509"/>
          <p:cNvGraphicFramePr>
            <a:graphicFrameLocks/>
          </p:cNvGraphicFramePr>
          <p:nvPr/>
        </p:nvGraphicFramePr>
        <p:xfrm>
          <a:off x="7232430" y="4929788"/>
          <a:ext cx="1284696" cy="6464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АПРЕЛЬ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99321306" name="Таблица 1599321305"/>
          <p:cNvGraphicFramePr>
            <a:graphicFrameLocks/>
          </p:cNvGraphicFramePr>
          <p:nvPr/>
        </p:nvGraphicFramePr>
        <p:xfrm>
          <a:off x="5261740" y="5805650"/>
          <a:ext cx="1284696" cy="6464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ОКТЯБРЬ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951433" name="Таблица 75951432"/>
          <p:cNvGraphicFramePr>
            <a:graphicFrameLocks/>
          </p:cNvGraphicFramePr>
          <p:nvPr/>
        </p:nvGraphicFramePr>
        <p:xfrm>
          <a:off x="3400533" y="4820306"/>
          <a:ext cx="1284696" cy="6464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ФЕВРАЛЬ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6508639" name="Таблица 406508638"/>
          <p:cNvGraphicFramePr>
            <a:graphicFrameLocks/>
          </p:cNvGraphicFramePr>
          <p:nvPr/>
        </p:nvGraphicFramePr>
        <p:xfrm>
          <a:off x="866401" y="4064640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1 000</a:t>
                      </a:r>
                      <a:r>
                        <a:rPr lang="ru-RU" sz="1200">
                          <a:solidFill>
                            <a:srgbClr val="C00000"/>
                          </a:solidFill>
                        </a:rPr>
                        <a:t>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за 12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0419607" name="Таблица 1700419606"/>
          <p:cNvGraphicFramePr>
            <a:graphicFrameLocks/>
          </p:cNvGraphicFramePr>
          <p:nvPr/>
        </p:nvGraphicFramePr>
        <p:xfrm>
          <a:off x="5251282" y="2191546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89166799" name="Группа 1589166798"/>
          <p:cNvGrpSpPr/>
          <p:nvPr/>
        </p:nvGrpSpPr>
        <p:grpSpPr bwMode="auto">
          <a:xfrm>
            <a:off x="3044741" y="1412327"/>
            <a:ext cx="5677677" cy="4425990"/>
            <a:chOff x="0" y="0"/>
            <a:chExt cx="5677677" cy="4425990"/>
          </a:xfrm>
        </p:grpSpPr>
        <p:cxnSp>
          <p:nvCxnSpPr>
            <p:cNvPr id="677681186" name="Прямая соединительная линия 677681185"/>
            <p:cNvCxnSpPr>
              <a:cxnSpLocks/>
            </p:cNvCxnSpPr>
            <p:nvPr/>
          </p:nvCxnSpPr>
          <p:spPr bwMode="auto">
            <a:xfrm rot="5399942" flipV="1">
              <a:off x="3674559" y="2492150"/>
              <a:ext cx="665016" cy="766375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lgDash"/>
              <a:miter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77989105" name="Рисунок 177798910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381223" y="1181169"/>
              <a:ext cx="997812" cy="1244397"/>
            </a:xfrm>
            <a:prstGeom prst="rect">
              <a:avLst/>
            </a:prstGeom>
          </p:spPr>
        </p:pic>
        <p:pic>
          <p:nvPicPr>
            <p:cNvPr id="354173750" name="Рисунок 35417374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20917" y="2636454"/>
              <a:ext cx="426349" cy="528464"/>
            </a:xfrm>
            <a:prstGeom prst="rect">
              <a:avLst/>
            </a:prstGeom>
          </p:spPr>
        </p:pic>
        <p:pic>
          <p:nvPicPr>
            <p:cNvPr id="192086291" name="Рисунок 192086290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654670" y="3670643"/>
              <a:ext cx="429647" cy="537071"/>
            </a:xfrm>
            <a:prstGeom prst="rect">
              <a:avLst/>
            </a:prstGeom>
          </p:spPr>
        </p:pic>
        <p:pic>
          <p:nvPicPr>
            <p:cNvPr id="1513563528" name="Рисунок 1513563527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4497285" y="2646625"/>
              <a:ext cx="518322" cy="573035"/>
            </a:xfrm>
            <a:prstGeom prst="rect">
              <a:avLst/>
            </a:prstGeom>
          </p:spPr>
        </p:pic>
        <p:sp>
          <p:nvSpPr>
            <p:cNvPr id="887708725" name="TextBox 25"/>
            <p:cNvSpPr txBox="1"/>
            <p:nvPr/>
          </p:nvSpPr>
          <p:spPr bwMode="auto">
            <a:xfrm>
              <a:off x="2069280" y="2391061"/>
              <a:ext cx="1663101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rgbClr val="D4493F"/>
                  </a:solidFill>
                </a:rPr>
                <a:t>НОВЫЙ УРЕНГОЙ</a:t>
              </a:r>
              <a:endParaRPr/>
            </a:p>
          </p:txBody>
        </p:sp>
        <p:sp>
          <p:nvSpPr>
            <p:cNvPr id="1242060923" name="TextBox 25"/>
            <p:cNvSpPr txBox="1"/>
            <p:nvPr/>
          </p:nvSpPr>
          <p:spPr bwMode="auto">
            <a:xfrm>
              <a:off x="2052272" y="4182114"/>
              <a:ext cx="1664108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ЯМАЛЬСКИЙ Р-Н</a:t>
              </a:r>
              <a:endParaRPr/>
            </a:p>
          </p:txBody>
        </p:sp>
        <p:sp>
          <p:nvSpPr>
            <p:cNvPr id="1106353918" name="TextBox 25"/>
            <p:cNvSpPr txBox="1"/>
            <p:nvPr/>
          </p:nvSpPr>
          <p:spPr bwMode="auto">
            <a:xfrm>
              <a:off x="4014037" y="3304631"/>
              <a:ext cx="1663639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ТАЗОВСКИЙ Р-Н</a:t>
              </a:r>
              <a:endParaRPr sz="2400" b="1">
                <a:solidFill>
                  <a:schemeClr val="tx1"/>
                </a:solidFill>
              </a:endParaRPr>
            </a:p>
          </p:txBody>
        </p:sp>
        <p:sp>
          <p:nvSpPr>
            <p:cNvPr id="682067403" name="TextBox 25"/>
            <p:cNvSpPr txBox="1"/>
            <p:nvPr/>
          </p:nvSpPr>
          <p:spPr bwMode="auto">
            <a:xfrm>
              <a:off x="0" y="3184976"/>
              <a:ext cx="1965270" cy="243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000" b="1">
                  <a:solidFill>
                    <a:schemeClr val="tx1"/>
                  </a:solidFill>
                </a:rPr>
                <a:t>КРАСНОСЕЛЬКУПСКИЙ Р-Н</a:t>
              </a:r>
              <a:endParaRPr sz="2400" b="1">
                <a:solidFill>
                  <a:schemeClr val="tx1"/>
                </a:solidFill>
              </a:endParaRPr>
            </a:p>
          </p:txBody>
        </p:sp>
        <p:cxnSp>
          <p:nvCxnSpPr>
            <p:cNvPr id="509113896" name="Прямая соединительная линия 509113895"/>
            <p:cNvCxnSpPr>
              <a:cxnSpLocks/>
            </p:cNvCxnSpPr>
            <p:nvPr/>
          </p:nvCxnSpPr>
          <p:spPr bwMode="auto">
            <a:xfrm rot="5399942" flipV="1">
              <a:off x="2700120" y="3517070"/>
              <a:ext cx="258931" cy="0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lgDash"/>
              <a:miter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3379629" name="Овал 7"/>
            <p:cNvSpPr>
              <a:spLocks noChangeAspect="1"/>
            </p:cNvSpPr>
            <p:nvPr/>
          </p:nvSpPr>
          <p:spPr bwMode="auto">
            <a:xfrm>
              <a:off x="2408417" y="0"/>
              <a:ext cx="827272" cy="707758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2064717699" name="Овал 8"/>
            <p:cNvSpPr>
              <a:spLocks noChangeAspect="1"/>
            </p:cNvSpPr>
            <p:nvPr/>
          </p:nvSpPr>
          <p:spPr bwMode="auto">
            <a:xfrm>
              <a:off x="2515962" y="91078"/>
              <a:ext cx="612181" cy="523741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2400" b="1">
                  <a:latin typeface="Abyssinica SIL"/>
                  <a:ea typeface="Abyssinica SIL"/>
                  <a:cs typeface="Abyssinica SIL"/>
                </a:rPr>
                <a:t>II</a:t>
              </a:r>
              <a:endParaRPr sz="1200"/>
            </a:p>
          </p:txBody>
        </p:sp>
        <p:cxnSp>
          <p:nvCxnSpPr>
            <p:cNvPr id="177469622" name="Прямая соединительная линия 677681185"/>
            <p:cNvCxnSpPr>
              <a:cxnSpLocks/>
            </p:cNvCxnSpPr>
            <p:nvPr/>
          </p:nvCxnSpPr>
          <p:spPr bwMode="auto">
            <a:xfrm rot="10799989" flipV="1">
              <a:off x="1398654" y="2610027"/>
              <a:ext cx="747207" cy="499716"/>
            </a:xfrm>
            <a:prstGeom prst="line">
              <a:avLst/>
            </a:prstGeom>
            <a:ln w="38099" cap="flat" cmpd="sng" algn="ctr">
              <a:solidFill>
                <a:srgbClr val="0070C0"/>
              </a:solidFill>
              <a:prstDash val="lgDash"/>
              <a:miter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5317482" name="Овал 7"/>
          <p:cNvSpPr>
            <a:spLocks noChangeAspect="1"/>
          </p:cNvSpPr>
          <p:nvPr/>
        </p:nvSpPr>
        <p:spPr bwMode="auto">
          <a:xfrm>
            <a:off x="1094624" y="1391675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672315867" name="Овал 8"/>
          <p:cNvSpPr>
            <a:spLocks noChangeAspect="1"/>
          </p:cNvSpPr>
          <p:nvPr/>
        </p:nvSpPr>
        <p:spPr bwMode="auto">
          <a:xfrm>
            <a:off x="1202169" y="1482753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2400" b="1">
                <a:latin typeface="Abyssinica SIL"/>
                <a:ea typeface="Abyssinica SIL"/>
                <a:cs typeface="Abyssinica SIL"/>
              </a:rPr>
              <a:t>I</a:t>
            </a:r>
            <a:endParaRPr sz="1200"/>
          </a:p>
        </p:txBody>
      </p:sp>
      <p:graphicFrame>
        <p:nvGraphicFramePr>
          <p:cNvPr id="1388003686" name="Таблица 1388003685"/>
          <p:cNvGraphicFramePr>
            <a:graphicFrameLocks/>
          </p:cNvGraphicFramePr>
          <p:nvPr/>
        </p:nvGraphicFramePr>
        <p:xfrm>
          <a:off x="877347" y="2191546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3192236" name="Овал 7"/>
          <p:cNvSpPr>
            <a:spLocks noChangeAspect="1"/>
          </p:cNvSpPr>
          <p:nvPr/>
        </p:nvSpPr>
        <p:spPr bwMode="auto">
          <a:xfrm>
            <a:off x="10345916" y="1391673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853950868" name="Овал 8"/>
          <p:cNvSpPr>
            <a:spLocks noChangeAspect="1"/>
          </p:cNvSpPr>
          <p:nvPr/>
        </p:nvSpPr>
        <p:spPr bwMode="auto">
          <a:xfrm>
            <a:off x="10453461" y="1482752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III</a:t>
            </a:r>
            <a:endParaRPr sz="1200"/>
          </a:p>
        </p:txBody>
      </p:sp>
      <p:graphicFrame>
        <p:nvGraphicFramePr>
          <p:cNvPr id="778274810" name="Таблица 778274809"/>
          <p:cNvGraphicFramePr>
            <a:graphicFrameLocks/>
          </p:cNvGraphicFramePr>
          <p:nvPr/>
        </p:nvGraphicFramePr>
        <p:xfrm>
          <a:off x="10128641" y="2191546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7827518" name="Таблица 407827517"/>
          <p:cNvGraphicFramePr>
            <a:graphicFrameLocks/>
          </p:cNvGraphicFramePr>
          <p:nvPr/>
        </p:nvGraphicFramePr>
        <p:xfrm>
          <a:off x="10188464" y="4053926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900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за 11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10200322" name="Таблица 1010200321"/>
          <p:cNvGraphicFramePr>
            <a:graphicFrameLocks/>
          </p:cNvGraphicFramePr>
          <p:nvPr/>
        </p:nvGraphicFramePr>
        <p:xfrm>
          <a:off x="10297947" y="5969874"/>
          <a:ext cx="1284696" cy="6591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МАЙ 2024</a:t>
                      </a:r>
                      <a:endParaRPr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21286235" name="Прямая соединительная линия 509113895"/>
          <p:cNvCxnSpPr>
            <a:cxnSpLocks/>
          </p:cNvCxnSpPr>
          <p:nvPr/>
        </p:nvCxnSpPr>
        <p:spPr bwMode="auto">
          <a:xfrm rot="5399942" flipV="1">
            <a:off x="10692362" y="4995087"/>
            <a:ext cx="258930" cy="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445777" name="TextBox 6"/>
          <p:cNvSpPr txBox="1"/>
          <p:nvPr/>
        </p:nvSpPr>
        <p:spPr bwMode="auto">
          <a:xfrm>
            <a:off x="838524" y="475853"/>
            <a:ext cx="1166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swald"/>
              </a:rPr>
              <a:t>ПОСТОЯННОЕ РАЗМЕЩЕНИЕ КОМПЛЕКСА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Oswald"/>
              </a:rPr>
              <a:t>ПЕРЕМЕЩЕНИЕ 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swald"/>
              </a:rPr>
              <a:t>2024 г.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88041360" name="Таблица 988041359"/>
          <p:cNvGraphicFramePr>
            <a:graphicFrameLocks/>
          </p:cNvGraphicFramePr>
          <p:nvPr/>
        </p:nvGraphicFramePr>
        <p:xfrm>
          <a:off x="4911395" y="4077095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700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за 7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98683708" name="Таблица 998683707"/>
          <p:cNvGraphicFramePr>
            <a:graphicFrameLocks/>
          </p:cNvGraphicFramePr>
          <p:nvPr/>
        </p:nvGraphicFramePr>
        <p:xfrm>
          <a:off x="10603527" y="5974523"/>
          <a:ext cx="1284696" cy="6464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ДЕКАБРЬ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03504880" name="Таблица 2103504879"/>
          <p:cNvGraphicFramePr>
            <a:graphicFrameLocks/>
          </p:cNvGraphicFramePr>
          <p:nvPr/>
        </p:nvGraphicFramePr>
        <p:xfrm>
          <a:off x="4259997" y="5969873"/>
          <a:ext cx="2614888" cy="76200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261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 (*100)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ОКТЯБРЬ 2024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*при доставки АПК в Лабытнанги в феврале дополнительное тестирование в апреле 2024</a:t>
                      </a:r>
                      <a:endParaRPr sz="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02990876" name="Таблица 1902990875"/>
          <p:cNvGraphicFramePr>
            <a:graphicFrameLocks/>
          </p:cNvGraphicFramePr>
          <p:nvPr/>
        </p:nvGraphicFramePr>
        <p:xfrm>
          <a:off x="6568760" y="5034729"/>
          <a:ext cx="1284696" cy="6464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ДЕКАБРЬ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8502613" name="Таблица 418502612"/>
          <p:cNvGraphicFramePr>
            <a:graphicFrameLocks/>
          </p:cNvGraphicFramePr>
          <p:nvPr/>
        </p:nvGraphicFramePr>
        <p:xfrm>
          <a:off x="866400" y="4064640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2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700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за 8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97663144" name="Таблица 797663143"/>
          <p:cNvGraphicFramePr>
            <a:graphicFrameLocks/>
          </p:cNvGraphicFramePr>
          <p:nvPr/>
        </p:nvGraphicFramePr>
        <p:xfrm>
          <a:off x="4922833" y="2191545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1 100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3756942" name="Овал 7"/>
          <p:cNvSpPr>
            <a:spLocks noChangeAspect="1"/>
          </p:cNvSpPr>
          <p:nvPr/>
        </p:nvSpPr>
        <p:spPr bwMode="auto">
          <a:xfrm>
            <a:off x="1094623" y="1391674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916986650" name="Овал 8"/>
          <p:cNvSpPr>
            <a:spLocks noChangeAspect="1"/>
          </p:cNvSpPr>
          <p:nvPr/>
        </p:nvSpPr>
        <p:spPr bwMode="auto">
          <a:xfrm>
            <a:off x="1202168" y="1482753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IV</a:t>
            </a:r>
            <a:endParaRPr sz="1200"/>
          </a:p>
        </p:txBody>
      </p:sp>
      <p:graphicFrame>
        <p:nvGraphicFramePr>
          <p:cNvPr id="1540862720" name="Таблица 1540862719"/>
          <p:cNvGraphicFramePr>
            <a:graphicFrameLocks/>
          </p:cNvGraphicFramePr>
          <p:nvPr/>
        </p:nvGraphicFramePr>
        <p:xfrm>
          <a:off x="877347" y="2191545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900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4320504" name="Овал 7"/>
          <p:cNvSpPr>
            <a:spLocks noChangeAspect="1"/>
          </p:cNvSpPr>
          <p:nvPr/>
        </p:nvSpPr>
        <p:spPr bwMode="auto">
          <a:xfrm>
            <a:off x="10783847" y="1391673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147993270" name="Овал 8"/>
          <p:cNvSpPr>
            <a:spLocks noChangeAspect="1"/>
          </p:cNvSpPr>
          <p:nvPr/>
        </p:nvSpPr>
        <p:spPr bwMode="auto">
          <a:xfrm>
            <a:off x="10891392" y="1482752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VI</a:t>
            </a:r>
            <a:endParaRPr sz="1200"/>
          </a:p>
        </p:txBody>
      </p:sp>
      <p:graphicFrame>
        <p:nvGraphicFramePr>
          <p:cNvPr id="1033478843" name="Таблица 1033478842"/>
          <p:cNvGraphicFramePr>
            <a:graphicFrameLocks/>
          </p:cNvGraphicFramePr>
          <p:nvPr/>
        </p:nvGraphicFramePr>
        <p:xfrm>
          <a:off x="10566572" y="2191545"/>
          <a:ext cx="1284696" cy="27432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1 000 чел.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2046520" name="Таблица 1552046519"/>
          <p:cNvGraphicFramePr>
            <a:graphicFrameLocks/>
          </p:cNvGraphicFramePr>
          <p:nvPr/>
        </p:nvGraphicFramePr>
        <p:xfrm>
          <a:off x="10543247" y="4074134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700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протестировать </a:t>
                      </a:r>
                      <a:endParaRPr sz="1000"/>
                    </a:p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за 7 мес.</a:t>
                      </a:r>
                      <a:endParaRPr sz="10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5486605" name="Таблица 965486604"/>
          <p:cNvGraphicFramePr>
            <a:graphicFrameLocks/>
          </p:cNvGraphicFramePr>
          <p:nvPr/>
        </p:nvGraphicFramePr>
        <p:xfrm>
          <a:off x="8838649" y="3295172"/>
          <a:ext cx="1284696" cy="65912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3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АПРЕЛЬ 2024</a:t>
                      </a:r>
                      <a:endParaRPr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98701545" name="Рисунок 2869350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088" y="2577336"/>
            <a:ext cx="1012342" cy="1262518"/>
          </a:xfrm>
          <a:prstGeom prst="rect">
            <a:avLst/>
          </a:prstGeom>
        </p:spPr>
      </p:pic>
      <p:sp>
        <p:nvSpPr>
          <p:cNvPr id="236194948" name="TextBox 25"/>
          <p:cNvSpPr txBox="1"/>
          <p:nvPr/>
        </p:nvSpPr>
        <p:spPr bwMode="auto">
          <a:xfrm>
            <a:off x="726991" y="3839853"/>
            <a:ext cx="1664501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C00000"/>
                </a:solidFill>
                <a:latin typeface="Abyssinica SIL"/>
                <a:ea typeface="Abyssinica SIL"/>
                <a:cs typeface="Abyssinica SIL"/>
              </a:rPr>
              <a:t>ГУБКИНСКИЙ</a:t>
            </a:r>
            <a:endParaRPr sz="2000">
              <a:solidFill>
                <a:srgbClr val="C00000"/>
              </a:solidFill>
              <a:latin typeface="Abyssinica SIL"/>
              <a:ea typeface="Abyssinica SIL"/>
              <a:cs typeface="Abyssinica SIL"/>
            </a:endParaRPr>
          </a:p>
        </p:txBody>
      </p:sp>
      <p:pic>
        <p:nvPicPr>
          <p:cNvPr id="524420054" name="Рисунок 184653580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54435" y="5136641"/>
            <a:ext cx="395633" cy="493405"/>
          </a:xfrm>
          <a:prstGeom prst="rect">
            <a:avLst/>
          </a:prstGeom>
        </p:spPr>
      </p:pic>
      <p:sp>
        <p:nvSpPr>
          <p:cNvPr id="908644098" name="TextBox 25"/>
          <p:cNvSpPr txBox="1"/>
          <p:nvPr/>
        </p:nvSpPr>
        <p:spPr bwMode="auto">
          <a:xfrm>
            <a:off x="627978" y="5630047"/>
            <a:ext cx="1977905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МУРАВЛЕНКО</a:t>
            </a:r>
            <a:r>
              <a:rPr lang="ru-RU" sz="1000" b="1" i="0" u="none" strike="noStrike" cap="none" spc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</p:txBody>
      </p:sp>
      <p:graphicFrame>
        <p:nvGraphicFramePr>
          <p:cNvPr id="1299725920" name="Таблица 1299725919"/>
          <p:cNvGraphicFramePr>
            <a:graphicFrameLocks/>
          </p:cNvGraphicFramePr>
          <p:nvPr/>
        </p:nvGraphicFramePr>
        <p:xfrm>
          <a:off x="866400" y="5871106"/>
          <a:ext cx="1284696" cy="67056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200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АПРЕЛЬ 2024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ОКТЯБРЬ 2024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07512123" name="Прямая соединительная линия 509113895"/>
          <p:cNvCxnSpPr>
            <a:cxnSpLocks/>
          </p:cNvCxnSpPr>
          <p:nvPr/>
        </p:nvCxnSpPr>
        <p:spPr bwMode="auto">
          <a:xfrm rot="5399942" flipV="1">
            <a:off x="1441068" y="4995086"/>
            <a:ext cx="258930" cy="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251950" name="Овал 7"/>
          <p:cNvSpPr>
            <a:spLocks noChangeAspect="1"/>
          </p:cNvSpPr>
          <p:nvPr/>
        </p:nvSpPr>
        <p:spPr bwMode="auto">
          <a:xfrm>
            <a:off x="5145485" y="1391673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159545267" name="Овал 8"/>
          <p:cNvSpPr>
            <a:spLocks noChangeAspect="1"/>
          </p:cNvSpPr>
          <p:nvPr/>
        </p:nvSpPr>
        <p:spPr bwMode="auto">
          <a:xfrm>
            <a:off x="5253030" y="1482752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V</a:t>
            </a:r>
            <a:endParaRPr sz="1200"/>
          </a:p>
        </p:txBody>
      </p:sp>
      <p:pic>
        <p:nvPicPr>
          <p:cNvPr id="1052059977" name="Рисунок 738713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65635" y="2577336"/>
            <a:ext cx="999656" cy="1309301"/>
          </a:xfrm>
          <a:prstGeom prst="rect">
            <a:avLst/>
          </a:prstGeom>
        </p:spPr>
      </p:pic>
      <p:pic>
        <p:nvPicPr>
          <p:cNvPr id="1295819771" name="Рисунок 19501790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75545" y="4250978"/>
            <a:ext cx="426348" cy="490375"/>
          </a:xfrm>
          <a:prstGeom prst="rect">
            <a:avLst/>
          </a:prstGeom>
        </p:spPr>
      </p:pic>
      <p:pic>
        <p:nvPicPr>
          <p:cNvPr id="2072555131" name="Рисунок 9799296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26838" y="4250978"/>
            <a:ext cx="426348" cy="513766"/>
          </a:xfrm>
          <a:prstGeom prst="rect">
            <a:avLst/>
          </a:prstGeom>
        </p:spPr>
      </p:pic>
      <p:sp>
        <p:nvSpPr>
          <p:cNvPr id="562264695" name="TextBox 25"/>
          <p:cNvSpPr txBox="1"/>
          <p:nvPr/>
        </p:nvSpPr>
        <p:spPr bwMode="auto">
          <a:xfrm>
            <a:off x="4709088" y="3809346"/>
            <a:ext cx="1663350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C00000"/>
                </a:solidFill>
                <a:latin typeface="Abyssinica SIL"/>
                <a:ea typeface="Abyssinica SIL"/>
                <a:cs typeface="Abyssinica SIL"/>
              </a:rPr>
              <a:t>ЛАБЫТНАНГИ</a:t>
            </a:r>
            <a:endParaRPr sz="2000">
              <a:solidFill>
                <a:srgbClr val="C0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685789559" name="TextBox 25"/>
          <p:cNvSpPr txBox="1"/>
          <p:nvPr/>
        </p:nvSpPr>
        <p:spPr bwMode="auto">
          <a:xfrm>
            <a:off x="4535892" y="5722816"/>
            <a:ext cx="2089053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САЛЕХАРД</a:t>
            </a:r>
            <a:endParaRPr/>
          </a:p>
        </p:txBody>
      </p:sp>
      <p:sp>
        <p:nvSpPr>
          <p:cNvPr id="997825167" name="TextBox 25"/>
          <p:cNvSpPr txBox="1"/>
          <p:nvPr/>
        </p:nvSpPr>
        <p:spPr bwMode="auto">
          <a:xfrm>
            <a:off x="6394913" y="4794129"/>
            <a:ext cx="1676129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ПРИУРАЛЬСКИЙ Р-Н</a:t>
            </a:r>
            <a:endParaRPr sz="2400" b="1">
              <a:solidFill>
                <a:schemeClr val="tx1"/>
              </a:solidFill>
            </a:endParaRPr>
          </a:p>
        </p:txBody>
      </p:sp>
      <p:sp>
        <p:nvSpPr>
          <p:cNvPr id="1445788684" name="TextBox 25"/>
          <p:cNvSpPr txBox="1"/>
          <p:nvPr/>
        </p:nvSpPr>
        <p:spPr bwMode="auto">
          <a:xfrm>
            <a:off x="2994437" y="4795394"/>
            <a:ext cx="1656115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ШУРЫШКАРСКИЙ Р-Н</a:t>
            </a:r>
            <a:endParaRPr sz="2400" b="1">
              <a:solidFill>
                <a:schemeClr val="tx1"/>
              </a:solidFill>
            </a:endParaRPr>
          </a:p>
        </p:txBody>
      </p:sp>
      <p:cxnSp>
        <p:nvCxnSpPr>
          <p:cNvPr id="1505298423" name="Прямая соединительная линия 936321363"/>
          <p:cNvCxnSpPr>
            <a:cxnSpLocks/>
          </p:cNvCxnSpPr>
          <p:nvPr/>
        </p:nvCxnSpPr>
        <p:spPr bwMode="auto">
          <a:xfrm rot="5399942" flipV="1">
            <a:off x="5450668" y="4981507"/>
            <a:ext cx="258930" cy="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3735566" name="Прямая соединительная линия 291688212"/>
          <p:cNvCxnSpPr>
            <a:cxnSpLocks/>
          </p:cNvCxnSpPr>
          <p:nvPr/>
        </p:nvCxnSpPr>
        <p:spPr bwMode="auto">
          <a:xfrm rot="5399942" flipV="1">
            <a:off x="6335034" y="3629693"/>
            <a:ext cx="483692" cy="687096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0289526" name="Прямая соединительная линия 164521804"/>
          <p:cNvCxnSpPr>
            <a:cxnSpLocks/>
          </p:cNvCxnSpPr>
          <p:nvPr/>
        </p:nvCxnSpPr>
        <p:spPr bwMode="auto">
          <a:xfrm rot="5399942">
            <a:off x="4315693" y="3642857"/>
            <a:ext cx="472340" cy="64942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748827" name="Рисунок 49934852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396781" y="5210311"/>
            <a:ext cx="410751" cy="517601"/>
          </a:xfrm>
          <a:prstGeom prst="rect">
            <a:avLst/>
          </a:prstGeom>
        </p:spPr>
      </p:pic>
      <p:graphicFrame>
        <p:nvGraphicFramePr>
          <p:cNvPr id="1340424567" name="Таблица 1340424566"/>
          <p:cNvGraphicFramePr>
            <a:graphicFrameLocks/>
          </p:cNvGraphicFramePr>
          <p:nvPr/>
        </p:nvGraphicFramePr>
        <p:xfrm>
          <a:off x="2398790" y="5039270"/>
          <a:ext cx="2614887" cy="762000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2614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АПРЕЛЬ 2024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*при доставки АПК в Лабытнанги в феврале, тестирование переноситься на 2024</a:t>
                      </a:r>
                      <a:endParaRPr sz="8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11603857" name="Рисунок 43088380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679065" y="2552684"/>
            <a:ext cx="1025758" cy="1311403"/>
          </a:xfrm>
          <a:prstGeom prst="rect">
            <a:avLst/>
          </a:prstGeom>
        </p:spPr>
      </p:pic>
      <p:pic>
        <p:nvPicPr>
          <p:cNvPr id="2144241652" name="Рисунок 78685126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253899" y="4241493"/>
            <a:ext cx="429219" cy="535979"/>
          </a:xfrm>
          <a:prstGeom prst="rect">
            <a:avLst/>
          </a:prstGeom>
        </p:spPr>
      </p:pic>
      <p:pic>
        <p:nvPicPr>
          <p:cNvPr id="1030764380" name="Рисунок 132272609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201933" y="2329230"/>
            <a:ext cx="461344" cy="703316"/>
          </a:xfrm>
          <a:prstGeom prst="rect">
            <a:avLst/>
          </a:prstGeom>
        </p:spPr>
      </p:pic>
      <p:pic>
        <p:nvPicPr>
          <p:cNvPr id="1418500871" name="Рисунок 154901427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002477" y="5110972"/>
            <a:ext cx="425583" cy="615456"/>
          </a:xfrm>
          <a:prstGeom prst="rect">
            <a:avLst/>
          </a:prstGeom>
        </p:spPr>
      </p:pic>
      <p:sp>
        <p:nvSpPr>
          <p:cNvPr id="1905339303" name="TextBox 25"/>
          <p:cNvSpPr txBox="1"/>
          <p:nvPr/>
        </p:nvSpPr>
        <p:spPr bwMode="auto">
          <a:xfrm>
            <a:off x="10383199" y="3875292"/>
            <a:ext cx="1664248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C00000"/>
                </a:solidFill>
                <a:latin typeface="Abyssinica SIL"/>
                <a:ea typeface="Abyssinica SIL"/>
                <a:cs typeface="Abyssinica SIL"/>
              </a:rPr>
              <a:t>ТАРКО-САЛЕ</a:t>
            </a:r>
            <a:endParaRPr sz="2000">
              <a:solidFill>
                <a:srgbClr val="C00000"/>
              </a:solidFill>
              <a:latin typeface="Abyssinica SIL"/>
              <a:ea typeface="Abyssinica SIL"/>
              <a:cs typeface="Abyssinica SIL"/>
            </a:endParaRPr>
          </a:p>
        </p:txBody>
      </p:sp>
      <p:sp>
        <p:nvSpPr>
          <p:cNvPr id="1000252552" name="TextBox 25"/>
          <p:cNvSpPr txBox="1"/>
          <p:nvPr/>
        </p:nvSpPr>
        <p:spPr bwMode="auto">
          <a:xfrm>
            <a:off x="10328457" y="5755558"/>
            <a:ext cx="1776032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С.САМБРУРГ</a:t>
            </a:r>
            <a:endParaRPr/>
          </a:p>
        </p:txBody>
      </p:sp>
      <p:sp>
        <p:nvSpPr>
          <p:cNvPr id="75418590" name="TextBox 25"/>
          <p:cNvSpPr txBox="1"/>
          <p:nvPr/>
        </p:nvSpPr>
        <p:spPr bwMode="auto">
          <a:xfrm>
            <a:off x="8596293" y="4763166"/>
            <a:ext cx="1668901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П. ХАНЫМЕЙ</a:t>
            </a:r>
            <a:endParaRPr/>
          </a:p>
        </p:txBody>
      </p:sp>
      <p:sp>
        <p:nvSpPr>
          <p:cNvPr id="356243427" name="TextBox 25"/>
          <p:cNvSpPr txBox="1"/>
          <p:nvPr/>
        </p:nvSpPr>
        <p:spPr bwMode="auto">
          <a:xfrm>
            <a:off x="8655939" y="3066209"/>
            <a:ext cx="1607972" cy="2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ПГТ.УРЕНГОЙ</a:t>
            </a:r>
            <a:endParaRPr/>
          </a:p>
        </p:txBody>
      </p:sp>
      <p:cxnSp>
        <p:nvCxnSpPr>
          <p:cNvPr id="1472401542" name="Прямая соединительная линия 521138556"/>
          <p:cNvCxnSpPr>
            <a:cxnSpLocks/>
          </p:cNvCxnSpPr>
          <p:nvPr/>
        </p:nvCxnSpPr>
        <p:spPr bwMode="auto">
          <a:xfrm rot="5399942" flipV="1">
            <a:off x="11082147" y="4952403"/>
            <a:ext cx="258930" cy="0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7393329" name="Прямая соединительная линия 132651775"/>
          <p:cNvCxnSpPr>
            <a:cxnSpLocks/>
          </p:cNvCxnSpPr>
          <p:nvPr/>
        </p:nvCxnSpPr>
        <p:spPr bwMode="auto">
          <a:xfrm rot="5399942">
            <a:off x="10340221" y="2947232"/>
            <a:ext cx="0" cy="423888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7426902" name="Прямая соединительная линия 1557256065"/>
          <p:cNvCxnSpPr>
            <a:cxnSpLocks/>
          </p:cNvCxnSpPr>
          <p:nvPr/>
        </p:nvCxnSpPr>
        <p:spPr bwMode="auto">
          <a:xfrm rot="5399942">
            <a:off x="9959415" y="3789828"/>
            <a:ext cx="746182" cy="693123"/>
          </a:xfrm>
          <a:prstGeom prst="line">
            <a:avLst/>
          </a:prstGeom>
          <a:ln w="38099" cap="flat" cmpd="sng" algn="ctr">
            <a:solidFill>
              <a:srgbClr val="0070C0"/>
            </a:solidFill>
            <a:prstDash val="lgDash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2499601" name="Таблица 1662499600"/>
          <p:cNvGraphicFramePr>
            <a:graphicFrameLocks/>
          </p:cNvGraphicFramePr>
          <p:nvPr/>
        </p:nvGraphicFramePr>
        <p:xfrm>
          <a:off x="8830723" y="5005038"/>
          <a:ext cx="1284696" cy="665478"/>
        </p:xfrm>
        <a:graphic>
          <a:graphicData uri="http://schemas.openxmlformats.org/drawingml/2006/table">
            <a:tbl>
              <a:tblPr firstRow="1" bandRow="1">
                <a:tableStyleId>{DC6827EB-732E-95BE-21D1-0D8E5BFE6F1A}</a:tableStyleId>
              </a:tblPr>
              <a:tblGrid>
                <a:gridCol w="12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>
                          <a:solidFill>
                            <a:srgbClr val="C00000"/>
                          </a:solidFill>
                        </a:rPr>
                        <a:t>100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ОКТЯБРЬ 2024</a:t>
                      </a:r>
                      <a:endParaRPr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9275830" name="TextBox 6"/>
          <p:cNvSpPr txBox="1"/>
          <p:nvPr/>
        </p:nvSpPr>
        <p:spPr bwMode="auto">
          <a:xfrm>
            <a:off x="334962" y="248276"/>
            <a:ext cx="10443344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swald"/>
              </a:rPr>
              <a:t>ПОСТОЯННОЕ РАЗМЕЩЕНИЕ НОВЫХ КОМПЛЕКСОВ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swald"/>
              </a:rPr>
              <a:t>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Oswald"/>
              </a:rPr>
              <a:t>ПЕРЕМЕЩЕНИЕ 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swald"/>
              </a:rPr>
              <a:t>2024 г.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3812818" name="TextBox 34"/>
          <p:cNvSpPr txBox="1"/>
          <p:nvPr/>
        </p:nvSpPr>
        <p:spPr bwMode="auto">
          <a:xfrm>
            <a:off x="1427379" y="1610639"/>
            <a:ext cx="9609674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ПРОВЕДЕНИЕ</a:t>
            </a:r>
            <a:r>
              <a:rPr sz="1400" b="1">
                <a:solidFill>
                  <a:srgbClr val="FF0000"/>
                </a:solidFill>
              </a:rPr>
              <a:t> ИНФОРМАЦИОННОЙ КОМПАНИИ: </a:t>
            </a:r>
            <a:r>
              <a:rPr sz="1200" b="1">
                <a:solidFill>
                  <a:schemeClr val="tx1"/>
                </a:solidFill>
              </a:rPr>
              <a:t>РАЗМЕЩЕНИЕ БАННЕРОВ В МО И РАСПРОСТРАНЕНИЕ РЕКЛАМНЫХ МАТЕРИАЛОВ (</a:t>
            </a:r>
            <a:r>
              <a:rPr lang="ru-RU" sz="1200" b="1">
                <a:solidFill>
                  <a:schemeClr val="tx1"/>
                </a:solidFill>
              </a:rPr>
              <a:t>ЭЛЕКТРОННЫХ </a:t>
            </a:r>
            <a:r>
              <a:rPr sz="1200" b="1">
                <a:solidFill>
                  <a:schemeClr val="tx1"/>
                </a:solidFill>
              </a:rPr>
              <a:t>БУКЛЕТОВ,</a:t>
            </a:r>
            <a:r>
              <a:rPr lang="ru-RU" sz="1200" b="1">
                <a:solidFill>
                  <a:schemeClr val="tx1"/>
                </a:solidFill>
              </a:rPr>
              <a:t> </a:t>
            </a:r>
            <a:r>
              <a:rPr sz="1200" b="1">
                <a:solidFill>
                  <a:schemeClr val="tx1"/>
                </a:solidFill>
              </a:rPr>
              <a:t>ЛИСТОВОК И Т.Д.)</a:t>
            </a:r>
            <a:endParaRPr/>
          </a:p>
        </p:txBody>
      </p:sp>
      <p:sp>
        <p:nvSpPr>
          <p:cNvPr id="1572880779" name="TextBox 34"/>
          <p:cNvSpPr txBox="1"/>
          <p:nvPr/>
        </p:nvSpPr>
        <p:spPr bwMode="auto">
          <a:xfrm>
            <a:off x="1427379" y="2481165"/>
            <a:ext cx="9609746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ИСПОЛЬЗОВАНИЕ СРЕДСТВ РАСПРОСТРАНЕНИЕ ИНФОРМАЦИИ: </a:t>
            </a:r>
            <a:r>
              <a:rPr sz="1200" b="1">
                <a:solidFill>
                  <a:schemeClr val="tx1"/>
                </a:solidFill>
              </a:rPr>
              <a:t>НАПИСАНИЕ ПРЕСС-РЕЛИЗОВ И СТАТЕЙ ДЛЯ ПЕЧАТНЫХ ИЗДАНИЙ, ПОДАЧА ИНФОРМАЦИИ В НОВОСТИ  НА ТЕЛЕ И РАДИОСТАНЦИИ.  </a:t>
            </a:r>
            <a:endParaRPr/>
          </a:p>
        </p:txBody>
      </p:sp>
      <p:sp>
        <p:nvSpPr>
          <p:cNvPr id="1085452407" name="TextBox 34"/>
          <p:cNvSpPr txBox="1"/>
          <p:nvPr/>
        </p:nvSpPr>
        <p:spPr bwMode="auto">
          <a:xfrm>
            <a:off x="1427379" y="3231120"/>
            <a:ext cx="9609746" cy="67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ОРГАНИЗАЦИЯ ИНФОРМАЦИОННЫХ ВСТРЕЧ: </a:t>
            </a:r>
            <a:r>
              <a:rPr sz="1200" b="1">
                <a:solidFill>
                  <a:schemeClr val="tx1"/>
                </a:solidFill>
              </a:rPr>
              <a:t>ПРОВЕДЕНИЕ РОДИТЕЛЬСКИХ СОБРАНИЙ В ШКОЛАХ И ДЕТСКИХ САДАХ ПРИВЛЕЧЕНИЕ ВНИМАНИЙ РОДИТЕЛЕЙ « О ВОЗМОЖНОСТИ ПРОЙТИ БЕСПЛАТНОЕ ТЕСТИРОВАНИЕ ПО ОПРЕДЕЛЕНИЮ ПРЕДРАСПОЛОЖЕННОСТИ РЕБЕНКА К ЗАНЯТИЯМ В РАЗЛИЧНЫХ ВИДАХ СПОРТА»</a:t>
            </a:r>
            <a:endParaRPr/>
          </a:p>
        </p:txBody>
      </p:sp>
      <p:sp>
        <p:nvSpPr>
          <p:cNvPr id="2065521818" name="TextBox 34"/>
          <p:cNvSpPr txBox="1"/>
          <p:nvPr/>
        </p:nvSpPr>
        <p:spPr bwMode="auto">
          <a:xfrm>
            <a:off x="1427379" y="4109720"/>
            <a:ext cx="9617162" cy="67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ИСПОЛЬЗОВАНИЕ СОЦИАЛЬНЫХ СЕТЕЙ И ИНТЕРНЕТ РЕСУРСОВ: </a:t>
            </a:r>
            <a:r>
              <a:rPr sz="1200" b="1">
                <a:solidFill>
                  <a:schemeClr val="tx1"/>
                </a:solidFill>
              </a:rPr>
              <a:t>РЕГУЛЯРНЫЕ ПУБЛИКАЦИИ ПОСТОВ,СТАТЕЙ И ДРУГИХ МАТЕРИАЛОВ, СВЯЗАННЫХ С ТЕМОЙ ПРЕДРАСПОЛОЖЕННОСТИ ДЕТЕЙ У СПОТУ, </a:t>
            </a:r>
            <a:br>
              <a:rPr sz="1200" b="1">
                <a:solidFill>
                  <a:schemeClr val="tx1"/>
                </a:solidFill>
              </a:rPr>
            </a:br>
            <a:r>
              <a:rPr sz="1200" b="1">
                <a:solidFill>
                  <a:schemeClr val="tx1"/>
                </a:solidFill>
              </a:rPr>
              <a:t>НА ВЕБ-САЙТАХ И ОФИЦИАЛЬНЫХ СОЦИАЛЬНЫХ СЕТЯХ.</a:t>
            </a:r>
            <a:endParaRPr/>
          </a:p>
        </p:txBody>
      </p:sp>
      <p:sp>
        <p:nvSpPr>
          <p:cNvPr id="48799223" name="Овал 7"/>
          <p:cNvSpPr>
            <a:spLocks noChangeAspect="1"/>
          </p:cNvSpPr>
          <p:nvPr/>
        </p:nvSpPr>
        <p:spPr bwMode="auto">
          <a:xfrm>
            <a:off x="601950" y="1501156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925248109" name="Овал 8"/>
          <p:cNvSpPr>
            <a:spLocks noChangeAspect="1"/>
          </p:cNvSpPr>
          <p:nvPr/>
        </p:nvSpPr>
        <p:spPr bwMode="auto">
          <a:xfrm>
            <a:off x="709495" y="1592235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</a:t>
            </a:r>
            <a:endParaRPr sz="1200"/>
          </a:p>
        </p:txBody>
      </p:sp>
      <p:sp>
        <p:nvSpPr>
          <p:cNvPr id="808533662" name="Овал 7"/>
          <p:cNvSpPr>
            <a:spLocks noChangeAspect="1"/>
          </p:cNvSpPr>
          <p:nvPr/>
        </p:nvSpPr>
        <p:spPr bwMode="auto">
          <a:xfrm>
            <a:off x="601948" y="2377018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676610322" name="Овал 8"/>
          <p:cNvSpPr>
            <a:spLocks noChangeAspect="1"/>
          </p:cNvSpPr>
          <p:nvPr/>
        </p:nvSpPr>
        <p:spPr bwMode="auto">
          <a:xfrm>
            <a:off x="709494" y="2468097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</a:t>
            </a:r>
            <a:endParaRPr sz="1200"/>
          </a:p>
        </p:txBody>
      </p:sp>
      <p:sp>
        <p:nvSpPr>
          <p:cNvPr id="582315496" name="Овал 7"/>
          <p:cNvSpPr>
            <a:spLocks noChangeAspect="1"/>
          </p:cNvSpPr>
          <p:nvPr/>
        </p:nvSpPr>
        <p:spPr bwMode="auto">
          <a:xfrm>
            <a:off x="601948" y="3252880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12397824" name="Овал 8"/>
          <p:cNvSpPr>
            <a:spLocks noChangeAspect="1"/>
          </p:cNvSpPr>
          <p:nvPr/>
        </p:nvSpPr>
        <p:spPr bwMode="auto">
          <a:xfrm>
            <a:off x="709494" y="3343959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III</a:t>
            </a:r>
            <a:endParaRPr sz="1200"/>
          </a:p>
        </p:txBody>
      </p:sp>
      <p:sp>
        <p:nvSpPr>
          <p:cNvPr id="1423849241" name="Овал 7"/>
          <p:cNvSpPr>
            <a:spLocks noChangeAspect="1"/>
          </p:cNvSpPr>
          <p:nvPr/>
        </p:nvSpPr>
        <p:spPr bwMode="auto">
          <a:xfrm>
            <a:off x="601948" y="4074001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348733936" name="Овал 8"/>
          <p:cNvSpPr>
            <a:spLocks noChangeAspect="1"/>
          </p:cNvSpPr>
          <p:nvPr/>
        </p:nvSpPr>
        <p:spPr bwMode="auto">
          <a:xfrm>
            <a:off x="709494" y="4165080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IV</a:t>
            </a:r>
            <a:endParaRPr sz="1200"/>
          </a:p>
        </p:txBody>
      </p:sp>
      <p:sp>
        <p:nvSpPr>
          <p:cNvPr id="139846869" name="Овал 7"/>
          <p:cNvSpPr>
            <a:spLocks noChangeAspect="1"/>
          </p:cNvSpPr>
          <p:nvPr/>
        </p:nvSpPr>
        <p:spPr bwMode="auto">
          <a:xfrm>
            <a:off x="601948" y="4895121"/>
            <a:ext cx="827271" cy="707757"/>
          </a:xfrm>
          <a:prstGeom prst="ellipse">
            <a:avLst/>
          </a:prstGeom>
          <a:solidFill>
            <a:srgbClr val="E31E23">
              <a:alpha val="63529"/>
            </a:srgbClr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200"/>
          </a:p>
        </p:txBody>
      </p:sp>
      <p:sp>
        <p:nvSpPr>
          <p:cNvPr id="194438636" name="Овал 8"/>
          <p:cNvSpPr>
            <a:spLocks noChangeAspect="1"/>
          </p:cNvSpPr>
          <p:nvPr/>
        </p:nvSpPr>
        <p:spPr bwMode="auto">
          <a:xfrm>
            <a:off x="709494" y="4986200"/>
            <a:ext cx="612180" cy="523740"/>
          </a:xfrm>
          <a:prstGeom prst="ellipse">
            <a:avLst/>
          </a:prstGeom>
          <a:solidFill>
            <a:srgbClr val="E31E23"/>
          </a:solidFill>
          <a:ln>
            <a:solidFill>
              <a:srgbClr val="E31E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800" b="1">
                <a:latin typeface="Abyssinica SIL"/>
                <a:ea typeface="Abyssinica SIL"/>
                <a:cs typeface="Abyssinica SIL"/>
              </a:rPr>
              <a:t>V</a:t>
            </a:r>
            <a:endParaRPr sz="1200"/>
          </a:p>
        </p:txBody>
      </p:sp>
      <p:sp>
        <p:nvSpPr>
          <p:cNvPr id="302706471" name="TextBox 34"/>
          <p:cNvSpPr txBox="1"/>
          <p:nvPr/>
        </p:nvSpPr>
        <p:spPr bwMode="auto">
          <a:xfrm>
            <a:off x="1427379" y="4985581"/>
            <a:ext cx="9622345" cy="4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1">
                <a:solidFill>
                  <a:srgbClr val="FF0000"/>
                </a:solidFill>
              </a:rPr>
              <a:t>ИСПОЛЬЗОВАНИЕ МЕТОДОВ ПРЯМОГО ОБЩЕНИЯ: </a:t>
            </a:r>
            <a:r>
              <a:rPr sz="1200" b="1">
                <a:solidFill>
                  <a:schemeClr val="tx1"/>
                </a:solidFill>
              </a:rPr>
              <a:t>ПУБЛИКАЦИЯ ИНФОРМАЦИИ В РОДИТЕЛЬСКИХ ЧАТАХ СПОРТИВНЫХ И ОБРАЗОВАТЕЛЬНЫХ ГРУПП</a:t>
            </a:r>
            <a:endParaRPr/>
          </a:p>
        </p:txBody>
      </p:sp>
      <p:pic>
        <p:nvPicPr>
          <p:cNvPr id="1614745188" name="Рисунок 161474518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495" y="3343959"/>
            <a:ext cx="612180" cy="440792"/>
          </a:xfrm>
          <a:prstGeom prst="rect">
            <a:avLst/>
          </a:prstGeom>
        </p:spPr>
      </p:pic>
      <p:pic>
        <p:nvPicPr>
          <p:cNvPr id="252784968" name="Рисунок 25278496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1119" y="4985581"/>
            <a:ext cx="448933" cy="448933"/>
          </a:xfrm>
          <a:prstGeom prst="rect">
            <a:avLst/>
          </a:prstGeom>
        </p:spPr>
      </p:pic>
      <p:pic>
        <p:nvPicPr>
          <p:cNvPr id="560823452" name="Рисунок 5608234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1119" y="4263130"/>
            <a:ext cx="439921" cy="341871"/>
          </a:xfrm>
          <a:prstGeom prst="rect">
            <a:avLst/>
          </a:prstGeom>
        </p:spPr>
      </p:pic>
      <p:pic>
        <p:nvPicPr>
          <p:cNvPr id="1750676364" name="Рисунок 175067636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2337" y="1592235"/>
            <a:ext cx="487715" cy="487715"/>
          </a:xfrm>
          <a:prstGeom prst="rect">
            <a:avLst/>
          </a:prstGeom>
        </p:spPr>
      </p:pic>
      <p:pic>
        <p:nvPicPr>
          <p:cNvPr id="358003896" name="Рисунок 35800389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4980" y="2537867"/>
            <a:ext cx="386060" cy="386060"/>
          </a:xfrm>
          <a:prstGeom prst="rect">
            <a:avLst/>
          </a:prstGeom>
        </p:spPr>
      </p:pic>
      <p:sp>
        <p:nvSpPr>
          <p:cNvPr id="1525965305" name="TextBox 6"/>
          <p:cNvSpPr txBox="1"/>
          <p:nvPr/>
        </p:nvSpPr>
        <p:spPr bwMode="auto">
          <a:xfrm>
            <a:off x="1525008" y="975530"/>
            <a:ext cx="10441798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ИНФОРМИРОВАНИЕ НАСЕЛЕНИЕ О РАБОТЕ КОМПЛЕКСА</a:t>
            </a:r>
            <a:endParaRPr sz="2400"/>
          </a:p>
        </p:txBody>
      </p:sp>
      <p:sp>
        <p:nvSpPr>
          <p:cNvPr id="24" name="TextBox 6"/>
          <p:cNvSpPr txBox="1"/>
          <p:nvPr/>
        </p:nvSpPr>
        <p:spPr bwMode="auto">
          <a:xfrm>
            <a:off x="1462115" y="235201"/>
            <a:ext cx="361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  <a:latin typeface="Oswald"/>
              </a:rPr>
              <a:t>Задача в 2024 году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8743" y="244286"/>
            <a:ext cx="534902" cy="53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62862636" name="Группа 3"/>
          <p:cNvGrpSpPr>
            <a:grpSpLocks noChangeAspect="1"/>
          </p:cNvGrpSpPr>
          <p:nvPr/>
        </p:nvGrpSpPr>
        <p:grpSpPr bwMode="auto">
          <a:xfrm>
            <a:off x="8158179" y="-99000"/>
            <a:ext cx="7056000" cy="7056000"/>
            <a:chOff x="179881" y="595265"/>
            <a:chExt cx="4320000" cy="4320000"/>
          </a:xfrm>
        </p:grpSpPr>
        <p:sp>
          <p:nvSpPr>
            <p:cNvPr id="379837823" name="Овал 4"/>
            <p:cNvSpPr>
              <a:spLocks noChangeAspect="1"/>
            </p:cNvSpPr>
            <p:nvPr/>
          </p:nvSpPr>
          <p:spPr bwMode="auto">
            <a:xfrm>
              <a:off x="179881" y="595265"/>
              <a:ext cx="4320000" cy="4320000"/>
            </a:xfrm>
            <a:prstGeom prst="ellipse">
              <a:avLst/>
            </a:prstGeom>
            <a:solidFill>
              <a:srgbClr val="E06F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5875688" name="Овал 5"/>
            <p:cNvSpPr>
              <a:spLocks noChangeAspect="1"/>
            </p:cNvSpPr>
            <p:nvPr/>
          </p:nvSpPr>
          <p:spPr bwMode="auto">
            <a:xfrm>
              <a:off x="914989" y="1330375"/>
              <a:ext cx="2918083" cy="2918084"/>
            </a:xfrm>
            <a:prstGeom prst="ellipse">
              <a:avLst/>
            </a:prstGeom>
            <a:solidFill>
              <a:srgbClr val="E31E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88922809" name="Дуга 21"/>
          <p:cNvSpPr>
            <a:spLocks noChangeAspect="1"/>
          </p:cNvSpPr>
          <p:nvPr/>
        </p:nvSpPr>
        <p:spPr bwMode="auto">
          <a:xfrm rot="13582949">
            <a:off x="7909254" y="-357188"/>
            <a:ext cx="7560000" cy="7560000"/>
          </a:xfrm>
          <a:prstGeom prst="arc">
            <a:avLst>
              <a:gd name="adj1" fmla="val 15724515"/>
              <a:gd name="adj2" fmla="val 667147"/>
            </a:avLst>
          </a:prstGeom>
          <a:noFill/>
          <a:ln w="222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29800600" name="Рисунок 43"/>
          <p:cNvPicPr/>
          <p:nvPr/>
        </p:nvPicPr>
        <p:blipFill>
          <a:blip r:embed="rId2"/>
          <a:stretch/>
        </p:blipFill>
        <p:spPr bwMode="auto">
          <a:xfrm rot="21584958">
            <a:off x="9456089" y="1576001"/>
            <a:ext cx="4384026" cy="4109522"/>
          </a:xfrm>
          <a:prstGeom prst="rect">
            <a:avLst/>
          </a:prstGeom>
          <a:ln w="0">
            <a:noFill/>
          </a:ln>
        </p:spPr>
      </p:pic>
      <p:sp>
        <p:nvSpPr>
          <p:cNvPr id="1578152298" name="TextBox 24"/>
          <p:cNvSpPr txBox="1"/>
          <p:nvPr/>
        </p:nvSpPr>
        <p:spPr bwMode="auto">
          <a:xfrm>
            <a:off x="-8299" y="2624258"/>
            <a:ext cx="7938268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4968C0"/>
                </a:solidFill>
                <a:latin typeface="Arial"/>
                <a:cs typeface="Arial"/>
              </a:rPr>
              <a:t>ЦИФРОВАЯ ДЕЯТЕЛЬНОСТЬ </a:t>
            </a:r>
          </a:p>
          <a:p>
            <a:pPr algn="ctr">
              <a:defRPr/>
            </a:pPr>
            <a:r>
              <a:rPr lang="ru-RU" sz="3200" b="1">
                <a:solidFill>
                  <a:srgbClr val="4968C0"/>
                </a:solidFill>
                <a:latin typeface="Arial"/>
                <a:cs typeface="Arial"/>
              </a:rPr>
              <a:t>В АИС «ЛСПОРТ»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77226129" name="Прямая соединительная линия 20"/>
          <p:cNvCxnSpPr>
            <a:cxnSpLocks/>
          </p:cNvCxnSpPr>
          <p:nvPr/>
        </p:nvCxnSpPr>
        <p:spPr bwMode="auto">
          <a:xfrm flipH="1" flipV="1">
            <a:off x="1669068" y="1773455"/>
            <a:ext cx="8763484" cy="0"/>
          </a:xfrm>
          <a:prstGeom prst="line">
            <a:avLst/>
          </a:prstGeom>
          <a:ln w="50800" cap="rnd">
            <a:solidFill>
              <a:srgbClr val="E31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068980" name="Прямая соединительная линия 20"/>
          <p:cNvCxnSpPr>
            <a:cxnSpLocks/>
          </p:cNvCxnSpPr>
          <p:nvPr/>
        </p:nvCxnSpPr>
        <p:spPr bwMode="auto">
          <a:xfrm flipH="1" flipV="1">
            <a:off x="1669068" y="1770910"/>
            <a:ext cx="0" cy="964249"/>
          </a:xfrm>
          <a:prstGeom prst="line">
            <a:avLst/>
          </a:prstGeom>
          <a:ln w="50800" cap="rnd">
            <a:solidFill>
              <a:srgbClr val="E31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264861" name="Прямая соединительная линия 20"/>
          <p:cNvCxnSpPr>
            <a:cxnSpLocks/>
          </p:cNvCxnSpPr>
          <p:nvPr/>
        </p:nvCxnSpPr>
        <p:spPr bwMode="auto">
          <a:xfrm flipV="1">
            <a:off x="4628290" y="1750395"/>
            <a:ext cx="0" cy="941071"/>
          </a:xfrm>
          <a:prstGeom prst="line">
            <a:avLst/>
          </a:prstGeom>
          <a:ln w="50800" cap="rnd">
            <a:solidFill>
              <a:srgbClr val="E31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581299" name="Прямая соединительная линия 20"/>
          <p:cNvCxnSpPr>
            <a:cxnSpLocks/>
          </p:cNvCxnSpPr>
          <p:nvPr/>
        </p:nvCxnSpPr>
        <p:spPr bwMode="auto">
          <a:xfrm flipH="1" flipV="1">
            <a:off x="7057422" y="1773455"/>
            <a:ext cx="0" cy="918012"/>
          </a:xfrm>
          <a:prstGeom prst="line">
            <a:avLst/>
          </a:prstGeom>
          <a:ln w="50800" cap="rnd">
            <a:solidFill>
              <a:srgbClr val="E31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304698" name="Прямая соединительная линия 20"/>
          <p:cNvCxnSpPr>
            <a:cxnSpLocks/>
          </p:cNvCxnSpPr>
          <p:nvPr/>
        </p:nvCxnSpPr>
        <p:spPr bwMode="auto">
          <a:xfrm rot="16199969" flipV="1">
            <a:off x="9922799" y="2251955"/>
            <a:ext cx="970444" cy="0"/>
          </a:xfrm>
          <a:prstGeom prst="line">
            <a:avLst/>
          </a:prstGeom>
          <a:ln w="50800" cap="rnd">
            <a:solidFill>
              <a:srgbClr val="E31E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50617" name="Овал 33"/>
          <p:cNvSpPr>
            <a:spLocks noChangeAspect="1"/>
          </p:cNvSpPr>
          <p:nvPr/>
        </p:nvSpPr>
        <p:spPr bwMode="auto">
          <a:xfrm>
            <a:off x="354724" y="4238395"/>
            <a:ext cx="180000" cy="180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28529726" name="Овал 34"/>
          <p:cNvSpPr>
            <a:spLocks noChangeAspect="1"/>
          </p:cNvSpPr>
          <p:nvPr/>
        </p:nvSpPr>
        <p:spPr bwMode="auto">
          <a:xfrm>
            <a:off x="3303681" y="4205571"/>
            <a:ext cx="180000" cy="180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9540112" name="Овал 9"/>
          <p:cNvSpPr>
            <a:spLocks noChangeAspect="1"/>
          </p:cNvSpPr>
          <p:nvPr/>
        </p:nvSpPr>
        <p:spPr bwMode="auto">
          <a:xfrm>
            <a:off x="6309143" y="4205571"/>
            <a:ext cx="180000" cy="180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4109678" name="TextBox 15"/>
          <p:cNvSpPr txBox="1"/>
          <p:nvPr/>
        </p:nvSpPr>
        <p:spPr bwMode="auto">
          <a:xfrm>
            <a:off x="559426" y="4464988"/>
            <a:ext cx="2493704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Oswald ExtraLight"/>
                <a:ea typeface="Oswald ExtraLight"/>
                <a:cs typeface="Oswald ExtraLight"/>
              </a:rPr>
              <a:t>Пользование услугами и сервисами по единой карте </a:t>
            </a:r>
            <a:endParaRPr sz="1400"/>
          </a:p>
        </p:txBody>
      </p:sp>
      <p:sp>
        <p:nvSpPr>
          <p:cNvPr id="1573452518" name="TextBox 16"/>
          <p:cNvSpPr txBox="1"/>
          <p:nvPr/>
        </p:nvSpPr>
        <p:spPr bwMode="auto">
          <a:xfrm>
            <a:off x="3401189" y="4464988"/>
            <a:ext cx="2349338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Oswald ExtraLight"/>
                <a:ea typeface="Oswald ExtraLight"/>
                <a:cs typeface="Oswald ExtraLight"/>
              </a:rPr>
              <a:t>ГИС СПОРТ - помощник в сфере ФКиС</a:t>
            </a:r>
            <a:endParaRPr sz="1400">
              <a:latin typeface="Oswald ExtraLight"/>
              <a:ea typeface="Oswald ExtraLight"/>
              <a:cs typeface="Oswald ExtraLight"/>
            </a:endParaRPr>
          </a:p>
        </p:txBody>
      </p:sp>
      <p:sp>
        <p:nvSpPr>
          <p:cNvPr id="1521908810" name="TextBox 18"/>
          <p:cNvSpPr txBox="1"/>
          <p:nvPr/>
        </p:nvSpPr>
        <p:spPr bwMode="auto">
          <a:xfrm>
            <a:off x="409308" y="4903768"/>
            <a:ext cx="2619049" cy="115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Учет посещаемости физкультурно-спортивные учреждения региона</a:t>
            </a:r>
            <a:endParaRPr sz="1400"/>
          </a:p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Статистика оказания услуг в сфере ФКиС</a:t>
            </a:r>
            <a:endParaRPr sz="1400">
              <a:latin typeface="Oswald ExtraLight"/>
            </a:endParaRPr>
          </a:p>
        </p:txBody>
      </p:sp>
      <p:sp>
        <p:nvSpPr>
          <p:cNvPr id="1323445399" name="TextBox 19"/>
          <p:cNvSpPr txBox="1"/>
          <p:nvPr/>
        </p:nvSpPr>
        <p:spPr bwMode="auto">
          <a:xfrm>
            <a:off x="3211205" y="4906097"/>
            <a:ext cx="2703732" cy="115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Статистика по разрядам, званиям</a:t>
            </a:r>
            <a:endParaRPr sz="1400"/>
          </a:p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ЕКП учебно-тренировочных и соревновательных мероприятий</a:t>
            </a:r>
            <a:endParaRPr sz="1400"/>
          </a:p>
        </p:txBody>
      </p:sp>
      <p:sp>
        <p:nvSpPr>
          <p:cNvPr id="182319770" name="TextBox 35"/>
          <p:cNvSpPr txBox="1"/>
          <p:nvPr/>
        </p:nvSpPr>
        <p:spPr bwMode="auto">
          <a:xfrm>
            <a:off x="6210564" y="5040087"/>
            <a:ext cx="2617732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 Запись в спортивную школу</a:t>
            </a:r>
            <a:endParaRPr sz="1400"/>
          </a:p>
        </p:txBody>
      </p:sp>
      <p:grpSp>
        <p:nvGrpSpPr>
          <p:cNvPr id="2017308921" name="Группа 27"/>
          <p:cNvGrpSpPr>
            <a:grpSpLocks noChangeAspect="1"/>
          </p:cNvGrpSpPr>
          <p:nvPr/>
        </p:nvGrpSpPr>
        <p:grpSpPr bwMode="auto">
          <a:xfrm>
            <a:off x="1000996" y="2704240"/>
            <a:ext cx="1296000" cy="1296000"/>
            <a:chOff x="1064287" y="1105263"/>
            <a:chExt cx="1080000" cy="1080000"/>
          </a:xfrm>
        </p:grpSpPr>
        <p:sp>
          <p:nvSpPr>
            <p:cNvPr id="1309566253" name="Овал 25"/>
            <p:cNvSpPr>
              <a:spLocks noChangeAspect="1"/>
            </p:cNvSpPr>
            <p:nvPr/>
          </p:nvSpPr>
          <p:spPr bwMode="auto">
            <a:xfrm>
              <a:off x="1064287" y="1105263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38910430" name="Овал 26"/>
            <p:cNvSpPr>
              <a:spLocks noChangeAspect="1"/>
            </p:cNvSpPr>
            <p:nvPr/>
          </p:nvSpPr>
          <p:spPr bwMode="auto">
            <a:xfrm>
              <a:off x="1204687" y="1244244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19880072" name="Группа 28"/>
          <p:cNvGrpSpPr>
            <a:grpSpLocks noChangeAspect="1"/>
          </p:cNvGrpSpPr>
          <p:nvPr/>
        </p:nvGrpSpPr>
        <p:grpSpPr bwMode="auto">
          <a:xfrm>
            <a:off x="3920164" y="2754258"/>
            <a:ext cx="1296000" cy="1296000"/>
            <a:chOff x="1064287" y="1105263"/>
            <a:chExt cx="1080000" cy="1080000"/>
          </a:xfrm>
        </p:grpSpPr>
        <p:sp>
          <p:nvSpPr>
            <p:cNvPr id="565445079" name="Овал 29"/>
            <p:cNvSpPr>
              <a:spLocks noChangeAspect="1"/>
            </p:cNvSpPr>
            <p:nvPr/>
          </p:nvSpPr>
          <p:spPr bwMode="auto">
            <a:xfrm>
              <a:off x="1064287" y="1105263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93590569" name="Овал 30"/>
            <p:cNvSpPr>
              <a:spLocks noChangeAspect="1"/>
            </p:cNvSpPr>
            <p:nvPr/>
          </p:nvSpPr>
          <p:spPr bwMode="auto">
            <a:xfrm>
              <a:off x="1204687" y="1244244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7946887" name="Группа 1"/>
          <p:cNvGrpSpPr>
            <a:grpSpLocks noChangeAspect="1"/>
          </p:cNvGrpSpPr>
          <p:nvPr/>
        </p:nvGrpSpPr>
        <p:grpSpPr bwMode="auto">
          <a:xfrm>
            <a:off x="6439173" y="2733863"/>
            <a:ext cx="1296000" cy="1296000"/>
            <a:chOff x="1064287" y="1105263"/>
            <a:chExt cx="1080000" cy="1080000"/>
          </a:xfrm>
        </p:grpSpPr>
        <p:sp>
          <p:nvSpPr>
            <p:cNvPr id="2090746333" name="Овал 2"/>
            <p:cNvSpPr>
              <a:spLocks noChangeAspect="1"/>
            </p:cNvSpPr>
            <p:nvPr/>
          </p:nvSpPr>
          <p:spPr bwMode="auto">
            <a:xfrm>
              <a:off x="1064287" y="1105263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8753095" name="Овал 7"/>
            <p:cNvSpPr>
              <a:spLocks noChangeAspect="1"/>
            </p:cNvSpPr>
            <p:nvPr/>
          </p:nvSpPr>
          <p:spPr bwMode="auto">
            <a:xfrm>
              <a:off x="1204687" y="1244244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88031685" name="Группа 31"/>
          <p:cNvGrpSpPr/>
          <p:nvPr/>
        </p:nvGrpSpPr>
        <p:grpSpPr bwMode="auto">
          <a:xfrm>
            <a:off x="9740860" y="2733863"/>
            <a:ext cx="1296000" cy="1296000"/>
            <a:chOff x="9975722" y="1040368"/>
            <a:chExt cx="1296000" cy="1296000"/>
          </a:xfrm>
        </p:grpSpPr>
        <p:sp>
          <p:nvSpPr>
            <p:cNvPr id="252164739" name="Овал 10"/>
            <p:cNvSpPr>
              <a:spLocks noChangeAspect="1"/>
            </p:cNvSpPr>
            <p:nvPr/>
          </p:nvSpPr>
          <p:spPr bwMode="auto">
            <a:xfrm>
              <a:off x="9975722" y="1040368"/>
              <a:ext cx="1296000" cy="1296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06244325" name="Овал 11"/>
            <p:cNvSpPr>
              <a:spLocks noChangeAspect="1"/>
            </p:cNvSpPr>
            <p:nvPr/>
          </p:nvSpPr>
          <p:spPr bwMode="auto">
            <a:xfrm>
              <a:off x="10144202" y="1213929"/>
              <a:ext cx="959040" cy="95904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63245338" name="Овал 38"/>
          <p:cNvSpPr>
            <a:spLocks noChangeAspect="1"/>
          </p:cNvSpPr>
          <p:nvPr/>
        </p:nvSpPr>
        <p:spPr bwMode="auto">
          <a:xfrm>
            <a:off x="8710931" y="4192424"/>
            <a:ext cx="180000" cy="180000"/>
          </a:xfrm>
          <a:prstGeom prst="ellipse">
            <a:avLst/>
          </a:prstGeom>
          <a:solidFill>
            <a:srgbClr val="E31E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33123140" name="TextBox 39"/>
          <p:cNvSpPr txBox="1"/>
          <p:nvPr/>
        </p:nvSpPr>
        <p:spPr bwMode="auto">
          <a:xfrm>
            <a:off x="534724" y="4160152"/>
            <a:ext cx="2635512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E31E23"/>
                </a:solidFill>
                <a:latin typeface="Oswald Medium"/>
              </a:rPr>
              <a:t>ЕКЖЯ «МОРОШКА»</a:t>
            </a:r>
            <a:endParaRPr sz="1100" b="1"/>
          </a:p>
        </p:txBody>
      </p:sp>
      <p:sp>
        <p:nvSpPr>
          <p:cNvPr id="858835256" name="TextBox 40"/>
          <p:cNvSpPr txBox="1"/>
          <p:nvPr/>
        </p:nvSpPr>
        <p:spPr bwMode="auto">
          <a:xfrm>
            <a:off x="3510687" y="4160152"/>
            <a:ext cx="2635440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E31E23"/>
                </a:solidFill>
                <a:latin typeface="Oswald Medium"/>
              </a:rPr>
              <a:t>ГИС СПОРТ (ФКИС)</a:t>
            </a:r>
            <a:endParaRPr sz="1400" b="1"/>
          </a:p>
        </p:txBody>
      </p:sp>
      <p:sp>
        <p:nvSpPr>
          <p:cNvPr id="201199034" name="TextBox 41"/>
          <p:cNvSpPr txBox="1"/>
          <p:nvPr/>
        </p:nvSpPr>
        <p:spPr bwMode="auto">
          <a:xfrm>
            <a:off x="6467209" y="4145919"/>
            <a:ext cx="1380730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E31E23"/>
                </a:solidFill>
                <a:latin typeface="Oswald Medium"/>
              </a:rPr>
              <a:t>ГОСУСЛУГИ</a:t>
            </a:r>
            <a:endParaRPr sz="1400" b="1"/>
          </a:p>
        </p:txBody>
      </p:sp>
      <p:sp>
        <p:nvSpPr>
          <p:cNvPr id="443158473" name="TextBox 42"/>
          <p:cNvSpPr txBox="1"/>
          <p:nvPr/>
        </p:nvSpPr>
        <p:spPr bwMode="auto">
          <a:xfrm>
            <a:off x="8859033" y="4160152"/>
            <a:ext cx="2793696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E31E23"/>
                </a:solidFill>
                <a:latin typeface="Oswald Medium"/>
              </a:rPr>
              <a:t>АС «НАВИГАТОР ДО ЯНАО»</a:t>
            </a:r>
            <a:endParaRPr sz="1400" b="1"/>
          </a:p>
        </p:txBody>
      </p:sp>
      <p:sp>
        <p:nvSpPr>
          <p:cNvPr id="1156672894" name="TextBox 44"/>
          <p:cNvSpPr txBox="1"/>
          <p:nvPr/>
        </p:nvSpPr>
        <p:spPr bwMode="auto">
          <a:xfrm>
            <a:off x="6432386" y="4511226"/>
            <a:ext cx="2349338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Oswald ExtraLight"/>
                <a:ea typeface="Oswald ExtraLight"/>
                <a:cs typeface="Oswald ExtraLight"/>
              </a:rPr>
              <a:t>Единый портал государственных услуг </a:t>
            </a:r>
            <a:endParaRPr sz="1400"/>
          </a:p>
        </p:txBody>
      </p:sp>
      <p:sp>
        <p:nvSpPr>
          <p:cNvPr id="269966326" name="TextBox 46"/>
          <p:cNvSpPr txBox="1"/>
          <p:nvPr/>
        </p:nvSpPr>
        <p:spPr bwMode="auto">
          <a:xfrm>
            <a:off x="8888316" y="4523315"/>
            <a:ext cx="2851869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>
                <a:latin typeface="Oswald ExtraLight"/>
                <a:ea typeface="Oswald ExtraLight"/>
                <a:cs typeface="Oswald ExtraLight"/>
              </a:rPr>
              <a:t>Услуги в области дополнительного образования</a:t>
            </a:r>
            <a:endParaRPr sz="1400">
              <a:latin typeface="Oswald ExtraLight"/>
              <a:ea typeface="Oswald ExtraLight"/>
              <a:cs typeface="Oswald ExtraLight"/>
            </a:endParaRPr>
          </a:p>
        </p:txBody>
      </p:sp>
      <p:sp>
        <p:nvSpPr>
          <p:cNvPr id="457546648" name="TextBox 50"/>
          <p:cNvSpPr txBox="1"/>
          <p:nvPr/>
        </p:nvSpPr>
        <p:spPr bwMode="auto">
          <a:xfrm>
            <a:off x="8710931" y="5089893"/>
            <a:ext cx="3689524" cy="179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 Статистика прохождения дополнительных образовательных программ спортивной подготовки по виду спорта; дополнительных общеразвивающих программ по виду спорта</a:t>
            </a:r>
            <a:endParaRPr sz="1600"/>
          </a:p>
          <a:p>
            <a:pPr marL="171450" indent="-171450">
              <a:buFont typeface="Wingdings"/>
              <a:buChar char="v"/>
              <a:defRPr/>
            </a:pPr>
            <a:r>
              <a:rPr lang="ru-RU" sz="1400">
                <a:latin typeface="Oswald ExtraLight"/>
              </a:rPr>
              <a:t>Выполнение социального заказа по спортивной подготовке </a:t>
            </a:r>
            <a:endParaRPr sz="1600"/>
          </a:p>
        </p:txBody>
      </p:sp>
      <p:pic>
        <p:nvPicPr>
          <p:cNvPr id="659570219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9749" y="2949784"/>
            <a:ext cx="720000" cy="720000"/>
          </a:xfrm>
          <a:prstGeom prst="rect">
            <a:avLst/>
          </a:prstGeom>
        </p:spPr>
      </p:pic>
      <p:grpSp>
        <p:nvGrpSpPr>
          <p:cNvPr id="389809215" name="Рисунок 8"/>
          <p:cNvGrpSpPr>
            <a:grpSpLocks noChangeAspect="1"/>
          </p:cNvGrpSpPr>
          <p:nvPr/>
        </p:nvGrpSpPr>
        <p:grpSpPr bwMode="auto">
          <a:xfrm>
            <a:off x="4247531" y="3115069"/>
            <a:ext cx="648000" cy="530181"/>
            <a:chOff x="5121918" y="2632023"/>
            <a:chExt cx="1948158" cy="1593948"/>
          </a:xfrm>
          <a:solidFill>
            <a:schemeClr val="bg1"/>
          </a:solidFill>
        </p:grpSpPr>
        <p:sp>
          <p:nvSpPr>
            <p:cNvPr id="2041167424" name="Полилиния 51"/>
            <p:cNvSpPr/>
            <p:nvPr/>
          </p:nvSpPr>
          <p:spPr bwMode="auto">
            <a:xfrm flipV="1">
              <a:off x="5121918" y="2632023"/>
              <a:ext cx="1948158" cy="1163835"/>
            </a:xfrm>
            <a:custGeom>
              <a:avLst/>
              <a:gdLst>
                <a:gd name="connsiteX0" fmla="*/ -1152 w 1948160"/>
                <a:gd name="connsiteY0" fmla="*/ 580579 h 1163835"/>
                <a:gd name="connsiteX1" fmla="*/ -1152 w 1948160"/>
                <a:gd name="connsiteY1" fmla="*/ -1339 h 1163835"/>
                <a:gd name="connsiteX2" fmla="*/ 972928 w 1948160"/>
                <a:gd name="connsiteY2" fmla="*/ -1339 h 1163835"/>
                <a:gd name="connsiteX3" fmla="*/ 1947008 w 1948160"/>
                <a:gd name="connsiteY3" fmla="*/ -1339 h 1163835"/>
                <a:gd name="connsiteX4" fmla="*/ 1947008 w 1948160"/>
                <a:gd name="connsiteY4" fmla="*/ 580579 h 1163835"/>
                <a:gd name="connsiteX5" fmla="*/ 1947008 w 1948160"/>
                <a:gd name="connsiteY5" fmla="*/ 1162497 h 1163835"/>
                <a:gd name="connsiteX6" fmla="*/ 972928 w 1948160"/>
                <a:gd name="connsiteY6" fmla="*/ 1162497 h 1163835"/>
                <a:gd name="connsiteX7" fmla="*/ -1152 w 1948160"/>
                <a:gd name="connsiteY7" fmla="*/ 1162497 h 1163835"/>
                <a:gd name="connsiteX8" fmla="*/ -1152 w 1948160"/>
                <a:gd name="connsiteY8" fmla="*/ 580579 h 1163835"/>
                <a:gd name="connsiteX9" fmla="*/ 1845805 w 1948160"/>
                <a:gd name="connsiteY9" fmla="*/ 580579 h 1163835"/>
                <a:gd name="connsiteX10" fmla="*/ 1845805 w 1948160"/>
                <a:gd name="connsiteY10" fmla="*/ 99864 h 1163835"/>
                <a:gd name="connsiteX11" fmla="*/ 972928 w 1948160"/>
                <a:gd name="connsiteY11" fmla="*/ 99864 h 1163835"/>
                <a:gd name="connsiteX12" fmla="*/ 100051 w 1948160"/>
                <a:gd name="connsiteY12" fmla="*/ 99864 h 1163835"/>
                <a:gd name="connsiteX13" fmla="*/ 100051 w 1948160"/>
                <a:gd name="connsiteY13" fmla="*/ 580579 h 1163835"/>
                <a:gd name="connsiteX14" fmla="*/ 100051 w 1948160"/>
                <a:gd name="connsiteY14" fmla="*/ 1061294 h 1163835"/>
                <a:gd name="connsiteX15" fmla="*/ 972928 w 1948160"/>
                <a:gd name="connsiteY15" fmla="*/ 1061294 h 1163835"/>
                <a:gd name="connsiteX16" fmla="*/ 1845805 w 1948160"/>
                <a:gd name="connsiteY16" fmla="*/ 1061294 h 1163835"/>
                <a:gd name="connsiteX17" fmla="*/ 1845805 w 1948160"/>
                <a:gd name="connsiteY17" fmla="*/ 580579 h 11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8160" h="1163835" extrusionOk="0">
                  <a:moveTo>
                    <a:pt x="-1152" y="580579"/>
                  </a:moveTo>
                  <a:lnTo>
                    <a:pt x="-1152" y="-1339"/>
                  </a:lnTo>
                  <a:lnTo>
                    <a:pt x="972928" y="-1339"/>
                  </a:lnTo>
                  <a:lnTo>
                    <a:pt x="1947008" y="-1339"/>
                  </a:lnTo>
                  <a:lnTo>
                    <a:pt x="1947008" y="580579"/>
                  </a:lnTo>
                  <a:lnTo>
                    <a:pt x="1947008" y="1162497"/>
                  </a:lnTo>
                  <a:lnTo>
                    <a:pt x="972928" y="1162497"/>
                  </a:lnTo>
                  <a:lnTo>
                    <a:pt x="-1152" y="1162497"/>
                  </a:lnTo>
                  <a:lnTo>
                    <a:pt x="-1152" y="580579"/>
                  </a:lnTo>
                  <a:close/>
                  <a:moveTo>
                    <a:pt x="1845805" y="580579"/>
                  </a:moveTo>
                  <a:lnTo>
                    <a:pt x="1845805" y="99864"/>
                  </a:lnTo>
                  <a:lnTo>
                    <a:pt x="972928" y="99864"/>
                  </a:lnTo>
                  <a:lnTo>
                    <a:pt x="100051" y="99864"/>
                  </a:lnTo>
                  <a:lnTo>
                    <a:pt x="100051" y="580579"/>
                  </a:lnTo>
                  <a:lnTo>
                    <a:pt x="100051" y="1061294"/>
                  </a:lnTo>
                  <a:lnTo>
                    <a:pt x="972928" y="1061294"/>
                  </a:lnTo>
                  <a:lnTo>
                    <a:pt x="1845805" y="1061294"/>
                  </a:lnTo>
                  <a:lnTo>
                    <a:pt x="1845805" y="580579"/>
                  </a:ln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448307" name="Полилиния 53"/>
            <p:cNvSpPr/>
            <p:nvPr/>
          </p:nvSpPr>
          <p:spPr bwMode="auto">
            <a:xfrm flipV="1">
              <a:off x="5261073" y="2783829"/>
              <a:ext cx="1669851" cy="860224"/>
            </a:xfrm>
            <a:custGeom>
              <a:avLst/>
              <a:gdLst>
                <a:gd name="connsiteX0" fmla="*/ -1152 w 1669851"/>
                <a:gd name="connsiteY0" fmla="*/ 428774 h 860226"/>
                <a:gd name="connsiteX1" fmla="*/ -1152 w 1669851"/>
                <a:gd name="connsiteY1" fmla="*/ -1339 h 860226"/>
                <a:gd name="connsiteX2" fmla="*/ 833774 w 1669851"/>
                <a:gd name="connsiteY2" fmla="*/ -1339 h 860226"/>
                <a:gd name="connsiteX3" fmla="*/ 1668700 w 1669851"/>
                <a:gd name="connsiteY3" fmla="*/ -1339 h 860226"/>
                <a:gd name="connsiteX4" fmla="*/ 1668700 w 1669851"/>
                <a:gd name="connsiteY4" fmla="*/ 428774 h 860226"/>
                <a:gd name="connsiteX5" fmla="*/ 1668700 w 1669851"/>
                <a:gd name="connsiteY5" fmla="*/ 858888 h 860226"/>
                <a:gd name="connsiteX6" fmla="*/ 833774 w 1669851"/>
                <a:gd name="connsiteY6" fmla="*/ 858888 h 860226"/>
                <a:gd name="connsiteX7" fmla="*/ -1152 w 1669851"/>
                <a:gd name="connsiteY7" fmla="*/ 858888 h 860226"/>
                <a:gd name="connsiteX8" fmla="*/ -1152 w 1669851"/>
                <a:gd name="connsiteY8" fmla="*/ 428774 h 860226"/>
                <a:gd name="connsiteX9" fmla="*/ 676909 w 1669851"/>
                <a:gd name="connsiteY9" fmla="*/ 774130 h 860226"/>
                <a:gd name="connsiteX10" fmla="*/ 902086 w 1669851"/>
                <a:gd name="connsiteY10" fmla="*/ 542628 h 860226"/>
                <a:gd name="connsiteX11" fmla="*/ 840099 w 1669851"/>
                <a:gd name="connsiteY11" fmla="*/ 197272 h 860226"/>
                <a:gd name="connsiteX12" fmla="*/ 394805 w 1669851"/>
                <a:gd name="connsiteY12" fmla="*/ 94804 h 860226"/>
                <a:gd name="connsiteX13" fmla="*/ 259446 w 1669851"/>
                <a:gd name="connsiteY13" fmla="*/ 652686 h 860226"/>
                <a:gd name="connsiteX14" fmla="*/ 676909 w 1669851"/>
                <a:gd name="connsiteY14" fmla="*/ 774130 h 860226"/>
                <a:gd name="connsiteX15" fmla="*/ 1348645 w 1669851"/>
                <a:gd name="connsiteY15" fmla="*/ 781720 h 860226"/>
                <a:gd name="connsiteX16" fmla="*/ 1481474 w 1669851"/>
                <a:gd name="connsiteY16" fmla="*/ 580579 h 860226"/>
                <a:gd name="connsiteX17" fmla="*/ 1397981 w 1669851"/>
                <a:gd name="connsiteY17" fmla="*/ 409799 h 860226"/>
                <a:gd name="connsiteX18" fmla="*/ 1067806 w 1669851"/>
                <a:gd name="connsiteY18" fmla="*/ 507207 h 860226"/>
                <a:gd name="connsiteX19" fmla="*/ 1348645 w 1669851"/>
                <a:gd name="connsiteY19" fmla="*/ 781720 h 860226"/>
                <a:gd name="connsiteX20" fmla="*/ 1443523 w 1669851"/>
                <a:gd name="connsiteY20" fmla="*/ 306066 h 860226"/>
                <a:gd name="connsiteX21" fmla="*/ 1466293 w 1669851"/>
                <a:gd name="connsiteY21" fmla="*/ 193477 h 860226"/>
                <a:gd name="connsiteX22" fmla="*/ 1265152 w 1669851"/>
                <a:gd name="connsiteY22" fmla="*/ 61913 h 860226"/>
                <a:gd name="connsiteX23" fmla="*/ 1089312 w 1669851"/>
                <a:gd name="connsiteY23" fmla="*/ 77093 h 860226"/>
                <a:gd name="connsiteX24" fmla="*/ 1074131 w 1669851"/>
                <a:gd name="connsiteY24" fmla="*/ 187152 h 860226"/>
                <a:gd name="connsiteX25" fmla="*/ 1267682 w 1669851"/>
                <a:gd name="connsiteY25" fmla="*/ 327571 h 860226"/>
                <a:gd name="connsiteX26" fmla="*/ 1443523 w 1669851"/>
                <a:gd name="connsiteY26" fmla="*/ 30606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9851" h="860226" extrusionOk="0">
                  <a:moveTo>
                    <a:pt x="-1152" y="428774"/>
                  </a:moveTo>
                  <a:lnTo>
                    <a:pt x="-1152" y="-1339"/>
                  </a:lnTo>
                  <a:lnTo>
                    <a:pt x="833774" y="-1339"/>
                  </a:lnTo>
                  <a:lnTo>
                    <a:pt x="1668700" y="-1339"/>
                  </a:lnTo>
                  <a:lnTo>
                    <a:pt x="1668700" y="428774"/>
                  </a:lnTo>
                  <a:lnTo>
                    <a:pt x="1668700" y="858888"/>
                  </a:lnTo>
                  <a:lnTo>
                    <a:pt x="833774" y="858888"/>
                  </a:lnTo>
                  <a:lnTo>
                    <a:pt x="-1152" y="858888"/>
                  </a:lnTo>
                  <a:lnTo>
                    <a:pt x="-1152" y="428774"/>
                  </a:lnTo>
                  <a:close/>
                  <a:moveTo>
                    <a:pt x="676909" y="774130"/>
                  </a:moveTo>
                  <a:cubicBezTo>
                    <a:pt x="766727" y="743769"/>
                    <a:pt x="875520" y="632446"/>
                    <a:pt x="902086" y="542628"/>
                  </a:cubicBezTo>
                  <a:cubicBezTo>
                    <a:pt x="938772" y="417389"/>
                    <a:pt x="918531" y="299740"/>
                    <a:pt x="840099" y="197272"/>
                  </a:cubicBezTo>
                  <a:cubicBezTo>
                    <a:pt x="742691" y="69503"/>
                    <a:pt x="539020" y="21432"/>
                    <a:pt x="394805" y="94804"/>
                  </a:cubicBezTo>
                  <a:cubicBezTo>
                    <a:pt x="182279" y="199802"/>
                    <a:pt x="117762" y="466725"/>
                    <a:pt x="259446" y="652686"/>
                  </a:cubicBezTo>
                  <a:cubicBezTo>
                    <a:pt x="351794" y="774130"/>
                    <a:pt x="527634" y="824732"/>
                    <a:pt x="676909" y="774130"/>
                  </a:cubicBezTo>
                  <a:close/>
                  <a:moveTo>
                    <a:pt x="1348645" y="781720"/>
                  </a:moveTo>
                  <a:cubicBezTo>
                    <a:pt x="1429607" y="751359"/>
                    <a:pt x="1481474" y="671662"/>
                    <a:pt x="1481474" y="580579"/>
                  </a:cubicBezTo>
                  <a:cubicBezTo>
                    <a:pt x="1481474" y="508472"/>
                    <a:pt x="1454908" y="452810"/>
                    <a:pt x="1397981" y="409799"/>
                  </a:cubicBezTo>
                  <a:cubicBezTo>
                    <a:pt x="1284128" y="322511"/>
                    <a:pt x="1123468" y="370583"/>
                    <a:pt x="1067806" y="507207"/>
                  </a:cubicBezTo>
                  <a:cubicBezTo>
                    <a:pt x="1000759" y="676722"/>
                    <a:pt x="1175334" y="847502"/>
                    <a:pt x="1348645" y="781720"/>
                  </a:cubicBezTo>
                  <a:close/>
                  <a:moveTo>
                    <a:pt x="1443523" y="306066"/>
                  </a:moveTo>
                  <a:cubicBezTo>
                    <a:pt x="1461233" y="289620"/>
                    <a:pt x="1466293" y="266849"/>
                    <a:pt x="1466293" y="193477"/>
                  </a:cubicBezTo>
                  <a:cubicBezTo>
                    <a:pt x="1466293" y="63178"/>
                    <a:pt x="1463763" y="61913"/>
                    <a:pt x="1265152" y="61913"/>
                  </a:cubicBezTo>
                  <a:cubicBezTo>
                    <a:pt x="1157624" y="61913"/>
                    <a:pt x="1099432" y="66973"/>
                    <a:pt x="1089312" y="77093"/>
                  </a:cubicBezTo>
                  <a:cubicBezTo>
                    <a:pt x="1080456" y="85949"/>
                    <a:pt x="1074131" y="130225"/>
                    <a:pt x="1074131" y="187152"/>
                  </a:cubicBezTo>
                  <a:cubicBezTo>
                    <a:pt x="1074131" y="323776"/>
                    <a:pt x="1079191" y="327571"/>
                    <a:pt x="1267682" y="327571"/>
                  </a:cubicBezTo>
                  <a:cubicBezTo>
                    <a:pt x="1391656" y="327571"/>
                    <a:pt x="1424547" y="323776"/>
                    <a:pt x="1443523" y="306066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6239239" name="Полилиния 55"/>
            <p:cNvSpPr/>
            <p:nvPr/>
          </p:nvSpPr>
          <p:spPr bwMode="auto">
            <a:xfrm flipV="1">
              <a:off x="5560798" y="2925191"/>
              <a:ext cx="231590" cy="233908"/>
            </a:xfrm>
            <a:custGeom>
              <a:avLst/>
              <a:gdLst>
                <a:gd name="connsiteX0" fmla="*/ 57427 w 231591"/>
                <a:gd name="connsiteY0" fmla="*/ 196678 h 233909"/>
                <a:gd name="connsiteX1" fmla="*/ 28331 w 231591"/>
                <a:gd name="connsiteY1" fmla="*/ 95475 h 233909"/>
                <a:gd name="connsiteX2" fmla="*/ 58692 w 231591"/>
                <a:gd name="connsiteY2" fmla="*/ 39813 h 233909"/>
                <a:gd name="connsiteX3" fmla="*/ 97909 w 231591"/>
                <a:gd name="connsiteY3" fmla="*/ 1862 h 233909"/>
                <a:gd name="connsiteX4" fmla="*/ 186461 w 231591"/>
                <a:gd name="connsiteY4" fmla="*/ 19572 h 233909"/>
                <a:gd name="connsiteX5" fmla="*/ 230738 w 231591"/>
                <a:gd name="connsiteY5" fmla="*/ 95475 h 233909"/>
                <a:gd name="connsiteX6" fmla="*/ 196582 w 231591"/>
                <a:gd name="connsiteY6" fmla="*/ 148606 h 233909"/>
                <a:gd name="connsiteX7" fmla="*/ 149775 w 231591"/>
                <a:gd name="connsiteY7" fmla="*/ 194148 h 233909"/>
                <a:gd name="connsiteX8" fmla="*/ 57427 w 231591"/>
                <a:gd name="connsiteY8" fmla="*/ 196678 h 2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1" h="233909" extrusionOk="0">
                  <a:moveTo>
                    <a:pt x="57427" y="196678"/>
                  </a:moveTo>
                  <a:cubicBezTo>
                    <a:pt x="-10885" y="146076"/>
                    <a:pt x="-17210" y="127101"/>
                    <a:pt x="28331" y="95475"/>
                  </a:cubicBezTo>
                  <a:cubicBezTo>
                    <a:pt x="57427" y="73969"/>
                    <a:pt x="65018" y="61319"/>
                    <a:pt x="58692" y="39813"/>
                  </a:cubicBezTo>
                  <a:cubicBezTo>
                    <a:pt x="52367" y="13247"/>
                    <a:pt x="57427" y="9452"/>
                    <a:pt x="97909" y="1862"/>
                  </a:cubicBezTo>
                  <a:cubicBezTo>
                    <a:pt x="133330" y="-5728"/>
                    <a:pt x="153570" y="-668"/>
                    <a:pt x="186461" y="19572"/>
                  </a:cubicBezTo>
                  <a:cubicBezTo>
                    <a:pt x="224412" y="43608"/>
                    <a:pt x="230738" y="53728"/>
                    <a:pt x="230738" y="95475"/>
                  </a:cubicBezTo>
                  <a:cubicBezTo>
                    <a:pt x="230738" y="139751"/>
                    <a:pt x="226943" y="144811"/>
                    <a:pt x="196582" y="148606"/>
                  </a:cubicBezTo>
                  <a:cubicBezTo>
                    <a:pt x="170016" y="151136"/>
                    <a:pt x="159895" y="161257"/>
                    <a:pt x="149775" y="194148"/>
                  </a:cubicBezTo>
                  <a:cubicBezTo>
                    <a:pt x="135860" y="244749"/>
                    <a:pt x="123209" y="244749"/>
                    <a:pt x="57427" y="196678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1863808" name="Полилиния 56"/>
            <p:cNvSpPr/>
            <p:nvPr/>
          </p:nvSpPr>
          <p:spPr bwMode="auto">
            <a:xfrm flipV="1">
              <a:off x="5842991" y="2922984"/>
              <a:ext cx="242886" cy="237121"/>
            </a:xfrm>
            <a:custGeom>
              <a:avLst/>
              <a:gdLst>
                <a:gd name="connsiteX0" fmla="*/ 69784 w 242887"/>
                <a:gd name="connsiteY0" fmla="*/ 191357 h 237122"/>
                <a:gd name="connsiteX1" fmla="*/ 25507 w 242887"/>
                <a:gd name="connsiteY1" fmla="*/ 147081 h 237122"/>
                <a:gd name="connsiteX2" fmla="*/ -1058 w 242887"/>
                <a:gd name="connsiteY2" fmla="*/ 97744 h 237122"/>
                <a:gd name="connsiteX3" fmla="*/ 119120 w 242887"/>
                <a:gd name="connsiteY3" fmla="*/ 336 h 237122"/>
                <a:gd name="connsiteX4" fmla="*/ 163397 w 242887"/>
                <a:gd name="connsiteY4" fmla="*/ 43348 h 237122"/>
                <a:gd name="connsiteX5" fmla="*/ 202613 w 242887"/>
                <a:gd name="connsiteY5" fmla="*/ 101539 h 237122"/>
                <a:gd name="connsiteX6" fmla="*/ 241829 w 242887"/>
                <a:gd name="connsiteY6" fmla="*/ 124310 h 237122"/>
                <a:gd name="connsiteX7" fmla="*/ 205143 w 242887"/>
                <a:gd name="connsiteY7" fmla="*/ 162261 h 237122"/>
                <a:gd name="connsiteX8" fmla="*/ 95085 w 242887"/>
                <a:gd name="connsiteY8" fmla="*/ 235634 h 237122"/>
                <a:gd name="connsiteX9" fmla="*/ 69784 w 242887"/>
                <a:gd name="connsiteY9" fmla="*/ 191357 h 2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887" h="237122" extrusionOk="0">
                  <a:moveTo>
                    <a:pt x="69784" y="191357"/>
                  </a:moveTo>
                  <a:cubicBezTo>
                    <a:pt x="57133" y="160996"/>
                    <a:pt x="41953" y="147081"/>
                    <a:pt x="25507" y="147081"/>
                  </a:cubicBezTo>
                  <a:cubicBezTo>
                    <a:pt x="2737" y="147081"/>
                    <a:pt x="-1058" y="139491"/>
                    <a:pt x="-1058" y="97744"/>
                  </a:cubicBezTo>
                  <a:cubicBezTo>
                    <a:pt x="-1058" y="31962"/>
                    <a:pt x="53338" y="-11049"/>
                    <a:pt x="119120" y="336"/>
                  </a:cubicBezTo>
                  <a:cubicBezTo>
                    <a:pt x="157071" y="7927"/>
                    <a:pt x="163397" y="14252"/>
                    <a:pt x="163397" y="43348"/>
                  </a:cubicBezTo>
                  <a:cubicBezTo>
                    <a:pt x="163397" y="68648"/>
                    <a:pt x="173517" y="85094"/>
                    <a:pt x="202613" y="101539"/>
                  </a:cubicBezTo>
                  <a:lnTo>
                    <a:pt x="241829" y="124310"/>
                  </a:lnTo>
                  <a:lnTo>
                    <a:pt x="205143" y="162261"/>
                  </a:lnTo>
                  <a:cubicBezTo>
                    <a:pt x="173517" y="195152"/>
                    <a:pt x="112795" y="235634"/>
                    <a:pt x="95085" y="235634"/>
                  </a:cubicBezTo>
                  <a:cubicBezTo>
                    <a:pt x="91289" y="235634"/>
                    <a:pt x="79904" y="215393"/>
                    <a:pt x="69784" y="191357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8646039" name="Полилиния 57"/>
            <p:cNvSpPr/>
            <p:nvPr/>
          </p:nvSpPr>
          <p:spPr bwMode="auto">
            <a:xfrm flipV="1">
              <a:off x="5500973" y="3197067"/>
              <a:ext cx="218899" cy="206631"/>
            </a:xfrm>
            <a:custGeom>
              <a:avLst/>
              <a:gdLst>
                <a:gd name="connsiteX0" fmla="*/ 89469 w 218900"/>
                <a:gd name="connsiteY0" fmla="*/ 180902 h 206631"/>
                <a:gd name="connsiteX1" fmla="*/ 37602 w 218900"/>
                <a:gd name="connsiteY1" fmla="*/ 150541 h 206631"/>
                <a:gd name="connsiteX2" fmla="*/ 24952 w 218900"/>
                <a:gd name="connsiteY2" fmla="*/ 48073 h 206631"/>
                <a:gd name="connsiteX3" fmla="*/ 51517 w 218900"/>
                <a:gd name="connsiteY3" fmla="*/ -1264 h 206631"/>
                <a:gd name="connsiteX4" fmla="*/ 88204 w 218900"/>
                <a:gd name="connsiteY4" fmla="*/ 25302 h 206631"/>
                <a:gd name="connsiteX5" fmla="*/ 146395 w 218900"/>
                <a:gd name="connsiteY5" fmla="*/ 35422 h 206631"/>
                <a:gd name="connsiteX6" fmla="*/ 195732 w 218900"/>
                <a:gd name="connsiteY6" fmla="*/ 54398 h 206631"/>
                <a:gd name="connsiteX7" fmla="*/ 212177 w 218900"/>
                <a:gd name="connsiteY7" fmla="*/ 130300 h 206631"/>
                <a:gd name="connsiteX8" fmla="*/ 142600 w 218900"/>
                <a:gd name="connsiteY8" fmla="*/ 199877 h 206631"/>
                <a:gd name="connsiteX9" fmla="*/ 89469 w 218900"/>
                <a:gd name="connsiteY9" fmla="*/ 180902 h 20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900" h="206631" extrusionOk="0">
                  <a:moveTo>
                    <a:pt x="89469" y="180902"/>
                  </a:moveTo>
                  <a:cubicBezTo>
                    <a:pt x="79348" y="158131"/>
                    <a:pt x="65433" y="150541"/>
                    <a:pt x="37602" y="150541"/>
                  </a:cubicBezTo>
                  <a:cubicBezTo>
                    <a:pt x="-9204" y="150541"/>
                    <a:pt x="-13000" y="122710"/>
                    <a:pt x="24952" y="48073"/>
                  </a:cubicBezTo>
                  <a:lnTo>
                    <a:pt x="51517" y="-1264"/>
                  </a:lnTo>
                  <a:lnTo>
                    <a:pt x="88204" y="25302"/>
                  </a:lnTo>
                  <a:cubicBezTo>
                    <a:pt x="119830" y="49338"/>
                    <a:pt x="127420" y="50603"/>
                    <a:pt x="146395" y="35422"/>
                  </a:cubicBezTo>
                  <a:cubicBezTo>
                    <a:pt x="164106" y="20242"/>
                    <a:pt x="170431" y="22772"/>
                    <a:pt x="195732" y="54398"/>
                  </a:cubicBezTo>
                  <a:cubicBezTo>
                    <a:pt x="221033" y="86024"/>
                    <a:pt x="222298" y="96144"/>
                    <a:pt x="212177" y="130300"/>
                  </a:cubicBezTo>
                  <a:cubicBezTo>
                    <a:pt x="194467" y="180902"/>
                    <a:pt x="189407" y="187227"/>
                    <a:pt x="142600" y="199877"/>
                  </a:cubicBezTo>
                  <a:cubicBezTo>
                    <a:pt x="108444" y="209998"/>
                    <a:pt x="102119" y="207468"/>
                    <a:pt x="89469" y="180902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075199" name="Полилиния 59"/>
            <p:cNvSpPr/>
            <p:nvPr/>
          </p:nvSpPr>
          <p:spPr bwMode="auto">
            <a:xfrm flipV="1">
              <a:off x="5907510" y="3195877"/>
              <a:ext cx="218971" cy="207819"/>
            </a:xfrm>
            <a:custGeom>
              <a:avLst/>
              <a:gdLst>
                <a:gd name="connsiteX0" fmla="*/ 105166 w 218972"/>
                <a:gd name="connsiteY0" fmla="*/ 206202 h 207820"/>
                <a:gd name="connsiteX1" fmla="*/ 58359 w 218972"/>
                <a:gd name="connsiteY1" fmla="*/ 196082 h 207820"/>
                <a:gd name="connsiteX2" fmla="*/ 11553 w 218972"/>
                <a:gd name="connsiteY2" fmla="*/ 149275 h 207820"/>
                <a:gd name="connsiteX3" fmla="*/ 22938 w 218972"/>
                <a:gd name="connsiteY3" fmla="*/ 51867 h 207820"/>
                <a:gd name="connsiteX4" fmla="*/ 74805 w 218972"/>
                <a:gd name="connsiteY4" fmla="*/ 36687 h 207820"/>
                <a:gd name="connsiteX5" fmla="*/ 129201 w 218972"/>
                <a:gd name="connsiteY5" fmla="*/ 25301 h 207820"/>
                <a:gd name="connsiteX6" fmla="*/ 164622 w 218972"/>
                <a:gd name="connsiteY6" fmla="*/ -1264 h 207820"/>
                <a:gd name="connsiteX7" fmla="*/ 216489 w 218972"/>
                <a:gd name="connsiteY7" fmla="*/ 137890 h 207820"/>
                <a:gd name="connsiteX8" fmla="*/ 168417 w 218972"/>
                <a:gd name="connsiteY8" fmla="*/ 153070 h 207820"/>
                <a:gd name="connsiteX9" fmla="*/ 124141 w 218972"/>
                <a:gd name="connsiteY9" fmla="*/ 183431 h 207820"/>
                <a:gd name="connsiteX10" fmla="*/ 105166 w 218972"/>
                <a:gd name="connsiteY10" fmla="*/ 206202 h 20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972" h="207820" extrusionOk="0">
                  <a:moveTo>
                    <a:pt x="105166" y="206202"/>
                  </a:moveTo>
                  <a:cubicBezTo>
                    <a:pt x="98840" y="204937"/>
                    <a:pt x="77335" y="199877"/>
                    <a:pt x="58359" y="196082"/>
                  </a:cubicBezTo>
                  <a:cubicBezTo>
                    <a:pt x="35588" y="191022"/>
                    <a:pt x="21673" y="175841"/>
                    <a:pt x="11553" y="149275"/>
                  </a:cubicBezTo>
                  <a:cubicBezTo>
                    <a:pt x="-7423" y="96144"/>
                    <a:pt x="-6158" y="86023"/>
                    <a:pt x="22938" y="51867"/>
                  </a:cubicBezTo>
                  <a:cubicBezTo>
                    <a:pt x="43179" y="26567"/>
                    <a:pt x="50769" y="25301"/>
                    <a:pt x="74805" y="36687"/>
                  </a:cubicBezTo>
                  <a:cubicBezTo>
                    <a:pt x="96310" y="49337"/>
                    <a:pt x="106431" y="46807"/>
                    <a:pt x="129201" y="25301"/>
                  </a:cubicBezTo>
                  <a:cubicBezTo>
                    <a:pt x="144382" y="10121"/>
                    <a:pt x="160827" y="-1264"/>
                    <a:pt x="164622" y="-1264"/>
                  </a:cubicBezTo>
                  <a:cubicBezTo>
                    <a:pt x="178538" y="-1264"/>
                    <a:pt x="226609" y="129035"/>
                    <a:pt x="216489" y="137890"/>
                  </a:cubicBezTo>
                  <a:cubicBezTo>
                    <a:pt x="211429" y="144215"/>
                    <a:pt x="189923" y="150540"/>
                    <a:pt x="168417" y="153070"/>
                  </a:cubicBezTo>
                  <a:cubicBezTo>
                    <a:pt x="143117" y="155600"/>
                    <a:pt x="129201" y="165721"/>
                    <a:pt x="124141" y="183431"/>
                  </a:cubicBezTo>
                  <a:cubicBezTo>
                    <a:pt x="120346" y="197347"/>
                    <a:pt x="112756" y="208732"/>
                    <a:pt x="105166" y="206202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6695953" name="Полилиния 61"/>
            <p:cNvSpPr/>
            <p:nvPr/>
          </p:nvSpPr>
          <p:spPr bwMode="auto">
            <a:xfrm flipV="1">
              <a:off x="5730134" y="3340446"/>
              <a:ext cx="173422" cy="197105"/>
            </a:xfrm>
            <a:custGeom>
              <a:avLst/>
              <a:gdLst>
                <a:gd name="connsiteX0" fmla="*/ 9435 w 173423"/>
                <a:gd name="connsiteY0" fmla="*/ 163073 h 197107"/>
                <a:gd name="connsiteX1" fmla="*/ 14495 w 173423"/>
                <a:gd name="connsiteY1" fmla="*/ 113737 h 197107"/>
                <a:gd name="connsiteX2" fmla="*/ 29676 w 173423"/>
                <a:gd name="connsiteY2" fmla="*/ 53015 h 197107"/>
                <a:gd name="connsiteX3" fmla="*/ 49916 w 173423"/>
                <a:gd name="connsiteY3" fmla="*/ 2413 h 197107"/>
                <a:gd name="connsiteX4" fmla="*/ 110638 w 173423"/>
                <a:gd name="connsiteY4" fmla="*/ 1148 h 197107"/>
                <a:gd name="connsiteX5" fmla="*/ 139734 w 173423"/>
                <a:gd name="connsiteY5" fmla="*/ 54280 h 197107"/>
                <a:gd name="connsiteX6" fmla="*/ 156180 w 173423"/>
                <a:gd name="connsiteY6" fmla="*/ 115002 h 197107"/>
                <a:gd name="connsiteX7" fmla="*/ 157445 w 173423"/>
                <a:gd name="connsiteY7" fmla="*/ 164338 h 197107"/>
                <a:gd name="connsiteX8" fmla="*/ 81542 w 173423"/>
                <a:gd name="connsiteY8" fmla="*/ 195964 h 197107"/>
                <a:gd name="connsiteX9" fmla="*/ 9435 w 173423"/>
                <a:gd name="connsiteY9" fmla="*/ 163073 h 1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23" h="197107" extrusionOk="0">
                  <a:moveTo>
                    <a:pt x="9435" y="163073"/>
                  </a:moveTo>
                  <a:cubicBezTo>
                    <a:pt x="-5745" y="133977"/>
                    <a:pt x="-4480" y="128917"/>
                    <a:pt x="14495" y="113737"/>
                  </a:cubicBezTo>
                  <a:cubicBezTo>
                    <a:pt x="32206" y="101086"/>
                    <a:pt x="36001" y="87171"/>
                    <a:pt x="29676" y="53015"/>
                  </a:cubicBezTo>
                  <a:cubicBezTo>
                    <a:pt x="22085" y="15064"/>
                    <a:pt x="24615" y="8738"/>
                    <a:pt x="49916" y="2413"/>
                  </a:cubicBezTo>
                  <a:cubicBezTo>
                    <a:pt x="65097" y="-1382"/>
                    <a:pt x="92928" y="-2647"/>
                    <a:pt x="110638" y="1148"/>
                  </a:cubicBezTo>
                  <a:cubicBezTo>
                    <a:pt x="140999" y="7473"/>
                    <a:pt x="143529" y="12534"/>
                    <a:pt x="139734" y="54280"/>
                  </a:cubicBezTo>
                  <a:cubicBezTo>
                    <a:pt x="135939" y="87171"/>
                    <a:pt x="139734" y="103616"/>
                    <a:pt x="156180" y="115002"/>
                  </a:cubicBezTo>
                  <a:cubicBezTo>
                    <a:pt x="177685" y="130182"/>
                    <a:pt x="177685" y="133977"/>
                    <a:pt x="157445" y="164338"/>
                  </a:cubicBezTo>
                  <a:cubicBezTo>
                    <a:pt x="140999" y="189639"/>
                    <a:pt x="127084" y="195964"/>
                    <a:pt x="81542" y="195964"/>
                  </a:cubicBezTo>
                  <a:cubicBezTo>
                    <a:pt x="36001" y="195964"/>
                    <a:pt x="24615" y="190904"/>
                    <a:pt x="9435" y="163073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527733" name="Полилиния 62"/>
            <p:cNvSpPr/>
            <p:nvPr/>
          </p:nvSpPr>
          <p:spPr bwMode="auto">
            <a:xfrm flipV="1">
              <a:off x="6363918" y="2895966"/>
              <a:ext cx="332218" cy="330327"/>
            </a:xfrm>
            <a:custGeom>
              <a:avLst/>
              <a:gdLst>
                <a:gd name="connsiteX0" fmla="*/ 70915 w 332219"/>
                <a:gd name="connsiteY0" fmla="*/ 298045 h 330328"/>
                <a:gd name="connsiteX1" fmla="*/ 8928 w 332219"/>
                <a:gd name="connsiteY1" fmla="*/ 215818 h 330328"/>
                <a:gd name="connsiteX2" fmla="*/ 317597 w 332219"/>
                <a:gd name="connsiteY2" fmla="*/ 101964 h 330328"/>
                <a:gd name="connsiteX3" fmla="*/ 70915 w 332219"/>
                <a:gd name="connsiteY3" fmla="*/ 298045 h 330328"/>
                <a:gd name="connsiteX4" fmla="*/ 205009 w 332219"/>
                <a:gd name="connsiteY4" fmla="*/ 233528 h 330328"/>
                <a:gd name="connsiteX5" fmla="*/ 293561 w 332219"/>
                <a:gd name="connsiteY5" fmla="*/ 162686 h 330328"/>
                <a:gd name="connsiteX6" fmla="*/ 107601 w 332219"/>
                <a:gd name="connsiteY6" fmla="*/ 48833 h 330328"/>
                <a:gd name="connsiteX7" fmla="*/ 84830 w 332219"/>
                <a:gd name="connsiteY7" fmla="*/ 160156 h 330328"/>
                <a:gd name="connsiteX8" fmla="*/ 108866 w 332219"/>
                <a:gd name="connsiteY8" fmla="*/ 287925 h 330328"/>
                <a:gd name="connsiteX9" fmla="*/ 205009 w 332219"/>
                <a:gd name="connsiteY9" fmla="*/ 233528 h 33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219" h="330328" extrusionOk="0">
                  <a:moveTo>
                    <a:pt x="70915" y="298045"/>
                  </a:moveTo>
                  <a:cubicBezTo>
                    <a:pt x="43084" y="279070"/>
                    <a:pt x="21578" y="249974"/>
                    <a:pt x="8928" y="215818"/>
                  </a:cubicBezTo>
                  <a:cubicBezTo>
                    <a:pt x="-60650" y="15942"/>
                    <a:pt x="239165" y="-95382"/>
                    <a:pt x="317597" y="101964"/>
                  </a:cubicBezTo>
                  <a:cubicBezTo>
                    <a:pt x="379584" y="256299"/>
                    <a:pt x="210069" y="391658"/>
                    <a:pt x="70915" y="298045"/>
                  </a:cubicBezTo>
                  <a:close/>
                  <a:moveTo>
                    <a:pt x="205009" y="233528"/>
                  </a:moveTo>
                  <a:cubicBezTo>
                    <a:pt x="254345" y="204432"/>
                    <a:pt x="293561" y="172806"/>
                    <a:pt x="293561" y="162686"/>
                  </a:cubicBezTo>
                  <a:cubicBezTo>
                    <a:pt x="293561" y="142445"/>
                    <a:pt x="140492" y="48833"/>
                    <a:pt x="107601" y="48833"/>
                  </a:cubicBezTo>
                  <a:cubicBezTo>
                    <a:pt x="87360" y="48833"/>
                    <a:pt x="84830" y="62748"/>
                    <a:pt x="84830" y="160156"/>
                  </a:cubicBezTo>
                  <a:cubicBezTo>
                    <a:pt x="84830" y="263889"/>
                    <a:pt x="89890" y="290455"/>
                    <a:pt x="108866" y="287925"/>
                  </a:cubicBezTo>
                  <a:cubicBezTo>
                    <a:pt x="112661" y="287925"/>
                    <a:pt x="156937" y="263889"/>
                    <a:pt x="205009" y="233528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97562" name="Полилиния 63"/>
            <p:cNvSpPr/>
            <p:nvPr/>
          </p:nvSpPr>
          <p:spPr bwMode="auto">
            <a:xfrm flipV="1">
              <a:off x="6374314" y="3365748"/>
              <a:ext cx="304866" cy="175333"/>
            </a:xfrm>
            <a:custGeom>
              <a:avLst/>
              <a:gdLst>
                <a:gd name="connsiteX0" fmla="*/ 6124 w 304867"/>
                <a:gd name="connsiteY0" fmla="*/ 153963 h 175334"/>
                <a:gd name="connsiteX1" fmla="*/ 16245 w 304867"/>
                <a:gd name="connsiteY1" fmla="*/ 11014 h 175334"/>
                <a:gd name="connsiteX2" fmla="*/ 164254 w 304867"/>
                <a:gd name="connsiteY2" fmla="*/ -372 h 175334"/>
                <a:gd name="connsiteX3" fmla="*/ 295818 w 304867"/>
                <a:gd name="connsiteY3" fmla="*/ 3423 h 175334"/>
                <a:gd name="connsiteX4" fmla="*/ 299613 w 304867"/>
                <a:gd name="connsiteY4" fmla="*/ 89446 h 175334"/>
                <a:gd name="connsiteX5" fmla="*/ 303409 w 304867"/>
                <a:gd name="connsiteY5" fmla="*/ 174204 h 175334"/>
                <a:gd name="connsiteX6" fmla="*/ 159194 w 304867"/>
                <a:gd name="connsiteY6" fmla="*/ 174204 h 175334"/>
                <a:gd name="connsiteX7" fmla="*/ 6124 w 304867"/>
                <a:gd name="connsiteY7" fmla="*/ 153963 h 17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67" h="175334" extrusionOk="0">
                  <a:moveTo>
                    <a:pt x="6124" y="153963"/>
                  </a:moveTo>
                  <a:cubicBezTo>
                    <a:pt x="-7791" y="117277"/>
                    <a:pt x="-1466" y="26194"/>
                    <a:pt x="16245" y="11014"/>
                  </a:cubicBezTo>
                  <a:cubicBezTo>
                    <a:pt x="27630" y="893"/>
                    <a:pt x="79497" y="-2902"/>
                    <a:pt x="164254" y="-372"/>
                  </a:cubicBezTo>
                  <a:lnTo>
                    <a:pt x="295818" y="3423"/>
                  </a:lnTo>
                  <a:lnTo>
                    <a:pt x="299613" y="89446"/>
                  </a:lnTo>
                  <a:lnTo>
                    <a:pt x="303409" y="174204"/>
                  </a:lnTo>
                  <a:lnTo>
                    <a:pt x="159194" y="174204"/>
                  </a:lnTo>
                  <a:cubicBezTo>
                    <a:pt x="37750" y="174204"/>
                    <a:pt x="12450" y="170409"/>
                    <a:pt x="6124" y="153963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738371" name="Полилиния 64"/>
            <p:cNvSpPr/>
            <p:nvPr/>
          </p:nvSpPr>
          <p:spPr bwMode="auto">
            <a:xfrm flipV="1">
              <a:off x="5944194" y="3846461"/>
              <a:ext cx="303608" cy="215055"/>
            </a:xfrm>
            <a:custGeom>
              <a:avLst/>
              <a:gdLst>
                <a:gd name="connsiteX0" fmla="*/ -1152 w 303609"/>
                <a:gd name="connsiteY0" fmla="*/ 106833 h 215056"/>
                <a:gd name="connsiteX1" fmla="*/ -1152 w 303609"/>
                <a:gd name="connsiteY1" fmla="*/ -696 h 215056"/>
                <a:gd name="connsiteX2" fmla="*/ 150653 w 303609"/>
                <a:gd name="connsiteY2" fmla="*/ -696 h 215056"/>
                <a:gd name="connsiteX3" fmla="*/ 302457 w 303609"/>
                <a:gd name="connsiteY3" fmla="*/ -696 h 215056"/>
                <a:gd name="connsiteX4" fmla="*/ 302457 w 303609"/>
                <a:gd name="connsiteY4" fmla="*/ 106833 h 215056"/>
                <a:gd name="connsiteX5" fmla="*/ 270831 w 303609"/>
                <a:gd name="connsiteY5" fmla="*/ 214361 h 215056"/>
                <a:gd name="connsiteX6" fmla="*/ 239205 w 303609"/>
                <a:gd name="connsiteY6" fmla="*/ 171350 h 215056"/>
                <a:gd name="connsiteX7" fmla="*/ 150653 w 303609"/>
                <a:gd name="connsiteY7" fmla="*/ 71412 h 215056"/>
                <a:gd name="connsiteX8" fmla="*/ 62100 w 303609"/>
                <a:gd name="connsiteY8" fmla="*/ 171350 h 215056"/>
                <a:gd name="connsiteX9" fmla="*/ 30474 w 303609"/>
                <a:gd name="connsiteY9" fmla="*/ 214361 h 215056"/>
                <a:gd name="connsiteX10" fmla="*/ -1152 w 303609"/>
                <a:gd name="connsiteY10" fmla="*/ 106833 h 21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09" h="215056" extrusionOk="0">
                  <a:moveTo>
                    <a:pt x="-1152" y="106833"/>
                  </a:moveTo>
                  <a:lnTo>
                    <a:pt x="-1152" y="-696"/>
                  </a:lnTo>
                  <a:lnTo>
                    <a:pt x="150653" y="-696"/>
                  </a:lnTo>
                  <a:lnTo>
                    <a:pt x="302457" y="-696"/>
                  </a:lnTo>
                  <a:lnTo>
                    <a:pt x="302457" y="106833"/>
                  </a:lnTo>
                  <a:cubicBezTo>
                    <a:pt x="302457" y="213096"/>
                    <a:pt x="302457" y="214361"/>
                    <a:pt x="270831" y="214361"/>
                  </a:cubicBezTo>
                  <a:cubicBezTo>
                    <a:pt x="243001" y="214361"/>
                    <a:pt x="239205" y="209301"/>
                    <a:pt x="239205" y="171350"/>
                  </a:cubicBezTo>
                  <a:cubicBezTo>
                    <a:pt x="239205" y="111893"/>
                    <a:pt x="202519" y="71412"/>
                    <a:pt x="150653" y="71412"/>
                  </a:cubicBezTo>
                  <a:cubicBezTo>
                    <a:pt x="98786" y="71412"/>
                    <a:pt x="62100" y="111893"/>
                    <a:pt x="62100" y="171350"/>
                  </a:cubicBezTo>
                  <a:cubicBezTo>
                    <a:pt x="62100" y="209301"/>
                    <a:pt x="58305" y="214361"/>
                    <a:pt x="30474" y="214361"/>
                  </a:cubicBezTo>
                  <a:cubicBezTo>
                    <a:pt x="-1152" y="214361"/>
                    <a:pt x="-1152" y="213096"/>
                    <a:pt x="-1152" y="106833"/>
                  </a:cubicBez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1295872" name="Полилиния 65"/>
            <p:cNvSpPr/>
            <p:nvPr/>
          </p:nvSpPr>
          <p:spPr bwMode="auto">
            <a:xfrm flipV="1">
              <a:off x="5805040" y="4112120"/>
              <a:ext cx="581915" cy="113852"/>
            </a:xfrm>
            <a:custGeom>
              <a:avLst/>
              <a:gdLst>
                <a:gd name="connsiteX0" fmla="*/ -1152 w 581917"/>
                <a:gd name="connsiteY0" fmla="*/ 56418 h 113853"/>
                <a:gd name="connsiteX1" fmla="*/ -1152 w 581917"/>
                <a:gd name="connsiteY1" fmla="*/ -509 h 113853"/>
                <a:gd name="connsiteX2" fmla="*/ 289807 w 581917"/>
                <a:gd name="connsiteY2" fmla="*/ -509 h 113853"/>
                <a:gd name="connsiteX3" fmla="*/ 580766 w 581917"/>
                <a:gd name="connsiteY3" fmla="*/ -509 h 113853"/>
                <a:gd name="connsiteX4" fmla="*/ 580766 w 581917"/>
                <a:gd name="connsiteY4" fmla="*/ 56418 h 113853"/>
                <a:gd name="connsiteX5" fmla="*/ 580766 w 581917"/>
                <a:gd name="connsiteY5" fmla="*/ 113345 h 113853"/>
                <a:gd name="connsiteX6" fmla="*/ 289807 w 581917"/>
                <a:gd name="connsiteY6" fmla="*/ 113345 h 113853"/>
                <a:gd name="connsiteX7" fmla="*/ -1152 w 581917"/>
                <a:gd name="connsiteY7" fmla="*/ 113345 h 113853"/>
                <a:gd name="connsiteX8" fmla="*/ -1152 w 581917"/>
                <a:gd name="connsiteY8" fmla="*/ 56418 h 11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917" h="113853" extrusionOk="0">
                  <a:moveTo>
                    <a:pt x="-1152" y="56418"/>
                  </a:moveTo>
                  <a:lnTo>
                    <a:pt x="-1152" y="-509"/>
                  </a:lnTo>
                  <a:lnTo>
                    <a:pt x="289807" y="-509"/>
                  </a:lnTo>
                  <a:lnTo>
                    <a:pt x="580766" y="-509"/>
                  </a:lnTo>
                  <a:lnTo>
                    <a:pt x="580766" y="56418"/>
                  </a:lnTo>
                  <a:lnTo>
                    <a:pt x="580766" y="113345"/>
                  </a:lnTo>
                  <a:lnTo>
                    <a:pt x="289807" y="113345"/>
                  </a:lnTo>
                  <a:lnTo>
                    <a:pt x="-1152" y="113345"/>
                  </a:lnTo>
                  <a:lnTo>
                    <a:pt x="-1152" y="56418"/>
                  </a:lnTo>
                  <a:close/>
                </a:path>
              </a:pathLst>
            </a:custGeom>
            <a:grpFill/>
            <a:ln w="12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90776281" name="Рисунок 67"/>
          <p:cNvGrpSpPr>
            <a:grpSpLocks noChangeAspect="1"/>
          </p:cNvGrpSpPr>
          <p:nvPr/>
        </p:nvGrpSpPr>
        <p:grpSpPr bwMode="auto">
          <a:xfrm>
            <a:off x="6742618" y="2997840"/>
            <a:ext cx="689108" cy="756000"/>
            <a:chOff x="-408613" y="1473296"/>
            <a:chExt cx="2521600" cy="2766372"/>
          </a:xfrm>
          <a:solidFill>
            <a:schemeClr val="bg1"/>
          </a:solidFill>
        </p:grpSpPr>
        <p:sp>
          <p:nvSpPr>
            <p:cNvPr id="1928078334" name="Полилиния 69"/>
            <p:cNvSpPr/>
            <p:nvPr/>
          </p:nvSpPr>
          <p:spPr bwMode="auto">
            <a:xfrm flipV="1">
              <a:off x="-316317" y="1473296"/>
              <a:ext cx="2429305" cy="2766372"/>
            </a:xfrm>
            <a:custGeom>
              <a:avLst/>
              <a:gdLst>
                <a:gd name="connsiteX0" fmla="*/ 978413 w 2429306"/>
                <a:gd name="connsiteY0" fmla="*/ 2751096 h 2766374"/>
                <a:gd name="connsiteX1" fmla="*/ 506672 w 2429306"/>
                <a:gd name="connsiteY1" fmla="*/ 2521163 h 2766374"/>
                <a:gd name="connsiteX2" fmla="*/ 3625 w 2429306"/>
                <a:gd name="connsiteY2" fmla="*/ 2096919 h 2766374"/>
                <a:gd name="connsiteX3" fmla="*/ 81349 w 2429306"/>
                <a:gd name="connsiteY3" fmla="*/ 2085045 h 2766374"/>
                <a:gd name="connsiteX4" fmla="*/ 211968 w 2429306"/>
                <a:gd name="connsiteY4" fmla="*/ 2134702 h 2766374"/>
                <a:gd name="connsiteX5" fmla="*/ 1021593 w 2429306"/>
                <a:gd name="connsiteY5" fmla="*/ 2597807 h 2766374"/>
                <a:gd name="connsiteX6" fmla="*/ 1266640 w 2429306"/>
                <a:gd name="connsiteY6" fmla="*/ 2597807 h 2766374"/>
                <a:gd name="connsiteX7" fmla="*/ 2108650 w 2429306"/>
                <a:gd name="connsiteY7" fmla="*/ 2103396 h 2766374"/>
                <a:gd name="connsiteX8" fmla="*/ 2258700 w 2429306"/>
                <a:gd name="connsiteY8" fmla="*/ 1776308 h 2766374"/>
                <a:gd name="connsiteX9" fmla="*/ 2257621 w 2429306"/>
                <a:gd name="connsiteY9" fmla="*/ 962364 h 2766374"/>
                <a:gd name="connsiteX10" fmla="*/ 2121604 w 2429306"/>
                <a:gd name="connsiteY10" fmla="*/ 673058 h 2766374"/>
                <a:gd name="connsiteX11" fmla="*/ 1686565 w 2429306"/>
                <a:gd name="connsiteY11" fmla="*/ 366480 h 2766374"/>
                <a:gd name="connsiteX12" fmla="*/ 1436121 w 2429306"/>
                <a:gd name="connsiteY12" fmla="*/ 234781 h 2766374"/>
                <a:gd name="connsiteX13" fmla="*/ 1280673 w 2429306"/>
                <a:gd name="connsiteY13" fmla="*/ 158137 h 2766374"/>
                <a:gd name="connsiteX14" fmla="*/ 1144656 w 2429306"/>
                <a:gd name="connsiteY14" fmla="*/ 158137 h 2766374"/>
                <a:gd name="connsiteX15" fmla="*/ 1009719 w 2429306"/>
                <a:gd name="connsiteY15" fmla="*/ 158137 h 2766374"/>
                <a:gd name="connsiteX16" fmla="*/ 863986 w 2429306"/>
                <a:gd name="connsiteY16" fmla="*/ 230463 h 2766374"/>
                <a:gd name="connsiteX17" fmla="*/ 502354 w 2429306"/>
                <a:gd name="connsiteY17" fmla="*/ 428012 h 2766374"/>
                <a:gd name="connsiteX18" fmla="*/ 178504 w 2429306"/>
                <a:gd name="connsiteY18" fmla="*/ 650389 h 2766374"/>
                <a:gd name="connsiteX19" fmla="*/ 83508 w 2429306"/>
                <a:gd name="connsiteY19" fmla="*/ 671979 h 2766374"/>
                <a:gd name="connsiteX20" fmla="*/ 4704 w 2429306"/>
                <a:gd name="connsiteY20" fmla="*/ 667661 h 2766374"/>
                <a:gd name="connsiteX21" fmla="*/ 68395 w 2429306"/>
                <a:gd name="connsiteY21" fmla="*/ 549995 h 2766374"/>
                <a:gd name="connsiteX22" fmla="*/ 982731 w 2429306"/>
                <a:gd name="connsiteY22" fmla="*/ 13484 h 2766374"/>
                <a:gd name="connsiteX23" fmla="*/ 1369192 w 2429306"/>
                <a:gd name="connsiteY23" fmla="*/ 33994 h 2766374"/>
                <a:gd name="connsiteX24" fmla="*/ 1992064 w 2429306"/>
                <a:gd name="connsiteY24" fmla="*/ 377275 h 2766374"/>
                <a:gd name="connsiteX25" fmla="*/ 2391479 w 2429306"/>
                <a:gd name="connsiteY25" fmla="*/ 859812 h 2766374"/>
                <a:gd name="connsiteX26" fmla="*/ 2403353 w 2429306"/>
                <a:gd name="connsiteY26" fmla="*/ 1858350 h 2766374"/>
                <a:gd name="connsiteX27" fmla="*/ 2209043 w 2429306"/>
                <a:gd name="connsiteY27" fmla="*/ 2227539 h 2766374"/>
                <a:gd name="connsiteX28" fmla="*/ 1297945 w 2429306"/>
                <a:gd name="connsiteY28" fmla="*/ 2753255 h 2766374"/>
                <a:gd name="connsiteX29" fmla="*/ 978413 w 2429306"/>
                <a:gd name="connsiteY29" fmla="*/ 2751096 h 276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29306" h="2766374" extrusionOk="0">
                  <a:moveTo>
                    <a:pt x="978413" y="2751096"/>
                  </a:moveTo>
                  <a:cubicBezTo>
                    <a:pt x="922279" y="2740301"/>
                    <a:pt x="663199" y="2612920"/>
                    <a:pt x="506672" y="2521163"/>
                  </a:cubicBezTo>
                  <a:cubicBezTo>
                    <a:pt x="168788" y="2321455"/>
                    <a:pt x="-42794" y="2143338"/>
                    <a:pt x="3625" y="2096919"/>
                  </a:cubicBezTo>
                  <a:cubicBezTo>
                    <a:pt x="10102" y="2090442"/>
                    <a:pt x="45725" y="2085045"/>
                    <a:pt x="81349" y="2085045"/>
                  </a:cubicBezTo>
                  <a:cubicBezTo>
                    <a:pt x="143960" y="2085045"/>
                    <a:pt x="151516" y="2088283"/>
                    <a:pt x="211968" y="2134702"/>
                  </a:cubicBezTo>
                  <a:cubicBezTo>
                    <a:pt x="430027" y="2305263"/>
                    <a:pt x="874781" y="2560025"/>
                    <a:pt x="1021593" y="2597807"/>
                  </a:cubicBezTo>
                  <a:cubicBezTo>
                    <a:pt x="1101476" y="2618318"/>
                    <a:pt x="1187836" y="2618318"/>
                    <a:pt x="1266640" y="2597807"/>
                  </a:cubicBezTo>
                  <a:cubicBezTo>
                    <a:pt x="1433962" y="2554627"/>
                    <a:pt x="1983428" y="2231857"/>
                    <a:pt x="2108650" y="2103396"/>
                  </a:cubicBezTo>
                  <a:cubicBezTo>
                    <a:pt x="2183135" y="2026752"/>
                    <a:pt x="2243587" y="1896132"/>
                    <a:pt x="2258700" y="1776308"/>
                  </a:cubicBezTo>
                  <a:cubicBezTo>
                    <a:pt x="2275972" y="1643529"/>
                    <a:pt x="2274893" y="1065997"/>
                    <a:pt x="2257621" y="962364"/>
                  </a:cubicBezTo>
                  <a:cubicBezTo>
                    <a:pt x="2240349" y="860891"/>
                    <a:pt x="2185294" y="744305"/>
                    <a:pt x="2121604" y="673058"/>
                  </a:cubicBezTo>
                  <a:cubicBezTo>
                    <a:pt x="2069788" y="615845"/>
                    <a:pt x="1851729" y="462556"/>
                    <a:pt x="1686565" y="366480"/>
                  </a:cubicBezTo>
                  <a:cubicBezTo>
                    <a:pt x="1634749" y="337334"/>
                    <a:pt x="1522481" y="277961"/>
                    <a:pt x="1436121" y="234781"/>
                  </a:cubicBezTo>
                  <a:lnTo>
                    <a:pt x="1280673" y="158137"/>
                  </a:lnTo>
                  <a:lnTo>
                    <a:pt x="1144656" y="158137"/>
                  </a:lnTo>
                  <a:lnTo>
                    <a:pt x="1009719" y="158137"/>
                  </a:lnTo>
                  <a:lnTo>
                    <a:pt x="863986" y="230463"/>
                  </a:lnTo>
                  <a:cubicBezTo>
                    <a:pt x="707459" y="308187"/>
                    <a:pt x="638371" y="345970"/>
                    <a:pt x="502354" y="428012"/>
                  </a:cubicBezTo>
                  <a:cubicBezTo>
                    <a:pt x="406278" y="486305"/>
                    <a:pt x="211968" y="619083"/>
                    <a:pt x="178504" y="650389"/>
                  </a:cubicBezTo>
                  <a:cubicBezTo>
                    <a:pt x="162311" y="664422"/>
                    <a:pt x="137483" y="669820"/>
                    <a:pt x="83508" y="671979"/>
                  </a:cubicBezTo>
                  <a:cubicBezTo>
                    <a:pt x="43566" y="673058"/>
                    <a:pt x="7943" y="670899"/>
                    <a:pt x="4704" y="667661"/>
                  </a:cubicBezTo>
                  <a:cubicBezTo>
                    <a:pt x="-11488" y="652548"/>
                    <a:pt x="14420" y="605050"/>
                    <a:pt x="68395" y="549995"/>
                  </a:cubicBezTo>
                  <a:cubicBezTo>
                    <a:pt x="209809" y="406422"/>
                    <a:pt x="817568" y="50187"/>
                    <a:pt x="982731" y="13484"/>
                  </a:cubicBezTo>
                  <a:cubicBezTo>
                    <a:pt x="1113351" y="-14583"/>
                    <a:pt x="1260163" y="-7027"/>
                    <a:pt x="1369192" y="33994"/>
                  </a:cubicBezTo>
                  <a:cubicBezTo>
                    <a:pt x="1509527" y="87969"/>
                    <a:pt x="1771846" y="231543"/>
                    <a:pt x="1992064" y="377275"/>
                  </a:cubicBezTo>
                  <a:cubicBezTo>
                    <a:pt x="2229554" y="533803"/>
                    <a:pt x="2343981" y="670899"/>
                    <a:pt x="2391479" y="859812"/>
                  </a:cubicBezTo>
                  <a:cubicBezTo>
                    <a:pt x="2432500" y="1018498"/>
                    <a:pt x="2438977" y="1650006"/>
                    <a:pt x="2403353" y="1858350"/>
                  </a:cubicBezTo>
                  <a:cubicBezTo>
                    <a:pt x="2379604" y="1992208"/>
                    <a:pt x="2308357" y="2127145"/>
                    <a:pt x="2209043" y="2227539"/>
                  </a:cubicBezTo>
                  <a:cubicBezTo>
                    <a:pt x="2068708" y="2367874"/>
                    <a:pt x="1459870" y="2719791"/>
                    <a:pt x="1297945" y="2753255"/>
                  </a:cubicBezTo>
                  <a:cubicBezTo>
                    <a:pt x="1228857" y="2767289"/>
                    <a:pt x="1050740" y="2766209"/>
                    <a:pt x="978413" y="2751096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5987762" name="Полилиния 70"/>
            <p:cNvSpPr/>
            <p:nvPr/>
          </p:nvSpPr>
          <p:spPr bwMode="auto">
            <a:xfrm flipV="1">
              <a:off x="271794" y="2353678"/>
              <a:ext cx="284897" cy="367932"/>
            </a:xfrm>
            <a:custGeom>
              <a:avLst/>
              <a:gdLst>
                <a:gd name="connsiteX0" fmla="*/ 101396 w 284898"/>
                <a:gd name="connsiteY0" fmla="*/ 358317 h 367933"/>
                <a:gd name="connsiteX1" fmla="*/ 1002 w 284898"/>
                <a:gd name="connsiteY1" fmla="*/ 139178 h 367933"/>
                <a:gd name="connsiteX2" fmla="*/ 211505 w 284898"/>
                <a:gd name="connsiteY2" fmla="*/ -1157 h 367933"/>
                <a:gd name="connsiteX3" fmla="*/ 276275 w 284898"/>
                <a:gd name="connsiteY3" fmla="*/ 53898 h 367933"/>
                <a:gd name="connsiteX4" fmla="*/ 210425 w 284898"/>
                <a:gd name="connsiteY4" fmla="*/ 77647 h 367933"/>
                <a:gd name="connsiteX5" fmla="*/ 92760 w 284898"/>
                <a:gd name="connsiteY5" fmla="*/ 130542 h 367933"/>
                <a:gd name="connsiteX6" fmla="*/ 110032 w 284898"/>
                <a:gd name="connsiteY6" fmla="*/ 271957 h 367933"/>
                <a:gd name="connsiteX7" fmla="*/ 189915 w 284898"/>
                <a:gd name="connsiteY7" fmla="*/ 285990 h 367933"/>
                <a:gd name="connsiteX8" fmla="*/ 264400 w 284898"/>
                <a:gd name="connsiteY8" fmla="*/ 315137 h 367933"/>
                <a:gd name="connsiteX9" fmla="*/ 268718 w 284898"/>
                <a:gd name="connsiteY9" fmla="*/ 350760 h 367933"/>
                <a:gd name="connsiteX10" fmla="*/ 101396 w 284898"/>
                <a:gd name="connsiteY10" fmla="*/ 358317 h 36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898" h="367933" extrusionOk="0">
                  <a:moveTo>
                    <a:pt x="101396" y="358317"/>
                  </a:moveTo>
                  <a:cubicBezTo>
                    <a:pt x="22592" y="338886"/>
                    <a:pt x="-14111" y="259003"/>
                    <a:pt x="1002" y="139178"/>
                  </a:cubicBezTo>
                  <a:cubicBezTo>
                    <a:pt x="13956" y="32308"/>
                    <a:pt x="86283" y="-15190"/>
                    <a:pt x="211505" y="-1157"/>
                  </a:cubicBezTo>
                  <a:cubicBezTo>
                    <a:pt x="282752" y="7479"/>
                    <a:pt x="291388" y="15036"/>
                    <a:pt x="276275" y="53898"/>
                  </a:cubicBezTo>
                  <a:cubicBezTo>
                    <a:pt x="265480" y="83044"/>
                    <a:pt x="262241" y="83044"/>
                    <a:pt x="210425" y="77647"/>
                  </a:cubicBezTo>
                  <a:cubicBezTo>
                    <a:pt x="137019" y="69011"/>
                    <a:pt x="108952" y="81965"/>
                    <a:pt x="92760" y="130542"/>
                  </a:cubicBezTo>
                  <a:cubicBezTo>
                    <a:pt x="76567" y="180199"/>
                    <a:pt x="85203" y="253605"/>
                    <a:pt x="110032" y="271957"/>
                  </a:cubicBezTo>
                  <a:cubicBezTo>
                    <a:pt x="120827" y="279513"/>
                    <a:pt x="156450" y="285990"/>
                    <a:pt x="189915" y="285990"/>
                  </a:cubicBezTo>
                  <a:cubicBezTo>
                    <a:pt x="246049" y="285990"/>
                    <a:pt x="252526" y="288149"/>
                    <a:pt x="264400" y="315137"/>
                  </a:cubicBezTo>
                  <a:cubicBezTo>
                    <a:pt x="271957" y="330250"/>
                    <a:pt x="273036" y="346442"/>
                    <a:pt x="268718" y="350760"/>
                  </a:cubicBezTo>
                  <a:cubicBezTo>
                    <a:pt x="253605" y="364794"/>
                    <a:pt x="143496" y="369112"/>
                    <a:pt x="101396" y="358317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4491990" name="Полилиния 71"/>
            <p:cNvSpPr/>
            <p:nvPr/>
          </p:nvSpPr>
          <p:spPr bwMode="auto">
            <a:xfrm flipV="1">
              <a:off x="-408613" y="2355662"/>
              <a:ext cx="246548" cy="358147"/>
            </a:xfrm>
            <a:custGeom>
              <a:avLst/>
              <a:gdLst>
                <a:gd name="connsiteX0" fmla="*/ 831 w 246549"/>
                <a:gd name="connsiteY0" fmla="*/ 339718 h 358148"/>
                <a:gd name="connsiteX1" fmla="*/ -1328 w 246549"/>
                <a:gd name="connsiteY1" fmla="*/ 164839 h 358148"/>
                <a:gd name="connsiteX2" fmla="*/ 1911 w 246549"/>
                <a:gd name="connsiteY2" fmla="*/ 2914 h 358148"/>
                <a:gd name="connsiteX3" fmla="*/ 41852 w 246549"/>
                <a:gd name="connsiteY3" fmla="*/ -325 h 358148"/>
                <a:gd name="connsiteX4" fmla="*/ 81794 w 246549"/>
                <a:gd name="connsiteY4" fmla="*/ -3563 h 358148"/>
                <a:gd name="connsiteX5" fmla="*/ 85032 w 246549"/>
                <a:gd name="connsiteY5" fmla="*/ 134613 h 358148"/>
                <a:gd name="connsiteX6" fmla="*/ 88271 w 246549"/>
                <a:gd name="connsiteY6" fmla="*/ 272789 h 358148"/>
                <a:gd name="connsiteX7" fmla="*/ 156279 w 246549"/>
                <a:gd name="connsiteY7" fmla="*/ 276027 h 358148"/>
                <a:gd name="connsiteX8" fmla="*/ 234003 w 246549"/>
                <a:gd name="connsiteY8" fmla="*/ 306253 h 358148"/>
                <a:gd name="connsiteX9" fmla="*/ 244798 w 246549"/>
                <a:gd name="connsiteY9" fmla="*/ 344036 h 358148"/>
                <a:gd name="connsiteX10" fmla="*/ 831 w 246549"/>
                <a:gd name="connsiteY10" fmla="*/ 339718 h 3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549" h="358148" extrusionOk="0">
                  <a:moveTo>
                    <a:pt x="831" y="339718"/>
                  </a:moveTo>
                  <a:cubicBezTo>
                    <a:pt x="-1328" y="332161"/>
                    <a:pt x="-2407" y="253358"/>
                    <a:pt x="-1328" y="164839"/>
                  </a:cubicBezTo>
                  <a:lnTo>
                    <a:pt x="1911" y="2914"/>
                  </a:lnTo>
                  <a:lnTo>
                    <a:pt x="41852" y="-325"/>
                  </a:lnTo>
                  <a:lnTo>
                    <a:pt x="81794" y="-3563"/>
                  </a:lnTo>
                  <a:lnTo>
                    <a:pt x="85032" y="134613"/>
                  </a:lnTo>
                  <a:lnTo>
                    <a:pt x="88271" y="272789"/>
                  </a:lnTo>
                  <a:lnTo>
                    <a:pt x="156279" y="276027"/>
                  </a:lnTo>
                  <a:cubicBezTo>
                    <a:pt x="217811" y="279266"/>
                    <a:pt x="225367" y="281425"/>
                    <a:pt x="234003" y="306253"/>
                  </a:cubicBezTo>
                  <a:cubicBezTo>
                    <a:pt x="240480" y="321366"/>
                    <a:pt x="244798" y="338638"/>
                    <a:pt x="244798" y="344036"/>
                  </a:cubicBezTo>
                  <a:cubicBezTo>
                    <a:pt x="244798" y="360228"/>
                    <a:pt x="7308" y="356990"/>
                    <a:pt x="831" y="339718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4929311" name="Полилиния 72"/>
            <p:cNvSpPr/>
            <p:nvPr/>
          </p:nvSpPr>
          <p:spPr bwMode="auto">
            <a:xfrm flipV="1">
              <a:off x="-124281" y="2356497"/>
              <a:ext cx="327672" cy="359472"/>
            </a:xfrm>
            <a:custGeom>
              <a:avLst/>
              <a:gdLst>
                <a:gd name="connsiteX0" fmla="*/ 55191 w 327672"/>
                <a:gd name="connsiteY0" fmla="*/ 337560 h 359473"/>
                <a:gd name="connsiteX1" fmla="*/ -2022 w 327672"/>
                <a:gd name="connsiteY1" fmla="*/ 177794 h 359473"/>
                <a:gd name="connsiteX2" fmla="*/ 160982 w 327672"/>
                <a:gd name="connsiteY2" fmla="*/ -3562 h 359473"/>
                <a:gd name="connsiteX3" fmla="*/ 323987 w 327672"/>
                <a:gd name="connsiteY3" fmla="*/ 147568 h 359473"/>
                <a:gd name="connsiteX4" fmla="*/ 272171 w 327672"/>
                <a:gd name="connsiteY4" fmla="*/ 327845 h 359473"/>
                <a:gd name="connsiteX5" fmla="*/ 162062 w 327672"/>
                <a:gd name="connsiteY5" fmla="*/ 355912 h 359473"/>
                <a:gd name="connsiteX6" fmla="*/ 55191 w 327672"/>
                <a:gd name="connsiteY6" fmla="*/ 337560 h 359473"/>
                <a:gd name="connsiteX7" fmla="*/ 206321 w 327672"/>
                <a:gd name="connsiteY7" fmla="*/ 273870 h 359473"/>
                <a:gd name="connsiteX8" fmla="*/ 230070 w 327672"/>
                <a:gd name="connsiteY8" fmla="*/ 181033 h 359473"/>
                <a:gd name="connsiteX9" fmla="*/ 162062 w 327672"/>
                <a:gd name="connsiteY9" fmla="*/ 64447 h 359473"/>
                <a:gd name="connsiteX10" fmla="*/ 89735 w 327672"/>
                <a:gd name="connsiteY10" fmla="*/ 178874 h 359473"/>
                <a:gd name="connsiteX11" fmla="*/ 113484 w 327672"/>
                <a:gd name="connsiteY11" fmla="*/ 273870 h 359473"/>
                <a:gd name="connsiteX12" fmla="*/ 159903 w 327672"/>
                <a:gd name="connsiteY12" fmla="*/ 291142 h 359473"/>
                <a:gd name="connsiteX13" fmla="*/ 206321 w 327672"/>
                <a:gd name="connsiteY13" fmla="*/ 273870 h 3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72" h="359473" extrusionOk="0">
                  <a:moveTo>
                    <a:pt x="55191" y="337560"/>
                  </a:moveTo>
                  <a:cubicBezTo>
                    <a:pt x="14170" y="311652"/>
                    <a:pt x="-2022" y="266313"/>
                    <a:pt x="-2022" y="177794"/>
                  </a:cubicBezTo>
                  <a:cubicBezTo>
                    <a:pt x="-2022" y="41777"/>
                    <a:pt x="38999" y="-3562"/>
                    <a:pt x="160982" y="-3562"/>
                  </a:cubicBezTo>
                  <a:cubicBezTo>
                    <a:pt x="267853" y="-3562"/>
                    <a:pt x="314271" y="38539"/>
                    <a:pt x="323987" y="147568"/>
                  </a:cubicBezTo>
                  <a:cubicBezTo>
                    <a:pt x="331543" y="230690"/>
                    <a:pt x="313192" y="293301"/>
                    <a:pt x="272171" y="327845"/>
                  </a:cubicBezTo>
                  <a:cubicBezTo>
                    <a:pt x="243024" y="352673"/>
                    <a:pt x="228991" y="355912"/>
                    <a:pt x="162062" y="355912"/>
                  </a:cubicBezTo>
                  <a:cubicBezTo>
                    <a:pt x="108087" y="355912"/>
                    <a:pt x="75702" y="349435"/>
                    <a:pt x="55191" y="337560"/>
                  </a:cubicBezTo>
                  <a:close/>
                  <a:moveTo>
                    <a:pt x="206321" y="273870"/>
                  </a:moveTo>
                  <a:cubicBezTo>
                    <a:pt x="226832" y="259836"/>
                    <a:pt x="230070" y="247962"/>
                    <a:pt x="230070" y="181033"/>
                  </a:cubicBezTo>
                  <a:cubicBezTo>
                    <a:pt x="230070" y="92514"/>
                    <a:pt x="213878" y="64447"/>
                    <a:pt x="162062" y="64447"/>
                  </a:cubicBezTo>
                  <a:cubicBezTo>
                    <a:pt x="105928" y="64447"/>
                    <a:pt x="89735" y="89275"/>
                    <a:pt x="89735" y="178874"/>
                  </a:cubicBezTo>
                  <a:cubicBezTo>
                    <a:pt x="89735" y="247962"/>
                    <a:pt x="92974" y="259836"/>
                    <a:pt x="113484" y="273870"/>
                  </a:cubicBezTo>
                  <a:cubicBezTo>
                    <a:pt x="126438" y="283585"/>
                    <a:pt x="148028" y="291142"/>
                    <a:pt x="159903" y="291142"/>
                  </a:cubicBezTo>
                  <a:cubicBezTo>
                    <a:pt x="171777" y="291142"/>
                    <a:pt x="193367" y="283585"/>
                    <a:pt x="206321" y="273870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5891248" name="Полилиния 73"/>
            <p:cNvSpPr/>
            <p:nvPr/>
          </p:nvSpPr>
          <p:spPr bwMode="auto">
            <a:xfrm flipV="1">
              <a:off x="-20411" y="2877796"/>
              <a:ext cx="277240" cy="358490"/>
            </a:xfrm>
            <a:custGeom>
              <a:avLst/>
              <a:gdLst>
                <a:gd name="connsiteX0" fmla="*/ 77559 w 277241"/>
                <a:gd name="connsiteY0" fmla="*/ 348886 h 358492"/>
                <a:gd name="connsiteX1" fmla="*/ 28981 w 277241"/>
                <a:gd name="connsiteY1" fmla="*/ 310024 h 358492"/>
                <a:gd name="connsiteX2" fmla="*/ -1245 w 277241"/>
                <a:gd name="connsiteY2" fmla="*/ 196676 h 358492"/>
                <a:gd name="connsiteX3" fmla="*/ 171475 w 277241"/>
                <a:gd name="connsiteY3" fmla="*/ -3031 h 358492"/>
                <a:gd name="connsiteX4" fmla="*/ 268630 w 277241"/>
                <a:gd name="connsiteY4" fmla="*/ 49864 h 358492"/>
                <a:gd name="connsiteX5" fmla="*/ 208178 w 277241"/>
                <a:gd name="connsiteY5" fmla="*/ 70375 h 358492"/>
                <a:gd name="connsiteX6" fmla="*/ 81877 w 277241"/>
                <a:gd name="connsiteY6" fmla="*/ 183722 h 358492"/>
                <a:gd name="connsiteX7" fmla="*/ 180111 w 277241"/>
                <a:gd name="connsiteY7" fmla="*/ 283036 h 358492"/>
                <a:gd name="connsiteX8" fmla="*/ 255676 w 277241"/>
                <a:gd name="connsiteY8" fmla="*/ 310024 h 358492"/>
                <a:gd name="connsiteX9" fmla="*/ 262153 w 277241"/>
                <a:gd name="connsiteY9" fmla="*/ 344568 h 358492"/>
                <a:gd name="connsiteX10" fmla="*/ 77559 w 277241"/>
                <a:gd name="connsiteY10" fmla="*/ 348886 h 35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41" h="358492" extrusionOk="0">
                  <a:moveTo>
                    <a:pt x="77559" y="348886"/>
                  </a:moveTo>
                  <a:cubicBezTo>
                    <a:pt x="65684" y="343488"/>
                    <a:pt x="44094" y="326216"/>
                    <a:pt x="28981" y="310024"/>
                  </a:cubicBezTo>
                  <a:cubicBezTo>
                    <a:pt x="6312" y="285195"/>
                    <a:pt x="1994" y="269003"/>
                    <a:pt x="-1245" y="196676"/>
                  </a:cubicBezTo>
                  <a:cubicBezTo>
                    <a:pt x="-8801" y="46626"/>
                    <a:pt x="33299" y="-1952"/>
                    <a:pt x="171475" y="-3031"/>
                  </a:cubicBezTo>
                  <a:cubicBezTo>
                    <a:pt x="266471" y="-3031"/>
                    <a:pt x="288061" y="8843"/>
                    <a:pt x="268630" y="49864"/>
                  </a:cubicBezTo>
                  <a:cubicBezTo>
                    <a:pt x="258915" y="72534"/>
                    <a:pt x="252438" y="74693"/>
                    <a:pt x="208178" y="70375"/>
                  </a:cubicBezTo>
                  <a:cubicBezTo>
                    <a:pt x="107785" y="58500"/>
                    <a:pt x="80797" y="83329"/>
                    <a:pt x="81877" y="183722"/>
                  </a:cubicBezTo>
                  <a:cubicBezTo>
                    <a:pt x="82956" y="264685"/>
                    <a:pt x="100228" y="283036"/>
                    <a:pt x="180111" y="283036"/>
                  </a:cubicBezTo>
                  <a:cubicBezTo>
                    <a:pt x="234086" y="283036"/>
                    <a:pt x="242722" y="286275"/>
                    <a:pt x="255676" y="310024"/>
                  </a:cubicBezTo>
                  <a:cubicBezTo>
                    <a:pt x="263233" y="325137"/>
                    <a:pt x="266471" y="340250"/>
                    <a:pt x="262153" y="344568"/>
                  </a:cubicBezTo>
                  <a:cubicBezTo>
                    <a:pt x="250279" y="356442"/>
                    <a:pt x="102387" y="359681"/>
                    <a:pt x="77559" y="348886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9133983" name="Полилиния 74"/>
            <p:cNvSpPr/>
            <p:nvPr/>
          </p:nvSpPr>
          <p:spPr bwMode="auto">
            <a:xfrm flipV="1">
              <a:off x="-399555" y="2885451"/>
              <a:ext cx="333002" cy="473943"/>
            </a:xfrm>
            <a:custGeom>
              <a:avLst/>
              <a:gdLst>
                <a:gd name="connsiteX0" fmla="*/ -1795 w 333003"/>
                <a:gd name="connsiteY0" fmla="*/ 465582 h 473944"/>
                <a:gd name="connsiteX1" fmla="*/ 59737 w 333003"/>
                <a:gd name="connsiteY1" fmla="*/ 291783 h 473944"/>
                <a:gd name="connsiteX2" fmla="*/ 120189 w 333003"/>
                <a:gd name="connsiteY2" fmla="*/ 123381 h 473944"/>
                <a:gd name="connsiteX3" fmla="*/ 92122 w 333003"/>
                <a:gd name="connsiteY3" fmla="*/ 65088 h 473944"/>
                <a:gd name="connsiteX4" fmla="*/ 62975 w 333003"/>
                <a:gd name="connsiteY4" fmla="*/ 318 h 473944"/>
                <a:gd name="connsiteX5" fmla="*/ 109394 w 333003"/>
                <a:gd name="connsiteY5" fmla="*/ -1841 h 473944"/>
                <a:gd name="connsiteX6" fmla="*/ 154733 w 333003"/>
                <a:gd name="connsiteY6" fmla="*/ 1397 h 473944"/>
                <a:gd name="connsiteX7" fmla="*/ 209787 w 333003"/>
                <a:gd name="connsiteY7" fmla="*/ 130937 h 473944"/>
                <a:gd name="connsiteX8" fmla="*/ 295068 w 333003"/>
                <a:gd name="connsiteY8" fmla="*/ 352235 h 473944"/>
                <a:gd name="connsiteX9" fmla="*/ 330691 w 333003"/>
                <a:gd name="connsiteY9" fmla="*/ 458026 h 473944"/>
                <a:gd name="connsiteX10" fmla="*/ 292909 w 333003"/>
                <a:gd name="connsiteY10" fmla="*/ 470980 h 473944"/>
                <a:gd name="connsiteX11" fmla="*/ 250808 w 333003"/>
                <a:gd name="connsiteY11" fmla="*/ 470980 h 473944"/>
                <a:gd name="connsiteX12" fmla="*/ 221662 w 333003"/>
                <a:gd name="connsiteY12" fmla="*/ 377063 h 473944"/>
                <a:gd name="connsiteX13" fmla="*/ 178482 w 333003"/>
                <a:gd name="connsiteY13" fmla="*/ 261557 h 473944"/>
                <a:gd name="connsiteX14" fmla="*/ 121268 w 333003"/>
                <a:gd name="connsiteY14" fmla="*/ 355473 h 473944"/>
                <a:gd name="connsiteX15" fmla="*/ 80247 w 333003"/>
                <a:gd name="connsiteY15" fmla="*/ 470980 h 473944"/>
                <a:gd name="connsiteX16" fmla="*/ 39226 w 333003"/>
                <a:gd name="connsiteY16" fmla="*/ 470980 h 473944"/>
                <a:gd name="connsiteX17" fmla="*/ -1795 w 333003"/>
                <a:gd name="connsiteY17" fmla="*/ 465582 h 4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003" h="473944" extrusionOk="0">
                  <a:moveTo>
                    <a:pt x="-1795" y="465582"/>
                  </a:moveTo>
                  <a:cubicBezTo>
                    <a:pt x="-1795" y="462344"/>
                    <a:pt x="25193" y="383540"/>
                    <a:pt x="59737" y="291783"/>
                  </a:cubicBezTo>
                  <a:lnTo>
                    <a:pt x="120189" y="123381"/>
                  </a:lnTo>
                  <a:lnTo>
                    <a:pt x="92122" y="65088"/>
                  </a:lnTo>
                  <a:cubicBezTo>
                    <a:pt x="75929" y="32703"/>
                    <a:pt x="62975" y="3556"/>
                    <a:pt x="62975" y="318"/>
                  </a:cubicBezTo>
                  <a:cubicBezTo>
                    <a:pt x="62975" y="-2921"/>
                    <a:pt x="83486" y="-4000"/>
                    <a:pt x="109394" y="-1841"/>
                  </a:cubicBezTo>
                  <a:lnTo>
                    <a:pt x="154733" y="1397"/>
                  </a:lnTo>
                  <a:lnTo>
                    <a:pt x="209787" y="130937"/>
                  </a:lnTo>
                  <a:cubicBezTo>
                    <a:pt x="241093" y="202184"/>
                    <a:pt x="278875" y="301498"/>
                    <a:pt x="295068" y="352235"/>
                  </a:cubicBezTo>
                  <a:cubicBezTo>
                    <a:pt x="312340" y="402971"/>
                    <a:pt x="327453" y="450469"/>
                    <a:pt x="330691" y="458026"/>
                  </a:cubicBezTo>
                  <a:cubicBezTo>
                    <a:pt x="333930" y="466662"/>
                    <a:pt x="322055" y="470980"/>
                    <a:pt x="292909" y="470980"/>
                  </a:cubicBezTo>
                  <a:lnTo>
                    <a:pt x="250808" y="470980"/>
                  </a:lnTo>
                  <a:lnTo>
                    <a:pt x="221662" y="377063"/>
                  </a:lnTo>
                  <a:cubicBezTo>
                    <a:pt x="206549" y="324168"/>
                    <a:pt x="187118" y="272352"/>
                    <a:pt x="178482" y="261557"/>
                  </a:cubicBezTo>
                  <a:cubicBezTo>
                    <a:pt x="164448" y="243205"/>
                    <a:pt x="160130" y="250762"/>
                    <a:pt x="121268" y="355473"/>
                  </a:cubicBezTo>
                  <a:lnTo>
                    <a:pt x="80247" y="470980"/>
                  </a:lnTo>
                  <a:lnTo>
                    <a:pt x="39226" y="470980"/>
                  </a:lnTo>
                  <a:cubicBezTo>
                    <a:pt x="16557" y="470980"/>
                    <a:pt x="-1795" y="468821"/>
                    <a:pt x="-1795" y="465582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147644" name="Полилиния 75"/>
            <p:cNvSpPr/>
            <p:nvPr/>
          </p:nvSpPr>
          <p:spPr bwMode="auto">
            <a:xfrm flipV="1">
              <a:off x="315564" y="2885451"/>
              <a:ext cx="310403" cy="346518"/>
            </a:xfrm>
            <a:custGeom>
              <a:avLst/>
              <a:gdLst>
                <a:gd name="connsiteX0" fmla="*/ 45704 w 310404"/>
                <a:gd name="connsiteY0" fmla="*/ 257130 h 346519"/>
                <a:gd name="connsiteX1" fmla="*/ -714 w 310404"/>
                <a:gd name="connsiteY1" fmla="*/ 17481 h 346519"/>
                <a:gd name="connsiteX2" fmla="*/ 37068 w 310404"/>
                <a:gd name="connsiteY2" fmla="*/ -1950 h 346519"/>
                <a:gd name="connsiteX3" fmla="*/ 91043 w 310404"/>
                <a:gd name="connsiteY3" fmla="*/ 39071 h 346519"/>
                <a:gd name="connsiteX4" fmla="*/ 129905 w 310404"/>
                <a:gd name="connsiteY4" fmla="*/ 227984 h 346519"/>
                <a:gd name="connsiteX5" fmla="*/ 178483 w 310404"/>
                <a:gd name="connsiteY5" fmla="*/ 267925 h 346519"/>
                <a:gd name="connsiteX6" fmla="*/ 220583 w 310404"/>
                <a:gd name="connsiteY6" fmla="*/ 267925 h 346519"/>
                <a:gd name="connsiteX7" fmla="*/ 223822 w 310404"/>
                <a:gd name="connsiteY7" fmla="*/ 136226 h 346519"/>
                <a:gd name="connsiteX8" fmla="*/ 227060 w 310404"/>
                <a:gd name="connsiteY8" fmla="*/ 3448 h 346519"/>
                <a:gd name="connsiteX9" fmla="*/ 268081 w 310404"/>
                <a:gd name="connsiteY9" fmla="*/ 209 h 346519"/>
                <a:gd name="connsiteX10" fmla="*/ 308023 w 310404"/>
                <a:gd name="connsiteY10" fmla="*/ -3029 h 346519"/>
                <a:gd name="connsiteX11" fmla="*/ 308023 w 310404"/>
                <a:gd name="connsiteY11" fmla="*/ 169691 h 346519"/>
                <a:gd name="connsiteX12" fmla="*/ 308023 w 310404"/>
                <a:gd name="connsiteY12" fmla="*/ 343490 h 346519"/>
                <a:gd name="connsiteX13" fmla="*/ 179562 w 310404"/>
                <a:gd name="connsiteY13" fmla="*/ 343490 h 346519"/>
                <a:gd name="connsiteX14" fmla="*/ 52181 w 310404"/>
                <a:gd name="connsiteY14" fmla="*/ 343490 h 346519"/>
                <a:gd name="connsiteX15" fmla="*/ 45704 w 310404"/>
                <a:gd name="connsiteY15" fmla="*/ 257130 h 3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0404" h="346519" extrusionOk="0">
                  <a:moveTo>
                    <a:pt x="45704" y="257130"/>
                  </a:moveTo>
                  <a:cubicBezTo>
                    <a:pt x="40307" y="184804"/>
                    <a:pt x="24114" y="100603"/>
                    <a:pt x="-714" y="17481"/>
                  </a:cubicBezTo>
                  <a:cubicBezTo>
                    <a:pt x="-6112" y="1289"/>
                    <a:pt x="365" y="-1950"/>
                    <a:pt x="37068" y="-1950"/>
                  </a:cubicBezTo>
                  <a:cubicBezTo>
                    <a:pt x="78089" y="-1950"/>
                    <a:pt x="81328" y="209"/>
                    <a:pt x="91043" y="39071"/>
                  </a:cubicBezTo>
                  <a:cubicBezTo>
                    <a:pt x="102918" y="81172"/>
                    <a:pt x="119110" y="159975"/>
                    <a:pt x="129905" y="227984"/>
                  </a:cubicBezTo>
                  <a:cubicBezTo>
                    <a:pt x="136382" y="265766"/>
                    <a:pt x="138541" y="267925"/>
                    <a:pt x="178483" y="267925"/>
                  </a:cubicBezTo>
                  <a:lnTo>
                    <a:pt x="220583" y="267925"/>
                  </a:lnTo>
                  <a:lnTo>
                    <a:pt x="223822" y="136226"/>
                  </a:lnTo>
                  <a:lnTo>
                    <a:pt x="227060" y="3448"/>
                  </a:lnTo>
                  <a:lnTo>
                    <a:pt x="268081" y="209"/>
                  </a:lnTo>
                  <a:lnTo>
                    <a:pt x="308023" y="-3029"/>
                  </a:lnTo>
                  <a:lnTo>
                    <a:pt x="308023" y="169691"/>
                  </a:lnTo>
                  <a:lnTo>
                    <a:pt x="308023" y="343490"/>
                  </a:lnTo>
                  <a:lnTo>
                    <a:pt x="179562" y="343490"/>
                  </a:lnTo>
                  <a:lnTo>
                    <a:pt x="52181" y="343490"/>
                  </a:lnTo>
                  <a:lnTo>
                    <a:pt x="45704" y="257130"/>
                  </a:ln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8466338" name="Полилиния 76"/>
            <p:cNvSpPr/>
            <p:nvPr/>
          </p:nvSpPr>
          <p:spPr bwMode="auto">
            <a:xfrm flipV="1">
              <a:off x="704583" y="2885451"/>
              <a:ext cx="331594" cy="474979"/>
            </a:xfrm>
            <a:custGeom>
              <a:avLst/>
              <a:gdLst>
                <a:gd name="connsiteX0" fmla="*/ -367 w 331595"/>
                <a:gd name="connsiteY0" fmla="*/ 453665 h 474980"/>
                <a:gd name="connsiteX1" fmla="*/ 112981 w 331595"/>
                <a:gd name="connsiteY1" fmla="*/ 121179 h 474980"/>
                <a:gd name="connsiteX2" fmla="*/ 85993 w 331595"/>
                <a:gd name="connsiteY2" fmla="*/ 56409 h 474980"/>
                <a:gd name="connsiteX3" fmla="*/ 59006 w 331595"/>
                <a:gd name="connsiteY3" fmla="*/ 5672 h 474980"/>
                <a:gd name="connsiteX4" fmla="*/ 102186 w 331595"/>
                <a:gd name="connsiteY4" fmla="*/ -2964 h 474980"/>
                <a:gd name="connsiteX5" fmla="*/ 160479 w 331595"/>
                <a:gd name="connsiteY5" fmla="*/ 21865 h 474980"/>
                <a:gd name="connsiteX6" fmla="*/ 328881 w 331595"/>
                <a:gd name="connsiteY6" fmla="*/ 463380 h 474980"/>
                <a:gd name="connsiteX7" fmla="*/ 286780 w 331595"/>
                <a:gd name="connsiteY7" fmla="*/ 472016 h 474980"/>
                <a:gd name="connsiteX8" fmla="*/ 238203 w 331595"/>
                <a:gd name="connsiteY8" fmla="*/ 437472 h 474980"/>
                <a:gd name="connsiteX9" fmla="*/ 165876 w 331595"/>
                <a:gd name="connsiteY9" fmla="*/ 245321 h 474980"/>
                <a:gd name="connsiteX10" fmla="*/ 150763 w 331595"/>
                <a:gd name="connsiteY10" fmla="*/ 270150 h 474980"/>
                <a:gd name="connsiteX11" fmla="*/ 89232 w 331595"/>
                <a:gd name="connsiteY11" fmla="*/ 442870 h 474980"/>
                <a:gd name="connsiteX12" fmla="*/ 35257 w 331595"/>
                <a:gd name="connsiteY12" fmla="*/ 472016 h 474980"/>
                <a:gd name="connsiteX13" fmla="*/ -367 w 331595"/>
                <a:gd name="connsiteY13" fmla="*/ 453665 h 47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595" h="474980" extrusionOk="0">
                  <a:moveTo>
                    <a:pt x="-367" y="453665"/>
                  </a:moveTo>
                  <a:cubicBezTo>
                    <a:pt x="39575" y="354351"/>
                    <a:pt x="112981" y="139530"/>
                    <a:pt x="112981" y="121179"/>
                  </a:cubicBezTo>
                  <a:cubicBezTo>
                    <a:pt x="112981" y="109304"/>
                    <a:pt x="101106" y="80158"/>
                    <a:pt x="85993" y="56409"/>
                  </a:cubicBezTo>
                  <a:cubicBezTo>
                    <a:pt x="71960" y="32660"/>
                    <a:pt x="59006" y="9990"/>
                    <a:pt x="59006" y="5672"/>
                  </a:cubicBezTo>
                  <a:cubicBezTo>
                    <a:pt x="59006" y="275"/>
                    <a:pt x="78437" y="-2964"/>
                    <a:pt x="102186" y="-2964"/>
                  </a:cubicBezTo>
                  <a:cubicBezTo>
                    <a:pt x="134571" y="-2964"/>
                    <a:pt x="148604" y="2434"/>
                    <a:pt x="160479" y="21865"/>
                  </a:cubicBezTo>
                  <a:cubicBezTo>
                    <a:pt x="188546" y="65045"/>
                    <a:pt x="328881" y="433154"/>
                    <a:pt x="328881" y="463380"/>
                  </a:cubicBezTo>
                  <a:cubicBezTo>
                    <a:pt x="328881" y="467698"/>
                    <a:pt x="310529" y="472016"/>
                    <a:pt x="286780" y="472016"/>
                  </a:cubicBezTo>
                  <a:cubicBezTo>
                    <a:pt x="247918" y="472016"/>
                    <a:pt x="244680" y="468778"/>
                    <a:pt x="238203" y="437472"/>
                  </a:cubicBezTo>
                  <a:cubicBezTo>
                    <a:pt x="227408" y="383497"/>
                    <a:pt x="175592" y="245321"/>
                    <a:pt x="165876" y="245321"/>
                  </a:cubicBezTo>
                  <a:cubicBezTo>
                    <a:pt x="161558" y="245321"/>
                    <a:pt x="154002" y="256116"/>
                    <a:pt x="150763" y="270150"/>
                  </a:cubicBezTo>
                  <a:cubicBezTo>
                    <a:pt x="144286" y="290660"/>
                    <a:pt x="132412" y="326284"/>
                    <a:pt x="89232" y="442870"/>
                  </a:cubicBezTo>
                  <a:cubicBezTo>
                    <a:pt x="79516" y="467698"/>
                    <a:pt x="71960" y="472016"/>
                    <a:pt x="35257" y="472016"/>
                  </a:cubicBezTo>
                  <a:cubicBezTo>
                    <a:pt x="-1446" y="472016"/>
                    <a:pt x="-6844" y="468778"/>
                    <a:pt x="-367" y="453665"/>
                  </a:cubicBez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1601442" name="Полилиния 77"/>
            <p:cNvSpPr/>
            <p:nvPr/>
          </p:nvSpPr>
          <p:spPr bwMode="auto">
            <a:xfrm flipV="1">
              <a:off x="1111744" y="2885451"/>
              <a:ext cx="237489" cy="346518"/>
            </a:xfrm>
            <a:custGeom>
              <a:avLst/>
              <a:gdLst>
                <a:gd name="connsiteX0" fmla="*/ -3015 w 237490"/>
                <a:gd name="connsiteY0" fmla="*/ 169691 h 346519"/>
                <a:gd name="connsiteX1" fmla="*/ -3015 w 237490"/>
                <a:gd name="connsiteY1" fmla="*/ -3029 h 346519"/>
                <a:gd name="connsiteX2" fmla="*/ 35847 w 237490"/>
                <a:gd name="connsiteY2" fmla="*/ 209 h 346519"/>
                <a:gd name="connsiteX3" fmla="*/ 74709 w 237490"/>
                <a:gd name="connsiteY3" fmla="*/ 3448 h 346519"/>
                <a:gd name="connsiteX4" fmla="*/ 75789 w 237490"/>
                <a:gd name="connsiteY4" fmla="*/ 132988 h 346519"/>
                <a:gd name="connsiteX5" fmla="*/ 77948 w 237490"/>
                <a:gd name="connsiteY5" fmla="*/ 262528 h 346519"/>
                <a:gd name="connsiteX6" fmla="*/ 143797 w 237490"/>
                <a:gd name="connsiteY6" fmla="*/ 265766 h 346519"/>
                <a:gd name="connsiteX7" fmla="*/ 222601 w 237490"/>
                <a:gd name="connsiteY7" fmla="*/ 295992 h 346519"/>
                <a:gd name="connsiteX8" fmla="*/ 234475 w 237490"/>
                <a:gd name="connsiteY8" fmla="*/ 332695 h 346519"/>
                <a:gd name="connsiteX9" fmla="*/ 115730 w 237490"/>
                <a:gd name="connsiteY9" fmla="*/ 343490 h 346519"/>
                <a:gd name="connsiteX10" fmla="*/ -3015 w 237490"/>
                <a:gd name="connsiteY10" fmla="*/ 343490 h 346519"/>
                <a:gd name="connsiteX11" fmla="*/ -3015 w 237490"/>
                <a:gd name="connsiteY11" fmla="*/ 169691 h 34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490" h="346519" extrusionOk="0">
                  <a:moveTo>
                    <a:pt x="-3015" y="169691"/>
                  </a:moveTo>
                  <a:lnTo>
                    <a:pt x="-3015" y="-3029"/>
                  </a:lnTo>
                  <a:lnTo>
                    <a:pt x="35847" y="209"/>
                  </a:lnTo>
                  <a:lnTo>
                    <a:pt x="74709" y="3448"/>
                  </a:lnTo>
                  <a:lnTo>
                    <a:pt x="75789" y="132988"/>
                  </a:lnTo>
                  <a:lnTo>
                    <a:pt x="77948" y="262528"/>
                  </a:lnTo>
                  <a:lnTo>
                    <a:pt x="143797" y="265766"/>
                  </a:lnTo>
                  <a:cubicBezTo>
                    <a:pt x="202090" y="269005"/>
                    <a:pt x="210726" y="272243"/>
                    <a:pt x="222601" y="295992"/>
                  </a:cubicBezTo>
                  <a:cubicBezTo>
                    <a:pt x="229078" y="311105"/>
                    <a:pt x="234475" y="327298"/>
                    <a:pt x="234475" y="332695"/>
                  </a:cubicBezTo>
                  <a:cubicBezTo>
                    <a:pt x="234475" y="339172"/>
                    <a:pt x="183739" y="343490"/>
                    <a:pt x="115730" y="343490"/>
                  </a:cubicBezTo>
                  <a:lnTo>
                    <a:pt x="-3015" y="343490"/>
                  </a:lnTo>
                  <a:lnTo>
                    <a:pt x="-3015" y="169691"/>
                  </a:ln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1912437" name="Полилиния 78"/>
            <p:cNvSpPr/>
            <p:nvPr/>
          </p:nvSpPr>
          <p:spPr bwMode="auto">
            <a:xfrm flipV="1">
              <a:off x="1414004" y="2885451"/>
              <a:ext cx="302259" cy="348149"/>
            </a:xfrm>
            <a:custGeom>
              <a:avLst/>
              <a:gdLst>
                <a:gd name="connsiteX0" fmla="*/ -3294 w 302260"/>
                <a:gd name="connsiteY0" fmla="*/ 220980 h 348151"/>
                <a:gd name="connsiteX1" fmla="*/ 52840 w 302260"/>
                <a:gd name="connsiteY1" fmla="*/ 9398 h 348151"/>
                <a:gd name="connsiteX2" fmla="*/ 261184 w 302260"/>
                <a:gd name="connsiteY2" fmla="*/ 10478 h 348151"/>
                <a:gd name="connsiteX3" fmla="*/ 298966 w 302260"/>
                <a:gd name="connsiteY3" fmla="*/ 23432 h 348151"/>
                <a:gd name="connsiteX4" fmla="*/ 298966 w 302260"/>
                <a:gd name="connsiteY4" fmla="*/ 184277 h 348151"/>
                <a:gd name="connsiteX5" fmla="*/ 298966 w 302260"/>
                <a:gd name="connsiteY5" fmla="*/ 345123 h 348151"/>
                <a:gd name="connsiteX6" fmla="*/ 255786 w 302260"/>
                <a:gd name="connsiteY6" fmla="*/ 345123 h 348151"/>
                <a:gd name="connsiteX7" fmla="*/ 212606 w 302260"/>
                <a:gd name="connsiteY7" fmla="*/ 345123 h 348151"/>
                <a:gd name="connsiteX8" fmla="*/ 212606 w 302260"/>
                <a:gd name="connsiteY8" fmla="*/ 211265 h 348151"/>
                <a:gd name="connsiteX9" fmla="*/ 212606 w 302260"/>
                <a:gd name="connsiteY9" fmla="*/ 77407 h 348151"/>
                <a:gd name="connsiteX10" fmla="*/ 180221 w 302260"/>
                <a:gd name="connsiteY10" fmla="*/ 69850 h 348151"/>
                <a:gd name="connsiteX11" fmla="*/ 118690 w 302260"/>
                <a:gd name="connsiteY11" fmla="*/ 77407 h 348151"/>
                <a:gd name="connsiteX12" fmla="*/ 88464 w 302260"/>
                <a:gd name="connsiteY12" fmla="*/ 91440 h 348151"/>
                <a:gd name="connsiteX13" fmla="*/ 85225 w 302260"/>
                <a:gd name="connsiteY13" fmla="*/ 218821 h 348151"/>
                <a:gd name="connsiteX14" fmla="*/ 81987 w 302260"/>
                <a:gd name="connsiteY14" fmla="*/ 345123 h 348151"/>
                <a:gd name="connsiteX15" fmla="*/ 39886 w 302260"/>
                <a:gd name="connsiteY15" fmla="*/ 345123 h 348151"/>
                <a:gd name="connsiteX16" fmla="*/ -3294 w 302260"/>
                <a:gd name="connsiteY16" fmla="*/ 345123 h 348151"/>
                <a:gd name="connsiteX17" fmla="*/ -3294 w 302260"/>
                <a:gd name="connsiteY17" fmla="*/ 220980 h 34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260" h="348151" extrusionOk="0">
                  <a:moveTo>
                    <a:pt x="-3294" y="220980"/>
                  </a:moveTo>
                  <a:cubicBezTo>
                    <a:pt x="-3294" y="83884"/>
                    <a:pt x="10740" y="32068"/>
                    <a:pt x="52840" y="9398"/>
                  </a:cubicBezTo>
                  <a:cubicBezTo>
                    <a:pt x="83066" y="-7874"/>
                    <a:pt x="208288" y="-6794"/>
                    <a:pt x="261184" y="10478"/>
                  </a:cubicBezTo>
                  <a:lnTo>
                    <a:pt x="298966" y="23432"/>
                  </a:lnTo>
                  <a:lnTo>
                    <a:pt x="298966" y="184277"/>
                  </a:lnTo>
                  <a:lnTo>
                    <a:pt x="298966" y="345123"/>
                  </a:lnTo>
                  <a:lnTo>
                    <a:pt x="255786" y="345123"/>
                  </a:lnTo>
                  <a:lnTo>
                    <a:pt x="212606" y="345123"/>
                  </a:lnTo>
                  <a:lnTo>
                    <a:pt x="212606" y="211265"/>
                  </a:lnTo>
                  <a:lnTo>
                    <a:pt x="212606" y="77407"/>
                  </a:lnTo>
                  <a:lnTo>
                    <a:pt x="180221" y="69850"/>
                  </a:lnTo>
                  <a:cubicBezTo>
                    <a:pt x="161870" y="65532"/>
                    <a:pt x="135962" y="68771"/>
                    <a:pt x="118690" y="77407"/>
                  </a:cubicBezTo>
                  <a:lnTo>
                    <a:pt x="88464" y="91440"/>
                  </a:lnTo>
                  <a:lnTo>
                    <a:pt x="85225" y="218821"/>
                  </a:lnTo>
                  <a:lnTo>
                    <a:pt x="81987" y="345123"/>
                  </a:lnTo>
                  <a:lnTo>
                    <a:pt x="39886" y="345123"/>
                  </a:lnTo>
                  <a:lnTo>
                    <a:pt x="-3294" y="345123"/>
                  </a:lnTo>
                  <a:lnTo>
                    <a:pt x="-3294" y="220980"/>
                  </a:lnTo>
                  <a:close/>
                </a:path>
              </a:pathLst>
            </a:custGeom>
            <a:grpFill/>
            <a:ln w="10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747631326" name="Рисунок 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860" y="3024299"/>
            <a:ext cx="648000" cy="648000"/>
          </a:xfrm>
          <a:prstGeom prst="rect">
            <a:avLst/>
          </a:prstGeom>
        </p:spPr>
      </p:pic>
      <p:grpSp>
        <p:nvGrpSpPr>
          <p:cNvPr id="981178179" name="Группа 1"/>
          <p:cNvGrpSpPr>
            <a:grpSpLocks noChangeAspect="1"/>
          </p:cNvGrpSpPr>
          <p:nvPr/>
        </p:nvGrpSpPr>
        <p:grpSpPr bwMode="auto">
          <a:xfrm>
            <a:off x="5186866" y="1079904"/>
            <a:ext cx="1296000" cy="1296000"/>
            <a:chOff x="1064287" y="1105263"/>
            <a:chExt cx="1080000" cy="1080000"/>
          </a:xfrm>
        </p:grpSpPr>
        <p:sp>
          <p:nvSpPr>
            <p:cNvPr id="281357539" name="Овал 2"/>
            <p:cNvSpPr>
              <a:spLocks noChangeAspect="1"/>
            </p:cNvSpPr>
            <p:nvPr/>
          </p:nvSpPr>
          <p:spPr bwMode="auto">
            <a:xfrm>
              <a:off x="1064287" y="1105263"/>
              <a:ext cx="1080000" cy="1080000"/>
            </a:xfrm>
            <a:prstGeom prst="ellipse">
              <a:avLst/>
            </a:prstGeom>
            <a:solidFill>
              <a:srgbClr val="E31E23">
                <a:alpha val="63529"/>
              </a:srgbClr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03641005" name="Овал 7"/>
            <p:cNvSpPr>
              <a:spLocks noChangeAspect="1"/>
            </p:cNvSpPr>
            <p:nvPr/>
          </p:nvSpPr>
          <p:spPr bwMode="auto">
            <a:xfrm>
              <a:off x="1204687" y="1244244"/>
              <a:ext cx="799200" cy="799200"/>
            </a:xfrm>
            <a:prstGeom prst="ellipse">
              <a:avLst/>
            </a:prstGeom>
            <a:solidFill>
              <a:srgbClr val="E31E23"/>
            </a:solidFill>
            <a:ln>
              <a:solidFill>
                <a:srgbClr val="E31E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24136713" name="Рисунок 43"/>
          <p:cNvPicPr/>
          <p:nvPr/>
        </p:nvPicPr>
        <p:blipFill>
          <a:blip r:embed="rId4"/>
          <a:stretch/>
        </p:blipFill>
        <p:spPr bwMode="auto">
          <a:xfrm rot="21584958">
            <a:off x="5346216" y="1246715"/>
            <a:ext cx="967315" cy="1007361"/>
          </a:xfrm>
          <a:prstGeom prst="rect">
            <a:avLst/>
          </a:prstGeom>
          <a:ln w="0">
            <a:noFill/>
          </a:ln>
        </p:spPr>
      </p:pic>
      <p:sp>
        <p:nvSpPr>
          <p:cNvPr id="1071098438" name="TextBox 6"/>
          <p:cNvSpPr txBox="1"/>
          <p:nvPr/>
        </p:nvSpPr>
        <p:spPr bwMode="auto">
          <a:xfrm>
            <a:off x="297076" y="184414"/>
            <a:ext cx="10440142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Oswald"/>
              </a:rPr>
              <a:t>ИНТЕГРАЦИЯ АИС ЛСПОРТ С ЦИФРОВЫМИ СИСТЕМАМИ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1320</Words>
  <Application>Microsoft Office PowerPoint</Application>
  <DocSecurity>0</DocSecurity>
  <PresentationFormat>Широкоэкранный</PresentationFormat>
  <Paragraphs>256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Abyssinica SIL</vt:lpstr>
      <vt:lpstr>Arial</vt:lpstr>
      <vt:lpstr>Open Sans</vt:lpstr>
      <vt:lpstr>Oswald</vt:lpstr>
      <vt:lpstr>Oswald ExtraLight</vt:lpstr>
      <vt:lpstr>Oswald Light</vt:lpstr>
      <vt:lpstr>Oswald Medium</vt:lpstr>
      <vt:lpstr>Symbol</vt:lpstr>
      <vt:lpstr>Tempora LGC Uni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Васильевна Плеханова</dc:creator>
  <cp:keywords/>
  <dc:description/>
  <cp:lastModifiedBy>Елена Васильевна Плеханова</cp:lastModifiedBy>
  <cp:revision>26</cp:revision>
  <dcterms:created xsi:type="dcterms:W3CDTF">2012-12-03T06:56:55Z</dcterms:created>
  <dcterms:modified xsi:type="dcterms:W3CDTF">2023-12-25T08:24:48Z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</vt:i4>
  </property>
  <property fmtid="{D5CDD505-2E9C-101B-9397-08002B2CF9AE}" pid="4" name="PresentationFormat">
    <vt:lpwstr>Widescreen</vt:lpwstr>
  </property>
  <property fmtid="{D5CDD505-2E9C-101B-9397-08002B2CF9AE}" pid="5" name="Slides">
    <vt:i4>2</vt:i4>
  </property>
</Properties>
</file>