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9" r:id="rId3"/>
    <p:sldId id="260" r:id="rId4"/>
    <p:sldId id="258" r:id="rId5"/>
    <p:sldId id="261" r:id="rId6"/>
    <p:sldId id="269" r:id="rId7"/>
    <p:sldId id="270" r:id="rId8"/>
    <p:sldId id="272" r:id="rId9"/>
    <p:sldId id="271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D3E"/>
    <a:srgbClr val="38D600"/>
    <a:srgbClr val="46A05E"/>
    <a:srgbClr val="1AB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6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7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6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8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6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5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20CA-3D83-41D9-B706-3FD551B6A733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456D-B030-4DFA-82CB-4D73B278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2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568315115"/>
          <p:cNvSpPr/>
          <p:nvPr/>
        </p:nvSpPr>
        <p:spPr bwMode="auto">
          <a:xfrm>
            <a:off x="4494111" y="3364275"/>
            <a:ext cx="25224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Рисунок 177861515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01145"/>
            <a:ext cx="12290024" cy="6959145"/>
          </a:xfrm>
          <a:prstGeom prst="rect">
            <a:avLst/>
          </a:prstGeom>
        </p:spPr>
      </p:pic>
      <p:sp>
        <p:nvSpPr>
          <p:cNvPr id="6" name="TextBox 1599638451"/>
          <p:cNvSpPr txBox="1"/>
          <p:nvPr/>
        </p:nvSpPr>
        <p:spPr bwMode="auto">
          <a:xfrm flipH="1">
            <a:off x="5509144" y="5604406"/>
            <a:ext cx="2421508" cy="347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dirty="0">
                <a:latin typeface="Book Antiqua"/>
                <a:ea typeface="Book Antiqua"/>
                <a:cs typeface="Book Antiqua"/>
              </a:rPr>
              <a:t>г. </a:t>
            </a:r>
            <a:r>
              <a:rPr lang="ru-RU" sz="1600" dirty="0" smtClean="0">
                <a:latin typeface="Book Antiqua"/>
                <a:ea typeface="Book Antiqua"/>
                <a:cs typeface="Book Antiqua"/>
              </a:rPr>
              <a:t>Кемерово</a:t>
            </a:r>
            <a:r>
              <a:rPr sz="1600" dirty="0" smtClean="0">
                <a:latin typeface="Book Antiqua"/>
                <a:ea typeface="Book Antiqua"/>
                <a:cs typeface="Book Antiqua"/>
              </a:rPr>
              <a:t>,</a:t>
            </a:r>
            <a:r>
              <a:rPr lang="ru-RU" sz="1600" dirty="0" smtClean="0">
                <a:latin typeface="Book Antiqua"/>
                <a:ea typeface="Book Antiqua"/>
                <a:cs typeface="Book Antiqua"/>
              </a:rPr>
              <a:t> </a:t>
            </a:r>
            <a:r>
              <a:rPr sz="1600" dirty="0" smtClean="0">
                <a:latin typeface="Book Antiqua"/>
                <a:ea typeface="Book Antiqua"/>
                <a:cs typeface="Book Antiqua"/>
              </a:rPr>
              <a:t>2023</a:t>
            </a:r>
            <a:endParaRPr dirty="0"/>
          </a:p>
        </p:txBody>
      </p:sp>
      <p:sp>
        <p:nvSpPr>
          <p:cNvPr id="7" name="TextBox 885966567"/>
          <p:cNvSpPr txBox="1"/>
          <p:nvPr/>
        </p:nvSpPr>
        <p:spPr bwMode="auto">
          <a:xfrm>
            <a:off x="1785726" y="359812"/>
            <a:ext cx="8961004" cy="1005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ДЕПАРТАМЕНТ ПО ФИЗИЧЕСКОЙ КУЛЬТУРЕ И СПОРТУ </a:t>
            </a:r>
            <a:endParaRPr sz="1600" b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sz="16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ЯМАЛО-НЕНЕЦКОГО АВТОНОМНОГО ОКРУГА</a:t>
            </a:r>
            <a:endParaRPr>
              <a:solidFill>
                <a:schemeClr val="tx1"/>
              </a:solidFill>
            </a:endParaRPr>
          </a:p>
          <a:p>
            <a:pPr algn="ctr">
              <a:defRPr/>
            </a:pPr>
            <a:r>
              <a:rPr sz="14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Государственное автономное учреждение Ямало-Ненецкого автономного округа </a:t>
            </a:r>
            <a:endParaRPr>
              <a:solidFill>
                <a:schemeClr val="tx1"/>
              </a:solidFill>
            </a:endParaRPr>
          </a:p>
          <a:p>
            <a:pPr algn="ctr">
              <a:defRPr/>
            </a:pPr>
            <a:r>
              <a:rPr sz="14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«Центр спортивной подготовки»</a:t>
            </a:r>
            <a:endParaRPr sz="1400" b="0">
              <a:solidFill>
                <a:schemeClr val="tx1"/>
              </a:solidFill>
            </a:endParaRPr>
          </a:p>
        </p:txBody>
      </p:sp>
      <p:pic>
        <p:nvPicPr>
          <p:cNvPr id="8" name="Рисунок 8583909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6201" y="296853"/>
            <a:ext cx="853095" cy="837585"/>
          </a:xfrm>
          <a:prstGeom prst="rect">
            <a:avLst/>
          </a:prstGeom>
        </p:spPr>
      </p:pic>
      <p:pic>
        <p:nvPicPr>
          <p:cNvPr id="9" name="Рисунок 124222257"/>
          <p:cNvPicPr>
            <a:picLocks noChangeAspect="1"/>
          </p:cNvPicPr>
          <p:nvPr/>
        </p:nvPicPr>
        <p:blipFill>
          <a:blip r:embed="rId4"/>
          <a:srcRect l="28233" t="30064" r="27950" b="11715"/>
          <a:stretch/>
        </p:blipFill>
        <p:spPr bwMode="auto">
          <a:xfrm>
            <a:off x="10684082" y="296853"/>
            <a:ext cx="992246" cy="741600"/>
          </a:xfrm>
          <a:prstGeom prst="flowChartAlternateProcess">
            <a:avLst/>
          </a:prstGeom>
        </p:spPr>
      </p:pic>
      <p:sp>
        <p:nvSpPr>
          <p:cNvPr id="10" name=" 328227234"/>
          <p:cNvSpPr/>
          <p:nvPr/>
        </p:nvSpPr>
        <p:spPr bwMode="auto">
          <a:xfrm>
            <a:off x="5968559" y="4725213"/>
            <a:ext cx="9886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" name="Рисунок 1808102449"/>
          <p:cNvPicPr>
            <a:picLocks noChangeAspect="1"/>
          </p:cNvPicPr>
          <p:nvPr/>
        </p:nvPicPr>
        <p:blipFill>
          <a:blip r:embed="rId5"/>
          <a:srcRect l="19039" r="18827"/>
          <a:stretch/>
        </p:blipFill>
        <p:spPr bwMode="auto">
          <a:xfrm>
            <a:off x="388991" y="1421171"/>
            <a:ext cx="3229451" cy="3109270"/>
          </a:xfrm>
          <a:prstGeom prst="rect">
            <a:avLst/>
          </a:prstGeom>
        </p:spPr>
      </p:pic>
      <p:sp>
        <p:nvSpPr>
          <p:cNvPr id="12" name="TextBox 1867383716"/>
          <p:cNvSpPr txBox="1"/>
          <p:nvPr/>
        </p:nvSpPr>
        <p:spPr bwMode="auto">
          <a:xfrm>
            <a:off x="4373920" y="2712654"/>
            <a:ext cx="6806285" cy="13032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Наставничество с сфере физической культуры и спорта Ямало-Ненецкого автономного округа</a:t>
            </a:r>
            <a:endParaRPr dirty="0"/>
          </a:p>
        </p:txBody>
      </p:sp>
      <p:sp>
        <p:nvSpPr>
          <p:cNvPr id="13" name="TextBox 1599638451"/>
          <p:cNvSpPr txBox="1"/>
          <p:nvPr/>
        </p:nvSpPr>
        <p:spPr bwMode="auto">
          <a:xfrm flipH="1">
            <a:off x="546201" y="5680302"/>
            <a:ext cx="4310060" cy="66595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Book Antiqua"/>
                <a:ea typeface="Book Antiqua"/>
                <a:cs typeface="Book Antiqua"/>
              </a:rPr>
              <a:t>Контактная информация: Плеханова Елена Васильевна, </a:t>
            </a:r>
            <a:r>
              <a:rPr lang="en-US" sz="1200" dirty="0" smtClean="0">
                <a:latin typeface="Book Antiqua"/>
                <a:ea typeface="Book Antiqua"/>
                <a:cs typeface="Book Antiqua"/>
              </a:rPr>
              <a:t/>
            </a:r>
            <a:br>
              <a:rPr lang="en-US" sz="1200" dirty="0" smtClean="0">
                <a:latin typeface="Book Antiqua"/>
                <a:ea typeface="Book Antiqua"/>
                <a:cs typeface="Book Antiqua"/>
              </a:rPr>
            </a:br>
            <a:r>
              <a:rPr lang="ru-RU" sz="1200" dirty="0" smtClean="0">
                <a:latin typeface="Book Antiqua"/>
                <a:ea typeface="Book Antiqua"/>
                <a:cs typeface="Book Antiqua"/>
              </a:rPr>
              <a:t>зам директора ГАУ ЯНАО ЦСП, 8(34922) 44143, </a:t>
            </a:r>
            <a:r>
              <a:rPr lang="en-US" sz="1200" dirty="0" smtClean="0">
                <a:latin typeface="Book Antiqua"/>
                <a:ea typeface="Book Antiqua"/>
                <a:cs typeface="Book Antiqua"/>
              </a:rPr>
              <a:t>plehanovae@bk.ru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1560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1679" y="1310946"/>
            <a:ext cx="4448849" cy="840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КВАНТ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«НАСТАВНИК»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97329" y="1456780"/>
            <a:ext cx="11726091" cy="4649921"/>
            <a:chOff x="439784" y="2238103"/>
            <a:chExt cx="11726091" cy="4649921"/>
          </a:xfrm>
        </p:grpSpPr>
        <p:grpSp>
          <p:nvGrpSpPr>
            <p:cNvPr id="8" name="Группа 2"/>
            <p:cNvGrpSpPr/>
            <p:nvPr/>
          </p:nvGrpSpPr>
          <p:grpSpPr bwMode="auto">
            <a:xfrm>
              <a:off x="2882536" y="3108960"/>
              <a:ext cx="3161211" cy="2943495"/>
              <a:chOff x="-1" y="102146"/>
              <a:chExt cx="4905030" cy="4331636"/>
            </a:xfrm>
          </p:grpSpPr>
          <p:pic>
            <p:nvPicPr>
              <p:cNvPr id="9" name="Рисунок 963822146"/>
              <p:cNvPicPr>
                <a:picLocks noChangeAspect="1"/>
              </p:cNvPicPr>
              <p:nvPr/>
            </p:nvPicPr>
            <p:blipFill>
              <a:blip r:embed="rId2"/>
              <a:srcRect l="33889" t="20492" r="35568" b="35940"/>
              <a:stretch/>
            </p:blipFill>
            <p:spPr bwMode="auto">
              <a:xfrm>
                <a:off x="-1" y="102146"/>
                <a:ext cx="4905030" cy="4331636"/>
              </a:xfrm>
              <a:prstGeom prst="flowChartAlternateProcess">
                <a:avLst/>
              </a:prstGeom>
            </p:spPr>
          </p:pic>
          <p:pic>
            <p:nvPicPr>
              <p:cNvPr id="10" name="Рисунок 1404738441"/>
              <p:cNvPicPr>
                <a:picLocks noChangeAspect="1"/>
              </p:cNvPicPr>
              <p:nvPr/>
            </p:nvPicPr>
            <p:blipFill>
              <a:blip r:embed="rId3"/>
              <a:srcRect l="30940" t="11091" r="29128" b="49368"/>
              <a:stretch/>
            </p:blipFill>
            <p:spPr bwMode="auto">
              <a:xfrm>
                <a:off x="1643803" y="1454178"/>
                <a:ext cx="1617413" cy="1525413"/>
              </a:xfrm>
              <a:prstGeom prst="ellipse">
                <a:avLst/>
              </a:prstGeom>
            </p:spPr>
          </p:pic>
          <p:pic>
            <p:nvPicPr>
              <p:cNvPr id="11" name="Рисунок 279768717"/>
              <p:cNvPicPr>
                <a:picLocks noChangeAspect="1"/>
              </p:cNvPicPr>
              <p:nvPr/>
            </p:nvPicPr>
            <p:blipFill>
              <a:blip r:embed="rId4"/>
              <a:srcRect l="36941" t="47561" r="50978" b="39407"/>
              <a:stretch/>
            </p:blipFill>
            <p:spPr bwMode="auto">
              <a:xfrm>
                <a:off x="996089" y="886906"/>
                <a:ext cx="909916" cy="886907"/>
              </a:xfrm>
              <a:prstGeom prst="ellipse">
                <a:avLst/>
              </a:prstGeom>
            </p:spPr>
          </p:pic>
          <p:pic>
            <p:nvPicPr>
              <p:cNvPr id="12" name="Рисунок 279768717"/>
              <p:cNvPicPr>
                <a:picLocks noChangeAspect="1"/>
              </p:cNvPicPr>
              <p:nvPr/>
            </p:nvPicPr>
            <p:blipFill>
              <a:blip r:embed="rId4"/>
              <a:srcRect l="37679" t="60127" r="50749" b="23057"/>
              <a:stretch/>
            </p:blipFill>
            <p:spPr bwMode="auto">
              <a:xfrm>
                <a:off x="2979783" y="886906"/>
                <a:ext cx="1022189" cy="887540"/>
              </a:xfrm>
              <a:prstGeom prst="ellipse">
                <a:avLst/>
              </a:prstGeom>
            </p:spPr>
          </p:pic>
          <p:pic>
            <p:nvPicPr>
              <p:cNvPr id="13" name="Рисунок 279768717"/>
              <p:cNvPicPr>
                <a:picLocks noChangeAspect="1"/>
              </p:cNvPicPr>
              <p:nvPr/>
            </p:nvPicPr>
            <p:blipFill>
              <a:blip r:embed="rId4"/>
              <a:srcRect l="10747" t="47332" r="77808" b="41513"/>
              <a:stretch/>
            </p:blipFill>
            <p:spPr bwMode="auto">
              <a:xfrm>
                <a:off x="3005883" y="2808024"/>
                <a:ext cx="996087" cy="804475"/>
              </a:xfrm>
              <a:prstGeom prst="ellipse">
                <a:avLst/>
              </a:prstGeom>
            </p:spPr>
          </p:pic>
          <p:pic>
            <p:nvPicPr>
              <p:cNvPr id="14" name="Рисунок 706100497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996089" y="2808024"/>
                <a:ext cx="946605" cy="773903"/>
              </a:xfrm>
              <a:prstGeom prst="ellipse">
                <a:avLst/>
              </a:prstGeom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2743200" y="2238103"/>
              <a:ext cx="9422675" cy="4397828"/>
              <a:chOff x="2743200" y="2238103"/>
              <a:chExt cx="9422675" cy="4397828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6714309" y="4685212"/>
                <a:ext cx="5451566" cy="1950719"/>
                <a:chOff x="6396445" y="3061064"/>
                <a:chExt cx="5451566" cy="1950719"/>
              </a:xfrm>
            </p:grpSpPr>
            <p:sp>
              <p:nvSpPr>
                <p:cNvPr id="32" name="Freeform 19"/>
                <p:cNvSpPr>
                  <a:spLocks/>
                </p:cNvSpPr>
                <p:nvPr/>
              </p:nvSpPr>
              <p:spPr bwMode="auto">
                <a:xfrm>
                  <a:off x="6396445" y="3061064"/>
                  <a:ext cx="5364480" cy="1950719"/>
                </a:xfrm>
                <a:custGeom>
                  <a:avLst/>
                  <a:gdLst>
                    <a:gd name="T0" fmla="*/ 3200 w 3200"/>
                    <a:gd name="T1" fmla="*/ 320 h 640"/>
                    <a:gd name="T2" fmla="*/ 2880 w 3200"/>
                    <a:gd name="T3" fmla="*/ 640 h 640"/>
                    <a:gd name="T4" fmla="*/ 320 w 3200"/>
                    <a:gd name="T5" fmla="*/ 640 h 640"/>
                    <a:gd name="T6" fmla="*/ 0 w 3200"/>
                    <a:gd name="T7" fmla="*/ 320 h 640"/>
                    <a:gd name="T8" fmla="*/ 320 w 3200"/>
                    <a:gd name="T9" fmla="*/ 0 h 640"/>
                    <a:gd name="T10" fmla="*/ 2880 w 3200"/>
                    <a:gd name="T11" fmla="*/ 0 h 640"/>
                    <a:gd name="T12" fmla="*/ 3200 w 3200"/>
                    <a:gd name="T13" fmla="*/ 32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0" h="640">
                      <a:moveTo>
                        <a:pt x="3200" y="320"/>
                      </a:moveTo>
                      <a:cubicBezTo>
                        <a:pt x="3200" y="496"/>
                        <a:pt x="3056" y="640"/>
                        <a:pt x="2880" y="640"/>
                      </a:cubicBezTo>
                      <a:cubicBezTo>
                        <a:pt x="320" y="640"/>
                        <a:pt x="320" y="640"/>
                        <a:pt x="320" y="640"/>
                      </a:cubicBezTo>
                      <a:cubicBezTo>
                        <a:pt x="144" y="640"/>
                        <a:pt x="0" y="496"/>
                        <a:pt x="0" y="320"/>
                      </a:cubicBezTo>
                      <a:cubicBezTo>
                        <a:pt x="0" y="144"/>
                        <a:pt x="144" y="0"/>
                        <a:pt x="320" y="0"/>
                      </a:cubicBez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3056" y="0"/>
                        <a:pt x="3200" y="144"/>
                        <a:pt x="3200" y="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EDEDE"/>
                    </a:gs>
                    <a:gs pos="100000">
                      <a:srgbClr val="FBFBFB"/>
                    </a:gs>
                  </a:gsLst>
                  <a:lin ang="5400000" scaled="1"/>
                </a:gradFill>
                <a:ln w="31750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101600" dir="5400000" algn="t" rotWithShape="0">
                    <a:sysClr val="windowText" lastClr="000000">
                      <a:lumMod val="85000"/>
                      <a:lumOff val="15000"/>
                      <a:alpha val="33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矩形 46"/>
                <p:cNvSpPr/>
                <p:nvPr/>
              </p:nvSpPr>
              <p:spPr>
                <a:xfrm>
                  <a:off x="6697242" y="3120861"/>
                  <a:ext cx="5150769" cy="1800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 ДО "СШ им. К. 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Еременко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«, МАУДО СШ «Юность», </a:t>
                  </a:r>
                  <a:endParaRPr lang="ru-RU" altLang="zh-CN" sz="1100" b="1" kern="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  <a:p>
                  <a:pPr lvl="0">
                    <a:defRPr/>
                  </a:pP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 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ДО СШ "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НОРД, 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МАУДО "СШ "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МУРАВЛЕНКО«,</a:t>
                  </a:r>
                  <a:endParaRPr lang="ru-RU" altLang="zh-CN" sz="1100" b="1" kern="0" dirty="0">
                    <a:solidFill>
                      <a:srgbClr val="0070C0"/>
                    </a:solidFill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  <a:p>
                  <a:pPr lvl="0">
                    <a:defRPr/>
                  </a:pP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МАУДО 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"СШ "АРКТИКА«, МАУ  ДО "СШ "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АРКТУР«,</a:t>
                  </a:r>
                </a:p>
                <a:p>
                  <a:pPr lvl="0">
                    <a:defRPr/>
                  </a:pP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 ФК «</a:t>
                  </a:r>
                  <a:r>
                    <a:rPr lang="ru-RU" altLang="zh-CN" sz="1100" b="1" kern="0" dirty="0" err="1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ЦРФКиС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», МАУ ДО СШ «Юность», МБУ ДО СШ «Олимп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»,</a:t>
                  </a:r>
                </a:p>
                <a:p>
                  <a:pPr lvl="0">
                    <a:defRPr/>
                  </a:pP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МБУ ДО "СШ "Олимпиец«, МБУ ДО «СШОР «</a:t>
                  </a:r>
                  <a:r>
                    <a:rPr lang="ru-RU" altLang="zh-CN" sz="1100" b="1" kern="0" dirty="0" err="1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Альтис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»,</a:t>
                  </a:r>
                </a:p>
                <a:p>
                  <a:pPr lvl="0">
                    <a:defRPr/>
                  </a:pP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МБУ ДО "СШОР "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Арктика«,, МАУ СОК «Зенит», </a:t>
                  </a:r>
                </a:p>
                <a:p>
                  <a:pPr lvl="0">
                    <a:defRPr/>
                  </a:pP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 «ФОК </a:t>
                  </a:r>
                  <a:r>
                    <a:rPr lang="ru-RU" altLang="zh-CN" sz="1100" b="1" kern="0" dirty="0" err="1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здоровье»МБУ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«</a:t>
                  </a:r>
                  <a:r>
                    <a:rPr lang="ru-RU" altLang="zh-CN" sz="1100" b="1" kern="0" dirty="0" err="1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ЦФКиС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», МБУ ДО СШ 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«Лидер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»,</a:t>
                  </a:r>
                </a:p>
                <a:p>
                  <a:pPr lvl="0">
                    <a:defRPr/>
                  </a:pP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 ДО СШ «</a:t>
                  </a:r>
                  <a:r>
                    <a:rPr lang="ru-RU" altLang="zh-CN" sz="1100" b="1" kern="0" dirty="0" err="1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Хыльмик</a:t>
                  </a:r>
                  <a:r>
                    <a:rPr lang="ru-RU" altLang="zh-CN" sz="11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»,</a:t>
                  </a:r>
                </a:p>
                <a:p>
                  <a:pPr>
                    <a:defRPr/>
                  </a:pP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МАУ ДО </a:t>
                  </a:r>
                  <a:r>
                    <a:rPr lang="ru-RU" altLang="zh-CN" sz="1100" b="1" kern="0" dirty="0" err="1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Пуровская</a:t>
                  </a:r>
                  <a:r>
                    <a:rPr lang="ru-RU" altLang="zh-CN" sz="11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районная СШОР "Авангард"</a:t>
                  </a:r>
                  <a:endParaRPr lang="ru-RU" altLang="zh-CN" sz="1100" b="1" kern="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  <a:p>
                  <a:pPr lvl="0">
                    <a:defRPr/>
                  </a:pPr>
                  <a:endParaRPr lang="ru-RU" altLang="zh-CN" sz="1200" b="1" kern="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6933817" y="3112153"/>
                <a:ext cx="4909839" cy="1384995"/>
                <a:chOff x="6463554" y="3364702"/>
                <a:chExt cx="4909839" cy="1384995"/>
              </a:xfrm>
            </p:grpSpPr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6463554" y="3403409"/>
                  <a:ext cx="4909839" cy="1053737"/>
                </a:xfrm>
                <a:custGeom>
                  <a:avLst/>
                  <a:gdLst>
                    <a:gd name="T0" fmla="*/ 3200 w 3200"/>
                    <a:gd name="T1" fmla="*/ 320 h 640"/>
                    <a:gd name="T2" fmla="*/ 2880 w 3200"/>
                    <a:gd name="T3" fmla="*/ 640 h 640"/>
                    <a:gd name="T4" fmla="*/ 320 w 3200"/>
                    <a:gd name="T5" fmla="*/ 640 h 640"/>
                    <a:gd name="T6" fmla="*/ 0 w 3200"/>
                    <a:gd name="T7" fmla="*/ 320 h 640"/>
                    <a:gd name="T8" fmla="*/ 320 w 3200"/>
                    <a:gd name="T9" fmla="*/ 0 h 640"/>
                    <a:gd name="T10" fmla="*/ 2880 w 3200"/>
                    <a:gd name="T11" fmla="*/ 0 h 640"/>
                    <a:gd name="T12" fmla="*/ 3200 w 3200"/>
                    <a:gd name="T13" fmla="*/ 32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0" h="640">
                      <a:moveTo>
                        <a:pt x="3200" y="320"/>
                      </a:moveTo>
                      <a:cubicBezTo>
                        <a:pt x="3200" y="496"/>
                        <a:pt x="3056" y="640"/>
                        <a:pt x="2880" y="640"/>
                      </a:cubicBezTo>
                      <a:cubicBezTo>
                        <a:pt x="320" y="640"/>
                        <a:pt x="320" y="640"/>
                        <a:pt x="320" y="640"/>
                      </a:cubicBezTo>
                      <a:cubicBezTo>
                        <a:pt x="144" y="640"/>
                        <a:pt x="0" y="496"/>
                        <a:pt x="0" y="320"/>
                      </a:cubicBezTo>
                      <a:cubicBezTo>
                        <a:pt x="0" y="144"/>
                        <a:pt x="144" y="0"/>
                        <a:pt x="320" y="0"/>
                      </a:cubicBez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3056" y="0"/>
                        <a:pt x="3200" y="144"/>
                        <a:pt x="3200" y="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EDEDE"/>
                    </a:gs>
                    <a:gs pos="100000">
                      <a:srgbClr val="FBFBFB"/>
                    </a:gs>
                  </a:gsLst>
                  <a:lin ang="5400000" scaled="1"/>
                </a:gradFill>
                <a:ln w="31750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101600" dir="5400000" algn="t" rotWithShape="0">
                    <a:sysClr val="windowText" lastClr="000000">
                      <a:lumMod val="85000"/>
                      <a:lumOff val="15000"/>
                      <a:alpha val="33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矩形 46"/>
                <p:cNvSpPr/>
                <p:nvPr/>
              </p:nvSpPr>
              <p:spPr>
                <a:xfrm>
                  <a:off x="6790204" y="3364702"/>
                  <a:ext cx="4429418" cy="13849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altLang="zh-CN" sz="12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Ноябрьск (4 ФСО</a:t>
                  </a: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);</a:t>
                  </a:r>
                  <a:endParaRPr kumimoji="0" lang="ru-RU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  <a:p>
                  <a:pPr lvl="0">
                    <a:defRPr/>
                  </a:pPr>
                  <a:r>
                    <a:rPr kumimoji="0" lang="ru-RU" altLang="zh-CN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Новый</a:t>
                  </a:r>
                  <a:r>
                    <a:rPr kumimoji="0" lang="ru-RU" altLang="zh-CN" sz="12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Уренгой, Муравленко,</a:t>
                  </a: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Салехард, </a:t>
                  </a:r>
                </a:p>
                <a:p>
                  <a:pPr lvl="0">
                    <a:defRPr/>
                  </a:pP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Пуровский р-н (2 ФСО); </a:t>
                  </a:r>
                </a:p>
                <a:p>
                  <a:pPr lvl="0">
                    <a:defRPr/>
                  </a:pP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Лабытнанги</a:t>
                  </a:r>
                  <a:r>
                    <a:rPr lang="ru-RU" altLang="zh-CN" sz="1200" b="1" kern="0" dirty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, </a:t>
                  </a: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Надым, </a:t>
                  </a:r>
                  <a:r>
                    <a:rPr lang="ru-RU" altLang="zh-CN" sz="1200" b="1" kern="0" baseline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Губкинский</a:t>
                  </a: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, </a:t>
                  </a:r>
                </a:p>
                <a:p>
                  <a:pPr lvl="0">
                    <a:defRPr/>
                  </a:pP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Шурышкарский, Ямальский, Красноселькупский,</a:t>
                  </a:r>
                </a:p>
                <a:p>
                  <a:pPr lvl="0">
                    <a:defRPr/>
                  </a:pPr>
                  <a:r>
                    <a:rPr lang="ru-RU" altLang="zh-CN" sz="1200" b="1" kern="0" dirty="0" smtClean="0">
                      <a:solidFill>
                        <a:srgbClr val="0070C0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Тазовский, Приуральский р-н (1  ФСО)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altLang="zh-CN" sz="1200" b="1" kern="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44"/>
              <p:cNvGrpSpPr/>
              <p:nvPr/>
            </p:nvGrpSpPr>
            <p:grpSpPr>
              <a:xfrm>
                <a:off x="5083246" y="2238103"/>
                <a:ext cx="2972183" cy="635725"/>
                <a:chOff x="3926210" y="1699152"/>
                <a:chExt cx="4443144" cy="726414"/>
              </a:xfrm>
            </p:grpSpPr>
            <p:sp>
              <p:nvSpPr>
                <p:cNvPr id="19" name="Freeform 19"/>
                <p:cNvSpPr>
                  <a:spLocks/>
                </p:cNvSpPr>
                <p:nvPr/>
              </p:nvSpPr>
              <p:spPr bwMode="auto">
                <a:xfrm>
                  <a:off x="3926210" y="1699152"/>
                  <a:ext cx="4443144" cy="726414"/>
                </a:xfrm>
                <a:custGeom>
                  <a:avLst/>
                  <a:gdLst>
                    <a:gd name="T0" fmla="*/ 3200 w 3200"/>
                    <a:gd name="T1" fmla="*/ 320 h 640"/>
                    <a:gd name="T2" fmla="*/ 2880 w 3200"/>
                    <a:gd name="T3" fmla="*/ 640 h 640"/>
                    <a:gd name="T4" fmla="*/ 320 w 3200"/>
                    <a:gd name="T5" fmla="*/ 640 h 640"/>
                    <a:gd name="T6" fmla="*/ 0 w 3200"/>
                    <a:gd name="T7" fmla="*/ 320 h 640"/>
                    <a:gd name="T8" fmla="*/ 320 w 3200"/>
                    <a:gd name="T9" fmla="*/ 0 h 640"/>
                    <a:gd name="T10" fmla="*/ 2880 w 3200"/>
                    <a:gd name="T11" fmla="*/ 0 h 640"/>
                    <a:gd name="T12" fmla="*/ 3200 w 3200"/>
                    <a:gd name="T13" fmla="*/ 32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0" h="640">
                      <a:moveTo>
                        <a:pt x="3200" y="320"/>
                      </a:moveTo>
                      <a:cubicBezTo>
                        <a:pt x="3200" y="496"/>
                        <a:pt x="3056" y="640"/>
                        <a:pt x="2880" y="640"/>
                      </a:cubicBezTo>
                      <a:cubicBezTo>
                        <a:pt x="320" y="640"/>
                        <a:pt x="320" y="640"/>
                        <a:pt x="320" y="640"/>
                      </a:cubicBezTo>
                      <a:cubicBezTo>
                        <a:pt x="144" y="640"/>
                        <a:pt x="0" y="496"/>
                        <a:pt x="0" y="320"/>
                      </a:cubicBezTo>
                      <a:cubicBezTo>
                        <a:pt x="0" y="144"/>
                        <a:pt x="144" y="0"/>
                        <a:pt x="320" y="0"/>
                      </a:cubicBez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3056" y="0"/>
                        <a:pt x="3200" y="144"/>
                        <a:pt x="3200" y="3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EDEDE"/>
                    </a:gs>
                    <a:gs pos="100000">
                      <a:srgbClr val="FBFBFB"/>
                    </a:gs>
                  </a:gsLst>
                  <a:lin ang="5400000" scaled="1"/>
                </a:gradFill>
                <a:ln w="31750" cap="flat">
                  <a:gradFill>
                    <a:gsLst>
                      <a:gs pos="0">
                        <a:sysClr val="window" lastClr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101600" dir="5400000" algn="t" rotWithShape="0">
                    <a:sysClr val="windowText" lastClr="000000">
                      <a:lumMod val="85000"/>
                      <a:lumOff val="15000"/>
                      <a:alpha val="33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矩形 46"/>
                <p:cNvSpPr/>
                <p:nvPr/>
              </p:nvSpPr>
              <p:spPr>
                <a:xfrm>
                  <a:off x="4427540" y="1757530"/>
                  <a:ext cx="3759556" cy="5978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Принимает участие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в</a:t>
                  </a:r>
                  <a:r>
                    <a:rPr kumimoji="0" lang="ru-RU" altLang="zh-CN" sz="14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</a:t>
                  </a:r>
                  <a:r>
                    <a:rPr kumimoji="0" lang="ru-RU" altLang="zh-C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кванте «Наставник</a:t>
                  </a:r>
                  <a:r>
                    <a:rPr kumimoji="0" lang="ru-RU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»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" name="Дуга 2"/>
              <p:cNvSpPr/>
              <p:nvPr/>
            </p:nvSpPr>
            <p:spPr>
              <a:xfrm>
                <a:off x="2743200" y="3021873"/>
                <a:ext cx="3370217" cy="3370217"/>
              </a:xfrm>
              <a:prstGeom prst="arc">
                <a:avLst>
                  <a:gd name="adj1" fmla="val 16200000"/>
                  <a:gd name="adj2" fmla="val 682727"/>
                </a:avLst>
              </a:prstGeom>
              <a:ln w="38100">
                <a:solidFill>
                  <a:srgbClr val="1AB6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4247304" y="2560941"/>
                <a:ext cx="1053494" cy="460932"/>
                <a:chOff x="4674024" y="2604484"/>
                <a:chExt cx="1053494" cy="460932"/>
              </a:xfrm>
            </p:grpSpPr>
            <p:sp>
              <p:nvSpPr>
                <p:cNvPr id="16" name="圆角矩形 57"/>
                <p:cNvSpPr/>
                <p:nvPr/>
              </p:nvSpPr>
              <p:spPr>
                <a:xfrm>
                  <a:off x="4674619" y="2604484"/>
                  <a:ext cx="985952" cy="46093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0070C0"/>
                    </a:gs>
                    <a:gs pos="0">
                      <a:srgbClr val="002060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矩形 46"/>
                <p:cNvSpPr/>
                <p:nvPr/>
              </p:nvSpPr>
              <p:spPr>
                <a:xfrm>
                  <a:off x="4674024" y="2615767"/>
                  <a:ext cx="10534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altLang="zh-CN" sz="2000" b="1" kern="0" dirty="0" smtClean="0">
                      <a:solidFill>
                        <a:schemeClr val="bg1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25</a:t>
                  </a:r>
                  <a:r>
                    <a:rPr kumimoji="0" lang="ru-RU" altLang="zh-CN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</a:t>
                  </a:r>
                  <a:r>
                    <a:rPr kumimoji="0" lang="ru-RU" altLang="zh-CN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чел.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5965371" y="3596639"/>
                <a:ext cx="1175658" cy="627017"/>
                <a:chOff x="7376159" y="4746170"/>
                <a:chExt cx="1175658" cy="627017"/>
              </a:xfrm>
            </p:grpSpPr>
            <p:sp>
              <p:nvSpPr>
                <p:cNvPr id="17" name="圆角矩形 57"/>
                <p:cNvSpPr/>
                <p:nvPr/>
              </p:nvSpPr>
              <p:spPr>
                <a:xfrm>
                  <a:off x="7376159" y="4746170"/>
                  <a:ext cx="1175658" cy="62701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0070C0"/>
                    </a:gs>
                    <a:gs pos="0">
                      <a:srgbClr val="002060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矩形 46"/>
                <p:cNvSpPr/>
                <p:nvPr/>
              </p:nvSpPr>
              <p:spPr>
                <a:xfrm>
                  <a:off x="7491246" y="4849516"/>
                  <a:ext cx="10567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altLang="zh-CN" sz="2000" b="1" kern="0" dirty="0" smtClean="0">
                      <a:solidFill>
                        <a:schemeClr val="bg1"/>
                      </a:solidFill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13</a:t>
                  </a:r>
                  <a:r>
                    <a:rPr kumimoji="0" lang="ru-RU" altLang="zh-CN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 МО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5849681" y="5011781"/>
                <a:ext cx="1234633" cy="627017"/>
                <a:chOff x="7334492" y="4781004"/>
                <a:chExt cx="1234633" cy="627017"/>
              </a:xfrm>
            </p:grpSpPr>
            <p:sp>
              <p:nvSpPr>
                <p:cNvPr id="29" name="圆角矩形 57"/>
                <p:cNvSpPr/>
                <p:nvPr/>
              </p:nvSpPr>
              <p:spPr>
                <a:xfrm>
                  <a:off x="7341325" y="4781004"/>
                  <a:ext cx="1175658" cy="62701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0070C0"/>
                    </a:gs>
                    <a:gs pos="0">
                      <a:srgbClr val="002060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ysClr val="windowText" lastClr="000000">
                      <a:lumMod val="85000"/>
                      <a:lumOff val="15000"/>
                      <a:alpha val="28000"/>
                    </a:sys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13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矩形 46"/>
                <p:cNvSpPr/>
                <p:nvPr/>
              </p:nvSpPr>
              <p:spPr>
                <a:xfrm>
                  <a:off x="7334492" y="4884350"/>
                  <a:ext cx="12346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微软雅黑" panose="020B0503020204020204" pitchFamily="34" charset="-122"/>
                    </a:rPr>
                    <a:t>20 ФСО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5" name="Дуга 34"/>
            <p:cNvSpPr/>
            <p:nvPr/>
          </p:nvSpPr>
          <p:spPr>
            <a:xfrm rot="10800000">
              <a:off x="2843348" y="2891246"/>
              <a:ext cx="3087190" cy="3357152"/>
            </a:xfrm>
            <a:prstGeom prst="arc">
              <a:avLst>
                <a:gd name="adj1" fmla="val 16200000"/>
                <a:gd name="adj2" fmla="val 682727"/>
              </a:avLst>
            </a:prstGeom>
            <a:ln w="38100">
              <a:solidFill>
                <a:srgbClr val="1AB6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439784" y="5229498"/>
              <a:ext cx="1724298" cy="483325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ysClr val="windowText" lastClr="000000">
                  <a:lumMod val="85000"/>
                  <a:lumOff val="15000"/>
                  <a:alpha val="33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6"/>
            <p:cNvSpPr/>
            <p:nvPr/>
          </p:nvSpPr>
          <p:spPr>
            <a:xfrm>
              <a:off x="533095" y="5223981"/>
              <a:ext cx="14830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微软雅黑" panose="020B0503020204020204" pitchFamily="34" charset="-122"/>
                </a:rPr>
                <a:t>Стаж работы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b="1" kern="0" dirty="0">
                  <a:solidFill>
                    <a:srgbClr val="0070C0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</a:rPr>
                <a:t>6</a:t>
              </a:r>
              <a:r>
                <a:rPr lang="ru-RU" altLang="zh-CN" sz="1400" b="1" kern="0" dirty="0" smtClean="0">
                  <a:solidFill>
                    <a:srgbClr val="0070C0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</a:rPr>
                <a:t>- 10 лет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圆角矩形 57"/>
            <p:cNvSpPr/>
            <p:nvPr/>
          </p:nvSpPr>
          <p:spPr>
            <a:xfrm>
              <a:off x="2009796" y="5103844"/>
              <a:ext cx="985952" cy="460932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矩形 46"/>
            <p:cNvSpPr/>
            <p:nvPr/>
          </p:nvSpPr>
          <p:spPr>
            <a:xfrm>
              <a:off x="2009201" y="5115127"/>
              <a:ext cx="1053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000" b="1" kern="0" noProof="0" dirty="0" smtClean="0">
                  <a:solidFill>
                    <a:schemeClr val="bg1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</a:rPr>
                <a:t>17</a:t>
              </a:r>
              <a:r>
                <a:rPr kumimoji="0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ru-RU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微软雅黑" panose="020B0503020204020204" pitchFamily="34" charset="-122"/>
                </a:rPr>
                <a:t>чел.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2198915" y="6387738"/>
              <a:ext cx="1724298" cy="483325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ysClr val="windowText" lastClr="000000">
                  <a:lumMod val="85000"/>
                  <a:lumOff val="15000"/>
                  <a:alpha val="33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6"/>
            <p:cNvSpPr/>
            <p:nvPr/>
          </p:nvSpPr>
          <p:spPr>
            <a:xfrm>
              <a:off x="2274808" y="6364804"/>
              <a:ext cx="14830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微软雅黑" panose="020B0503020204020204" pitchFamily="34" charset="-122"/>
                </a:rPr>
                <a:t>Стаж работы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b="1" kern="0" dirty="0">
                  <a:solidFill>
                    <a:srgbClr val="0070C0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</a:rPr>
                <a:t>б</a:t>
              </a:r>
              <a:r>
                <a:rPr lang="ru-RU" altLang="zh-CN" sz="1400" b="1" kern="0" dirty="0" smtClean="0">
                  <a:solidFill>
                    <a:srgbClr val="0070C0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</a:rPr>
                <a:t>олее 10 лет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圆角矩形 57"/>
            <p:cNvSpPr/>
            <p:nvPr/>
          </p:nvSpPr>
          <p:spPr>
            <a:xfrm>
              <a:off x="3716676" y="6218541"/>
              <a:ext cx="985952" cy="460932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矩形 46"/>
            <p:cNvSpPr/>
            <p:nvPr/>
          </p:nvSpPr>
          <p:spPr>
            <a:xfrm>
              <a:off x="3777041" y="6229824"/>
              <a:ext cx="883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000" b="1" kern="0" noProof="0" dirty="0" smtClean="0">
                  <a:solidFill>
                    <a:schemeClr val="bg1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</a:rPr>
                <a:t>8</a:t>
              </a:r>
              <a:r>
                <a:rPr kumimoji="0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ru-RU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微软雅黑" panose="020B0503020204020204" pitchFamily="34" charset="-122"/>
                </a:rPr>
                <a:t>чел.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Рисунок 8583909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1759" y="221990"/>
            <a:ext cx="685070" cy="672615"/>
          </a:xfrm>
          <a:prstGeom prst="rect">
            <a:avLst/>
          </a:prstGeom>
        </p:spPr>
      </p:pic>
      <p:pic>
        <p:nvPicPr>
          <p:cNvPr id="50" name="Рисунок 124222257"/>
          <p:cNvPicPr>
            <a:picLocks noChangeAspect="1"/>
          </p:cNvPicPr>
          <p:nvPr/>
        </p:nvPicPr>
        <p:blipFill>
          <a:blip r:embed="rId7"/>
          <a:srcRect l="28233" t="30064" r="27950" b="11715"/>
          <a:stretch/>
        </p:blipFill>
        <p:spPr bwMode="auto">
          <a:xfrm>
            <a:off x="11146276" y="267258"/>
            <a:ext cx="799780" cy="597752"/>
          </a:xfrm>
          <a:prstGeom prst="flowChartAlternateProcess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2545" y="102996"/>
            <a:ext cx="7524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Работа в ФЭП по наставничеству с июня 2023 года с рабочей группой – участниками методического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кванториума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2"/>
          <p:cNvGrpSpPr/>
          <p:nvPr/>
        </p:nvGrpSpPr>
        <p:grpSpPr bwMode="auto">
          <a:xfrm>
            <a:off x="296442" y="480086"/>
            <a:ext cx="3136531" cy="2954616"/>
            <a:chOff x="1" y="0"/>
            <a:chExt cx="4905032" cy="4433782"/>
          </a:xfrm>
        </p:grpSpPr>
        <p:pic>
          <p:nvPicPr>
            <p:cNvPr id="96" name="Рисунок 963822146"/>
            <p:cNvPicPr>
              <a:picLocks noChangeAspect="1"/>
            </p:cNvPicPr>
            <p:nvPr/>
          </p:nvPicPr>
          <p:blipFill>
            <a:blip r:embed="rId2"/>
            <a:srcRect l="33889" t="20492" r="35568" b="35940"/>
            <a:stretch/>
          </p:blipFill>
          <p:spPr bwMode="auto">
            <a:xfrm>
              <a:off x="0" y="0"/>
              <a:ext cx="4905031" cy="4433782"/>
            </a:xfrm>
            <a:prstGeom prst="flowChartAlternateProcess">
              <a:avLst/>
            </a:prstGeom>
          </p:spPr>
        </p:pic>
        <p:pic>
          <p:nvPicPr>
            <p:cNvPr id="97" name="Рисунок 1404738441"/>
            <p:cNvPicPr>
              <a:picLocks noChangeAspect="1"/>
            </p:cNvPicPr>
            <p:nvPr/>
          </p:nvPicPr>
          <p:blipFill>
            <a:blip r:embed="rId3"/>
            <a:srcRect l="30940" t="11091" r="29128" b="49368"/>
            <a:stretch/>
          </p:blipFill>
          <p:spPr bwMode="auto">
            <a:xfrm>
              <a:off x="1643803" y="1454178"/>
              <a:ext cx="1617413" cy="1525413"/>
            </a:xfrm>
            <a:prstGeom prst="ellipse">
              <a:avLst/>
            </a:prstGeom>
          </p:spPr>
        </p:pic>
        <p:pic>
          <p:nvPicPr>
            <p:cNvPr id="98" name="Рисунок 279768717"/>
            <p:cNvPicPr>
              <a:picLocks noChangeAspect="1"/>
            </p:cNvPicPr>
            <p:nvPr/>
          </p:nvPicPr>
          <p:blipFill>
            <a:blip r:embed="rId4"/>
            <a:srcRect l="36941" t="47561" r="50978" b="39407"/>
            <a:stretch/>
          </p:blipFill>
          <p:spPr bwMode="auto">
            <a:xfrm>
              <a:off x="996089" y="886906"/>
              <a:ext cx="909916" cy="886907"/>
            </a:xfrm>
            <a:prstGeom prst="ellipse">
              <a:avLst/>
            </a:prstGeom>
          </p:spPr>
        </p:pic>
        <p:pic>
          <p:nvPicPr>
            <p:cNvPr id="99" name="Рисунок 279768717"/>
            <p:cNvPicPr>
              <a:picLocks noChangeAspect="1"/>
            </p:cNvPicPr>
            <p:nvPr/>
          </p:nvPicPr>
          <p:blipFill>
            <a:blip r:embed="rId4"/>
            <a:srcRect l="37679" t="60127" r="50749" b="23057"/>
            <a:stretch/>
          </p:blipFill>
          <p:spPr bwMode="auto">
            <a:xfrm>
              <a:off x="2979783" y="886906"/>
              <a:ext cx="1022189" cy="887540"/>
            </a:xfrm>
            <a:prstGeom prst="ellipse">
              <a:avLst/>
            </a:prstGeom>
          </p:spPr>
        </p:pic>
        <p:pic>
          <p:nvPicPr>
            <p:cNvPr id="100" name="Рисунок 279768717"/>
            <p:cNvPicPr>
              <a:picLocks noChangeAspect="1"/>
            </p:cNvPicPr>
            <p:nvPr/>
          </p:nvPicPr>
          <p:blipFill>
            <a:blip r:embed="rId4"/>
            <a:srcRect l="10747" t="47332" r="77808" b="41513"/>
            <a:stretch/>
          </p:blipFill>
          <p:spPr bwMode="auto">
            <a:xfrm>
              <a:off x="3005883" y="2808024"/>
              <a:ext cx="996087" cy="804475"/>
            </a:xfrm>
            <a:prstGeom prst="ellipse">
              <a:avLst/>
            </a:prstGeom>
          </p:spPr>
        </p:pic>
        <p:pic>
          <p:nvPicPr>
            <p:cNvPr id="101" name="Рисунок 70610049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96089" y="2808024"/>
              <a:ext cx="946605" cy="773903"/>
            </a:xfrm>
            <a:prstGeom prst="ellipse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820" y="199183"/>
            <a:ext cx="10515600" cy="13446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Маршрут работы кванта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III – IV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квартал 2023г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5066739" y="4486276"/>
            <a:ext cx="7125261" cy="2371724"/>
            <a:chOff x="2518117" y="3836767"/>
            <a:chExt cx="7125261" cy="237172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Rectangle 5"/>
            <p:cNvSpPr/>
            <p:nvPr/>
          </p:nvSpPr>
          <p:spPr>
            <a:xfrm>
              <a:off x="6970401" y="3836767"/>
              <a:ext cx="2672977" cy="2362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4413688" y="4575344"/>
              <a:ext cx="2672977" cy="1633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2518117" y="5489055"/>
              <a:ext cx="2349305" cy="7194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4289794" y="5680574"/>
            <a:ext cx="3521681" cy="950756"/>
            <a:chOff x="1741172" y="4997727"/>
            <a:chExt cx="3521681" cy="950756"/>
          </a:xfrm>
          <a:solidFill>
            <a:schemeClr val="accent1"/>
          </a:solidFill>
        </p:grpSpPr>
        <p:sp>
          <p:nvSpPr>
            <p:cNvPr id="11" name="Round Single Corner Rectangle 9"/>
            <p:cNvSpPr/>
            <p:nvPr/>
          </p:nvSpPr>
          <p:spPr>
            <a:xfrm flipV="1">
              <a:off x="4349143" y="4997727"/>
              <a:ext cx="913710" cy="950756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ound Single Corner Rectangle 10"/>
            <p:cNvSpPr/>
            <p:nvPr/>
          </p:nvSpPr>
          <p:spPr>
            <a:xfrm flipH="1">
              <a:off x="1741172" y="5003579"/>
              <a:ext cx="949686" cy="942334"/>
            </a:xfrm>
            <a:prstGeom prst="round1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Rectangle 12"/>
            <p:cNvSpPr/>
            <p:nvPr/>
          </p:nvSpPr>
          <p:spPr>
            <a:xfrm rot="5400000">
              <a:off x="3051250" y="4638423"/>
              <a:ext cx="942716" cy="16730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6897765" y="4770568"/>
            <a:ext cx="3513851" cy="913712"/>
            <a:chOff x="4349143" y="4121059"/>
            <a:chExt cx="3513851" cy="913712"/>
          </a:xfrm>
          <a:solidFill>
            <a:schemeClr val="accent2"/>
          </a:solidFill>
        </p:grpSpPr>
        <p:sp>
          <p:nvSpPr>
            <p:cNvPr id="16" name="Round Single Corner Rectangle 14"/>
            <p:cNvSpPr/>
            <p:nvPr/>
          </p:nvSpPr>
          <p:spPr>
            <a:xfrm flipH="1">
              <a:off x="4349143" y="4126204"/>
              <a:ext cx="913710" cy="908567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ound Single Corner Rectangle 15"/>
            <p:cNvSpPr/>
            <p:nvPr/>
          </p:nvSpPr>
          <p:spPr>
            <a:xfrm flipV="1">
              <a:off x="6949284" y="4121059"/>
              <a:ext cx="913710" cy="911140"/>
            </a:xfrm>
            <a:prstGeom prst="round1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 rot="5400000">
              <a:off x="5654870" y="3729042"/>
              <a:ext cx="911140" cy="1695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9495781" y="3859427"/>
            <a:ext cx="2696220" cy="916288"/>
            <a:chOff x="6970401" y="3209918"/>
            <a:chExt cx="3507111" cy="916288"/>
          </a:xfrm>
          <a:solidFill>
            <a:srgbClr val="00B050"/>
          </a:solidFill>
        </p:grpSpPr>
        <p:sp>
          <p:nvSpPr>
            <p:cNvPr id="20" name="Round Single Corner Rectangle 18"/>
            <p:cNvSpPr/>
            <p:nvPr/>
          </p:nvSpPr>
          <p:spPr>
            <a:xfrm flipH="1">
              <a:off x="6970401" y="3212491"/>
              <a:ext cx="913710" cy="908567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ound Single Corner Rectangle 19"/>
            <p:cNvSpPr/>
            <p:nvPr/>
          </p:nvSpPr>
          <p:spPr>
            <a:xfrm flipV="1">
              <a:off x="9563802" y="3209918"/>
              <a:ext cx="913710" cy="911140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Rectangle 20"/>
            <p:cNvSpPr/>
            <p:nvPr/>
          </p:nvSpPr>
          <p:spPr>
            <a:xfrm rot="5400000">
              <a:off x="8274584" y="2820475"/>
              <a:ext cx="916287" cy="1695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2752725" y="4511434"/>
            <a:ext cx="2914650" cy="978009"/>
            <a:chOff x="5209593" y="1671344"/>
            <a:chExt cx="658283" cy="244541"/>
          </a:xfrm>
        </p:grpSpPr>
        <p:cxnSp>
          <p:nvCxnSpPr>
            <p:cNvPr id="27" name="Straight Connector 25"/>
            <p:cNvCxnSpPr/>
            <p:nvPr/>
          </p:nvCxnSpPr>
          <p:spPr>
            <a:xfrm flipH="1">
              <a:off x="5209593" y="1671344"/>
              <a:ext cx="65339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6"/>
            <p:cNvCxnSpPr/>
            <p:nvPr/>
          </p:nvCxnSpPr>
          <p:spPr>
            <a:xfrm>
              <a:off x="5867876" y="1671344"/>
              <a:ext cx="0" cy="244541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tail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7"/>
          <p:cNvGrpSpPr/>
          <p:nvPr/>
        </p:nvGrpSpPr>
        <p:grpSpPr>
          <a:xfrm>
            <a:off x="5934075" y="3609473"/>
            <a:ext cx="2558628" cy="936759"/>
            <a:chOff x="5209593" y="1548441"/>
            <a:chExt cx="658283" cy="234227"/>
          </a:xfrm>
        </p:grpSpPr>
        <p:cxnSp>
          <p:nvCxnSpPr>
            <p:cNvPr id="30" name="Straight Connector 28"/>
            <p:cNvCxnSpPr/>
            <p:nvPr/>
          </p:nvCxnSpPr>
          <p:spPr>
            <a:xfrm flipH="1">
              <a:off x="5209593" y="1548441"/>
              <a:ext cx="65339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>
              <a:off x="5867876" y="1549469"/>
              <a:ext cx="0" cy="23319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tail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0"/>
          <p:cNvGrpSpPr/>
          <p:nvPr/>
        </p:nvGrpSpPr>
        <p:grpSpPr>
          <a:xfrm>
            <a:off x="8601076" y="2750469"/>
            <a:ext cx="2482096" cy="936759"/>
            <a:chOff x="5209593" y="1548441"/>
            <a:chExt cx="658283" cy="234227"/>
          </a:xfrm>
        </p:grpSpPr>
        <p:cxnSp>
          <p:nvCxnSpPr>
            <p:cNvPr id="33" name="Straight Connector 31"/>
            <p:cNvCxnSpPr/>
            <p:nvPr/>
          </p:nvCxnSpPr>
          <p:spPr>
            <a:xfrm flipH="1">
              <a:off x="5209593" y="1548441"/>
              <a:ext cx="65339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2"/>
            <p:cNvCxnSpPr/>
            <p:nvPr/>
          </p:nvCxnSpPr>
          <p:spPr>
            <a:xfrm>
              <a:off x="5867876" y="1549469"/>
              <a:ext cx="0" cy="23319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  <a:tail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itle 13"/>
          <p:cNvSpPr txBox="1">
            <a:spLocks/>
          </p:cNvSpPr>
          <p:nvPr/>
        </p:nvSpPr>
        <p:spPr>
          <a:xfrm>
            <a:off x="2571750" y="4476677"/>
            <a:ext cx="3257549" cy="89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Погружение в работу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ФЭП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Регистр тренеров-наставников</a:t>
            </a:r>
          </a:p>
          <a:p>
            <a:pPr lvl="0"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Title 13"/>
          <p:cNvSpPr txBox="1">
            <a:spLocks/>
          </p:cNvSpPr>
          <p:nvPr/>
        </p:nvSpPr>
        <p:spPr>
          <a:xfrm>
            <a:off x="5772150" y="3626924"/>
            <a:ext cx="2676525" cy="76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Апробация модели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наставничества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Подготовка типовых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ЛПА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Title 13"/>
          <p:cNvSpPr txBox="1">
            <a:spLocks/>
          </p:cNvSpPr>
          <p:nvPr/>
        </p:nvSpPr>
        <p:spPr>
          <a:xfrm>
            <a:off x="8429625" y="2850330"/>
            <a:ext cx="2743199" cy="76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Банк лучших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практик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Разработка Программы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развития наставничества</a:t>
            </a:r>
          </a:p>
          <a:p>
            <a:pPr lvl="0"/>
            <a:r>
              <a:rPr lang="ru-RU" sz="1200" dirty="0" smtClean="0"/>
              <a:t> </a:t>
            </a:r>
            <a:endParaRPr lang="ru-RU" sz="1200" dirty="0"/>
          </a:p>
        </p:txBody>
      </p:sp>
      <p:grpSp>
        <p:nvGrpSpPr>
          <p:cNvPr id="49" name="Group 38"/>
          <p:cNvGrpSpPr/>
          <p:nvPr/>
        </p:nvGrpSpPr>
        <p:grpSpPr>
          <a:xfrm>
            <a:off x="10446594" y="3724276"/>
            <a:ext cx="1240582" cy="1057274"/>
            <a:chOff x="7871741" y="3087409"/>
            <a:chExt cx="1009668" cy="1048435"/>
          </a:xfrm>
          <a:solidFill>
            <a:srgbClr val="1F6D3E"/>
          </a:solidFill>
        </p:grpSpPr>
        <p:grpSp>
          <p:nvGrpSpPr>
            <p:cNvPr id="50" name="Group 62"/>
            <p:cNvGrpSpPr/>
            <p:nvPr/>
          </p:nvGrpSpPr>
          <p:grpSpPr>
            <a:xfrm rot="16200000">
              <a:off x="7852357" y="3106793"/>
              <a:ext cx="1048435" cy="1009668"/>
              <a:chOff x="908065" y="2671968"/>
              <a:chExt cx="1043458" cy="1009668"/>
            </a:xfrm>
            <a:grpFill/>
          </p:grpSpPr>
          <p:sp>
            <p:nvSpPr>
              <p:cNvPr id="55" name="Rectangle 66"/>
              <p:cNvSpPr/>
              <p:nvPr/>
            </p:nvSpPr>
            <p:spPr>
              <a:xfrm>
                <a:off x="908065" y="2671968"/>
                <a:ext cx="923309" cy="1009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Isosceles Triangle 67"/>
              <p:cNvSpPr/>
              <p:nvPr/>
            </p:nvSpPr>
            <p:spPr>
              <a:xfrm rot="5400000">
                <a:off x="1785948" y="3128736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436"/>
            <p:cNvSpPr>
              <a:spLocks noChangeArrowheads="1"/>
            </p:cNvSpPr>
            <p:nvPr/>
          </p:nvSpPr>
          <p:spPr bwMode="auto">
            <a:xfrm>
              <a:off x="7889138" y="3539572"/>
              <a:ext cx="984513" cy="3059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Декабрь</a:t>
              </a:r>
              <a:endParaRPr kumimoji="0" 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54" name="AutoShape 114"/>
            <p:cNvSpPr>
              <a:spLocks/>
            </p:cNvSpPr>
            <p:nvPr/>
          </p:nvSpPr>
          <p:spPr bwMode="auto">
            <a:xfrm>
              <a:off x="8254785" y="3482281"/>
              <a:ext cx="61246" cy="612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7" name="Group 37"/>
          <p:cNvGrpSpPr/>
          <p:nvPr/>
        </p:nvGrpSpPr>
        <p:grpSpPr>
          <a:xfrm>
            <a:off x="7877182" y="4660139"/>
            <a:ext cx="1381123" cy="1021569"/>
            <a:chOff x="5287966" y="4010630"/>
            <a:chExt cx="896614" cy="1021569"/>
          </a:xfrm>
        </p:grpSpPr>
        <p:grpSp>
          <p:nvGrpSpPr>
            <p:cNvPr id="58" name="Group 55"/>
            <p:cNvGrpSpPr/>
            <p:nvPr/>
          </p:nvGrpSpPr>
          <p:grpSpPr>
            <a:xfrm rot="16200000">
              <a:off x="5225489" y="4073108"/>
              <a:ext cx="1021569" cy="896613"/>
              <a:chOff x="917659" y="2694239"/>
              <a:chExt cx="1033864" cy="8966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3" name="Rectangle 59"/>
              <p:cNvSpPr/>
              <p:nvPr/>
            </p:nvSpPr>
            <p:spPr>
              <a:xfrm>
                <a:off x="917659" y="2694239"/>
                <a:ext cx="913710" cy="896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Isosceles Triangle 60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9" name="Rectangle 1436"/>
            <p:cNvSpPr>
              <a:spLocks noChangeArrowheads="1"/>
            </p:cNvSpPr>
            <p:nvPr/>
          </p:nvSpPr>
          <p:spPr bwMode="auto">
            <a:xfrm>
              <a:off x="5287966" y="4231325"/>
              <a:ext cx="859516" cy="30777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Октябрь</a:t>
              </a:r>
              <a:endParaRPr kumimoji="0" 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5" name="Group 36"/>
          <p:cNvGrpSpPr/>
          <p:nvPr/>
        </p:nvGrpSpPr>
        <p:grpSpPr>
          <a:xfrm>
            <a:off x="5124451" y="5572125"/>
            <a:ext cx="1066799" cy="1047750"/>
            <a:chOff x="2576467" y="4942520"/>
            <a:chExt cx="1066799" cy="1008533"/>
          </a:xfrm>
          <a:solidFill>
            <a:schemeClr val="accent5">
              <a:lumMod val="75000"/>
            </a:schemeClr>
          </a:solidFill>
        </p:grpSpPr>
        <p:grpSp>
          <p:nvGrpSpPr>
            <p:cNvPr id="66" name="Group 48"/>
            <p:cNvGrpSpPr/>
            <p:nvPr/>
          </p:nvGrpSpPr>
          <p:grpSpPr>
            <a:xfrm rot="16200000">
              <a:off x="2605600" y="4913387"/>
              <a:ext cx="1008533" cy="1066799"/>
              <a:chOff x="917661" y="2564271"/>
              <a:chExt cx="1006294" cy="1066799"/>
            </a:xfrm>
            <a:grpFill/>
          </p:grpSpPr>
          <p:sp>
            <p:nvSpPr>
              <p:cNvPr id="69" name="Isosceles Triangle 53"/>
              <p:cNvSpPr/>
              <p:nvPr/>
            </p:nvSpPr>
            <p:spPr>
              <a:xfrm rot="5400000">
                <a:off x="1758380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Rectangle 52"/>
              <p:cNvSpPr/>
              <p:nvPr/>
            </p:nvSpPr>
            <p:spPr>
              <a:xfrm>
                <a:off x="917661" y="2564271"/>
                <a:ext cx="889675" cy="1066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7" name="Rectangle 1436"/>
            <p:cNvSpPr>
              <a:spLocks noChangeArrowheads="1"/>
            </p:cNvSpPr>
            <p:nvPr/>
          </p:nvSpPr>
          <p:spPr bwMode="auto">
            <a:xfrm>
              <a:off x="2616029" y="5136489"/>
              <a:ext cx="963404" cy="2962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chemeClr val="bg1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Август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Freeform 93"/>
          <p:cNvSpPr>
            <a:spLocks noEditPoints="1"/>
          </p:cNvSpPr>
          <p:nvPr/>
        </p:nvSpPr>
        <p:spPr bwMode="auto">
          <a:xfrm>
            <a:off x="2352676" y="5191125"/>
            <a:ext cx="1828800" cy="1449043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accent5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7" name="Group 94"/>
          <p:cNvGrpSpPr/>
          <p:nvPr/>
        </p:nvGrpSpPr>
        <p:grpSpPr>
          <a:xfrm>
            <a:off x="5495530" y="3058874"/>
            <a:ext cx="465138" cy="406400"/>
            <a:chOff x="6357938" y="3535363"/>
            <a:chExt cx="465138" cy="406400"/>
          </a:xfrm>
          <a:solidFill>
            <a:srgbClr val="FF0000"/>
          </a:solidFill>
        </p:grpSpPr>
        <p:sp>
          <p:nvSpPr>
            <p:cNvPr id="78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1" name="Group 98"/>
          <p:cNvGrpSpPr/>
          <p:nvPr/>
        </p:nvGrpSpPr>
        <p:grpSpPr>
          <a:xfrm>
            <a:off x="2320477" y="3933369"/>
            <a:ext cx="465138" cy="406400"/>
            <a:chOff x="6357938" y="3535363"/>
            <a:chExt cx="465138" cy="406400"/>
          </a:xfrm>
          <a:solidFill>
            <a:srgbClr val="FF0000"/>
          </a:solidFill>
        </p:grpSpPr>
        <p:sp>
          <p:nvSpPr>
            <p:cNvPr id="82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5" name="Group 102"/>
          <p:cNvGrpSpPr/>
          <p:nvPr/>
        </p:nvGrpSpPr>
        <p:grpSpPr>
          <a:xfrm>
            <a:off x="8150159" y="2216613"/>
            <a:ext cx="465138" cy="406400"/>
            <a:chOff x="6357938" y="3535363"/>
            <a:chExt cx="465138" cy="406400"/>
          </a:xfrm>
          <a:solidFill>
            <a:srgbClr val="FF0000"/>
          </a:solidFill>
        </p:grpSpPr>
        <p:sp>
          <p:nvSpPr>
            <p:cNvPr id="86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7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8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3" name="Rectangle 11"/>
          <p:cNvSpPr/>
          <p:nvPr/>
        </p:nvSpPr>
        <p:spPr>
          <a:xfrm rot="5400000">
            <a:off x="4386492" y="6152970"/>
            <a:ext cx="608875" cy="801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8" name="Рисунок 124222257"/>
          <p:cNvPicPr>
            <a:picLocks noChangeAspect="1"/>
          </p:cNvPicPr>
          <p:nvPr/>
        </p:nvPicPr>
        <p:blipFill>
          <a:blip r:embed="rId6"/>
          <a:srcRect l="28233" t="30064" r="27950" b="11715"/>
          <a:stretch/>
        </p:blipFill>
        <p:spPr bwMode="auto">
          <a:xfrm>
            <a:off x="308941" y="5811965"/>
            <a:ext cx="992246" cy="741600"/>
          </a:xfrm>
          <a:prstGeom prst="flowChartAlternateProcess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08172" y="5252067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Ноябрь</a:t>
            </a:r>
            <a:endParaRPr lang="en-US" sz="4400" b="1" dirty="0">
              <a:solidFill>
                <a:schemeClr val="bg1"/>
              </a:solidFill>
              <a:latin typeface="Bookman Old Style" panose="02050604050505020204" pitchFamily="18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5113" y="6129976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Сентябрь</a:t>
            </a:r>
            <a:endParaRPr lang="en-US" sz="4400" b="1" dirty="0">
              <a:solidFill>
                <a:schemeClr val="bg1"/>
              </a:solidFill>
              <a:latin typeface="Bookman Old Style" panose="02050604050505020204" pitchFamily="18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28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0410"/>
          <a:stretch/>
        </p:blipFill>
        <p:spPr>
          <a:xfrm>
            <a:off x="6068818" y="2598178"/>
            <a:ext cx="1809869" cy="141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226" y="96224"/>
            <a:ext cx="11029616" cy="9883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Промежуточный результат внедрения наставничества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в физкультурно-спортивные организации ЯНАО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57319" y="2006266"/>
            <a:ext cx="3139506" cy="1892797"/>
            <a:chOff x="4035651" y="3707174"/>
            <a:chExt cx="4420634" cy="3004758"/>
          </a:xfrm>
        </p:grpSpPr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5639845" y="3898676"/>
              <a:ext cx="1156716" cy="2813256"/>
            </a:xfrm>
            <a:custGeom>
              <a:avLst/>
              <a:gdLst>
                <a:gd name="T0" fmla="*/ 625 w 693"/>
                <a:gd name="T1" fmla="*/ 1522 h 1641"/>
                <a:gd name="T2" fmla="*/ 520 w 693"/>
                <a:gd name="T3" fmla="*/ 985 h 1641"/>
                <a:gd name="T4" fmla="*/ 498 w 693"/>
                <a:gd name="T5" fmla="*/ 789 h 1641"/>
                <a:gd name="T6" fmla="*/ 532 w 693"/>
                <a:gd name="T7" fmla="*/ 760 h 1641"/>
                <a:gd name="T8" fmla="*/ 571 w 693"/>
                <a:gd name="T9" fmla="*/ 506 h 1641"/>
                <a:gd name="T10" fmla="*/ 505 w 693"/>
                <a:gd name="T11" fmla="*/ 282 h 1641"/>
                <a:gd name="T12" fmla="*/ 394 w 693"/>
                <a:gd name="T13" fmla="*/ 243 h 1641"/>
                <a:gd name="T14" fmla="*/ 344 w 693"/>
                <a:gd name="T15" fmla="*/ 214 h 1641"/>
                <a:gd name="T16" fmla="*/ 341 w 693"/>
                <a:gd name="T17" fmla="*/ 204 h 1641"/>
                <a:gd name="T18" fmla="*/ 354 w 693"/>
                <a:gd name="T19" fmla="*/ 65 h 1641"/>
                <a:gd name="T20" fmla="*/ 313 w 693"/>
                <a:gd name="T21" fmla="*/ 0 h 1641"/>
                <a:gd name="T22" fmla="*/ 228 w 693"/>
                <a:gd name="T23" fmla="*/ 24 h 1641"/>
                <a:gd name="T24" fmla="*/ 214 w 693"/>
                <a:gd name="T25" fmla="*/ 121 h 1641"/>
                <a:gd name="T26" fmla="*/ 240 w 693"/>
                <a:gd name="T27" fmla="*/ 200 h 1641"/>
                <a:gd name="T28" fmla="*/ 240 w 693"/>
                <a:gd name="T29" fmla="*/ 215 h 1641"/>
                <a:gd name="T30" fmla="*/ 147 w 693"/>
                <a:gd name="T31" fmla="*/ 272 h 1641"/>
                <a:gd name="T32" fmla="*/ 22 w 693"/>
                <a:gd name="T33" fmla="*/ 531 h 1641"/>
                <a:gd name="T34" fmla="*/ 113 w 693"/>
                <a:gd name="T35" fmla="*/ 777 h 1641"/>
                <a:gd name="T36" fmla="*/ 143 w 693"/>
                <a:gd name="T37" fmla="*/ 802 h 1641"/>
                <a:gd name="T38" fmla="*/ 220 w 693"/>
                <a:gd name="T39" fmla="*/ 1183 h 1641"/>
                <a:gd name="T40" fmla="*/ 267 w 693"/>
                <a:gd name="T41" fmla="*/ 1470 h 1641"/>
                <a:gd name="T42" fmla="*/ 231 w 693"/>
                <a:gd name="T43" fmla="*/ 1602 h 1641"/>
                <a:gd name="T44" fmla="*/ 343 w 693"/>
                <a:gd name="T45" fmla="*/ 1595 h 1641"/>
                <a:gd name="T46" fmla="*/ 351 w 693"/>
                <a:gd name="T47" fmla="*/ 1504 h 1641"/>
                <a:gd name="T48" fmla="*/ 342 w 693"/>
                <a:gd name="T49" fmla="*/ 1327 h 1641"/>
                <a:gd name="T50" fmla="*/ 334 w 693"/>
                <a:gd name="T51" fmla="*/ 1168 h 1641"/>
                <a:gd name="T52" fmla="*/ 372 w 693"/>
                <a:gd name="T53" fmla="*/ 991 h 1641"/>
                <a:gd name="T54" fmla="*/ 495 w 693"/>
                <a:gd name="T55" fmla="*/ 1455 h 1641"/>
                <a:gd name="T56" fmla="*/ 553 w 693"/>
                <a:gd name="T57" fmla="*/ 1595 h 1641"/>
                <a:gd name="T58" fmla="*/ 693 w 693"/>
                <a:gd name="T59" fmla="*/ 1628 h 1641"/>
                <a:gd name="T60" fmla="*/ 115 w 693"/>
                <a:gd name="T61" fmla="*/ 608 h 1641"/>
                <a:gd name="T62" fmla="*/ 125 w 693"/>
                <a:gd name="T63" fmla="*/ 524 h 1641"/>
                <a:gd name="T64" fmla="*/ 395 w 693"/>
                <a:gd name="T65" fmla="*/ 690 h 1641"/>
                <a:gd name="T66" fmla="*/ 314 w 693"/>
                <a:gd name="T67" fmla="*/ 307 h 1641"/>
                <a:gd name="T68" fmla="*/ 280 w 693"/>
                <a:gd name="T69" fmla="*/ 291 h 1641"/>
                <a:gd name="T70" fmla="*/ 295 w 693"/>
                <a:gd name="T71" fmla="*/ 485 h 1641"/>
                <a:gd name="T72" fmla="*/ 274 w 693"/>
                <a:gd name="T73" fmla="*/ 687 h 1641"/>
                <a:gd name="T74" fmla="*/ 235 w 693"/>
                <a:gd name="T75" fmla="*/ 542 h 1641"/>
                <a:gd name="T76" fmla="*/ 248 w 693"/>
                <a:gd name="T77" fmla="*/ 225 h 1641"/>
                <a:gd name="T78" fmla="*/ 334 w 693"/>
                <a:gd name="T79" fmla="*/ 227 h 1641"/>
                <a:gd name="T80" fmla="*/ 381 w 693"/>
                <a:gd name="T81" fmla="*/ 413 h 1641"/>
                <a:gd name="T82" fmla="*/ 411 w 693"/>
                <a:gd name="T83" fmla="*/ 689 h 1641"/>
                <a:gd name="T84" fmla="*/ 473 w 693"/>
                <a:gd name="T85" fmla="*/ 485 h 1641"/>
                <a:gd name="T86" fmla="*/ 501 w 693"/>
                <a:gd name="T87" fmla="*/ 576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3" h="1641">
                  <a:moveTo>
                    <a:pt x="669" y="1590"/>
                  </a:moveTo>
                  <a:cubicBezTo>
                    <a:pt x="650" y="1579"/>
                    <a:pt x="636" y="1550"/>
                    <a:pt x="629" y="1542"/>
                  </a:cubicBezTo>
                  <a:cubicBezTo>
                    <a:pt x="622" y="1535"/>
                    <a:pt x="631" y="1537"/>
                    <a:pt x="625" y="1522"/>
                  </a:cubicBezTo>
                  <a:cubicBezTo>
                    <a:pt x="619" y="1507"/>
                    <a:pt x="600" y="1419"/>
                    <a:pt x="597" y="1391"/>
                  </a:cubicBezTo>
                  <a:cubicBezTo>
                    <a:pt x="593" y="1362"/>
                    <a:pt x="595" y="1265"/>
                    <a:pt x="582" y="1219"/>
                  </a:cubicBezTo>
                  <a:cubicBezTo>
                    <a:pt x="568" y="1173"/>
                    <a:pt x="526" y="1025"/>
                    <a:pt x="520" y="985"/>
                  </a:cubicBezTo>
                  <a:cubicBezTo>
                    <a:pt x="514" y="944"/>
                    <a:pt x="505" y="903"/>
                    <a:pt x="505" y="881"/>
                  </a:cubicBezTo>
                  <a:cubicBezTo>
                    <a:pt x="505" y="858"/>
                    <a:pt x="503" y="843"/>
                    <a:pt x="496" y="827"/>
                  </a:cubicBezTo>
                  <a:cubicBezTo>
                    <a:pt x="490" y="811"/>
                    <a:pt x="498" y="789"/>
                    <a:pt x="498" y="789"/>
                  </a:cubicBezTo>
                  <a:cubicBezTo>
                    <a:pt x="498" y="789"/>
                    <a:pt x="514" y="801"/>
                    <a:pt x="524" y="810"/>
                  </a:cubicBezTo>
                  <a:cubicBezTo>
                    <a:pt x="534" y="819"/>
                    <a:pt x="534" y="805"/>
                    <a:pt x="529" y="785"/>
                  </a:cubicBezTo>
                  <a:cubicBezTo>
                    <a:pt x="524" y="765"/>
                    <a:pt x="527" y="754"/>
                    <a:pt x="532" y="760"/>
                  </a:cubicBezTo>
                  <a:cubicBezTo>
                    <a:pt x="537" y="767"/>
                    <a:pt x="541" y="728"/>
                    <a:pt x="553" y="705"/>
                  </a:cubicBezTo>
                  <a:cubicBezTo>
                    <a:pt x="566" y="681"/>
                    <a:pt x="593" y="633"/>
                    <a:pt x="587" y="606"/>
                  </a:cubicBezTo>
                  <a:cubicBezTo>
                    <a:pt x="581" y="578"/>
                    <a:pt x="578" y="530"/>
                    <a:pt x="571" y="506"/>
                  </a:cubicBezTo>
                  <a:cubicBezTo>
                    <a:pt x="563" y="483"/>
                    <a:pt x="556" y="441"/>
                    <a:pt x="547" y="415"/>
                  </a:cubicBezTo>
                  <a:cubicBezTo>
                    <a:pt x="538" y="389"/>
                    <a:pt x="540" y="376"/>
                    <a:pt x="529" y="350"/>
                  </a:cubicBezTo>
                  <a:cubicBezTo>
                    <a:pt x="517" y="324"/>
                    <a:pt x="505" y="295"/>
                    <a:pt x="505" y="282"/>
                  </a:cubicBezTo>
                  <a:cubicBezTo>
                    <a:pt x="505" y="275"/>
                    <a:pt x="502" y="269"/>
                    <a:pt x="491" y="265"/>
                  </a:cubicBezTo>
                  <a:cubicBezTo>
                    <a:pt x="483" y="261"/>
                    <a:pt x="469" y="258"/>
                    <a:pt x="449" y="255"/>
                  </a:cubicBezTo>
                  <a:cubicBezTo>
                    <a:pt x="428" y="252"/>
                    <a:pt x="409" y="248"/>
                    <a:pt x="394" y="243"/>
                  </a:cubicBezTo>
                  <a:cubicBezTo>
                    <a:pt x="393" y="243"/>
                    <a:pt x="392" y="242"/>
                    <a:pt x="391" y="242"/>
                  </a:cubicBezTo>
                  <a:cubicBezTo>
                    <a:pt x="391" y="242"/>
                    <a:pt x="390" y="242"/>
                    <a:pt x="390" y="242"/>
                  </a:cubicBezTo>
                  <a:cubicBezTo>
                    <a:pt x="370" y="235"/>
                    <a:pt x="344" y="214"/>
                    <a:pt x="344" y="214"/>
                  </a:cubicBezTo>
                  <a:cubicBezTo>
                    <a:pt x="336" y="225"/>
                    <a:pt x="336" y="225"/>
                    <a:pt x="336" y="225"/>
                  </a:cubicBezTo>
                  <a:cubicBezTo>
                    <a:pt x="339" y="221"/>
                    <a:pt x="341" y="218"/>
                    <a:pt x="344" y="214"/>
                  </a:cubicBezTo>
                  <a:cubicBezTo>
                    <a:pt x="341" y="211"/>
                    <a:pt x="336" y="204"/>
                    <a:pt x="341" y="204"/>
                  </a:cubicBezTo>
                  <a:cubicBezTo>
                    <a:pt x="352" y="203"/>
                    <a:pt x="354" y="159"/>
                    <a:pt x="360" y="146"/>
                  </a:cubicBezTo>
                  <a:cubicBezTo>
                    <a:pt x="366" y="133"/>
                    <a:pt x="364" y="124"/>
                    <a:pt x="360" y="112"/>
                  </a:cubicBezTo>
                  <a:cubicBezTo>
                    <a:pt x="356" y="101"/>
                    <a:pt x="364" y="84"/>
                    <a:pt x="354" y="65"/>
                  </a:cubicBezTo>
                  <a:cubicBezTo>
                    <a:pt x="344" y="47"/>
                    <a:pt x="358" y="24"/>
                    <a:pt x="344" y="22"/>
                  </a:cubicBezTo>
                  <a:cubicBezTo>
                    <a:pt x="330" y="20"/>
                    <a:pt x="335" y="3"/>
                    <a:pt x="322" y="3"/>
                  </a:cubicBezTo>
                  <a:cubicBezTo>
                    <a:pt x="318" y="3"/>
                    <a:pt x="315" y="2"/>
                    <a:pt x="313" y="0"/>
                  </a:cubicBezTo>
                  <a:cubicBezTo>
                    <a:pt x="302" y="21"/>
                    <a:pt x="285" y="14"/>
                    <a:pt x="285" y="14"/>
                  </a:cubicBezTo>
                  <a:cubicBezTo>
                    <a:pt x="259" y="8"/>
                    <a:pt x="242" y="14"/>
                    <a:pt x="230" y="23"/>
                  </a:cubicBezTo>
                  <a:cubicBezTo>
                    <a:pt x="230" y="23"/>
                    <a:pt x="229" y="24"/>
                    <a:pt x="228" y="24"/>
                  </a:cubicBezTo>
                  <a:cubicBezTo>
                    <a:pt x="213" y="38"/>
                    <a:pt x="208" y="57"/>
                    <a:pt x="208" y="58"/>
                  </a:cubicBezTo>
                  <a:cubicBezTo>
                    <a:pt x="207" y="65"/>
                    <a:pt x="206" y="72"/>
                    <a:pt x="206" y="77"/>
                  </a:cubicBezTo>
                  <a:cubicBezTo>
                    <a:pt x="208" y="95"/>
                    <a:pt x="213" y="113"/>
                    <a:pt x="214" y="121"/>
                  </a:cubicBezTo>
                  <a:cubicBezTo>
                    <a:pt x="215" y="128"/>
                    <a:pt x="219" y="158"/>
                    <a:pt x="225" y="158"/>
                  </a:cubicBezTo>
                  <a:cubicBezTo>
                    <a:pt x="231" y="158"/>
                    <a:pt x="233" y="159"/>
                    <a:pt x="233" y="159"/>
                  </a:cubicBezTo>
                  <a:cubicBezTo>
                    <a:pt x="233" y="159"/>
                    <a:pt x="240" y="182"/>
                    <a:pt x="240" y="200"/>
                  </a:cubicBezTo>
                  <a:cubicBezTo>
                    <a:pt x="240" y="208"/>
                    <a:pt x="240" y="212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24" y="238"/>
                    <a:pt x="206" y="246"/>
                  </a:cubicBezTo>
                  <a:cubicBezTo>
                    <a:pt x="188" y="255"/>
                    <a:pt x="162" y="268"/>
                    <a:pt x="147" y="272"/>
                  </a:cubicBezTo>
                  <a:cubicBezTo>
                    <a:pt x="136" y="275"/>
                    <a:pt x="124" y="279"/>
                    <a:pt x="115" y="285"/>
                  </a:cubicBezTo>
                  <a:cubicBezTo>
                    <a:pt x="103" y="293"/>
                    <a:pt x="93" y="305"/>
                    <a:pt x="89" y="326"/>
                  </a:cubicBezTo>
                  <a:cubicBezTo>
                    <a:pt x="82" y="365"/>
                    <a:pt x="42" y="495"/>
                    <a:pt x="22" y="531"/>
                  </a:cubicBezTo>
                  <a:cubicBezTo>
                    <a:pt x="3" y="567"/>
                    <a:pt x="0" y="616"/>
                    <a:pt x="20" y="646"/>
                  </a:cubicBezTo>
                  <a:cubicBezTo>
                    <a:pt x="39" y="676"/>
                    <a:pt x="86" y="750"/>
                    <a:pt x="93" y="760"/>
                  </a:cubicBezTo>
                  <a:cubicBezTo>
                    <a:pt x="100" y="770"/>
                    <a:pt x="102" y="778"/>
                    <a:pt x="113" y="777"/>
                  </a:cubicBezTo>
                  <a:cubicBezTo>
                    <a:pt x="113" y="777"/>
                    <a:pt x="114" y="776"/>
                    <a:pt x="115" y="776"/>
                  </a:cubicBezTo>
                  <a:cubicBezTo>
                    <a:pt x="124" y="776"/>
                    <a:pt x="130" y="777"/>
                    <a:pt x="130" y="777"/>
                  </a:cubicBezTo>
                  <a:cubicBezTo>
                    <a:pt x="130" y="777"/>
                    <a:pt x="135" y="796"/>
                    <a:pt x="143" y="802"/>
                  </a:cubicBezTo>
                  <a:cubicBezTo>
                    <a:pt x="151" y="808"/>
                    <a:pt x="161" y="828"/>
                    <a:pt x="163" y="821"/>
                  </a:cubicBezTo>
                  <a:cubicBezTo>
                    <a:pt x="166" y="814"/>
                    <a:pt x="173" y="872"/>
                    <a:pt x="180" y="903"/>
                  </a:cubicBezTo>
                  <a:cubicBezTo>
                    <a:pt x="187" y="934"/>
                    <a:pt x="220" y="1152"/>
                    <a:pt x="220" y="1183"/>
                  </a:cubicBezTo>
                  <a:cubicBezTo>
                    <a:pt x="220" y="1214"/>
                    <a:pt x="232" y="1246"/>
                    <a:pt x="231" y="1268"/>
                  </a:cubicBezTo>
                  <a:cubicBezTo>
                    <a:pt x="230" y="1291"/>
                    <a:pt x="235" y="1349"/>
                    <a:pt x="236" y="1381"/>
                  </a:cubicBezTo>
                  <a:cubicBezTo>
                    <a:pt x="237" y="1413"/>
                    <a:pt x="267" y="1447"/>
                    <a:pt x="267" y="1470"/>
                  </a:cubicBezTo>
                  <a:cubicBezTo>
                    <a:pt x="267" y="1494"/>
                    <a:pt x="260" y="1505"/>
                    <a:pt x="263" y="1519"/>
                  </a:cubicBezTo>
                  <a:cubicBezTo>
                    <a:pt x="267" y="1532"/>
                    <a:pt x="266" y="1542"/>
                    <a:pt x="251" y="1558"/>
                  </a:cubicBezTo>
                  <a:cubicBezTo>
                    <a:pt x="236" y="1574"/>
                    <a:pt x="230" y="1589"/>
                    <a:pt x="231" y="1602"/>
                  </a:cubicBezTo>
                  <a:cubicBezTo>
                    <a:pt x="232" y="1614"/>
                    <a:pt x="236" y="1619"/>
                    <a:pt x="266" y="1620"/>
                  </a:cubicBezTo>
                  <a:cubicBezTo>
                    <a:pt x="296" y="1621"/>
                    <a:pt x="324" y="1613"/>
                    <a:pt x="324" y="1605"/>
                  </a:cubicBezTo>
                  <a:cubicBezTo>
                    <a:pt x="324" y="1598"/>
                    <a:pt x="334" y="1595"/>
                    <a:pt x="343" y="1595"/>
                  </a:cubicBezTo>
                  <a:cubicBezTo>
                    <a:pt x="351" y="1595"/>
                    <a:pt x="350" y="1587"/>
                    <a:pt x="346" y="1569"/>
                  </a:cubicBezTo>
                  <a:cubicBezTo>
                    <a:pt x="343" y="1552"/>
                    <a:pt x="330" y="1528"/>
                    <a:pt x="338" y="1531"/>
                  </a:cubicBezTo>
                  <a:cubicBezTo>
                    <a:pt x="345" y="1533"/>
                    <a:pt x="351" y="1528"/>
                    <a:pt x="351" y="1504"/>
                  </a:cubicBezTo>
                  <a:cubicBezTo>
                    <a:pt x="351" y="1479"/>
                    <a:pt x="355" y="1471"/>
                    <a:pt x="344" y="1457"/>
                  </a:cubicBezTo>
                  <a:cubicBezTo>
                    <a:pt x="333" y="1442"/>
                    <a:pt x="335" y="1415"/>
                    <a:pt x="338" y="1392"/>
                  </a:cubicBezTo>
                  <a:cubicBezTo>
                    <a:pt x="340" y="1370"/>
                    <a:pt x="348" y="1354"/>
                    <a:pt x="342" y="1327"/>
                  </a:cubicBezTo>
                  <a:cubicBezTo>
                    <a:pt x="335" y="1299"/>
                    <a:pt x="334" y="1266"/>
                    <a:pt x="338" y="1252"/>
                  </a:cubicBezTo>
                  <a:cubicBezTo>
                    <a:pt x="342" y="1239"/>
                    <a:pt x="339" y="1222"/>
                    <a:pt x="329" y="1211"/>
                  </a:cubicBezTo>
                  <a:cubicBezTo>
                    <a:pt x="319" y="1200"/>
                    <a:pt x="334" y="1180"/>
                    <a:pt x="334" y="1168"/>
                  </a:cubicBezTo>
                  <a:cubicBezTo>
                    <a:pt x="334" y="1156"/>
                    <a:pt x="330" y="1104"/>
                    <a:pt x="337" y="1052"/>
                  </a:cubicBezTo>
                  <a:cubicBezTo>
                    <a:pt x="343" y="999"/>
                    <a:pt x="344" y="960"/>
                    <a:pt x="345" y="946"/>
                  </a:cubicBezTo>
                  <a:cubicBezTo>
                    <a:pt x="346" y="933"/>
                    <a:pt x="354" y="939"/>
                    <a:pt x="372" y="991"/>
                  </a:cubicBezTo>
                  <a:cubicBezTo>
                    <a:pt x="391" y="1043"/>
                    <a:pt x="438" y="1205"/>
                    <a:pt x="447" y="1241"/>
                  </a:cubicBezTo>
                  <a:cubicBezTo>
                    <a:pt x="454" y="1272"/>
                    <a:pt x="480" y="1385"/>
                    <a:pt x="491" y="1436"/>
                  </a:cubicBezTo>
                  <a:cubicBezTo>
                    <a:pt x="493" y="1444"/>
                    <a:pt x="494" y="1451"/>
                    <a:pt x="495" y="1455"/>
                  </a:cubicBezTo>
                  <a:cubicBezTo>
                    <a:pt x="501" y="1486"/>
                    <a:pt x="509" y="1548"/>
                    <a:pt x="517" y="1548"/>
                  </a:cubicBezTo>
                  <a:cubicBezTo>
                    <a:pt x="526" y="1548"/>
                    <a:pt x="524" y="1554"/>
                    <a:pt x="525" y="1572"/>
                  </a:cubicBezTo>
                  <a:cubicBezTo>
                    <a:pt x="526" y="1589"/>
                    <a:pt x="543" y="1592"/>
                    <a:pt x="553" y="1595"/>
                  </a:cubicBezTo>
                  <a:cubicBezTo>
                    <a:pt x="563" y="1599"/>
                    <a:pt x="566" y="1589"/>
                    <a:pt x="566" y="1589"/>
                  </a:cubicBezTo>
                  <a:cubicBezTo>
                    <a:pt x="566" y="1589"/>
                    <a:pt x="582" y="1623"/>
                    <a:pt x="610" y="1626"/>
                  </a:cubicBezTo>
                  <a:cubicBezTo>
                    <a:pt x="639" y="1630"/>
                    <a:pt x="693" y="1641"/>
                    <a:pt x="693" y="1628"/>
                  </a:cubicBezTo>
                  <a:cubicBezTo>
                    <a:pt x="693" y="1614"/>
                    <a:pt x="687" y="1602"/>
                    <a:pt x="669" y="1590"/>
                  </a:cubicBezTo>
                  <a:close/>
                  <a:moveTo>
                    <a:pt x="128" y="644"/>
                  </a:moveTo>
                  <a:cubicBezTo>
                    <a:pt x="128" y="632"/>
                    <a:pt x="122" y="619"/>
                    <a:pt x="115" y="608"/>
                  </a:cubicBezTo>
                  <a:cubicBezTo>
                    <a:pt x="105" y="594"/>
                    <a:pt x="95" y="582"/>
                    <a:pt x="99" y="575"/>
                  </a:cubicBezTo>
                  <a:cubicBezTo>
                    <a:pt x="105" y="563"/>
                    <a:pt x="110" y="563"/>
                    <a:pt x="115" y="554"/>
                  </a:cubicBezTo>
                  <a:cubicBezTo>
                    <a:pt x="118" y="549"/>
                    <a:pt x="121" y="541"/>
                    <a:pt x="125" y="524"/>
                  </a:cubicBezTo>
                  <a:cubicBezTo>
                    <a:pt x="124" y="559"/>
                    <a:pt x="136" y="611"/>
                    <a:pt x="128" y="644"/>
                  </a:cubicBezTo>
                  <a:close/>
                  <a:moveTo>
                    <a:pt x="411" y="689"/>
                  </a:moveTo>
                  <a:cubicBezTo>
                    <a:pt x="407" y="690"/>
                    <a:pt x="402" y="690"/>
                    <a:pt x="395" y="690"/>
                  </a:cubicBezTo>
                  <a:cubicBezTo>
                    <a:pt x="395" y="685"/>
                    <a:pt x="395" y="680"/>
                    <a:pt x="393" y="674"/>
                  </a:cubicBezTo>
                  <a:cubicBezTo>
                    <a:pt x="389" y="655"/>
                    <a:pt x="367" y="523"/>
                    <a:pt x="351" y="448"/>
                  </a:cubicBezTo>
                  <a:cubicBezTo>
                    <a:pt x="335" y="373"/>
                    <a:pt x="318" y="317"/>
                    <a:pt x="314" y="307"/>
                  </a:cubicBezTo>
                  <a:cubicBezTo>
                    <a:pt x="310" y="297"/>
                    <a:pt x="323" y="293"/>
                    <a:pt x="323" y="293"/>
                  </a:cubicBezTo>
                  <a:cubicBezTo>
                    <a:pt x="299" y="269"/>
                    <a:pt x="299" y="269"/>
                    <a:pt x="299" y="269"/>
                  </a:cubicBezTo>
                  <a:cubicBezTo>
                    <a:pt x="288" y="274"/>
                    <a:pt x="280" y="291"/>
                    <a:pt x="280" y="291"/>
                  </a:cubicBezTo>
                  <a:cubicBezTo>
                    <a:pt x="280" y="291"/>
                    <a:pt x="292" y="299"/>
                    <a:pt x="294" y="307"/>
                  </a:cubicBezTo>
                  <a:cubicBezTo>
                    <a:pt x="296" y="315"/>
                    <a:pt x="292" y="325"/>
                    <a:pt x="286" y="343"/>
                  </a:cubicBezTo>
                  <a:cubicBezTo>
                    <a:pt x="281" y="362"/>
                    <a:pt x="288" y="443"/>
                    <a:pt x="295" y="485"/>
                  </a:cubicBezTo>
                  <a:cubicBezTo>
                    <a:pt x="302" y="527"/>
                    <a:pt x="315" y="621"/>
                    <a:pt x="323" y="669"/>
                  </a:cubicBezTo>
                  <a:cubicBezTo>
                    <a:pt x="324" y="677"/>
                    <a:pt x="326" y="683"/>
                    <a:pt x="327" y="689"/>
                  </a:cubicBezTo>
                  <a:cubicBezTo>
                    <a:pt x="308" y="688"/>
                    <a:pt x="289" y="687"/>
                    <a:pt x="274" y="687"/>
                  </a:cubicBezTo>
                  <a:cubicBezTo>
                    <a:pt x="232" y="687"/>
                    <a:pt x="191" y="692"/>
                    <a:pt x="191" y="692"/>
                  </a:cubicBezTo>
                  <a:cubicBezTo>
                    <a:pt x="191" y="692"/>
                    <a:pt x="199" y="672"/>
                    <a:pt x="212" y="643"/>
                  </a:cubicBezTo>
                  <a:cubicBezTo>
                    <a:pt x="224" y="615"/>
                    <a:pt x="226" y="589"/>
                    <a:pt x="235" y="542"/>
                  </a:cubicBezTo>
                  <a:cubicBezTo>
                    <a:pt x="245" y="495"/>
                    <a:pt x="237" y="463"/>
                    <a:pt x="237" y="406"/>
                  </a:cubicBezTo>
                  <a:cubicBezTo>
                    <a:pt x="237" y="361"/>
                    <a:pt x="234" y="300"/>
                    <a:pt x="231" y="263"/>
                  </a:cubicBezTo>
                  <a:cubicBezTo>
                    <a:pt x="231" y="257"/>
                    <a:pt x="231" y="235"/>
                    <a:pt x="248" y="225"/>
                  </a:cubicBezTo>
                  <a:cubicBezTo>
                    <a:pt x="257" y="236"/>
                    <a:pt x="268" y="248"/>
                    <a:pt x="281" y="257"/>
                  </a:cubicBezTo>
                  <a:cubicBezTo>
                    <a:pt x="304" y="273"/>
                    <a:pt x="306" y="261"/>
                    <a:pt x="320" y="244"/>
                  </a:cubicBezTo>
                  <a:cubicBezTo>
                    <a:pt x="326" y="237"/>
                    <a:pt x="330" y="232"/>
                    <a:pt x="334" y="227"/>
                  </a:cubicBezTo>
                  <a:cubicBezTo>
                    <a:pt x="334" y="227"/>
                    <a:pt x="334" y="227"/>
                    <a:pt x="334" y="227"/>
                  </a:cubicBezTo>
                  <a:cubicBezTo>
                    <a:pt x="353" y="218"/>
                    <a:pt x="370" y="255"/>
                    <a:pt x="370" y="255"/>
                  </a:cubicBezTo>
                  <a:cubicBezTo>
                    <a:pt x="382" y="288"/>
                    <a:pt x="381" y="349"/>
                    <a:pt x="381" y="413"/>
                  </a:cubicBezTo>
                  <a:cubicBezTo>
                    <a:pt x="381" y="478"/>
                    <a:pt x="393" y="542"/>
                    <a:pt x="406" y="589"/>
                  </a:cubicBezTo>
                  <a:cubicBezTo>
                    <a:pt x="418" y="636"/>
                    <a:pt x="437" y="678"/>
                    <a:pt x="437" y="678"/>
                  </a:cubicBezTo>
                  <a:cubicBezTo>
                    <a:pt x="437" y="678"/>
                    <a:pt x="426" y="684"/>
                    <a:pt x="411" y="689"/>
                  </a:cubicBezTo>
                  <a:close/>
                  <a:moveTo>
                    <a:pt x="491" y="631"/>
                  </a:moveTo>
                  <a:cubicBezTo>
                    <a:pt x="489" y="627"/>
                    <a:pt x="490" y="600"/>
                    <a:pt x="484" y="579"/>
                  </a:cubicBezTo>
                  <a:cubicBezTo>
                    <a:pt x="477" y="556"/>
                    <a:pt x="474" y="524"/>
                    <a:pt x="473" y="485"/>
                  </a:cubicBezTo>
                  <a:cubicBezTo>
                    <a:pt x="473" y="485"/>
                    <a:pt x="482" y="518"/>
                    <a:pt x="491" y="538"/>
                  </a:cubicBezTo>
                  <a:cubicBezTo>
                    <a:pt x="495" y="547"/>
                    <a:pt x="498" y="553"/>
                    <a:pt x="501" y="553"/>
                  </a:cubicBezTo>
                  <a:cubicBezTo>
                    <a:pt x="511" y="556"/>
                    <a:pt x="512" y="570"/>
                    <a:pt x="501" y="576"/>
                  </a:cubicBezTo>
                  <a:cubicBezTo>
                    <a:pt x="490" y="582"/>
                    <a:pt x="498" y="624"/>
                    <a:pt x="493" y="630"/>
                  </a:cubicBezTo>
                  <a:cubicBezTo>
                    <a:pt x="492" y="631"/>
                    <a:pt x="491" y="631"/>
                    <a:pt x="491" y="631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solidFill>
                <a:srgbClr val="0070C0"/>
              </a:solidFill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4682102" y="3924320"/>
              <a:ext cx="824528" cy="2645975"/>
            </a:xfrm>
            <a:custGeom>
              <a:avLst/>
              <a:gdLst>
                <a:gd name="T0" fmla="*/ 379 w 386"/>
                <a:gd name="T1" fmla="*/ 464 h 1210"/>
                <a:gd name="T2" fmla="*/ 364 w 386"/>
                <a:gd name="T3" fmla="*/ 267 h 1210"/>
                <a:gd name="T4" fmla="*/ 269 w 386"/>
                <a:gd name="T5" fmla="*/ 191 h 1210"/>
                <a:gd name="T6" fmla="*/ 251 w 386"/>
                <a:gd name="T7" fmla="*/ 145 h 1210"/>
                <a:gd name="T8" fmla="*/ 266 w 386"/>
                <a:gd name="T9" fmla="*/ 116 h 1210"/>
                <a:gd name="T10" fmla="*/ 263 w 386"/>
                <a:gd name="T11" fmla="*/ 82 h 1210"/>
                <a:gd name="T12" fmla="*/ 205 w 386"/>
                <a:gd name="T13" fmla="*/ 0 h 1210"/>
                <a:gd name="T14" fmla="*/ 155 w 386"/>
                <a:gd name="T15" fmla="*/ 90 h 1210"/>
                <a:gd name="T16" fmla="*/ 174 w 386"/>
                <a:gd name="T17" fmla="*/ 126 h 1210"/>
                <a:gd name="T18" fmla="*/ 176 w 386"/>
                <a:gd name="T19" fmla="*/ 167 h 1210"/>
                <a:gd name="T20" fmla="*/ 177 w 386"/>
                <a:gd name="T21" fmla="*/ 167 h 1210"/>
                <a:gd name="T22" fmla="*/ 156 w 386"/>
                <a:gd name="T23" fmla="*/ 186 h 1210"/>
                <a:gd name="T24" fmla="*/ 99 w 386"/>
                <a:gd name="T25" fmla="*/ 207 h 1210"/>
                <a:gd name="T26" fmla="*/ 57 w 386"/>
                <a:gd name="T27" fmla="*/ 370 h 1210"/>
                <a:gd name="T28" fmla="*/ 38 w 386"/>
                <a:gd name="T29" fmla="*/ 604 h 1210"/>
                <a:gd name="T30" fmla="*/ 68 w 386"/>
                <a:gd name="T31" fmla="*/ 598 h 1210"/>
                <a:gd name="T32" fmla="*/ 68 w 386"/>
                <a:gd name="T33" fmla="*/ 607 h 1210"/>
                <a:gd name="T34" fmla="*/ 41 w 386"/>
                <a:gd name="T35" fmla="*/ 619 h 1210"/>
                <a:gd name="T36" fmla="*/ 47 w 386"/>
                <a:gd name="T37" fmla="*/ 662 h 1210"/>
                <a:gd name="T38" fmla="*/ 3 w 386"/>
                <a:gd name="T39" fmla="*/ 849 h 1210"/>
                <a:gd name="T40" fmla="*/ 99 w 386"/>
                <a:gd name="T41" fmla="*/ 898 h 1210"/>
                <a:gd name="T42" fmla="*/ 118 w 386"/>
                <a:gd name="T43" fmla="*/ 899 h 1210"/>
                <a:gd name="T44" fmla="*/ 127 w 386"/>
                <a:gd name="T45" fmla="*/ 1051 h 1210"/>
                <a:gd name="T46" fmla="*/ 118 w 386"/>
                <a:gd name="T47" fmla="*/ 1153 h 1210"/>
                <a:gd name="T48" fmla="*/ 181 w 386"/>
                <a:gd name="T49" fmla="*/ 1159 h 1210"/>
                <a:gd name="T50" fmla="*/ 194 w 386"/>
                <a:gd name="T51" fmla="*/ 1084 h 1210"/>
                <a:gd name="T52" fmla="*/ 192 w 386"/>
                <a:gd name="T53" fmla="*/ 968 h 1210"/>
                <a:gd name="T54" fmla="*/ 222 w 386"/>
                <a:gd name="T55" fmla="*/ 712 h 1210"/>
                <a:gd name="T56" fmla="*/ 252 w 386"/>
                <a:gd name="T57" fmla="*/ 767 h 1210"/>
                <a:gd name="T58" fmla="*/ 285 w 386"/>
                <a:gd name="T59" fmla="*/ 1024 h 1210"/>
                <a:gd name="T60" fmla="*/ 277 w 386"/>
                <a:gd name="T61" fmla="*/ 1067 h 1210"/>
                <a:gd name="T62" fmla="*/ 298 w 386"/>
                <a:gd name="T63" fmla="*/ 1146 h 1210"/>
                <a:gd name="T64" fmla="*/ 355 w 386"/>
                <a:gd name="T65" fmla="*/ 1205 h 1210"/>
                <a:gd name="T66" fmla="*/ 347 w 386"/>
                <a:gd name="T67" fmla="*/ 1105 h 1210"/>
                <a:gd name="T68" fmla="*/ 351 w 386"/>
                <a:gd name="T69" fmla="*/ 1046 h 1210"/>
                <a:gd name="T70" fmla="*/ 356 w 386"/>
                <a:gd name="T71" fmla="*/ 829 h 1210"/>
                <a:gd name="T72" fmla="*/ 354 w 386"/>
                <a:gd name="T73" fmla="*/ 603 h 1210"/>
                <a:gd name="T74" fmla="*/ 367 w 386"/>
                <a:gd name="T75" fmla="*/ 565 h 1210"/>
                <a:gd name="T76" fmla="*/ 109 w 386"/>
                <a:gd name="T77" fmla="*/ 669 h 1210"/>
                <a:gd name="T78" fmla="*/ 91 w 386"/>
                <a:gd name="T79" fmla="*/ 666 h 1210"/>
                <a:gd name="T80" fmla="*/ 90 w 386"/>
                <a:gd name="T81" fmla="*/ 617 h 1210"/>
                <a:gd name="T82" fmla="*/ 101 w 386"/>
                <a:gd name="T83" fmla="*/ 628 h 1210"/>
                <a:gd name="T84" fmla="*/ 108 w 386"/>
                <a:gd name="T85" fmla="*/ 649 h 1210"/>
                <a:gd name="T86" fmla="*/ 223 w 386"/>
                <a:gd name="T87" fmla="*/ 505 h 1210"/>
                <a:gd name="T88" fmla="*/ 221 w 386"/>
                <a:gd name="T89" fmla="*/ 232 h 1210"/>
                <a:gd name="T90" fmla="*/ 215 w 386"/>
                <a:gd name="T91" fmla="*/ 208 h 1210"/>
                <a:gd name="T92" fmla="*/ 205 w 386"/>
                <a:gd name="T93" fmla="*/ 231 h 1210"/>
                <a:gd name="T94" fmla="*/ 199 w 386"/>
                <a:gd name="T95" fmla="*/ 505 h 1210"/>
                <a:gd name="T96" fmla="*/ 190 w 386"/>
                <a:gd name="T97" fmla="*/ 325 h 1210"/>
                <a:gd name="T98" fmla="*/ 173 w 386"/>
                <a:gd name="T99" fmla="*/ 188 h 1210"/>
                <a:gd name="T100" fmla="*/ 182 w 386"/>
                <a:gd name="T101" fmla="*/ 176 h 1210"/>
                <a:gd name="T102" fmla="*/ 248 w 386"/>
                <a:gd name="T103" fmla="*/ 179 h 1210"/>
                <a:gd name="T104" fmla="*/ 259 w 386"/>
                <a:gd name="T105" fmla="*/ 196 h 1210"/>
                <a:gd name="T106" fmla="*/ 258 w 386"/>
                <a:gd name="T107" fmla="*/ 201 h 1210"/>
                <a:gd name="T108" fmla="*/ 260 w 386"/>
                <a:gd name="T109" fmla="*/ 256 h 1210"/>
                <a:gd name="T110" fmla="*/ 301 w 386"/>
                <a:gd name="T111" fmla="*/ 488 h 1210"/>
                <a:gd name="T112" fmla="*/ 360 w 386"/>
                <a:gd name="T113" fmla="*/ 585 h 1210"/>
                <a:gd name="T114" fmla="*/ 328 w 386"/>
                <a:gd name="T115" fmla="*/ 554 h 1210"/>
                <a:gd name="T116" fmla="*/ 360 w 386"/>
                <a:gd name="T117" fmla="*/ 585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1210">
                  <a:moveTo>
                    <a:pt x="379" y="512"/>
                  </a:moveTo>
                  <a:cubicBezTo>
                    <a:pt x="385" y="497"/>
                    <a:pt x="386" y="471"/>
                    <a:pt x="379" y="464"/>
                  </a:cubicBezTo>
                  <a:cubicBezTo>
                    <a:pt x="372" y="456"/>
                    <a:pt x="383" y="413"/>
                    <a:pt x="376" y="380"/>
                  </a:cubicBezTo>
                  <a:cubicBezTo>
                    <a:pt x="370" y="347"/>
                    <a:pt x="365" y="295"/>
                    <a:pt x="364" y="267"/>
                  </a:cubicBezTo>
                  <a:cubicBezTo>
                    <a:pt x="364" y="239"/>
                    <a:pt x="362" y="219"/>
                    <a:pt x="326" y="210"/>
                  </a:cubicBezTo>
                  <a:cubicBezTo>
                    <a:pt x="302" y="204"/>
                    <a:pt x="282" y="197"/>
                    <a:pt x="269" y="191"/>
                  </a:cubicBezTo>
                  <a:cubicBezTo>
                    <a:pt x="269" y="191"/>
                    <a:pt x="255" y="179"/>
                    <a:pt x="252" y="168"/>
                  </a:cubicBezTo>
                  <a:cubicBezTo>
                    <a:pt x="251" y="159"/>
                    <a:pt x="251" y="150"/>
                    <a:pt x="251" y="145"/>
                  </a:cubicBezTo>
                  <a:cubicBezTo>
                    <a:pt x="253" y="136"/>
                    <a:pt x="253" y="129"/>
                    <a:pt x="253" y="124"/>
                  </a:cubicBezTo>
                  <a:cubicBezTo>
                    <a:pt x="253" y="118"/>
                    <a:pt x="264" y="126"/>
                    <a:pt x="266" y="116"/>
                  </a:cubicBezTo>
                  <a:cubicBezTo>
                    <a:pt x="269" y="107"/>
                    <a:pt x="271" y="85"/>
                    <a:pt x="269" y="84"/>
                  </a:cubicBezTo>
                  <a:cubicBezTo>
                    <a:pt x="267" y="82"/>
                    <a:pt x="265" y="82"/>
                    <a:pt x="263" y="82"/>
                  </a:cubicBezTo>
                  <a:cubicBezTo>
                    <a:pt x="263" y="79"/>
                    <a:pt x="265" y="59"/>
                    <a:pt x="263" y="38"/>
                  </a:cubicBezTo>
                  <a:cubicBezTo>
                    <a:pt x="262" y="18"/>
                    <a:pt x="242" y="2"/>
                    <a:pt x="205" y="0"/>
                  </a:cubicBezTo>
                  <a:cubicBezTo>
                    <a:pt x="184" y="0"/>
                    <a:pt x="160" y="16"/>
                    <a:pt x="157" y="38"/>
                  </a:cubicBezTo>
                  <a:cubicBezTo>
                    <a:pt x="154" y="60"/>
                    <a:pt x="155" y="90"/>
                    <a:pt x="155" y="90"/>
                  </a:cubicBezTo>
                  <a:cubicBezTo>
                    <a:pt x="155" y="90"/>
                    <a:pt x="148" y="105"/>
                    <a:pt x="154" y="117"/>
                  </a:cubicBezTo>
                  <a:cubicBezTo>
                    <a:pt x="160" y="129"/>
                    <a:pt x="174" y="126"/>
                    <a:pt x="174" y="126"/>
                  </a:cubicBezTo>
                  <a:cubicBezTo>
                    <a:pt x="174" y="126"/>
                    <a:pt x="177" y="145"/>
                    <a:pt x="177" y="155"/>
                  </a:cubicBezTo>
                  <a:cubicBezTo>
                    <a:pt x="177" y="160"/>
                    <a:pt x="177" y="164"/>
                    <a:pt x="176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7" y="167"/>
                    <a:pt x="177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64" y="182"/>
                    <a:pt x="156" y="186"/>
                  </a:cubicBezTo>
                  <a:cubicBezTo>
                    <a:pt x="143" y="192"/>
                    <a:pt x="123" y="200"/>
                    <a:pt x="107" y="205"/>
                  </a:cubicBezTo>
                  <a:cubicBezTo>
                    <a:pt x="104" y="206"/>
                    <a:pt x="102" y="206"/>
                    <a:pt x="99" y="207"/>
                  </a:cubicBezTo>
                  <a:cubicBezTo>
                    <a:pt x="80" y="213"/>
                    <a:pt x="65" y="218"/>
                    <a:pt x="65" y="244"/>
                  </a:cubicBezTo>
                  <a:cubicBezTo>
                    <a:pt x="64" y="274"/>
                    <a:pt x="61" y="331"/>
                    <a:pt x="57" y="370"/>
                  </a:cubicBezTo>
                  <a:cubicBezTo>
                    <a:pt x="53" y="408"/>
                    <a:pt x="41" y="490"/>
                    <a:pt x="41" y="516"/>
                  </a:cubicBezTo>
                  <a:cubicBezTo>
                    <a:pt x="40" y="542"/>
                    <a:pt x="37" y="598"/>
                    <a:pt x="38" y="604"/>
                  </a:cubicBezTo>
                  <a:cubicBezTo>
                    <a:pt x="38" y="609"/>
                    <a:pt x="42" y="609"/>
                    <a:pt x="42" y="615"/>
                  </a:cubicBezTo>
                  <a:cubicBezTo>
                    <a:pt x="43" y="612"/>
                    <a:pt x="48" y="598"/>
                    <a:pt x="68" y="598"/>
                  </a:cubicBezTo>
                  <a:cubicBezTo>
                    <a:pt x="90" y="598"/>
                    <a:pt x="90" y="614"/>
                    <a:pt x="90" y="614"/>
                  </a:cubicBezTo>
                  <a:cubicBezTo>
                    <a:pt x="83" y="607"/>
                    <a:pt x="83" y="607"/>
                    <a:pt x="68" y="607"/>
                  </a:cubicBezTo>
                  <a:cubicBezTo>
                    <a:pt x="54" y="606"/>
                    <a:pt x="43" y="614"/>
                    <a:pt x="42" y="615"/>
                  </a:cubicBezTo>
                  <a:cubicBezTo>
                    <a:pt x="42" y="616"/>
                    <a:pt x="42" y="618"/>
                    <a:pt x="41" y="619"/>
                  </a:cubicBezTo>
                  <a:cubicBezTo>
                    <a:pt x="39" y="630"/>
                    <a:pt x="39" y="639"/>
                    <a:pt x="45" y="646"/>
                  </a:cubicBezTo>
                  <a:cubicBezTo>
                    <a:pt x="50" y="653"/>
                    <a:pt x="47" y="662"/>
                    <a:pt x="47" y="6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3" y="849"/>
                    <a:pt x="3" y="849"/>
                    <a:pt x="3" y="849"/>
                  </a:cubicBezTo>
                  <a:cubicBezTo>
                    <a:pt x="78" y="907"/>
                    <a:pt x="78" y="907"/>
                    <a:pt x="78" y="907"/>
                  </a:cubicBezTo>
                  <a:cubicBezTo>
                    <a:pt x="78" y="907"/>
                    <a:pt x="89" y="899"/>
                    <a:pt x="99" y="898"/>
                  </a:cubicBezTo>
                  <a:cubicBezTo>
                    <a:pt x="100" y="898"/>
                    <a:pt x="101" y="898"/>
                    <a:pt x="101" y="898"/>
                  </a:cubicBezTo>
                  <a:cubicBezTo>
                    <a:pt x="112" y="898"/>
                    <a:pt x="118" y="899"/>
                    <a:pt x="118" y="899"/>
                  </a:cubicBezTo>
                  <a:cubicBezTo>
                    <a:pt x="118" y="899"/>
                    <a:pt x="115" y="955"/>
                    <a:pt x="115" y="977"/>
                  </a:cubicBezTo>
                  <a:cubicBezTo>
                    <a:pt x="115" y="1000"/>
                    <a:pt x="117" y="1035"/>
                    <a:pt x="127" y="1051"/>
                  </a:cubicBezTo>
                  <a:cubicBezTo>
                    <a:pt x="136" y="1067"/>
                    <a:pt x="138" y="1073"/>
                    <a:pt x="138" y="1087"/>
                  </a:cubicBezTo>
                  <a:cubicBezTo>
                    <a:pt x="138" y="1101"/>
                    <a:pt x="117" y="1140"/>
                    <a:pt x="118" y="1153"/>
                  </a:cubicBezTo>
                  <a:cubicBezTo>
                    <a:pt x="118" y="1166"/>
                    <a:pt x="121" y="1186"/>
                    <a:pt x="143" y="1186"/>
                  </a:cubicBezTo>
                  <a:cubicBezTo>
                    <a:pt x="165" y="1185"/>
                    <a:pt x="181" y="1176"/>
                    <a:pt x="181" y="1159"/>
                  </a:cubicBezTo>
                  <a:cubicBezTo>
                    <a:pt x="181" y="1141"/>
                    <a:pt x="178" y="1130"/>
                    <a:pt x="185" y="1124"/>
                  </a:cubicBezTo>
                  <a:cubicBezTo>
                    <a:pt x="193" y="1117"/>
                    <a:pt x="181" y="1101"/>
                    <a:pt x="194" y="1084"/>
                  </a:cubicBezTo>
                  <a:cubicBezTo>
                    <a:pt x="206" y="1067"/>
                    <a:pt x="193" y="1066"/>
                    <a:pt x="196" y="1050"/>
                  </a:cubicBezTo>
                  <a:cubicBezTo>
                    <a:pt x="199" y="1034"/>
                    <a:pt x="193" y="987"/>
                    <a:pt x="192" y="968"/>
                  </a:cubicBezTo>
                  <a:cubicBezTo>
                    <a:pt x="191" y="949"/>
                    <a:pt x="194" y="926"/>
                    <a:pt x="204" y="846"/>
                  </a:cubicBezTo>
                  <a:cubicBezTo>
                    <a:pt x="213" y="765"/>
                    <a:pt x="219" y="729"/>
                    <a:pt x="222" y="712"/>
                  </a:cubicBezTo>
                  <a:cubicBezTo>
                    <a:pt x="225" y="694"/>
                    <a:pt x="229" y="672"/>
                    <a:pt x="229" y="672"/>
                  </a:cubicBezTo>
                  <a:cubicBezTo>
                    <a:pt x="229" y="672"/>
                    <a:pt x="242" y="748"/>
                    <a:pt x="252" y="767"/>
                  </a:cubicBezTo>
                  <a:cubicBezTo>
                    <a:pt x="262" y="785"/>
                    <a:pt x="274" y="879"/>
                    <a:pt x="277" y="907"/>
                  </a:cubicBezTo>
                  <a:cubicBezTo>
                    <a:pt x="280" y="934"/>
                    <a:pt x="278" y="1015"/>
                    <a:pt x="285" y="1024"/>
                  </a:cubicBezTo>
                  <a:cubicBezTo>
                    <a:pt x="291" y="1032"/>
                    <a:pt x="294" y="1044"/>
                    <a:pt x="294" y="1044"/>
                  </a:cubicBezTo>
                  <a:cubicBezTo>
                    <a:pt x="294" y="1044"/>
                    <a:pt x="277" y="1054"/>
                    <a:pt x="277" y="1067"/>
                  </a:cubicBezTo>
                  <a:cubicBezTo>
                    <a:pt x="277" y="1081"/>
                    <a:pt x="290" y="1092"/>
                    <a:pt x="289" y="1110"/>
                  </a:cubicBezTo>
                  <a:cubicBezTo>
                    <a:pt x="289" y="1128"/>
                    <a:pt x="291" y="1143"/>
                    <a:pt x="298" y="1146"/>
                  </a:cubicBezTo>
                  <a:cubicBezTo>
                    <a:pt x="305" y="1150"/>
                    <a:pt x="304" y="1180"/>
                    <a:pt x="313" y="1191"/>
                  </a:cubicBezTo>
                  <a:cubicBezTo>
                    <a:pt x="322" y="1201"/>
                    <a:pt x="337" y="1210"/>
                    <a:pt x="355" y="1205"/>
                  </a:cubicBezTo>
                  <a:cubicBezTo>
                    <a:pt x="373" y="1199"/>
                    <a:pt x="373" y="1175"/>
                    <a:pt x="364" y="1152"/>
                  </a:cubicBezTo>
                  <a:cubicBezTo>
                    <a:pt x="355" y="1129"/>
                    <a:pt x="344" y="1114"/>
                    <a:pt x="347" y="1105"/>
                  </a:cubicBezTo>
                  <a:cubicBezTo>
                    <a:pt x="351" y="1096"/>
                    <a:pt x="354" y="1082"/>
                    <a:pt x="345" y="1073"/>
                  </a:cubicBezTo>
                  <a:cubicBezTo>
                    <a:pt x="336" y="1064"/>
                    <a:pt x="345" y="1054"/>
                    <a:pt x="351" y="1046"/>
                  </a:cubicBezTo>
                  <a:cubicBezTo>
                    <a:pt x="357" y="1038"/>
                    <a:pt x="356" y="1002"/>
                    <a:pt x="356" y="982"/>
                  </a:cubicBezTo>
                  <a:cubicBezTo>
                    <a:pt x="357" y="962"/>
                    <a:pt x="354" y="864"/>
                    <a:pt x="356" y="829"/>
                  </a:cubicBezTo>
                  <a:cubicBezTo>
                    <a:pt x="357" y="793"/>
                    <a:pt x="360" y="685"/>
                    <a:pt x="355" y="655"/>
                  </a:cubicBezTo>
                  <a:cubicBezTo>
                    <a:pt x="350" y="625"/>
                    <a:pt x="354" y="603"/>
                    <a:pt x="354" y="603"/>
                  </a:cubicBezTo>
                  <a:cubicBezTo>
                    <a:pt x="354" y="603"/>
                    <a:pt x="366" y="609"/>
                    <a:pt x="366" y="597"/>
                  </a:cubicBezTo>
                  <a:cubicBezTo>
                    <a:pt x="366" y="586"/>
                    <a:pt x="362" y="584"/>
                    <a:pt x="367" y="565"/>
                  </a:cubicBezTo>
                  <a:cubicBezTo>
                    <a:pt x="372" y="545"/>
                    <a:pt x="373" y="527"/>
                    <a:pt x="379" y="512"/>
                  </a:cubicBezTo>
                  <a:close/>
                  <a:moveTo>
                    <a:pt x="109" y="669"/>
                  </a:moveTo>
                  <a:cubicBezTo>
                    <a:pt x="99" y="668"/>
                    <a:pt x="99" y="668"/>
                    <a:pt x="99" y="668"/>
                  </a:cubicBezTo>
                  <a:cubicBezTo>
                    <a:pt x="91" y="666"/>
                    <a:pt x="91" y="666"/>
                    <a:pt x="91" y="666"/>
                  </a:cubicBezTo>
                  <a:cubicBezTo>
                    <a:pt x="91" y="666"/>
                    <a:pt x="93" y="653"/>
                    <a:pt x="90" y="644"/>
                  </a:cubicBezTo>
                  <a:cubicBezTo>
                    <a:pt x="87" y="635"/>
                    <a:pt x="88" y="627"/>
                    <a:pt x="90" y="617"/>
                  </a:cubicBezTo>
                  <a:cubicBezTo>
                    <a:pt x="90" y="617"/>
                    <a:pt x="93" y="627"/>
                    <a:pt x="99" y="628"/>
                  </a:cubicBezTo>
                  <a:cubicBezTo>
                    <a:pt x="100" y="628"/>
                    <a:pt x="100" y="628"/>
                    <a:pt x="101" y="628"/>
                  </a:cubicBezTo>
                  <a:cubicBezTo>
                    <a:pt x="108" y="628"/>
                    <a:pt x="111" y="629"/>
                    <a:pt x="111" y="629"/>
                  </a:cubicBezTo>
                  <a:cubicBezTo>
                    <a:pt x="111" y="629"/>
                    <a:pt x="108" y="640"/>
                    <a:pt x="108" y="649"/>
                  </a:cubicBezTo>
                  <a:cubicBezTo>
                    <a:pt x="108" y="659"/>
                    <a:pt x="109" y="669"/>
                    <a:pt x="109" y="669"/>
                  </a:cubicBezTo>
                  <a:close/>
                  <a:moveTo>
                    <a:pt x="223" y="505"/>
                  </a:moveTo>
                  <a:cubicBezTo>
                    <a:pt x="225" y="464"/>
                    <a:pt x="224" y="347"/>
                    <a:pt x="223" y="322"/>
                  </a:cubicBezTo>
                  <a:cubicBezTo>
                    <a:pt x="223" y="296"/>
                    <a:pt x="218" y="239"/>
                    <a:pt x="221" y="232"/>
                  </a:cubicBezTo>
                  <a:cubicBezTo>
                    <a:pt x="224" y="224"/>
                    <a:pt x="232" y="218"/>
                    <a:pt x="241" y="223"/>
                  </a:cubicBezTo>
                  <a:cubicBezTo>
                    <a:pt x="241" y="223"/>
                    <a:pt x="231" y="208"/>
                    <a:pt x="215" y="208"/>
                  </a:cubicBezTo>
                  <a:cubicBezTo>
                    <a:pt x="199" y="208"/>
                    <a:pt x="188" y="223"/>
                    <a:pt x="188" y="223"/>
                  </a:cubicBezTo>
                  <a:cubicBezTo>
                    <a:pt x="188" y="223"/>
                    <a:pt x="206" y="219"/>
                    <a:pt x="205" y="231"/>
                  </a:cubicBezTo>
                  <a:cubicBezTo>
                    <a:pt x="205" y="243"/>
                    <a:pt x="199" y="305"/>
                    <a:pt x="199" y="346"/>
                  </a:cubicBezTo>
                  <a:cubicBezTo>
                    <a:pt x="199" y="383"/>
                    <a:pt x="196" y="472"/>
                    <a:pt x="199" y="505"/>
                  </a:cubicBezTo>
                  <a:cubicBezTo>
                    <a:pt x="187" y="504"/>
                    <a:pt x="183" y="503"/>
                    <a:pt x="183" y="503"/>
                  </a:cubicBezTo>
                  <a:cubicBezTo>
                    <a:pt x="183" y="503"/>
                    <a:pt x="194" y="386"/>
                    <a:pt x="190" y="325"/>
                  </a:cubicBezTo>
                  <a:cubicBezTo>
                    <a:pt x="186" y="279"/>
                    <a:pt x="178" y="220"/>
                    <a:pt x="173" y="188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3" y="188"/>
                    <a:pt x="178" y="170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90" y="189"/>
                    <a:pt x="203" y="204"/>
                    <a:pt x="212" y="204"/>
                  </a:cubicBezTo>
                  <a:cubicBezTo>
                    <a:pt x="222" y="204"/>
                    <a:pt x="238" y="193"/>
                    <a:pt x="248" y="179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8" y="179"/>
                    <a:pt x="258" y="182"/>
                    <a:pt x="259" y="196"/>
                  </a:cubicBezTo>
                  <a:cubicBezTo>
                    <a:pt x="259" y="197"/>
                    <a:pt x="258" y="199"/>
                    <a:pt x="258" y="201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8" y="213"/>
                    <a:pt x="258" y="230"/>
                    <a:pt x="260" y="256"/>
                  </a:cubicBezTo>
                  <a:cubicBezTo>
                    <a:pt x="263" y="335"/>
                    <a:pt x="277" y="429"/>
                    <a:pt x="284" y="450"/>
                  </a:cubicBezTo>
                  <a:cubicBezTo>
                    <a:pt x="292" y="472"/>
                    <a:pt x="301" y="488"/>
                    <a:pt x="301" y="488"/>
                  </a:cubicBezTo>
                  <a:cubicBezTo>
                    <a:pt x="301" y="488"/>
                    <a:pt x="251" y="504"/>
                    <a:pt x="223" y="505"/>
                  </a:cubicBezTo>
                  <a:close/>
                  <a:moveTo>
                    <a:pt x="360" y="585"/>
                  </a:moveTo>
                  <a:cubicBezTo>
                    <a:pt x="358" y="573"/>
                    <a:pt x="361" y="568"/>
                    <a:pt x="352" y="561"/>
                  </a:cubicBezTo>
                  <a:cubicBezTo>
                    <a:pt x="343" y="554"/>
                    <a:pt x="328" y="554"/>
                    <a:pt x="328" y="554"/>
                  </a:cubicBezTo>
                  <a:cubicBezTo>
                    <a:pt x="328" y="554"/>
                    <a:pt x="350" y="545"/>
                    <a:pt x="360" y="557"/>
                  </a:cubicBezTo>
                  <a:cubicBezTo>
                    <a:pt x="369" y="570"/>
                    <a:pt x="360" y="585"/>
                    <a:pt x="360" y="585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rgbClr val="0070C0"/>
              </a:solidFill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6926399" y="3851360"/>
              <a:ext cx="700567" cy="2681212"/>
            </a:xfrm>
            <a:custGeom>
              <a:avLst/>
              <a:gdLst>
                <a:gd name="T0" fmla="*/ 221 w 224"/>
                <a:gd name="T1" fmla="*/ 237 h 906"/>
                <a:gd name="T2" fmla="*/ 178 w 224"/>
                <a:gd name="T3" fmla="*/ 151 h 906"/>
                <a:gd name="T4" fmla="*/ 161 w 224"/>
                <a:gd name="T5" fmla="*/ 98 h 906"/>
                <a:gd name="T6" fmla="*/ 148 w 224"/>
                <a:gd name="T7" fmla="*/ 36 h 906"/>
                <a:gd name="T8" fmla="*/ 107 w 224"/>
                <a:gd name="T9" fmla="*/ 0 h 906"/>
                <a:gd name="T10" fmla="*/ 63 w 224"/>
                <a:gd name="T11" fmla="*/ 101 h 906"/>
                <a:gd name="T12" fmla="*/ 48 w 224"/>
                <a:gd name="T13" fmla="*/ 145 h 906"/>
                <a:gd name="T14" fmla="*/ 7 w 224"/>
                <a:gd name="T15" fmla="*/ 204 h 906"/>
                <a:gd name="T16" fmla="*/ 2 w 224"/>
                <a:gd name="T17" fmla="*/ 302 h 906"/>
                <a:gd name="T18" fmla="*/ 28 w 224"/>
                <a:gd name="T19" fmla="*/ 360 h 906"/>
                <a:gd name="T20" fmla="*/ 31 w 224"/>
                <a:gd name="T21" fmla="*/ 411 h 906"/>
                <a:gd name="T22" fmla="*/ 35 w 224"/>
                <a:gd name="T23" fmla="*/ 565 h 906"/>
                <a:gd name="T24" fmla="*/ 54 w 224"/>
                <a:gd name="T25" fmla="*/ 607 h 906"/>
                <a:gd name="T26" fmla="*/ 81 w 224"/>
                <a:gd name="T27" fmla="*/ 790 h 906"/>
                <a:gd name="T28" fmla="*/ 89 w 224"/>
                <a:gd name="T29" fmla="*/ 869 h 906"/>
                <a:gd name="T30" fmla="*/ 112 w 224"/>
                <a:gd name="T31" fmla="*/ 906 h 906"/>
                <a:gd name="T32" fmla="*/ 122 w 224"/>
                <a:gd name="T33" fmla="*/ 847 h 906"/>
                <a:gd name="T34" fmla="*/ 157 w 224"/>
                <a:gd name="T35" fmla="*/ 853 h 906"/>
                <a:gd name="T36" fmla="*/ 124 w 224"/>
                <a:gd name="T37" fmla="*/ 764 h 906"/>
                <a:gd name="T38" fmla="*/ 156 w 224"/>
                <a:gd name="T39" fmla="*/ 611 h 906"/>
                <a:gd name="T40" fmla="*/ 166 w 224"/>
                <a:gd name="T41" fmla="*/ 582 h 906"/>
                <a:gd name="T42" fmla="*/ 190 w 224"/>
                <a:gd name="T43" fmla="*/ 474 h 906"/>
                <a:gd name="T44" fmla="*/ 206 w 224"/>
                <a:gd name="T45" fmla="*/ 414 h 906"/>
                <a:gd name="T46" fmla="*/ 192 w 224"/>
                <a:gd name="T47" fmla="*/ 313 h 906"/>
                <a:gd name="T48" fmla="*/ 73 w 224"/>
                <a:gd name="T49" fmla="*/ 279 h 906"/>
                <a:gd name="T50" fmla="*/ 63 w 224"/>
                <a:gd name="T51" fmla="*/ 289 h 906"/>
                <a:gd name="T52" fmla="*/ 73 w 224"/>
                <a:gd name="T53" fmla="*/ 269 h 906"/>
                <a:gd name="T54" fmla="*/ 110 w 224"/>
                <a:gd name="T55" fmla="*/ 621 h 906"/>
                <a:gd name="T56" fmla="*/ 107 w 224"/>
                <a:gd name="T57" fmla="*/ 646 h 906"/>
                <a:gd name="T58" fmla="*/ 104 w 224"/>
                <a:gd name="T59" fmla="*/ 612 h 906"/>
                <a:gd name="T60" fmla="*/ 110 w 224"/>
                <a:gd name="T61" fmla="*/ 580 h 906"/>
                <a:gd name="T62" fmla="*/ 116 w 224"/>
                <a:gd name="T63" fmla="*/ 225 h 906"/>
                <a:gd name="T64" fmla="*/ 91 w 224"/>
                <a:gd name="T65" fmla="*/ 130 h 906"/>
                <a:gd name="T66" fmla="*/ 115 w 224"/>
                <a:gd name="T67" fmla="*/ 200 h 906"/>
                <a:gd name="T68" fmla="*/ 128 w 224"/>
                <a:gd name="T69" fmla="*/ 156 h 906"/>
                <a:gd name="T70" fmla="*/ 143 w 224"/>
                <a:gd name="T71" fmla="*/ 147 h 906"/>
                <a:gd name="T72" fmla="*/ 116 w 224"/>
                <a:gd name="T73" fmla="*/ 225 h 906"/>
                <a:gd name="T74" fmla="*/ 138 w 224"/>
                <a:gd name="T75" fmla="*/ 333 h 906"/>
                <a:gd name="T76" fmla="*/ 149 w 224"/>
                <a:gd name="T77" fmla="*/ 31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" h="906">
                  <a:moveTo>
                    <a:pt x="215" y="296"/>
                  </a:moveTo>
                  <a:cubicBezTo>
                    <a:pt x="222" y="281"/>
                    <a:pt x="224" y="258"/>
                    <a:pt x="221" y="237"/>
                  </a:cubicBezTo>
                  <a:cubicBezTo>
                    <a:pt x="219" y="217"/>
                    <a:pt x="217" y="187"/>
                    <a:pt x="211" y="170"/>
                  </a:cubicBezTo>
                  <a:cubicBezTo>
                    <a:pt x="204" y="152"/>
                    <a:pt x="178" y="151"/>
                    <a:pt x="178" y="151"/>
                  </a:cubicBezTo>
                  <a:cubicBezTo>
                    <a:pt x="178" y="151"/>
                    <a:pt x="180" y="142"/>
                    <a:pt x="172" y="133"/>
                  </a:cubicBezTo>
                  <a:cubicBezTo>
                    <a:pt x="164" y="124"/>
                    <a:pt x="163" y="113"/>
                    <a:pt x="161" y="98"/>
                  </a:cubicBezTo>
                  <a:cubicBezTo>
                    <a:pt x="159" y="82"/>
                    <a:pt x="155" y="72"/>
                    <a:pt x="155" y="62"/>
                  </a:cubicBezTo>
                  <a:cubicBezTo>
                    <a:pt x="155" y="52"/>
                    <a:pt x="152" y="53"/>
                    <a:pt x="148" y="36"/>
                  </a:cubicBezTo>
                  <a:cubicBezTo>
                    <a:pt x="144" y="19"/>
                    <a:pt x="12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5" y="0"/>
                    <a:pt x="67" y="48"/>
                    <a:pt x="64" y="64"/>
                  </a:cubicBezTo>
                  <a:cubicBezTo>
                    <a:pt x="62" y="79"/>
                    <a:pt x="58" y="89"/>
                    <a:pt x="63" y="101"/>
                  </a:cubicBezTo>
                  <a:cubicBezTo>
                    <a:pt x="68" y="113"/>
                    <a:pt x="62" y="116"/>
                    <a:pt x="50" y="125"/>
                  </a:cubicBezTo>
                  <a:cubicBezTo>
                    <a:pt x="39" y="135"/>
                    <a:pt x="48" y="145"/>
                    <a:pt x="48" y="145"/>
                  </a:cubicBezTo>
                  <a:cubicBezTo>
                    <a:pt x="48" y="145"/>
                    <a:pt x="37" y="152"/>
                    <a:pt x="28" y="154"/>
                  </a:cubicBezTo>
                  <a:cubicBezTo>
                    <a:pt x="19" y="155"/>
                    <a:pt x="9" y="186"/>
                    <a:pt x="7" y="204"/>
                  </a:cubicBezTo>
                  <a:cubicBezTo>
                    <a:pt x="5" y="221"/>
                    <a:pt x="4" y="220"/>
                    <a:pt x="2" y="233"/>
                  </a:cubicBezTo>
                  <a:cubicBezTo>
                    <a:pt x="0" y="247"/>
                    <a:pt x="1" y="279"/>
                    <a:pt x="2" y="302"/>
                  </a:cubicBezTo>
                  <a:cubicBezTo>
                    <a:pt x="4" y="324"/>
                    <a:pt x="31" y="326"/>
                    <a:pt x="31" y="326"/>
                  </a:cubicBezTo>
                  <a:cubicBezTo>
                    <a:pt x="31" y="326"/>
                    <a:pt x="31" y="348"/>
                    <a:pt x="28" y="360"/>
                  </a:cubicBezTo>
                  <a:cubicBezTo>
                    <a:pt x="24" y="373"/>
                    <a:pt x="7" y="405"/>
                    <a:pt x="12" y="407"/>
                  </a:cubicBezTo>
                  <a:cubicBezTo>
                    <a:pt x="16" y="409"/>
                    <a:pt x="31" y="411"/>
                    <a:pt x="31" y="411"/>
                  </a:cubicBezTo>
                  <a:cubicBezTo>
                    <a:pt x="31" y="411"/>
                    <a:pt x="28" y="447"/>
                    <a:pt x="30" y="465"/>
                  </a:cubicBezTo>
                  <a:cubicBezTo>
                    <a:pt x="31" y="483"/>
                    <a:pt x="35" y="544"/>
                    <a:pt x="35" y="565"/>
                  </a:cubicBezTo>
                  <a:cubicBezTo>
                    <a:pt x="35" y="586"/>
                    <a:pt x="50" y="579"/>
                    <a:pt x="50" y="579"/>
                  </a:cubicBezTo>
                  <a:cubicBezTo>
                    <a:pt x="50" y="579"/>
                    <a:pt x="52" y="592"/>
                    <a:pt x="54" y="607"/>
                  </a:cubicBezTo>
                  <a:cubicBezTo>
                    <a:pt x="56" y="622"/>
                    <a:pt x="54" y="641"/>
                    <a:pt x="52" y="663"/>
                  </a:cubicBezTo>
                  <a:cubicBezTo>
                    <a:pt x="51" y="685"/>
                    <a:pt x="75" y="770"/>
                    <a:pt x="81" y="790"/>
                  </a:cubicBezTo>
                  <a:cubicBezTo>
                    <a:pt x="88" y="809"/>
                    <a:pt x="92" y="819"/>
                    <a:pt x="88" y="831"/>
                  </a:cubicBezTo>
                  <a:cubicBezTo>
                    <a:pt x="85" y="844"/>
                    <a:pt x="90" y="848"/>
                    <a:pt x="89" y="869"/>
                  </a:cubicBezTo>
                  <a:cubicBezTo>
                    <a:pt x="89" y="888"/>
                    <a:pt x="96" y="902"/>
                    <a:pt x="107" y="905"/>
                  </a:cubicBezTo>
                  <a:cubicBezTo>
                    <a:pt x="109" y="906"/>
                    <a:pt x="111" y="906"/>
                    <a:pt x="112" y="906"/>
                  </a:cubicBezTo>
                  <a:cubicBezTo>
                    <a:pt x="126" y="906"/>
                    <a:pt x="129" y="872"/>
                    <a:pt x="126" y="865"/>
                  </a:cubicBezTo>
                  <a:cubicBezTo>
                    <a:pt x="123" y="857"/>
                    <a:pt x="122" y="847"/>
                    <a:pt x="122" y="847"/>
                  </a:cubicBezTo>
                  <a:cubicBezTo>
                    <a:pt x="122" y="847"/>
                    <a:pt x="127" y="853"/>
                    <a:pt x="134" y="855"/>
                  </a:cubicBezTo>
                  <a:cubicBezTo>
                    <a:pt x="140" y="857"/>
                    <a:pt x="150" y="857"/>
                    <a:pt x="157" y="853"/>
                  </a:cubicBezTo>
                  <a:cubicBezTo>
                    <a:pt x="164" y="848"/>
                    <a:pt x="151" y="828"/>
                    <a:pt x="141" y="818"/>
                  </a:cubicBezTo>
                  <a:cubicBezTo>
                    <a:pt x="132" y="808"/>
                    <a:pt x="124" y="784"/>
                    <a:pt x="124" y="764"/>
                  </a:cubicBezTo>
                  <a:cubicBezTo>
                    <a:pt x="124" y="745"/>
                    <a:pt x="141" y="698"/>
                    <a:pt x="149" y="670"/>
                  </a:cubicBezTo>
                  <a:cubicBezTo>
                    <a:pt x="158" y="643"/>
                    <a:pt x="153" y="617"/>
                    <a:pt x="156" y="611"/>
                  </a:cubicBezTo>
                  <a:cubicBezTo>
                    <a:pt x="158" y="605"/>
                    <a:pt x="158" y="582"/>
                    <a:pt x="158" y="582"/>
                  </a:cubicBezTo>
                  <a:cubicBezTo>
                    <a:pt x="158" y="582"/>
                    <a:pt x="160" y="582"/>
                    <a:pt x="166" y="582"/>
                  </a:cubicBezTo>
                  <a:cubicBezTo>
                    <a:pt x="172" y="582"/>
                    <a:pt x="172" y="585"/>
                    <a:pt x="172" y="570"/>
                  </a:cubicBezTo>
                  <a:cubicBezTo>
                    <a:pt x="172" y="555"/>
                    <a:pt x="184" y="497"/>
                    <a:pt x="190" y="474"/>
                  </a:cubicBezTo>
                  <a:cubicBezTo>
                    <a:pt x="195" y="452"/>
                    <a:pt x="195" y="416"/>
                    <a:pt x="195" y="416"/>
                  </a:cubicBezTo>
                  <a:cubicBezTo>
                    <a:pt x="195" y="416"/>
                    <a:pt x="199" y="416"/>
                    <a:pt x="206" y="414"/>
                  </a:cubicBezTo>
                  <a:cubicBezTo>
                    <a:pt x="214" y="413"/>
                    <a:pt x="208" y="399"/>
                    <a:pt x="199" y="371"/>
                  </a:cubicBezTo>
                  <a:cubicBezTo>
                    <a:pt x="189" y="344"/>
                    <a:pt x="192" y="313"/>
                    <a:pt x="192" y="313"/>
                  </a:cubicBezTo>
                  <a:cubicBezTo>
                    <a:pt x="192" y="313"/>
                    <a:pt x="208" y="311"/>
                    <a:pt x="215" y="296"/>
                  </a:cubicBezTo>
                  <a:close/>
                  <a:moveTo>
                    <a:pt x="73" y="279"/>
                  </a:moveTo>
                  <a:cubicBezTo>
                    <a:pt x="73" y="286"/>
                    <a:pt x="71" y="292"/>
                    <a:pt x="71" y="292"/>
                  </a:cubicBezTo>
                  <a:cubicBezTo>
                    <a:pt x="71" y="292"/>
                    <a:pt x="67" y="292"/>
                    <a:pt x="63" y="289"/>
                  </a:cubicBezTo>
                  <a:cubicBezTo>
                    <a:pt x="65" y="285"/>
                    <a:pt x="65" y="271"/>
                    <a:pt x="65" y="271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3" y="269"/>
                    <a:pt x="73" y="272"/>
                    <a:pt x="73" y="279"/>
                  </a:cubicBezTo>
                  <a:close/>
                  <a:moveTo>
                    <a:pt x="110" y="621"/>
                  </a:moveTo>
                  <a:cubicBezTo>
                    <a:pt x="109" y="625"/>
                    <a:pt x="108" y="631"/>
                    <a:pt x="107" y="637"/>
                  </a:cubicBezTo>
                  <a:cubicBezTo>
                    <a:pt x="107" y="642"/>
                    <a:pt x="107" y="646"/>
                    <a:pt x="107" y="646"/>
                  </a:cubicBezTo>
                  <a:cubicBezTo>
                    <a:pt x="107" y="646"/>
                    <a:pt x="106" y="638"/>
                    <a:pt x="106" y="632"/>
                  </a:cubicBezTo>
                  <a:cubicBezTo>
                    <a:pt x="106" y="626"/>
                    <a:pt x="102" y="620"/>
                    <a:pt x="104" y="612"/>
                  </a:cubicBezTo>
                  <a:cubicBezTo>
                    <a:pt x="105" y="608"/>
                    <a:pt x="106" y="602"/>
                    <a:pt x="107" y="596"/>
                  </a:cubicBezTo>
                  <a:cubicBezTo>
                    <a:pt x="109" y="588"/>
                    <a:pt x="110" y="580"/>
                    <a:pt x="110" y="580"/>
                  </a:cubicBezTo>
                  <a:cubicBezTo>
                    <a:pt x="110" y="601"/>
                    <a:pt x="112" y="615"/>
                    <a:pt x="110" y="621"/>
                  </a:cubicBezTo>
                  <a:close/>
                  <a:moveTo>
                    <a:pt x="116" y="225"/>
                  </a:moveTo>
                  <a:cubicBezTo>
                    <a:pt x="115" y="231"/>
                    <a:pt x="108" y="214"/>
                    <a:pt x="103" y="195"/>
                  </a:cubicBezTo>
                  <a:cubicBezTo>
                    <a:pt x="99" y="176"/>
                    <a:pt x="91" y="148"/>
                    <a:pt x="91" y="130"/>
                  </a:cubicBezTo>
                  <a:cubicBezTo>
                    <a:pt x="91" y="130"/>
                    <a:pt x="105" y="142"/>
                    <a:pt x="105" y="151"/>
                  </a:cubicBezTo>
                  <a:cubicBezTo>
                    <a:pt x="105" y="161"/>
                    <a:pt x="112" y="191"/>
                    <a:pt x="115" y="200"/>
                  </a:cubicBezTo>
                  <a:cubicBezTo>
                    <a:pt x="117" y="209"/>
                    <a:pt x="119" y="189"/>
                    <a:pt x="124" y="180"/>
                  </a:cubicBezTo>
                  <a:cubicBezTo>
                    <a:pt x="129" y="171"/>
                    <a:pt x="131" y="163"/>
                    <a:pt x="128" y="156"/>
                  </a:cubicBezTo>
                  <a:cubicBezTo>
                    <a:pt x="125" y="149"/>
                    <a:pt x="136" y="146"/>
                    <a:pt x="143" y="128"/>
                  </a:cubicBezTo>
                  <a:cubicBezTo>
                    <a:pt x="144" y="135"/>
                    <a:pt x="144" y="140"/>
                    <a:pt x="143" y="147"/>
                  </a:cubicBezTo>
                  <a:cubicBezTo>
                    <a:pt x="143" y="153"/>
                    <a:pt x="132" y="186"/>
                    <a:pt x="129" y="192"/>
                  </a:cubicBezTo>
                  <a:cubicBezTo>
                    <a:pt x="125" y="199"/>
                    <a:pt x="117" y="219"/>
                    <a:pt x="116" y="225"/>
                  </a:cubicBezTo>
                  <a:close/>
                  <a:moveTo>
                    <a:pt x="149" y="333"/>
                  </a:moveTo>
                  <a:cubicBezTo>
                    <a:pt x="149" y="333"/>
                    <a:pt x="138" y="338"/>
                    <a:pt x="138" y="333"/>
                  </a:cubicBezTo>
                  <a:cubicBezTo>
                    <a:pt x="139" y="329"/>
                    <a:pt x="141" y="315"/>
                    <a:pt x="141" y="315"/>
                  </a:cubicBezTo>
                  <a:cubicBezTo>
                    <a:pt x="149" y="315"/>
                    <a:pt x="149" y="315"/>
                    <a:pt x="149" y="315"/>
                  </a:cubicBezTo>
                  <a:lnTo>
                    <a:pt x="149" y="333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rgbClr val="0070C0"/>
              </a:solidFill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Freeform 3"/>
            <p:cNvSpPr>
              <a:spLocks noEditPoints="1"/>
            </p:cNvSpPr>
            <p:nvPr/>
          </p:nvSpPr>
          <p:spPr bwMode="auto">
            <a:xfrm>
              <a:off x="4035651" y="3707174"/>
              <a:ext cx="603785" cy="2496980"/>
            </a:xfrm>
            <a:custGeom>
              <a:avLst/>
              <a:gdLst>
                <a:gd name="T0" fmla="*/ 280 w 287"/>
                <a:gd name="T1" fmla="*/ 271 h 1160"/>
                <a:gd name="T2" fmla="*/ 247 w 287"/>
                <a:gd name="T3" fmla="*/ 188 h 1160"/>
                <a:gd name="T4" fmla="*/ 213 w 287"/>
                <a:gd name="T5" fmla="*/ 135 h 1160"/>
                <a:gd name="T6" fmla="*/ 181 w 287"/>
                <a:gd name="T7" fmla="*/ 23 h 1160"/>
                <a:gd name="T8" fmla="*/ 82 w 287"/>
                <a:gd name="T9" fmla="*/ 57 h 1160"/>
                <a:gd name="T10" fmla="*/ 76 w 287"/>
                <a:gd name="T11" fmla="*/ 189 h 1160"/>
                <a:gd name="T12" fmla="*/ 40 w 287"/>
                <a:gd name="T13" fmla="*/ 237 h 1160"/>
                <a:gd name="T14" fmla="*/ 4 w 287"/>
                <a:gd name="T15" fmla="*/ 366 h 1160"/>
                <a:gd name="T16" fmla="*/ 7 w 287"/>
                <a:gd name="T17" fmla="*/ 412 h 1160"/>
                <a:gd name="T18" fmla="*/ 40 w 287"/>
                <a:gd name="T19" fmla="*/ 467 h 1160"/>
                <a:gd name="T20" fmla="*/ 35 w 287"/>
                <a:gd name="T21" fmla="*/ 546 h 1160"/>
                <a:gd name="T22" fmla="*/ 27 w 287"/>
                <a:gd name="T23" fmla="*/ 759 h 1160"/>
                <a:gd name="T24" fmla="*/ 47 w 287"/>
                <a:gd name="T25" fmla="*/ 843 h 1160"/>
                <a:gd name="T26" fmla="*/ 75 w 287"/>
                <a:gd name="T27" fmla="*/ 1036 h 1160"/>
                <a:gd name="T28" fmla="*/ 44 w 287"/>
                <a:gd name="T29" fmla="*/ 1127 h 1160"/>
                <a:gd name="T30" fmla="*/ 70 w 287"/>
                <a:gd name="T31" fmla="*/ 1155 h 1160"/>
                <a:gd name="T32" fmla="*/ 108 w 287"/>
                <a:gd name="T33" fmla="*/ 1107 h 1160"/>
                <a:gd name="T34" fmla="*/ 107 w 287"/>
                <a:gd name="T35" fmla="*/ 1141 h 1160"/>
                <a:gd name="T36" fmla="*/ 119 w 287"/>
                <a:gd name="T37" fmla="*/ 1132 h 1160"/>
                <a:gd name="T38" fmla="*/ 117 w 287"/>
                <a:gd name="T39" fmla="*/ 1050 h 1160"/>
                <a:gd name="T40" fmla="*/ 115 w 287"/>
                <a:gd name="T41" fmla="*/ 885 h 1160"/>
                <a:gd name="T42" fmla="*/ 167 w 287"/>
                <a:gd name="T43" fmla="*/ 851 h 1160"/>
                <a:gd name="T44" fmla="*/ 169 w 287"/>
                <a:gd name="T45" fmla="*/ 977 h 1160"/>
                <a:gd name="T46" fmla="*/ 154 w 287"/>
                <a:gd name="T47" fmla="*/ 1096 h 1160"/>
                <a:gd name="T48" fmla="*/ 148 w 287"/>
                <a:gd name="T49" fmla="*/ 1159 h 1160"/>
                <a:gd name="T50" fmla="*/ 205 w 287"/>
                <a:gd name="T51" fmla="*/ 1104 h 1160"/>
                <a:gd name="T52" fmla="*/ 202 w 287"/>
                <a:gd name="T53" fmla="*/ 1043 h 1160"/>
                <a:gd name="T54" fmla="*/ 234 w 287"/>
                <a:gd name="T55" fmla="*/ 852 h 1160"/>
                <a:gd name="T56" fmla="*/ 251 w 287"/>
                <a:gd name="T57" fmla="*/ 721 h 1160"/>
                <a:gd name="T58" fmla="*/ 265 w 287"/>
                <a:gd name="T59" fmla="*/ 535 h 1160"/>
                <a:gd name="T60" fmla="*/ 258 w 287"/>
                <a:gd name="T61" fmla="*/ 449 h 1160"/>
                <a:gd name="T62" fmla="*/ 244 w 287"/>
                <a:gd name="T63" fmla="*/ 388 h 1160"/>
                <a:gd name="T64" fmla="*/ 102 w 287"/>
                <a:gd name="T65" fmla="*/ 452 h 1160"/>
                <a:gd name="T66" fmla="*/ 114 w 287"/>
                <a:gd name="T67" fmla="*/ 452 h 1160"/>
                <a:gd name="T68" fmla="*/ 168 w 287"/>
                <a:gd name="T69" fmla="*/ 213 h 1160"/>
                <a:gd name="T70" fmla="*/ 117 w 287"/>
                <a:gd name="T71" fmla="*/ 344 h 1160"/>
                <a:gd name="T72" fmla="*/ 114 w 287"/>
                <a:gd name="T73" fmla="*/ 257 h 1160"/>
                <a:gd name="T74" fmla="*/ 102 w 287"/>
                <a:gd name="T75" fmla="*/ 205 h 1160"/>
                <a:gd name="T76" fmla="*/ 134 w 287"/>
                <a:gd name="T77" fmla="*/ 223 h 1160"/>
                <a:gd name="T78" fmla="*/ 152 w 287"/>
                <a:gd name="T79" fmla="*/ 222 h 1160"/>
                <a:gd name="T80" fmla="*/ 159 w 287"/>
                <a:gd name="T81" fmla="*/ 184 h 1160"/>
                <a:gd name="T82" fmla="*/ 189 w 287"/>
                <a:gd name="T83" fmla="*/ 176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1160">
                  <a:moveTo>
                    <a:pt x="257" y="366"/>
                  </a:moveTo>
                  <a:cubicBezTo>
                    <a:pt x="258" y="353"/>
                    <a:pt x="279" y="285"/>
                    <a:pt x="280" y="271"/>
                  </a:cubicBezTo>
                  <a:cubicBezTo>
                    <a:pt x="281" y="257"/>
                    <a:pt x="287" y="214"/>
                    <a:pt x="282" y="199"/>
                  </a:cubicBezTo>
                  <a:cubicBezTo>
                    <a:pt x="277" y="183"/>
                    <a:pt x="247" y="188"/>
                    <a:pt x="247" y="188"/>
                  </a:cubicBezTo>
                  <a:cubicBezTo>
                    <a:pt x="247" y="188"/>
                    <a:pt x="240" y="172"/>
                    <a:pt x="226" y="168"/>
                  </a:cubicBezTo>
                  <a:cubicBezTo>
                    <a:pt x="211" y="164"/>
                    <a:pt x="229" y="145"/>
                    <a:pt x="213" y="135"/>
                  </a:cubicBezTo>
                  <a:cubicBezTo>
                    <a:pt x="203" y="128"/>
                    <a:pt x="206" y="92"/>
                    <a:pt x="202" y="78"/>
                  </a:cubicBezTo>
                  <a:cubicBezTo>
                    <a:pt x="199" y="64"/>
                    <a:pt x="190" y="35"/>
                    <a:pt x="181" y="23"/>
                  </a:cubicBezTo>
                  <a:cubicBezTo>
                    <a:pt x="171" y="10"/>
                    <a:pt x="152" y="17"/>
                    <a:pt x="152" y="17"/>
                  </a:cubicBezTo>
                  <a:cubicBezTo>
                    <a:pt x="108" y="0"/>
                    <a:pt x="86" y="37"/>
                    <a:pt x="82" y="57"/>
                  </a:cubicBezTo>
                  <a:cubicBezTo>
                    <a:pt x="79" y="77"/>
                    <a:pt x="89" y="114"/>
                    <a:pt x="77" y="140"/>
                  </a:cubicBezTo>
                  <a:cubicBezTo>
                    <a:pt x="66" y="165"/>
                    <a:pt x="91" y="174"/>
                    <a:pt x="76" y="189"/>
                  </a:cubicBezTo>
                  <a:cubicBezTo>
                    <a:pt x="60" y="203"/>
                    <a:pt x="74" y="208"/>
                    <a:pt x="59" y="215"/>
                  </a:cubicBezTo>
                  <a:cubicBezTo>
                    <a:pt x="45" y="221"/>
                    <a:pt x="40" y="224"/>
                    <a:pt x="40" y="237"/>
                  </a:cubicBezTo>
                  <a:cubicBezTo>
                    <a:pt x="40" y="250"/>
                    <a:pt x="28" y="284"/>
                    <a:pt x="22" y="314"/>
                  </a:cubicBezTo>
                  <a:cubicBezTo>
                    <a:pt x="15" y="344"/>
                    <a:pt x="8" y="355"/>
                    <a:pt x="4" y="366"/>
                  </a:cubicBezTo>
                  <a:cubicBezTo>
                    <a:pt x="0" y="378"/>
                    <a:pt x="2" y="382"/>
                    <a:pt x="4" y="388"/>
                  </a:cubicBezTo>
                  <a:cubicBezTo>
                    <a:pt x="6" y="393"/>
                    <a:pt x="7" y="394"/>
                    <a:pt x="7" y="412"/>
                  </a:cubicBezTo>
                  <a:cubicBezTo>
                    <a:pt x="7" y="431"/>
                    <a:pt x="38" y="434"/>
                    <a:pt x="38" y="434"/>
                  </a:cubicBezTo>
                  <a:cubicBezTo>
                    <a:pt x="38" y="434"/>
                    <a:pt x="40" y="451"/>
                    <a:pt x="40" y="467"/>
                  </a:cubicBezTo>
                  <a:cubicBezTo>
                    <a:pt x="40" y="482"/>
                    <a:pt x="30" y="526"/>
                    <a:pt x="28" y="538"/>
                  </a:cubicBezTo>
                  <a:cubicBezTo>
                    <a:pt x="26" y="550"/>
                    <a:pt x="35" y="546"/>
                    <a:pt x="35" y="546"/>
                  </a:cubicBezTo>
                  <a:cubicBezTo>
                    <a:pt x="35" y="546"/>
                    <a:pt x="35" y="559"/>
                    <a:pt x="33" y="578"/>
                  </a:cubicBezTo>
                  <a:cubicBezTo>
                    <a:pt x="30" y="597"/>
                    <a:pt x="27" y="724"/>
                    <a:pt x="27" y="759"/>
                  </a:cubicBezTo>
                  <a:cubicBezTo>
                    <a:pt x="27" y="794"/>
                    <a:pt x="23" y="842"/>
                    <a:pt x="27" y="842"/>
                  </a:cubicBezTo>
                  <a:cubicBezTo>
                    <a:pt x="32" y="842"/>
                    <a:pt x="47" y="843"/>
                    <a:pt x="47" y="843"/>
                  </a:cubicBezTo>
                  <a:cubicBezTo>
                    <a:pt x="47" y="843"/>
                    <a:pt x="45" y="866"/>
                    <a:pt x="46" y="895"/>
                  </a:cubicBezTo>
                  <a:cubicBezTo>
                    <a:pt x="47" y="923"/>
                    <a:pt x="70" y="1014"/>
                    <a:pt x="75" y="1036"/>
                  </a:cubicBezTo>
                  <a:cubicBezTo>
                    <a:pt x="79" y="1059"/>
                    <a:pt x="78" y="1079"/>
                    <a:pt x="70" y="1091"/>
                  </a:cubicBezTo>
                  <a:cubicBezTo>
                    <a:pt x="63" y="1103"/>
                    <a:pt x="57" y="1118"/>
                    <a:pt x="44" y="1127"/>
                  </a:cubicBezTo>
                  <a:cubicBezTo>
                    <a:pt x="31" y="1137"/>
                    <a:pt x="26" y="1141"/>
                    <a:pt x="28" y="1150"/>
                  </a:cubicBezTo>
                  <a:cubicBezTo>
                    <a:pt x="30" y="1158"/>
                    <a:pt x="46" y="1156"/>
                    <a:pt x="70" y="1155"/>
                  </a:cubicBezTo>
                  <a:cubicBezTo>
                    <a:pt x="94" y="1154"/>
                    <a:pt x="91" y="1139"/>
                    <a:pt x="94" y="1132"/>
                  </a:cubicBezTo>
                  <a:cubicBezTo>
                    <a:pt x="97" y="1125"/>
                    <a:pt x="108" y="1107"/>
                    <a:pt x="108" y="1107"/>
                  </a:cubicBezTo>
                  <a:cubicBezTo>
                    <a:pt x="108" y="1107"/>
                    <a:pt x="111" y="1110"/>
                    <a:pt x="111" y="1118"/>
                  </a:cubicBezTo>
                  <a:cubicBezTo>
                    <a:pt x="111" y="1127"/>
                    <a:pt x="107" y="1141"/>
                    <a:pt x="107" y="1141"/>
                  </a:cubicBezTo>
                  <a:cubicBezTo>
                    <a:pt x="117" y="1141"/>
                    <a:pt x="117" y="1141"/>
                    <a:pt x="117" y="1141"/>
                  </a:cubicBezTo>
                  <a:cubicBezTo>
                    <a:pt x="117" y="1141"/>
                    <a:pt x="120" y="1140"/>
                    <a:pt x="119" y="1132"/>
                  </a:cubicBezTo>
                  <a:cubicBezTo>
                    <a:pt x="118" y="1124"/>
                    <a:pt x="123" y="1106"/>
                    <a:pt x="127" y="1091"/>
                  </a:cubicBezTo>
                  <a:cubicBezTo>
                    <a:pt x="132" y="1075"/>
                    <a:pt x="123" y="1057"/>
                    <a:pt x="117" y="1050"/>
                  </a:cubicBezTo>
                  <a:cubicBezTo>
                    <a:pt x="112" y="1044"/>
                    <a:pt x="114" y="1009"/>
                    <a:pt x="115" y="974"/>
                  </a:cubicBezTo>
                  <a:cubicBezTo>
                    <a:pt x="117" y="939"/>
                    <a:pt x="119" y="901"/>
                    <a:pt x="115" y="885"/>
                  </a:cubicBezTo>
                  <a:cubicBezTo>
                    <a:pt x="112" y="868"/>
                    <a:pt x="107" y="846"/>
                    <a:pt x="107" y="846"/>
                  </a:cubicBezTo>
                  <a:cubicBezTo>
                    <a:pt x="167" y="851"/>
                    <a:pt x="167" y="851"/>
                    <a:pt x="167" y="851"/>
                  </a:cubicBezTo>
                  <a:cubicBezTo>
                    <a:pt x="167" y="851"/>
                    <a:pt x="169" y="863"/>
                    <a:pt x="169" y="889"/>
                  </a:cubicBezTo>
                  <a:cubicBezTo>
                    <a:pt x="169" y="916"/>
                    <a:pt x="169" y="934"/>
                    <a:pt x="169" y="977"/>
                  </a:cubicBezTo>
                  <a:cubicBezTo>
                    <a:pt x="169" y="1019"/>
                    <a:pt x="165" y="1035"/>
                    <a:pt x="160" y="1051"/>
                  </a:cubicBezTo>
                  <a:cubicBezTo>
                    <a:pt x="156" y="1068"/>
                    <a:pt x="159" y="1080"/>
                    <a:pt x="154" y="1096"/>
                  </a:cubicBezTo>
                  <a:cubicBezTo>
                    <a:pt x="149" y="1113"/>
                    <a:pt x="140" y="1125"/>
                    <a:pt x="135" y="1134"/>
                  </a:cubicBezTo>
                  <a:cubicBezTo>
                    <a:pt x="129" y="1143"/>
                    <a:pt x="127" y="1158"/>
                    <a:pt x="148" y="1159"/>
                  </a:cubicBezTo>
                  <a:cubicBezTo>
                    <a:pt x="170" y="1160"/>
                    <a:pt x="196" y="1150"/>
                    <a:pt x="196" y="1140"/>
                  </a:cubicBezTo>
                  <a:cubicBezTo>
                    <a:pt x="196" y="1131"/>
                    <a:pt x="198" y="1119"/>
                    <a:pt x="205" y="1104"/>
                  </a:cubicBezTo>
                  <a:cubicBezTo>
                    <a:pt x="213" y="1088"/>
                    <a:pt x="206" y="1075"/>
                    <a:pt x="204" y="1069"/>
                  </a:cubicBezTo>
                  <a:cubicBezTo>
                    <a:pt x="201" y="1062"/>
                    <a:pt x="202" y="1055"/>
                    <a:pt x="202" y="1043"/>
                  </a:cubicBezTo>
                  <a:cubicBezTo>
                    <a:pt x="202" y="1031"/>
                    <a:pt x="213" y="991"/>
                    <a:pt x="225" y="947"/>
                  </a:cubicBezTo>
                  <a:cubicBezTo>
                    <a:pt x="237" y="903"/>
                    <a:pt x="234" y="852"/>
                    <a:pt x="234" y="852"/>
                  </a:cubicBezTo>
                  <a:cubicBezTo>
                    <a:pt x="243" y="852"/>
                    <a:pt x="243" y="852"/>
                    <a:pt x="243" y="852"/>
                  </a:cubicBezTo>
                  <a:cubicBezTo>
                    <a:pt x="243" y="852"/>
                    <a:pt x="244" y="787"/>
                    <a:pt x="251" y="721"/>
                  </a:cubicBezTo>
                  <a:cubicBezTo>
                    <a:pt x="258" y="654"/>
                    <a:pt x="248" y="585"/>
                    <a:pt x="248" y="566"/>
                  </a:cubicBezTo>
                  <a:cubicBezTo>
                    <a:pt x="248" y="547"/>
                    <a:pt x="255" y="539"/>
                    <a:pt x="265" y="535"/>
                  </a:cubicBezTo>
                  <a:cubicBezTo>
                    <a:pt x="276" y="530"/>
                    <a:pt x="277" y="528"/>
                    <a:pt x="272" y="510"/>
                  </a:cubicBezTo>
                  <a:cubicBezTo>
                    <a:pt x="266" y="492"/>
                    <a:pt x="258" y="449"/>
                    <a:pt x="258" y="449"/>
                  </a:cubicBezTo>
                  <a:cubicBezTo>
                    <a:pt x="258" y="449"/>
                    <a:pt x="257" y="443"/>
                    <a:pt x="251" y="424"/>
                  </a:cubicBezTo>
                  <a:cubicBezTo>
                    <a:pt x="244" y="406"/>
                    <a:pt x="244" y="388"/>
                    <a:pt x="244" y="388"/>
                  </a:cubicBezTo>
                  <a:cubicBezTo>
                    <a:pt x="244" y="388"/>
                    <a:pt x="256" y="378"/>
                    <a:pt x="257" y="366"/>
                  </a:cubicBezTo>
                  <a:close/>
                  <a:moveTo>
                    <a:pt x="102" y="452"/>
                  </a:moveTo>
                  <a:cubicBezTo>
                    <a:pt x="110" y="434"/>
                    <a:pt x="110" y="434"/>
                    <a:pt x="110" y="434"/>
                  </a:cubicBezTo>
                  <a:cubicBezTo>
                    <a:pt x="114" y="452"/>
                    <a:pt x="114" y="452"/>
                    <a:pt x="114" y="452"/>
                  </a:cubicBezTo>
                  <a:lnTo>
                    <a:pt x="102" y="452"/>
                  </a:lnTo>
                  <a:close/>
                  <a:moveTo>
                    <a:pt x="168" y="213"/>
                  </a:moveTo>
                  <a:cubicBezTo>
                    <a:pt x="158" y="230"/>
                    <a:pt x="141" y="260"/>
                    <a:pt x="135" y="285"/>
                  </a:cubicBezTo>
                  <a:cubicBezTo>
                    <a:pt x="128" y="309"/>
                    <a:pt x="117" y="344"/>
                    <a:pt x="117" y="344"/>
                  </a:cubicBezTo>
                  <a:cubicBezTo>
                    <a:pt x="117" y="344"/>
                    <a:pt x="116" y="338"/>
                    <a:pt x="115" y="329"/>
                  </a:cubicBezTo>
                  <a:cubicBezTo>
                    <a:pt x="114" y="320"/>
                    <a:pt x="114" y="277"/>
                    <a:pt x="114" y="257"/>
                  </a:cubicBezTo>
                  <a:cubicBezTo>
                    <a:pt x="114" y="237"/>
                    <a:pt x="115" y="220"/>
                    <a:pt x="112" y="219"/>
                  </a:cubicBezTo>
                  <a:cubicBezTo>
                    <a:pt x="108" y="217"/>
                    <a:pt x="102" y="205"/>
                    <a:pt x="102" y="20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17" y="218"/>
                    <a:pt x="129" y="210"/>
                    <a:pt x="134" y="223"/>
                  </a:cubicBezTo>
                  <a:cubicBezTo>
                    <a:pt x="138" y="236"/>
                    <a:pt x="133" y="269"/>
                    <a:pt x="136" y="253"/>
                  </a:cubicBezTo>
                  <a:cubicBezTo>
                    <a:pt x="138" y="238"/>
                    <a:pt x="146" y="237"/>
                    <a:pt x="152" y="222"/>
                  </a:cubicBezTo>
                  <a:cubicBezTo>
                    <a:pt x="159" y="207"/>
                    <a:pt x="139" y="196"/>
                    <a:pt x="139" y="196"/>
                  </a:cubicBezTo>
                  <a:cubicBezTo>
                    <a:pt x="139" y="196"/>
                    <a:pt x="150" y="192"/>
                    <a:pt x="159" y="184"/>
                  </a:cubicBezTo>
                  <a:cubicBezTo>
                    <a:pt x="169" y="175"/>
                    <a:pt x="182" y="164"/>
                    <a:pt x="182" y="164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89" y="176"/>
                    <a:pt x="178" y="196"/>
                    <a:pt x="168" y="213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solidFill>
                <a:srgbClr val="0070C0"/>
              </a:solidFill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7669769" y="3753777"/>
              <a:ext cx="786516" cy="2558269"/>
            </a:xfrm>
            <a:custGeom>
              <a:avLst/>
              <a:gdLst>
                <a:gd name="T0" fmla="*/ 412 w 463"/>
                <a:gd name="T1" fmla="*/ 379 h 1470"/>
                <a:gd name="T2" fmla="*/ 323 w 463"/>
                <a:gd name="T3" fmla="*/ 262 h 1470"/>
                <a:gd name="T4" fmla="*/ 285 w 463"/>
                <a:gd name="T5" fmla="*/ 285 h 1470"/>
                <a:gd name="T6" fmla="*/ 267 w 463"/>
                <a:gd name="T7" fmla="*/ 261 h 1470"/>
                <a:gd name="T8" fmla="*/ 184 w 463"/>
                <a:gd name="T9" fmla="*/ 204 h 1470"/>
                <a:gd name="T10" fmla="*/ 217 w 463"/>
                <a:gd name="T11" fmla="*/ 229 h 1470"/>
                <a:gd name="T12" fmla="*/ 275 w 463"/>
                <a:gd name="T13" fmla="*/ 231 h 1470"/>
                <a:gd name="T14" fmla="*/ 275 w 463"/>
                <a:gd name="T15" fmla="*/ 231 h 1470"/>
                <a:gd name="T16" fmla="*/ 280 w 463"/>
                <a:gd name="T17" fmla="*/ 213 h 1470"/>
                <a:gd name="T18" fmla="*/ 313 w 463"/>
                <a:gd name="T19" fmla="*/ 121 h 1470"/>
                <a:gd name="T20" fmla="*/ 312 w 463"/>
                <a:gd name="T21" fmla="*/ 65 h 1470"/>
                <a:gd name="T22" fmla="*/ 194 w 463"/>
                <a:gd name="T23" fmla="*/ 42 h 1470"/>
                <a:gd name="T24" fmla="*/ 186 w 463"/>
                <a:gd name="T25" fmla="*/ 51 h 1470"/>
                <a:gd name="T26" fmla="*/ 175 w 463"/>
                <a:gd name="T27" fmla="*/ 119 h 1470"/>
                <a:gd name="T28" fmla="*/ 178 w 463"/>
                <a:gd name="T29" fmla="*/ 165 h 1470"/>
                <a:gd name="T30" fmla="*/ 181 w 463"/>
                <a:gd name="T31" fmla="*/ 201 h 1470"/>
                <a:gd name="T32" fmla="*/ 175 w 463"/>
                <a:gd name="T33" fmla="*/ 217 h 1470"/>
                <a:gd name="T34" fmla="*/ 79 w 463"/>
                <a:gd name="T35" fmla="*/ 333 h 1470"/>
                <a:gd name="T36" fmla="*/ 104 w 463"/>
                <a:gd name="T37" fmla="*/ 477 h 1470"/>
                <a:gd name="T38" fmla="*/ 99 w 463"/>
                <a:gd name="T39" fmla="*/ 610 h 1470"/>
                <a:gd name="T40" fmla="*/ 85 w 463"/>
                <a:gd name="T41" fmla="*/ 763 h 1470"/>
                <a:gd name="T42" fmla="*/ 69 w 463"/>
                <a:gd name="T43" fmla="*/ 975 h 1470"/>
                <a:gd name="T44" fmla="*/ 8 w 463"/>
                <a:gd name="T45" fmla="*/ 1383 h 1470"/>
                <a:gd name="T46" fmla="*/ 11 w 463"/>
                <a:gd name="T47" fmla="*/ 1423 h 1470"/>
                <a:gd name="T48" fmla="*/ 108 w 463"/>
                <a:gd name="T49" fmla="*/ 1468 h 1470"/>
                <a:gd name="T50" fmla="*/ 96 w 463"/>
                <a:gd name="T51" fmla="*/ 1398 h 1470"/>
                <a:gd name="T52" fmla="*/ 153 w 463"/>
                <a:gd name="T53" fmla="*/ 1231 h 1470"/>
                <a:gd name="T54" fmla="*/ 220 w 463"/>
                <a:gd name="T55" fmla="*/ 1100 h 1470"/>
                <a:gd name="T56" fmla="*/ 215 w 463"/>
                <a:gd name="T57" fmla="*/ 1363 h 1470"/>
                <a:gd name="T58" fmla="*/ 242 w 463"/>
                <a:gd name="T59" fmla="*/ 1391 h 1470"/>
                <a:gd name="T60" fmla="*/ 297 w 463"/>
                <a:gd name="T61" fmla="*/ 1388 h 1470"/>
                <a:gd name="T62" fmla="*/ 429 w 463"/>
                <a:gd name="T63" fmla="*/ 1397 h 1470"/>
                <a:gd name="T64" fmla="*/ 342 w 463"/>
                <a:gd name="T65" fmla="*/ 1344 h 1470"/>
                <a:gd name="T66" fmla="*/ 316 w 463"/>
                <a:gd name="T67" fmla="*/ 1300 h 1470"/>
                <a:gd name="T68" fmla="*/ 337 w 463"/>
                <a:gd name="T69" fmla="*/ 1080 h 1470"/>
                <a:gd name="T70" fmla="*/ 376 w 463"/>
                <a:gd name="T71" fmla="*/ 792 h 1470"/>
                <a:gd name="T72" fmla="*/ 388 w 463"/>
                <a:gd name="T73" fmla="*/ 747 h 1470"/>
                <a:gd name="T74" fmla="*/ 359 w 463"/>
                <a:gd name="T75" fmla="*/ 534 h 1470"/>
                <a:gd name="T76" fmla="*/ 385 w 463"/>
                <a:gd name="T77" fmla="*/ 500 h 1470"/>
                <a:gd name="T78" fmla="*/ 454 w 463"/>
                <a:gd name="T79" fmla="*/ 422 h 1470"/>
                <a:gd name="T80" fmla="*/ 330 w 463"/>
                <a:gd name="T81" fmla="*/ 437 h 1470"/>
                <a:gd name="T82" fmla="*/ 327 w 463"/>
                <a:gd name="T83" fmla="*/ 411 h 1470"/>
                <a:gd name="T84" fmla="*/ 311 w 463"/>
                <a:gd name="T85" fmla="*/ 458 h 1470"/>
                <a:gd name="T86" fmla="*/ 353 w 463"/>
                <a:gd name="T87" fmla="*/ 483 h 1470"/>
                <a:gd name="T88" fmla="*/ 350 w 463"/>
                <a:gd name="T89" fmla="*/ 54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1470">
                  <a:moveTo>
                    <a:pt x="454" y="422"/>
                  </a:moveTo>
                  <a:cubicBezTo>
                    <a:pt x="448" y="394"/>
                    <a:pt x="430" y="395"/>
                    <a:pt x="412" y="379"/>
                  </a:cubicBezTo>
                  <a:cubicBezTo>
                    <a:pt x="395" y="363"/>
                    <a:pt x="381" y="350"/>
                    <a:pt x="379" y="321"/>
                  </a:cubicBezTo>
                  <a:cubicBezTo>
                    <a:pt x="376" y="291"/>
                    <a:pt x="344" y="267"/>
                    <a:pt x="323" y="262"/>
                  </a:cubicBezTo>
                  <a:cubicBezTo>
                    <a:pt x="304" y="258"/>
                    <a:pt x="286" y="248"/>
                    <a:pt x="281" y="246"/>
                  </a:cubicBezTo>
                  <a:cubicBezTo>
                    <a:pt x="280" y="254"/>
                    <a:pt x="283" y="272"/>
                    <a:pt x="285" y="285"/>
                  </a:cubicBezTo>
                  <a:cubicBezTo>
                    <a:pt x="284" y="286"/>
                    <a:pt x="282" y="284"/>
                    <a:pt x="281" y="281"/>
                  </a:cubicBezTo>
                  <a:cubicBezTo>
                    <a:pt x="274" y="266"/>
                    <a:pt x="272" y="258"/>
                    <a:pt x="267" y="261"/>
                  </a:cubicBezTo>
                  <a:cubicBezTo>
                    <a:pt x="263" y="263"/>
                    <a:pt x="260" y="273"/>
                    <a:pt x="257" y="282"/>
                  </a:cubicBezTo>
                  <a:cubicBezTo>
                    <a:pt x="241" y="262"/>
                    <a:pt x="203" y="221"/>
                    <a:pt x="184" y="204"/>
                  </a:cubicBezTo>
                  <a:cubicBezTo>
                    <a:pt x="185" y="202"/>
                    <a:pt x="187" y="200"/>
                    <a:pt x="189" y="199"/>
                  </a:cubicBezTo>
                  <a:cubicBezTo>
                    <a:pt x="194" y="208"/>
                    <a:pt x="205" y="223"/>
                    <a:pt x="217" y="229"/>
                  </a:cubicBezTo>
                  <a:cubicBezTo>
                    <a:pt x="232" y="237"/>
                    <a:pt x="266" y="257"/>
                    <a:pt x="266" y="257"/>
                  </a:cubicBezTo>
                  <a:cubicBezTo>
                    <a:pt x="266" y="257"/>
                    <a:pt x="273" y="241"/>
                    <a:pt x="275" y="231"/>
                  </a:cubicBezTo>
                  <a:cubicBezTo>
                    <a:pt x="275" y="230"/>
                    <a:pt x="275" y="230"/>
                    <a:pt x="275" y="230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275" y="230"/>
                    <a:pt x="275" y="228"/>
                    <a:pt x="275" y="227"/>
                  </a:cubicBezTo>
                  <a:cubicBezTo>
                    <a:pt x="275" y="220"/>
                    <a:pt x="273" y="215"/>
                    <a:pt x="280" y="213"/>
                  </a:cubicBezTo>
                  <a:cubicBezTo>
                    <a:pt x="288" y="211"/>
                    <a:pt x="299" y="185"/>
                    <a:pt x="302" y="169"/>
                  </a:cubicBezTo>
                  <a:cubicBezTo>
                    <a:pt x="306" y="153"/>
                    <a:pt x="306" y="139"/>
                    <a:pt x="313" y="121"/>
                  </a:cubicBezTo>
                  <a:cubicBezTo>
                    <a:pt x="321" y="104"/>
                    <a:pt x="320" y="87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00" y="14"/>
                    <a:pt x="277" y="28"/>
                    <a:pt x="277" y="28"/>
                  </a:cubicBezTo>
                  <a:cubicBezTo>
                    <a:pt x="246" y="0"/>
                    <a:pt x="210" y="26"/>
                    <a:pt x="194" y="42"/>
                  </a:cubicBezTo>
                  <a:cubicBezTo>
                    <a:pt x="194" y="42"/>
                    <a:pt x="194" y="42"/>
                    <a:pt x="193" y="42"/>
                  </a:cubicBezTo>
                  <a:cubicBezTo>
                    <a:pt x="190" y="44"/>
                    <a:pt x="188" y="47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71" y="73"/>
                    <a:pt x="175" y="119"/>
                    <a:pt x="175" y="119"/>
                  </a:cubicBezTo>
                  <a:cubicBezTo>
                    <a:pt x="175" y="119"/>
                    <a:pt x="173" y="120"/>
                    <a:pt x="171" y="131"/>
                  </a:cubicBezTo>
                  <a:cubicBezTo>
                    <a:pt x="170" y="142"/>
                    <a:pt x="175" y="159"/>
                    <a:pt x="178" y="165"/>
                  </a:cubicBezTo>
                  <a:cubicBezTo>
                    <a:pt x="180" y="171"/>
                    <a:pt x="185" y="172"/>
                    <a:pt x="186" y="177"/>
                  </a:cubicBezTo>
                  <a:cubicBezTo>
                    <a:pt x="186" y="177"/>
                    <a:pt x="184" y="189"/>
                    <a:pt x="181" y="201"/>
                  </a:cubicBezTo>
                  <a:cubicBezTo>
                    <a:pt x="181" y="201"/>
                    <a:pt x="181" y="201"/>
                    <a:pt x="180" y="201"/>
                  </a:cubicBezTo>
                  <a:cubicBezTo>
                    <a:pt x="179" y="203"/>
                    <a:pt x="181" y="206"/>
                    <a:pt x="175" y="217"/>
                  </a:cubicBezTo>
                  <a:cubicBezTo>
                    <a:pt x="166" y="231"/>
                    <a:pt x="153" y="236"/>
                    <a:pt x="121" y="253"/>
                  </a:cubicBezTo>
                  <a:cubicBezTo>
                    <a:pt x="90" y="269"/>
                    <a:pt x="82" y="302"/>
                    <a:pt x="79" y="333"/>
                  </a:cubicBezTo>
                  <a:cubicBezTo>
                    <a:pt x="76" y="365"/>
                    <a:pt x="71" y="389"/>
                    <a:pt x="76" y="396"/>
                  </a:cubicBezTo>
                  <a:cubicBezTo>
                    <a:pt x="81" y="403"/>
                    <a:pt x="93" y="443"/>
                    <a:pt x="104" y="477"/>
                  </a:cubicBezTo>
                  <a:cubicBezTo>
                    <a:pt x="116" y="510"/>
                    <a:pt x="111" y="549"/>
                    <a:pt x="109" y="564"/>
                  </a:cubicBezTo>
                  <a:cubicBezTo>
                    <a:pt x="107" y="578"/>
                    <a:pt x="98" y="591"/>
                    <a:pt x="99" y="610"/>
                  </a:cubicBezTo>
                  <a:cubicBezTo>
                    <a:pt x="100" y="629"/>
                    <a:pt x="98" y="648"/>
                    <a:pt x="95" y="677"/>
                  </a:cubicBezTo>
                  <a:cubicBezTo>
                    <a:pt x="93" y="705"/>
                    <a:pt x="76" y="759"/>
                    <a:pt x="85" y="763"/>
                  </a:cubicBezTo>
                  <a:cubicBezTo>
                    <a:pt x="93" y="768"/>
                    <a:pt x="96" y="767"/>
                    <a:pt x="96" y="780"/>
                  </a:cubicBezTo>
                  <a:cubicBezTo>
                    <a:pt x="96" y="793"/>
                    <a:pt x="90" y="876"/>
                    <a:pt x="69" y="975"/>
                  </a:cubicBezTo>
                  <a:cubicBezTo>
                    <a:pt x="48" y="1075"/>
                    <a:pt x="16" y="1296"/>
                    <a:pt x="9" y="1338"/>
                  </a:cubicBezTo>
                  <a:cubicBezTo>
                    <a:pt x="2" y="1379"/>
                    <a:pt x="8" y="1383"/>
                    <a:pt x="8" y="1383"/>
                  </a:cubicBezTo>
                  <a:cubicBezTo>
                    <a:pt x="8" y="1383"/>
                    <a:pt x="8" y="1386"/>
                    <a:pt x="4" y="1398"/>
                  </a:cubicBezTo>
                  <a:cubicBezTo>
                    <a:pt x="0" y="1410"/>
                    <a:pt x="4" y="1418"/>
                    <a:pt x="11" y="1423"/>
                  </a:cubicBezTo>
                  <a:cubicBezTo>
                    <a:pt x="18" y="1428"/>
                    <a:pt x="19" y="1438"/>
                    <a:pt x="34" y="1449"/>
                  </a:cubicBezTo>
                  <a:cubicBezTo>
                    <a:pt x="48" y="1460"/>
                    <a:pt x="90" y="1470"/>
                    <a:pt x="108" y="1468"/>
                  </a:cubicBezTo>
                  <a:cubicBezTo>
                    <a:pt x="126" y="1466"/>
                    <a:pt x="121" y="1460"/>
                    <a:pt x="120" y="1442"/>
                  </a:cubicBezTo>
                  <a:cubicBezTo>
                    <a:pt x="119" y="1424"/>
                    <a:pt x="96" y="1398"/>
                    <a:pt x="96" y="1398"/>
                  </a:cubicBezTo>
                  <a:cubicBezTo>
                    <a:pt x="96" y="1398"/>
                    <a:pt x="95" y="1393"/>
                    <a:pt x="101" y="1390"/>
                  </a:cubicBezTo>
                  <a:cubicBezTo>
                    <a:pt x="107" y="1386"/>
                    <a:pt x="132" y="1306"/>
                    <a:pt x="153" y="1231"/>
                  </a:cubicBezTo>
                  <a:cubicBezTo>
                    <a:pt x="175" y="1157"/>
                    <a:pt x="214" y="1022"/>
                    <a:pt x="214" y="1022"/>
                  </a:cubicBezTo>
                  <a:cubicBezTo>
                    <a:pt x="214" y="1022"/>
                    <a:pt x="217" y="1061"/>
                    <a:pt x="220" y="1100"/>
                  </a:cubicBezTo>
                  <a:cubicBezTo>
                    <a:pt x="222" y="1139"/>
                    <a:pt x="224" y="1267"/>
                    <a:pt x="220" y="1300"/>
                  </a:cubicBezTo>
                  <a:cubicBezTo>
                    <a:pt x="215" y="1333"/>
                    <a:pt x="215" y="1363"/>
                    <a:pt x="215" y="1363"/>
                  </a:cubicBezTo>
                  <a:cubicBezTo>
                    <a:pt x="215" y="1363"/>
                    <a:pt x="215" y="1367"/>
                    <a:pt x="215" y="1378"/>
                  </a:cubicBezTo>
                  <a:cubicBezTo>
                    <a:pt x="215" y="1389"/>
                    <a:pt x="223" y="1389"/>
                    <a:pt x="242" y="1391"/>
                  </a:cubicBezTo>
                  <a:cubicBezTo>
                    <a:pt x="261" y="1393"/>
                    <a:pt x="287" y="1392"/>
                    <a:pt x="287" y="1392"/>
                  </a:cubicBezTo>
                  <a:cubicBezTo>
                    <a:pt x="287" y="1392"/>
                    <a:pt x="286" y="1383"/>
                    <a:pt x="297" y="1388"/>
                  </a:cubicBezTo>
                  <a:cubicBezTo>
                    <a:pt x="307" y="1392"/>
                    <a:pt x="329" y="1403"/>
                    <a:pt x="349" y="1403"/>
                  </a:cubicBezTo>
                  <a:cubicBezTo>
                    <a:pt x="369" y="1403"/>
                    <a:pt x="429" y="1412"/>
                    <a:pt x="429" y="1397"/>
                  </a:cubicBezTo>
                  <a:cubicBezTo>
                    <a:pt x="429" y="1382"/>
                    <a:pt x="406" y="1376"/>
                    <a:pt x="385" y="1376"/>
                  </a:cubicBezTo>
                  <a:cubicBezTo>
                    <a:pt x="365" y="1376"/>
                    <a:pt x="342" y="1344"/>
                    <a:pt x="342" y="1344"/>
                  </a:cubicBezTo>
                  <a:cubicBezTo>
                    <a:pt x="342" y="1344"/>
                    <a:pt x="342" y="1344"/>
                    <a:pt x="348" y="1340"/>
                  </a:cubicBezTo>
                  <a:cubicBezTo>
                    <a:pt x="353" y="1337"/>
                    <a:pt x="320" y="1312"/>
                    <a:pt x="316" y="1300"/>
                  </a:cubicBezTo>
                  <a:cubicBezTo>
                    <a:pt x="311" y="1288"/>
                    <a:pt x="312" y="1286"/>
                    <a:pt x="316" y="1257"/>
                  </a:cubicBezTo>
                  <a:cubicBezTo>
                    <a:pt x="319" y="1229"/>
                    <a:pt x="327" y="1136"/>
                    <a:pt x="337" y="1080"/>
                  </a:cubicBezTo>
                  <a:cubicBezTo>
                    <a:pt x="346" y="1023"/>
                    <a:pt x="358" y="968"/>
                    <a:pt x="365" y="920"/>
                  </a:cubicBezTo>
                  <a:cubicBezTo>
                    <a:pt x="372" y="871"/>
                    <a:pt x="376" y="792"/>
                    <a:pt x="376" y="792"/>
                  </a:cubicBezTo>
                  <a:cubicBezTo>
                    <a:pt x="376" y="792"/>
                    <a:pt x="380" y="791"/>
                    <a:pt x="387" y="785"/>
                  </a:cubicBezTo>
                  <a:cubicBezTo>
                    <a:pt x="394" y="779"/>
                    <a:pt x="392" y="764"/>
                    <a:pt x="388" y="747"/>
                  </a:cubicBezTo>
                  <a:cubicBezTo>
                    <a:pt x="385" y="729"/>
                    <a:pt x="380" y="656"/>
                    <a:pt x="377" y="621"/>
                  </a:cubicBezTo>
                  <a:cubicBezTo>
                    <a:pt x="373" y="586"/>
                    <a:pt x="359" y="534"/>
                    <a:pt x="359" y="534"/>
                  </a:cubicBezTo>
                  <a:cubicBezTo>
                    <a:pt x="359" y="534"/>
                    <a:pt x="370" y="529"/>
                    <a:pt x="377" y="522"/>
                  </a:cubicBezTo>
                  <a:cubicBezTo>
                    <a:pt x="384" y="516"/>
                    <a:pt x="385" y="500"/>
                    <a:pt x="385" y="500"/>
                  </a:cubicBezTo>
                  <a:cubicBezTo>
                    <a:pt x="385" y="500"/>
                    <a:pt x="428" y="504"/>
                    <a:pt x="446" y="496"/>
                  </a:cubicBezTo>
                  <a:cubicBezTo>
                    <a:pt x="463" y="489"/>
                    <a:pt x="460" y="450"/>
                    <a:pt x="454" y="422"/>
                  </a:cubicBezTo>
                  <a:close/>
                  <a:moveTo>
                    <a:pt x="311" y="458"/>
                  </a:moveTo>
                  <a:cubicBezTo>
                    <a:pt x="311" y="458"/>
                    <a:pt x="330" y="452"/>
                    <a:pt x="330" y="437"/>
                  </a:cubicBezTo>
                  <a:cubicBezTo>
                    <a:pt x="330" y="421"/>
                    <a:pt x="315" y="411"/>
                    <a:pt x="308" y="410"/>
                  </a:cubicBezTo>
                  <a:cubicBezTo>
                    <a:pt x="301" y="410"/>
                    <a:pt x="313" y="399"/>
                    <a:pt x="327" y="411"/>
                  </a:cubicBezTo>
                  <a:cubicBezTo>
                    <a:pt x="342" y="423"/>
                    <a:pt x="353" y="475"/>
                    <a:pt x="353" y="475"/>
                  </a:cubicBezTo>
                  <a:cubicBezTo>
                    <a:pt x="353" y="475"/>
                    <a:pt x="323" y="463"/>
                    <a:pt x="311" y="458"/>
                  </a:cubicBezTo>
                  <a:close/>
                  <a:moveTo>
                    <a:pt x="350" y="540"/>
                  </a:moveTo>
                  <a:cubicBezTo>
                    <a:pt x="350" y="540"/>
                    <a:pt x="352" y="500"/>
                    <a:pt x="353" y="483"/>
                  </a:cubicBezTo>
                  <a:cubicBezTo>
                    <a:pt x="362" y="531"/>
                    <a:pt x="362" y="531"/>
                    <a:pt x="362" y="531"/>
                  </a:cubicBezTo>
                  <a:lnTo>
                    <a:pt x="350" y="540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solidFill>
                <a:srgbClr val="0070C0"/>
              </a:solidFill>
            </a:ln>
            <a:effectLst>
              <a:outerShdw blurRad="76200" dir="13500000" sy="23000" kx="1200000" algn="br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138239" tIns="69119" rIns="138239" bIns="69119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821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700" b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9392732" flipH="1" flipV="1">
            <a:off x="4037138" y="3489893"/>
            <a:ext cx="341347" cy="472940"/>
            <a:chOff x="4493051" y="3211029"/>
            <a:chExt cx="620972" cy="496145"/>
          </a:xfrm>
        </p:grpSpPr>
        <p:cxnSp>
          <p:nvCxnSpPr>
            <p:cNvPr id="10" name="Straight Connector 26"/>
            <p:cNvCxnSpPr/>
            <p:nvPr/>
          </p:nvCxnSpPr>
          <p:spPr>
            <a:xfrm flipH="1" flipV="1">
              <a:off x="5114022" y="3229335"/>
              <a:ext cx="0" cy="47783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11" name="Straight Connector 27"/>
            <p:cNvCxnSpPr/>
            <p:nvPr/>
          </p:nvCxnSpPr>
          <p:spPr>
            <a:xfrm flipH="1">
              <a:off x="4493051" y="3211029"/>
              <a:ext cx="62097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</p:cxnSp>
      </p:grpSp>
      <p:cxnSp>
        <p:nvCxnSpPr>
          <p:cNvPr id="12" name="Straight Connector 23"/>
          <p:cNvCxnSpPr/>
          <p:nvPr/>
        </p:nvCxnSpPr>
        <p:spPr>
          <a:xfrm flipH="1" flipV="1">
            <a:off x="3472498" y="3772067"/>
            <a:ext cx="481193" cy="59092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4" name="Straight Connector 23"/>
          <p:cNvCxnSpPr/>
          <p:nvPr/>
        </p:nvCxnSpPr>
        <p:spPr>
          <a:xfrm flipH="1" flipV="1">
            <a:off x="2710498" y="3915759"/>
            <a:ext cx="6577" cy="70849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16" name="Группа 15"/>
          <p:cNvGrpSpPr/>
          <p:nvPr/>
        </p:nvGrpSpPr>
        <p:grpSpPr>
          <a:xfrm flipV="1">
            <a:off x="843971" y="3622198"/>
            <a:ext cx="313678" cy="472940"/>
            <a:chOff x="4493051" y="3211029"/>
            <a:chExt cx="620972" cy="496145"/>
          </a:xfrm>
        </p:grpSpPr>
        <p:cxnSp>
          <p:nvCxnSpPr>
            <p:cNvPr id="17" name="Straight Connector 26"/>
            <p:cNvCxnSpPr/>
            <p:nvPr/>
          </p:nvCxnSpPr>
          <p:spPr>
            <a:xfrm flipH="1" flipV="1">
              <a:off x="5114022" y="3229335"/>
              <a:ext cx="0" cy="47783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18" name="Straight Connector 27"/>
            <p:cNvCxnSpPr/>
            <p:nvPr/>
          </p:nvCxnSpPr>
          <p:spPr>
            <a:xfrm flipH="1">
              <a:off x="4493051" y="3211029"/>
              <a:ext cx="62097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</p:cxnSp>
      </p:grpSp>
      <p:sp>
        <p:nvSpPr>
          <p:cNvPr id="19" name="圆角矩形 57"/>
          <p:cNvSpPr/>
          <p:nvPr/>
        </p:nvSpPr>
        <p:spPr>
          <a:xfrm>
            <a:off x="1584163" y="1570612"/>
            <a:ext cx="1873139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矩形 46"/>
          <p:cNvSpPr/>
          <p:nvPr/>
        </p:nvSpPr>
        <p:spPr>
          <a:xfrm>
            <a:off x="1609695" y="1581896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Наставники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0" y="3754779"/>
            <a:ext cx="1062446" cy="617532"/>
          </a:xfrm>
          <a:prstGeom prst="rect">
            <a:avLst/>
          </a:prstGeom>
          <a:noFill/>
        </p:spPr>
        <p:txBody>
          <a:bodyPr wrap="square" lIns="99500" tIns="49748" rIns="99500" bIns="49748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Личные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качества</a:t>
            </a:r>
            <a:endParaRPr lang="ru-RU" altLang="zh-CN" sz="1400" dirty="0">
              <a:latin typeface="Bookman Old Style" panose="02050604050505020204" pitchFamily="18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 rot="20645926">
            <a:off x="8888383" y="3481600"/>
            <a:ext cx="2424052" cy="2490676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3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1011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5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2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3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4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5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6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7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8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9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0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1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2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3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4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5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6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07" name="Picture 20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" name="Picture 20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10" name="Picture 20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811" name="Picture 20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2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13" name="Picture 20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4" name="Picture 20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5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16" name="Picture 21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7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2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3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4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5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6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7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8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9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37" name="Picture 23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8" name="Picture 23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9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40" name="Picture 23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1" name="Picture 236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2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43" name="Picture 23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4" name="Picture 23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5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46" name="Picture 24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7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55" name="Picture 25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6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58" name="Picture 253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9" name="Picture 254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" name="Picture 25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1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5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6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7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8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9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0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1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1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2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3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4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5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6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7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8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9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0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1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9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0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2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3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4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5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5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15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692" name="Picture 485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9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6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7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6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7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8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9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6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15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9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7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15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6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7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9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0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1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2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3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7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8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9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0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1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2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3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4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6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7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8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9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0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2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3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4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5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6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7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8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9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0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1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2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3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4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5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6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7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8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9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0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1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2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3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4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5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6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7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8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9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0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1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2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3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4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5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6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7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8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9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0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1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2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3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4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5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6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7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8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0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1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2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3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4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5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6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7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8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9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0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1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2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3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4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5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6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7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8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3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4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9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0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5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6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1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2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7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8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9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0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1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2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3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4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9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0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5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6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1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2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7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8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3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4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5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6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7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8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9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0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1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6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7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2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3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8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9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4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5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0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1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2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3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4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5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6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7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8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9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0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1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2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3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4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5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6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7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8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9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0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1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2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3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4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5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6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7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8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9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0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1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2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3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4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175" name="Picture 1157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1158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8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9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0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181" name="Picture 116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3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4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5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6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7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8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9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0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1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2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3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4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5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6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7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8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9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0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1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2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3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4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5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6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7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8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9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10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11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12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13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14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211" name="圆角矩形 57"/>
          <p:cNvSpPr/>
          <p:nvPr/>
        </p:nvSpPr>
        <p:spPr>
          <a:xfrm>
            <a:off x="9121431" y="6016337"/>
            <a:ext cx="2417426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2" name="矩形 46"/>
          <p:cNvSpPr/>
          <p:nvPr/>
        </p:nvSpPr>
        <p:spPr>
          <a:xfrm>
            <a:off x="9268884" y="6027621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Наставляемые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213" name="Straight Connector 23"/>
          <p:cNvCxnSpPr/>
          <p:nvPr/>
        </p:nvCxnSpPr>
        <p:spPr>
          <a:xfrm flipV="1">
            <a:off x="1837509" y="3824321"/>
            <a:ext cx="23905" cy="5125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214" name="文本框 13"/>
          <p:cNvSpPr txBox="1"/>
          <p:nvPr/>
        </p:nvSpPr>
        <p:spPr>
          <a:xfrm>
            <a:off x="748938" y="4307772"/>
            <a:ext cx="2046514" cy="617532"/>
          </a:xfrm>
          <a:prstGeom prst="rect">
            <a:avLst/>
          </a:prstGeom>
          <a:noFill/>
        </p:spPr>
        <p:txBody>
          <a:bodyPr wrap="square" lIns="99500" tIns="49748" rIns="99500" bIns="49748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Профессиональные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качества</a:t>
            </a:r>
            <a:endParaRPr lang="ru-RU" altLang="zh-CN" sz="1400" dirty="0">
              <a:latin typeface="Bookman Old Style" panose="02050604050505020204" pitchFamily="18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216" name="文本框 13"/>
          <p:cNvSpPr txBox="1"/>
          <p:nvPr/>
        </p:nvSpPr>
        <p:spPr>
          <a:xfrm>
            <a:off x="1837509" y="4651760"/>
            <a:ext cx="1719941" cy="617532"/>
          </a:xfrm>
          <a:prstGeom prst="rect">
            <a:avLst/>
          </a:prstGeom>
          <a:noFill/>
        </p:spPr>
        <p:txBody>
          <a:bodyPr wrap="square" lIns="99500" tIns="49748" rIns="99500" bIns="49748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Умение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управлять</a:t>
            </a:r>
            <a:endParaRPr lang="ru-RU" altLang="zh-CN" sz="1400" dirty="0">
              <a:latin typeface="Bookman Old Style" panose="02050604050505020204" pitchFamily="18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217" name="文本框 13"/>
          <p:cNvSpPr txBox="1"/>
          <p:nvPr/>
        </p:nvSpPr>
        <p:spPr>
          <a:xfrm>
            <a:off x="3191690" y="4394858"/>
            <a:ext cx="1798321" cy="617532"/>
          </a:xfrm>
          <a:prstGeom prst="rect">
            <a:avLst/>
          </a:prstGeom>
          <a:noFill/>
        </p:spPr>
        <p:txBody>
          <a:bodyPr wrap="square" lIns="99500" tIns="49748" rIns="99500" bIns="49748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Умение анализировать</a:t>
            </a:r>
            <a:endParaRPr lang="ru-RU" altLang="zh-CN" sz="1400" dirty="0">
              <a:latin typeface="Bookman Old Style" panose="02050604050505020204" pitchFamily="18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218" name="文本框 13"/>
          <p:cNvSpPr txBox="1"/>
          <p:nvPr/>
        </p:nvSpPr>
        <p:spPr>
          <a:xfrm>
            <a:off x="4284616" y="3188720"/>
            <a:ext cx="1284515" cy="617532"/>
          </a:xfrm>
          <a:prstGeom prst="rect">
            <a:avLst/>
          </a:prstGeom>
          <a:noFill/>
        </p:spPr>
        <p:txBody>
          <a:bodyPr wrap="square" lIns="99500" tIns="49748" rIns="99500" bIns="49748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Внедрение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sz="1400" dirty="0" smtClean="0"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программ</a:t>
            </a:r>
            <a:endParaRPr lang="ru-RU" altLang="zh-CN" sz="1400" dirty="0">
              <a:latin typeface="Bookman Old Style" panose="02050604050505020204" pitchFamily="18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cxnSp>
        <p:nvCxnSpPr>
          <p:cNvPr id="1228" name="Прямая соединительная линия 1227"/>
          <p:cNvCxnSpPr/>
          <p:nvPr/>
        </p:nvCxnSpPr>
        <p:spPr>
          <a:xfrm flipH="1" flipV="1">
            <a:off x="8886286" y="3790950"/>
            <a:ext cx="10767" cy="95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Прямая соединительная линия 1229"/>
          <p:cNvCxnSpPr/>
          <p:nvPr/>
        </p:nvCxnSpPr>
        <p:spPr>
          <a:xfrm>
            <a:off x="8820150" y="3850481"/>
            <a:ext cx="83344" cy="33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" name="文本框 13"/>
          <p:cNvSpPr txBox="1"/>
          <p:nvPr/>
        </p:nvSpPr>
        <p:spPr>
          <a:xfrm>
            <a:off x="5948383" y="1535470"/>
            <a:ext cx="4763118" cy="1401529"/>
          </a:xfrm>
          <a:prstGeom prst="rect">
            <a:avLst/>
          </a:prstGeom>
          <a:noFill/>
        </p:spPr>
        <p:txBody>
          <a:bodyPr wrap="square" lIns="99500" tIns="49748" rIns="99500" bIns="49748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Локальные правовые акты </a:t>
            </a:r>
            <a:b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</a:br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(приказ, положение, стимулирующие выплаты, </a:t>
            </a:r>
            <a:b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</a:br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ea typeface="微软雅黑" panose="020B0503020204020204" pitchFamily="34" charset="-122"/>
                <a:sym typeface="微软雅黑" pitchFamily="34" charset="-122"/>
              </a:rPr>
              <a:t>отчет)</a:t>
            </a:r>
            <a:endParaRPr lang="ru-RU" altLang="zh-CN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224" name="Freeform 6"/>
          <p:cNvSpPr>
            <a:spLocks/>
          </p:cNvSpPr>
          <p:nvPr/>
        </p:nvSpPr>
        <p:spPr bwMode="auto">
          <a:xfrm rot="11106384" flipV="1">
            <a:off x="4409201" y="2979654"/>
            <a:ext cx="4506309" cy="1358775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50" tIns="74226" rIns="148450" bIns="7422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pic>
        <p:nvPicPr>
          <p:cNvPr id="1221" name="Рисунок 85839090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213337" y="743918"/>
            <a:ext cx="525779" cy="516220"/>
          </a:xfrm>
          <a:prstGeom prst="rect">
            <a:avLst/>
          </a:prstGeom>
        </p:spPr>
      </p:pic>
      <p:pic>
        <p:nvPicPr>
          <p:cNvPr id="1223" name="Рисунок 124222257"/>
          <p:cNvPicPr>
            <a:picLocks noChangeAspect="1"/>
          </p:cNvPicPr>
          <p:nvPr/>
        </p:nvPicPr>
        <p:blipFill>
          <a:blip r:embed="rId26"/>
          <a:srcRect l="28233" t="30064" r="27950" b="11715"/>
          <a:stretch/>
        </p:blipFill>
        <p:spPr bwMode="auto">
          <a:xfrm>
            <a:off x="11353552" y="736279"/>
            <a:ext cx="700913" cy="52385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3440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14" grpId="0"/>
      <p:bldP spid="1216" grpId="0"/>
      <p:bldP spid="1217" grpId="0"/>
      <p:bldP spid="1218" grpId="0"/>
      <p:bldP spid="1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226" y="96224"/>
            <a:ext cx="11029616" cy="8010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Промежуточный результат внедрения наставничества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в физкультурно-спортивные организации ЯНАО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圆角矩形 57"/>
          <p:cNvSpPr/>
          <p:nvPr/>
        </p:nvSpPr>
        <p:spPr>
          <a:xfrm>
            <a:off x="1584163" y="1570612"/>
            <a:ext cx="2065345" cy="72752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矩形 46"/>
          <p:cNvSpPr/>
          <p:nvPr/>
        </p:nvSpPr>
        <p:spPr>
          <a:xfrm>
            <a:off x="1737911" y="1584530"/>
            <a:ext cx="1911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Стажисты</a:t>
            </a: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2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(стаж более 5 лет)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11" name="圆角矩形 57"/>
          <p:cNvSpPr/>
          <p:nvPr/>
        </p:nvSpPr>
        <p:spPr>
          <a:xfrm>
            <a:off x="9431928" y="3038834"/>
            <a:ext cx="2417426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2" name="矩形 46"/>
          <p:cNvSpPr/>
          <p:nvPr/>
        </p:nvSpPr>
        <p:spPr>
          <a:xfrm>
            <a:off x="9529405" y="3083663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Наставляемые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228" name="Прямая соединительная линия 1227"/>
          <p:cNvCxnSpPr/>
          <p:nvPr/>
        </p:nvCxnSpPr>
        <p:spPr>
          <a:xfrm flipH="1" flipV="1">
            <a:off x="8886286" y="3790950"/>
            <a:ext cx="10767" cy="95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Прямая соединительная линия 1229"/>
          <p:cNvCxnSpPr/>
          <p:nvPr/>
        </p:nvCxnSpPr>
        <p:spPr>
          <a:xfrm>
            <a:off x="8820150" y="3850481"/>
            <a:ext cx="83344" cy="33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0410"/>
          <a:stretch/>
        </p:blipFill>
        <p:spPr>
          <a:xfrm>
            <a:off x="6081176" y="2278089"/>
            <a:ext cx="2057956" cy="160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4" name="Freeform 6"/>
          <p:cNvSpPr>
            <a:spLocks/>
          </p:cNvSpPr>
          <p:nvPr/>
        </p:nvSpPr>
        <p:spPr bwMode="auto">
          <a:xfrm rot="11106384" flipV="1">
            <a:off x="4409201" y="2979654"/>
            <a:ext cx="4506309" cy="1358775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50" tIns="74226" rIns="148450" bIns="7422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213" name="圆角矩形 57"/>
          <p:cNvSpPr/>
          <p:nvPr/>
        </p:nvSpPr>
        <p:spPr>
          <a:xfrm>
            <a:off x="2162404" y="2446054"/>
            <a:ext cx="915853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5" name="圆角矩形 57"/>
          <p:cNvSpPr/>
          <p:nvPr/>
        </p:nvSpPr>
        <p:spPr>
          <a:xfrm>
            <a:off x="2162404" y="3962145"/>
            <a:ext cx="919608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z="24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68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7957" y="2436044"/>
            <a:ext cx="101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253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19" name="矩形 46"/>
          <p:cNvSpPr/>
          <p:nvPr/>
        </p:nvSpPr>
        <p:spPr>
          <a:xfrm>
            <a:off x="2008031" y="5192793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Наставляемые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0" name="圆角矩形 57"/>
          <p:cNvSpPr/>
          <p:nvPr/>
        </p:nvSpPr>
        <p:spPr>
          <a:xfrm>
            <a:off x="1497772" y="3107862"/>
            <a:ext cx="2417426" cy="6951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altLang="zh-CN" sz="12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Молодые специалисты</a:t>
            </a:r>
          </a:p>
          <a:p>
            <a:pPr lvl="0">
              <a:defRPr/>
            </a:pPr>
            <a:r>
              <a:rPr lang="ru-RU" altLang="zh-CN" sz="12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   (стаж менее 1 года)</a:t>
            </a:r>
          </a:p>
          <a:p>
            <a:pPr lvl="0">
              <a:defRPr/>
            </a:pPr>
            <a:endParaRPr lang="zh-CN" altLang="en-US" sz="1200" b="1" kern="0" dirty="0">
              <a:solidFill>
                <a:schemeClr val="bg1"/>
              </a:solidFill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1" name="圆角矩形 57"/>
          <p:cNvSpPr/>
          <p:nvPr/>
        </p:nvSpPr>
        <p:spPr>
          <a:xfrm>
            <a:off x="2737638" y="4739642"/>
            <a:ext cx="3380300" cy="95715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altLang="zh-CN" sz="2000" b="1" kern="0" dirty="0" smtClean="0">
                <a:solidFill>
                  <a:srgbClr val="FFFF00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Наставничество реализуют </a:t>
            </a:r>
            <a:r>
              <a:rPr lang="ru-RU" altLang="zh-CN" sz="1200" b="1" kern="0" dirty="0" smtClean="0">
                <a:solidFill>
                  <a:srgbClr val="FFFF00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(из выборки 20)</a:t>
            </a:r>
            <a:endParaRPr lang="ru-RU" altLang="zh-CN" sz="1200" b="1" kern="0" dirty="0">
              <a:solidFill>
                <a:srgbClr val="FFFF00"/>
              </a:solidFill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2" name="圆角矩形 57"/>
          <p:cNvSpPr/>
          <p:nvPr/>
        </p:nvSpPr>
        <p:spPr>
          <a:xfrm>
            <a:off x="3791639" y="5874333"/>
            <a:ext cx="1298251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10 ФСО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25" name="圆角矩形 57"/>
          <p:cNvSpPr/>
          <p:nvPr/>
        </p:nvSpPr>
        <p:spPr>
          <a:xfrm>
            <a:off x="6117938" y="1109680"/>
            <a:ext cx="2417426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7" name="矩形 46"/>
          <p:cNvSpPr/>
          <p:nvPr/>
        </p:nvSpPr>
        <p:spPr>
          <a:xfrm>
            <a:off x="6188358" y="1121413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       ЛПА 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31" name="圆角矩形 57"/>
          <p:cNvSpPr/>
          <p:nvPr/>
        </p:nvSpPr>
        <p:spPr>
          <a:xfrm>
            <a:off x="6916282" y="1676709"/>
            <a:ext cx="887869" cy="49259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24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32" name="圆角矩形 57"/>
          <p:cNvSpPr/>
          <p:nvPr/>
        </p:nvSpPr>
        <p:spPr>
          <a:xfrm>
            <a:off x="9394853" y="1441779"/>
            <a:ext cx="2451887" cy="58123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3" name="矩形 46"/>
          <p:cNvSpPr/>
          <p:nvPr/>
        </p:nvSpPr>
        <p:spPr>
          <a:xfrm>
            <a:off x="9664997" y="1510573"/>
            <a:ext cx="1911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微软雅黑" panose="020B0503020204020204" pitchFamily="34" charset="-122"/>
              </a:rPr>
              <a:t>Наставники </a:t>
            </a:r>
          </a:p>
        </p:txBody>
      </p:sp>
      <p:sp>
        <p:nvSpPr>
          <p:cNvPr id="1235" name="圆角矩形 57"/>
          <p:cNvSpPr/>
          <p:nvPr/>
        </p:nvSpPr>
        <p:spPr>
          <a:xfrm>
            <a:off x="10161946" y="2227363"/>
            <a:ext cx="985952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6" name="TextBox 1235"/>
          <p:cNvSpPr txBox="1"/>
          <p:nvPr/>
        </p:nvSpPr>
        <p:spPr>
          <a:xfrm>
            <a:off x="10161946" y="2235455"/>
            <a:ext cx="101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 40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37" name="TextBox 1236"/>
          <p:cNvSpPr txBox="1"/>
          <p:nvPr/>
        </p:nvSpPr>
        <p:spPr>
          <a:xfrm>
            <a:off x="10187498" y="3798686"/>
            <a:ext cx="101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 40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38" name="圆角矩形 57"/>
          <p:cNvSpPr/>
          <p:nvPr/>
        </p:nvSpPr>
        <p:spPr>
          <a:xfrm>
            <a:off x="10174722" y="3782194"/>
            <a:ext cx="985952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altLang="zh-CN" sz="2400" b="1" kern="0" noProof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80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itchFamily="18" charset="0"/>
            </a:endParaRPr>
          </a:p>
        </p:txBody>
      </p:sp>
      <p:sp>
        <p:nvSpPr>
          <p:cNvPr id="1240" name="圆角矩形 57"/>
          <p:cNvSpPr/>
          <p:nvPr/>
        </p:nvSpPr>
        <p:spPr>
          <a:xfrm>
            <a:off x="7756423" y="4733781"/>
            <a:ext cx="3437463" cy="7857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altLang="zh-CN" sz="2000" b="1" kern="0" dirty="0" smtClean="0">
                <a:solidFill>
                  <a:srgbClr val="FFFF00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Пар Наставничества </a:t>
            </a:r>
            <a:endParaRPr lang="ru-RU" altLang="zh-CN" sz="1200" b="1" kern="0" dirty="0">
              <a:solidFill>
                <a:srgbClr val="FFFF00"/>
              </a:solidFill>
              <a:latin typeface="Bookman Old Style" panose="02050604050505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41" name="圆角矩形 57"/>
          <p:cNvSpPr/>
          <p:nvPr/>
        </p:nvSpPr>
        <p:spPr>
          <a:xfrm>
            <a:off x="8938952" y="5727998"/>
            <a:ext cx="985952" cy="4609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5400000" scaled="1"/>
          </a:gradFill>
          <a:ln w="28575" cap="flat">
            <a:gradFill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altLang="zh-CN" sz="2400" b="1" kern="0" noProof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微软雅黑" panose="020B0503020204020204" pitchFamily="34" charset="-122"/>
              </a:rPr>
              <a:t> 25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itchFamily="18" charset="0"/>
            </a:endParaRPr>
          </a:p>
        </p:txBody>
      </p:sp>
      <p:pic>
        <p:nvPicPr>
          <p:cNvPr id="29" name="Рисунок 8583909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9998" y="638745"/>
            <a:ext cx="571974" cy="561575"/>
          </a:xfrm>
          <a:prstGeom prst="rect">
            <a:avLst/>
          </a:prstGeom>
        </p:spPr>
      </p:pic>
      <p:pic>
        <p:nvPicPr>
          <p:cNvPr id="30" name="Рисунок 124222257"/>
          <p:cNvPicPr>
            <a:picLocks noChangeAspect="1"/>
          </p:cNvPicPr>
          <p:nvPr/>
        </p:nvPicPr>
        <p:blipFill>
          <a:blip r:embed="rId4"/>
          <a:srcRect l="28233" t="30064" r="27950" b="11715"/>
          <a:stretch/>
        </p:blipFill>
        <p:spPr bwMode="auto">
          <a:xfrm>
            <a:off x="11213585" y="530104"/>
            <a:ext cx="785353" cy="58696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4031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2297" y="727264"/>
            <a:ext cx="7189206" cy="5243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Сетевое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6" y="1771304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0" y="1771304"/>
            <a:ext cx="3984279" cy="3984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371" y="180459"/>
            <a:ext cx="29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ближайшей перспективе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9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804" y="69706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Новый образ НАСТАВНИЧЕСТВА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87" y="2239295"/>
            <a:ext cx="4503113" cy="2889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" y="2308680"/>
            <a:ext cx="4499572" cy="2820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143" y="180459"/>
            <a:ext cx="29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ближайшей перспективе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9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974" y="369963"/>
            <a:ext cx="10480896" cy="54759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 базы для развития работы с кадрами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avatars.mds.yandex.net/i?id=e895a87ce448f8ef5d85a307c79008f9f94e42c5-36091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06" y="1648041"/>
            <a:ext cx="4586493" cy="47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" y="1394097"/>
            <a:ext cx="1619250" cy="1247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" y="2586407"/>
            <a:ext cx="1619250" cy="1247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" y="3895002"/>
            <a:ext cx="1619250" cy="1247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11558" y="1562192"/>
            <a:ext cx="371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Наставники (опросная система в мобильном приложении)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1558" y="2887128"/>
            <a:ext cx="371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Наставляемые (опросная система в мобильном приложении)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4637" y="4038063"/>
            <a:ext cx="371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Диагностических методик по определению затруднений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" y="5203597"/>
            <a:ext cx="1619250" cy="12477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94637" y="5292174"/>
            <a:ext cx="3714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Разно форматные варианты повышения компетенций (ОДО, сайта, платформы, литература, выбор наставника)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029" y="101710"/>
            <a:ext cx="7056422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Поздравляем!!!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378" y="1215823"/>
            <a:ext cx="3446216" cy="4594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4741" y="1655795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Nunito"/>
              </a:rPr>
              <a:t>Каждый человек в своей непростой жизни не устает к чему-то стремиться, ставить цели и получать желаемое, искать и находить.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  <a:t>Так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Nunito"/>
              </a:rPr>
              <a:t>пусть же каждый ваш шаг будет сделан не зря, каждое начинание приносит щедрые плоды, каждая идея приводит к новым и новым вершинам.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  <a:t>Будьте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Nunito"/>
              </a:rPr>
              <a:t>позитивны и полны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Nunito"/>
              </a:rPr>
              <a:t>оптимизма!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0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412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Arial</vt:lpstr>
      <vt:lpstr>Baskerville Old Face</vt:lpstr>
      <vt:lpstr>Book Antiqua</vt:lpstr>
      <vt:lpstr>Bookman Old Style</vt:lpstr>
      <vt:lpstr>Calibri</vt:lpstr>
      <vt:lpstr>Calibri Light</vt:lpstr>
      <vt:lpstr>Gill Sans</vt:lpstr>
      <vt:lpstr>Nunito</vt:lpstr>
      <vt:lpstr>Source Sans Pro Light</vt:lpstr>
      <vt:lpstr>Wingdings</vt:lpstr>
      <vt:lpstr>Тема Office</vt:lpstr>
      <vt:lpstr>Презентация PowerPoint</vt:lpstr>
      <vt:lpstr>КВАНТ  «НАСТАВНИК»</vt:lpstr>
      <vt:lpstr>Маршрут работы кванта III – IV квартал 2023г</vt:lpstr>
      <vt:lpstr>Промежуточный результат внедрения наставничества  в физкультурно-спортивные организации ЯНАО</vt:lpstr>
      <vt:lpstr>Промежуточный результат внедрения наставничества  в физкультурно-спортивные организации ЯНАО</vt:lpstr>
      <vt:lpstr>Сетевое взаимодействие</vt:lpstr>
      <vt:lpstr>Новый образ НАСТАВНИЧЕСТВА</vt:lpstr>
      <vt:lpstr>4 базы для развития работы с кадрами</vt:lpstr>
      <vt:lpstr>Поздравляем!!!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 «НАСТАВНИК»</dc:title>
  <dc:creator>Елена Васильевна Плеханова</dc:creator>
  <cp:lastModifiedBy>Елена Васильевна Плеханова</cp:lastModifiedBy>
  <cp:revision>47</cp:revision>
  <cp:lastPrinted>2023-09-15T04:03:08Z</cp:lastPrinted>
  <dcterms:created xsi:type="dcterms:W3CDTF">2023-07-31T08:45:18Z</dcterms:created>
  <dcterms:modified xsi:type="dcterms:W3CDTF">2023-12-26T10:01:50Z</dcterms:modified>
</cp:coreProperties>
</file>