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61" r:id="rId3"/>
    <p:sldId id="263" r:id="rId4"/>
    <p:sldId id="262" r:id="rId5"/>
    <p:sldId id="264" r:id="rId6"/>
    <p:sldId id="259" r:id="rId7"/>
    <p:sldId id="260" r:id="rId8"/>
    <p:sldId id="258" r:id="rId9"/>
    <p:sldId id="265" r:id="rId10"/>
    <p:sldId id="266" r:id="rId11"/>
    <p:sldId id="268" r:id="rId12"/>
    <p:sldId id="269" r:id="rId13"/>
    <p:sldId id="270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87" autoAdjust="0"/>
    <p:restoredTop sz="94622" autoAdjust="0"/>
  </p:normalViewPr>
  <p:slideViewPr>
    <p:cSldViewPr>
      <p:cViewPr varScale="1">
        <p:scale>
          <a:sx n="106" d="100"/>
          <a:sy n="106" d="100"/>
        </p:scale>
        <p:origin x="1308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B4C71EC6-210F-42DE-9C53-41977AD35B3D}" type="datetimeFigureOut">
              <a:rPr lang="ru-RU" smtClean="0"/>
              <a:t>01.12.2020</a:t>
            </a:fld>
            <a:endParaRPr lang="ru-RU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01.12.2020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01.12.2020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01.12.2020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01.12.2020</a:t>
            </a:fld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01.12.2020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548680"/>
            <a:ext cx="7560840" cy="2232248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ru-RU" b="1" dirty="0" smtClean="0">
                <a:ln w="12700">
                  <a:solidFill>
                    <a:schemeClr val="tx2">
                      <a:lumMod val="50000"/>
                    </a:schemeClr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Аналитическая </a:t>
            </a:r>
            <a:br>
              <a:rPr lang="ru-RU" b="1" dirty="0" smtClean="0">
                <a:ln w="12700">
                  <a:solidFill>
                    <a:schemeClr val="tx2">
                      <a:lumMod val="50000"/>
                    </a:schemeClr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smtClean="0">
                <a:ln w="12700">
                  <a:solidFill>
                    <a:schemeClr val="tx2">
                      <a:lumMod val="50000"/>
                    </a:schemeClr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деятельность </a:t>
            </a:r>
            <a:br>
              <a:rPr lang="ru-RU" b="1" dirty="0" smtClean="0">
                <a:ln w="12700">
                  <a:solidFill>
                    <a:schemeClr val="tx2">
                      <a:lumMod val="50000"/>
                    </a:schemeClr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smtClean="0">
                <a:ln w="12700">
                  <a:solidFill>
                    <a:schemeClr val="tx2">
                      <a:lumMod val="50000"/>
                    </a:schemeClr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 МБУ «СШ «Арктика»</a:t>
            </a:r>
            <a:endParaRPr lang="ru-RU" b="1" dirty="0">
              <a:ln w="12700">
                <a:solidFill>
                  <a:schemeClr val="tx2">
                    <a:lumMod val="50000"/>
                  </a:schemeClr>
                </a:solidFill>
                <a:prstDash val="solid"/>
              </a:ln>
              <a:solidFill>
                <a:schemeClr val="tx2">
                  <a:lumMod val="60000"/>
                  <a:lumOff val="40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572000" y="2780928"/>
            <a:ext cx="3672408" cy="3456384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endParaRPr lang="ru-RU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  <a:p>
            <a:endParaRPr lang="ru-RU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  <a:p>
            <a:endParaRPr lang="ru-RU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  <a:p>
            <a:endParaRPr lang="ru-RU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  <a:p>
            <a:endParaRPr lang="ru-RU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  <a:p>
            <a: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Выполнила: </a:t>
            </a:r>
          </a:p>
          <a:p>
            <a:r>
              <a:rPr lang="ru-RU" sz="2200" b="1" i="1" u="sng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Нагибина Татьяна Николаевна</a:t>
            </a:r>
            <a:endParaRPr lang="ru-RU" sz="2200" b="1" i="1" u="sng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37309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43492" y="1124744"/>
            <a:ext cx="7128908" cy="4707885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pPr marL="68580" indent="0">
              <a:buNone/>
            </a:pPr>
            <a:r>
              <a:rPr lang="ru-RU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этом все такие проблемы можно объединить в следующие направления:</a:t>
            </a:r>
          </a:p>
          <a:p>
            <a:r>
              <a:rPr lang="ru-RU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отсутствие материально-технической базы соответствующей современным требованиям, способствующим успешному освоению программ спортивной подготовки и росту спортивных достижений спортсменов (хотелось бы улучшить материально-техническую базу, построить или реконструировать современные спортивные залы и спортивные площадки, а также раздевалки и кабинеты);</a:t>
            </a:r>
          </a:p>
          <a:p>
            <a:r>
              <a:rPr lang="ru-RU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спортивный инвентарь имеется в недостаточном количестве;</a:t>
            </a:r>
          </a:p>
          <a:p>
            <a:r>
              <a:rPr lang="ru-RU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недостаточно современной научно- методической литературы по инновационной, спортивно-оздоровительной и восстановительной работе;</a:t>
            </a:r>
          </a:p>
          <a:p>
            <a:r>
              <a:rPr lang="ru-RU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система тренировочного контроля, учета, анализа находится на уровне выше среднего.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789355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71600" y="980728"/>
            <a:ext cx="7200800" cy="4824536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r>
              <a:rPr lang="ru-RU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Школе необходима стратегия дальнейшего развития, которая включает комплекс мероприятий по устранению имеющихся недостатков, направленных на создание благоприятных условий по формированию у занимающихся устойчивого интереса и потребности в регулярных занятиях спортом, формирование навыков здорового образа жизни, подготовки спортсменов высокого класса.</a:t>
            </a:r>
          </a:p>
          <a:p>
            <a:r>
              <a:rPr lang="ru-RU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Основная цель стратегии развития - создание необходимых условий способствующих воспитанию спортсменов высокого уровня, способных вести борьбу за медали высшего достоинства.</a:t>
            </a:r>
            <a:endParaRPr lang="ru-RU" dirty="0" smtClean="0">
              <a:ln>
                <a:solidFill>
                  <a:schemeClr val="tx2">
                    <a:lumMod val="50000"/>
                  </a:schemeClr>
                </a:solidFill>
              </a:ln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858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5329180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87624" y="2132856"/>
            <a:ext cx="6777317" cy="2088232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Реализация стратегии развития будет осуществляться через систему конкретных мер нормативного, правового, кадрового, научного и программно-методического обеспечения.</a:t>
            </a:r>
          </a:p>
          <a:p>
            <a:pPr marL="68580" indent="0">
              <a:buNone/>
            </a:pPr>
            <a:endParaRPr lang="ru-RU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787008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31640" y="2276872"/>
            <a:ext cx="6489169" cy="2041452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68580" indent="0" algn="ctr">
              <a:buNone/>
            </a:pPr>
            <a:r>
              <a:rPr lang="ru-RU" sz="6000" b="1" dirty="0" smtClean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ЗА ВНИМАНИЕ!</a:t>
            </a:r>
            <a:endParaRPr lang="ru-RU" sz="6000" b="1" dirty="0">
              <a:ln>
                <a:solidFill>
                  <a:schemeClr val="tx2">
                    <a:lumMod val="50000"/>
                  </a:schemeClr>
                </a:solidFill>
              </a:ln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64654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43608" y="1484784"/>
            <a:ext cx="7056784" cy="4392488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dirty="0" smtClean="0"/>
              <a:t>   </a:t>
            </a:r>
            <a:r>
              <a:rPr lang="ru-RU" dirty="0" smtClean="0">
                <a:solidFill>
                  <a:schemeClr val="bg2">
                    <a:lumMod val="25000"/>
                  </a:schemeClr>
                </a:solidFill>
              </a:rPr>
              <a:t>   </a:t>
            </a:r>
            <a:r>
              <a:rPr lang="ru-RU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Физическая культура и спорт - важные и действенные средства всестороннего гармоничного развития личности, физического и нравственного совершенствования человека. Несмотря на постоянные трудности в развитии спорта в нашей стране, в последнее время положение существенно улучшается с введением в управленческие процессы стратегического планирования, то есть выработки стратегий перспективной работы организации на длительный срок с учетом поставленных целей.</a:t>
            </a:r>
          </a:p>
        </p:txBody>
      </p:sp>
    </p:spTree>
    <p:extLst>
      <p:ext uri="{BB962C8B-B14F-4D97-AF65-F5344CB8AC3E}">
        <p14:creationId xmlns:p14="http://schemas.microsoft.com/office/powerpoint/2010/main" val="9300801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619672" y="1052736"/>
            <a:ext cx="5832766" cy="11430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ru-RU" dirty="0">
                <a:ln>
                  <a:solidFill>
                    <a:schemeClr val="tx2">
                      <a:lumMod val="60000"/>
                      <a:lumOff val="40000"/>
                    </a:schemeClr>
                  </a:solidFill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Цель исследования</a:t>
            </a:r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043608" y="2780928"/>
            <a:ext cx="6984891" cy="1681412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marL="0" indent="0" algn="just">
              <a:buNone/>
            </a:pPr>
            <a:r>
              <a:rPr lang="ru-RU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оценить эффективность </a:t>
            </a:r>
            <a:r>
              <a:rPr lang="ru-RU" dirty="0" smtClean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менеджмента, контроля спортивной </a:t>
            </a:r>
            <a:r>
              <a:rPr lang="ru-RU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организации и разработать стратегию для дальнейшего развития.</a:t>
            </a:r>
          </a:p>
          <a:p>
            <a:pPr marL="0" indent="0" algn="just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464119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683568" y="692696"/>
            <a:ext cx="7560840" cy="432048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ru-RU" sz="1800" b="1" u="sng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Административный контроль деятельности тренеров осуществляется посредством:</a:t>
            </a:r>
            <a:br>
              <a:rPr lang="ru-RU" sz="1800" b="1" u="sng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посещения тренировочных занятий и соревнований; </a:t>
            </a:r>
            <a:br>
              <a:rPr lang="ru-RU" sz="18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правильностью составления и ведения рабочей документации; </a:t>
            </a:r>
            <a:br>
              <a:rPr lang="ru-RU" sz="18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правильностью ведения журналов учета тренировочных занятий; </a:t>
            </a:r>
            <a:br>
              <a:rPr lang="ru-RU" sz="18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комплектование тренировочных групп; </a:t>
            </a:r>
            <a:br>
              <a:rPr lang="ru-RU" sz="18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сохранность контингента занимающихся; </a:t>
            </a:r>
            <a:br>
              <a:rPr lang="ru-RU" sz="18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контроль выполнения приказов, решений; </a:t>
            </a:r>
            <a:br>
              <a:rPr lang="ru-RU" sz="18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контроль безопасной тренировочной деятельности, организации соревнований, выездных мероприятий и т.д.; </a:t>
            </a:r>
            <a:br>
              <a:rPr lang="ru-RU" sz="18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выполнение правил ВТР, ТБ, ПБ и ОТ. </a:t>
            </a:r>
            <a:r>
              <a:rPr lang="ru-RU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b="1" i="1" dirty="0">
              <a:ln>
                <a:solidFill>
                  <a:schemeClr val="tx2">
                    <a:lumMod val="50000"/>
                  </a:schemeClr>
                </a:solidFill>
              </a:ln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98190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115616" y="836712"/>
            <a:ext cx="6912768" cy="4392488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68580" indent="0" algn="ctr">
              <a:buNone/>
            </a:pPr>
            <a:r>
              <a:rPr lang="ru-RU" sz="1800" u="sng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Мониторинг результативности деятельности организуется через: </a:t>
            </a:r>
          </a:p>
          <a:p>
            <a:r>
              <a:rPr lang="ru-RU" sz="18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организацию приема контрольных вступительных нормативов по ОФП и СФП для определения «стартового» уровня и динамики физического развития воспитанников; </a:t>
            </a:r>
          </a:p>
          <a:p>
            <a:r>
              <a:rPr lang="ru-RU" sz="18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организацию приема контрольно-переводных нормативов по ОФП и СФП, согласно ФССП, в конце тренировочного года; </a:t>
            </a:r>
          </a:p>
          <a:p>
            <a:r>
              <a:rPr lang="ru-RU" sz="18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анализ участия в соревнованиях и подготовки </a:t>
            </a:r>
            <a:r>
              <a:rPr lang="ru-RU" sz="1800" dirty="0" smtClean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спортсменов-разрядников; </a:t>
            </a:r>
            <a:endParaRPr lang="ru-RU" sz="1800" dirty="0">
              <a:ln>
                <a:solidFill>
                  <a:schemeClr val="tx2">
                    <a:lumMod val="50000"/>
                  </a:schemeClr>
                </a:solidFill>
              </a:ln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анализ выполнения содержания программ спортивной подготовки, </a:t>
            </a:r>
            <a:r>
              <a:rPr lang="ru-RU" sz="1800" dirty="0" smtClean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спортивно-оздоровительных программ; </a:t>
            </a:r>
            <a:endParaRPr lang="ru-RU" sz="1800" dirty="0">
              <a:ln>
                <a:solidFill>
                  <a:schemeClr val="tx2">
                    <a:lumMod val="50000"/>
                  </a:schemeClr>
                </a:solidFill>
              </a:ln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анализа аналитической и статистической отчетности; </a:t>
            </a:r>
          </a:p>
          <a:p>
            <a:r>
              <a:rPr lang="ru-RU" sz="18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поощрения работников, награждение по результатам тренировочной и соревновательной деятельности</a:t>
            </a:r>
          </a:p>
        </p:txBody>
      </p:sp>
    </p:spTree>
    <p:extLst>
      <p:ext uri="{BB962C8B-B14F-4D97-AF65-F5344CB8AC3E}">
        <p14:creationId xmlns:p14="http://schemas.microsoft.com/office/powerpoint/2010/main" val="1376694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1560" y="1052736"/>
            <a:ext cx="7848872" cy="4824536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pPr marL="68580" indent="0" algn="ctr">
              <a:buNone/>
            </a:pPr>
            <a:r>
              <a:rPr lang="ru-RU" u="sng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Методическая служба </a:t>
            </a:r>
            <a:r>
              <a:rPr lang="ru-RU" u="sng" dirty="0" smtClean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МБУ «СШ «Арктика» обеспечивает </a:t>
            </a:r>
            <a:r>
              <a:rPr lang="ru-RU" u="sng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выполнение разнообразных задач: </a:t>
            </a:r>
          </a:p>
          <a:p>
            <a:r>
              <a:rPr lang="ru-RU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методическое сопровождение тренировочного процесса; </a:t>
            </a:r>
          </a:p>
          <a:p>
            <a:r>
              <a:rPr lang="ru-RU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методическая помощь тренерам в организации тренировочного и соревновательного процессов; </a:t>
            </a:r>
          </a:p>
          <a:p>
            <a:r>
              <a:rPr lang="ru-RU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 повышения профессионального мастерства тренеров и других специалистов (работников); </a:t>
            </a:r>
          </a:p>
          <a:p>
            <a:r>
              <a:rPr lang="ru-RU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разработка, внедрение, анализ исполнения и, при необходимости корректировки программ спортивной подготовки, реализуемых в спортивной школе; </a:t>
            </a:r>
          </a:p>
          <a:p>
            <a:r>
              <a:rPr lang="ru-RU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внедрение современных технологий с учетом потребностей тренировочного процесса; </a:t>
            </a:r>
          </a:p>
          <a:p>
            <a:r>
              <a:rPr lang="ru-RU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поиск социальных партнеров и взаимодействие с организациями и учреждениями города, занимающимися в той или иной степени физической культурой и спортом; </a:t>
            </a:r>
          </a:p>
          <a:p>
            <a:r>
              <a:rPr lang="ru-RU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работа со школами в области физической культуры и спорта. 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380942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1560" y="1412776"/>
            <a:ext cx="7848872" cy="432048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marL="68580" indent="0" algn="ctr">
              <a:buNone/>
            </a:pPr>
            <a:r>
              <a:rPr lang="ru-RU" u="sng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Параметры контроля спортивных </a:t>
            </a:r>
            <a:r>
              <a:rPr lang="ru-RU" u="sng" dirty="0" smtClean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отделений (по </a:t>
            </a:r>
            <a:r>
              <a:rPr lang="ru-RU" u="sng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видам спорта): </a:t>
            </a:r>
          </a:p>
          <a:p>
            <a:r>
              <a:rPr lang="ru-RU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выполнение государственных стандартов спортивной подготовки (ФССП); </a:t>
            </a:r>
          </a:p>
          <a:p>
            <a:r>
              <a:rPr lang="ru-RU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результативность тренировочного и соревновательного процесса по итогам приема нормативов по ОФП и СФП, и по итогам участия в соревнованиях; </a:t>
            </a:r>
          </a:p>
          <a:p>
            <a:r>
              <a:rPr lang="ru-RU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выполнение разрядных требований воспитанников в соответствии с Единой Всероссийской спортивной классификацией; </a:t>
            </a:r>
            <a:endParaRPr lang="ru-RU" b="1" dirty="0">
              <a:ln>
                <a:solidFill>
                  <a:schemeClr val="tx2">
                    <a:lumMod val="50000"/>
                  </a:schemeClr>
                </a:solidFill>
              </a:ln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83974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3568" y="1340768"/>
            <a:ext cx="7668840" cy="3993307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92500"/>
          </a:bodyPr>
          <a:lstStyle/>
          <a:p>
            <a:pPr marL="0" indent="0" algn="ctr">
              <a:buNone/>
            </a:pPr>
            <a:r>
              <a:rPr lang="ru-RU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 же </a:t>
            </a:r>
            <a:r>
              <a:rPr lang="ru-RU" dirty="0" smtClean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 провела </a:t>
            </a:r>
            <a:r>
              <a:rPr lang="ru-RU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анализ загруженности спортивных залов</a:t>
            </a:r>
            <a:r>
              <a:rPr lang="ru-RU" dirty="0" smtClean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Залы практически никогда не пустуют, как в тренировочное время, так и в период каникул. В большом спортивном зале </a:t>
            </a:r>
            <a:r>
              <a:rPr lang="ru-RU" dirty="0" smtClean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МСЗ «Зенит» ежедневно </a:t>
            </a:r>
            <a:r>
              <a:rPr lang="ru-RU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осуществляется тренировочный процесс и ежемесячно проводятся школьные соревнования по культивируемым видам спорта.</a:t>
            </a:r>
          </a:p>
          <a:p>
            <a:r>
              <a:rPr lang="ru-RU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хореографическом зале проводятся занятия как у станка, так и на середине зала. Большую часть времени зал занят, но есть и свободное время в выходные.</a:t>
            </a:r>
          </a:p>
          <a:p>
            <a:pPr>
              <a:buFontTx/>
              <a:buChar char="-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899860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idx="1"/>
          </p:nvPr>
        </p:nvSpPr>
        <p:spPr>
          <a:xfrm>
            <a:off x="1187624" y="1556792"/>
            <a:ext cx="6777317" cy="2952328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marL="68580" indent="0" algn="just">
              <a:buNone/>
            </a:pPr>
            <a:r>
              <a:rPr lang="ru-RU" dirty="0" smtClean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Оценка </a:t>
            </a:r>
            <a:r>
              <a:rPr lang="ru-RU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результативности деятельности </a:t>
            </a:r>
            <a:r>
              <a:rPr lang="ru-RU" dirty="0" smtClean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МБУ «СШ «Арктика» формируется </a:t>
            </a:r>
            <a:r>
              <a:rPr lang="ru-RU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основе показателей эффективности учреждения, они складываются из выполнения государственных заданий, таких как спортивная подготовка, то есть работа тренера и бухгалтерская деятельность. </a:t>
            </a:r>
          </a:p>
        </p:txBody>
      </p:sp>
    </p:spTree>
    <p:extLst>
      <p:ext uri="{BB962C8B-B14F-4D97-AF65-F5344CB8AC3E}">
        <p14:creationId xmlns:p14="http://schemas.microsoft.com/office/powerpoint/2010/main" val="140214652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стин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Остин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340</TotalTime>
  <Words>583</Words>
  <Application>Microsoft Office PowerPoint</Application>
  <PresentationFormat>Экран (4:3)</PresentationFormat>
  <Paragraphs>44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7" baseType="lpstr">
      <vt:lpstr>Century Gothic</vt:lpstr>
      <vt:lpstr>Times New Roman</vt:lpstr>
      <vt:lpstr>Wingdings 2</vt:lpstr>
      <vt:lpstr>Остин</vt:lpstr>
      <vt:lpstr>Аналитическая  деятельность  в МБУ «СШ «Арктика»</vt:lpstr>
      <vt:lpstr>Презентация PowerPoint</vt:lpstr>
      <vt:lpstr>Цель исследования</vt:lpstr>
      <vt:lpstr>Административный контроль деятельности тренеров осуществляется посредством: - посещения тренировочных занятий и соревнований;  - правильностью составления и ведения рабочей документации;  - правильностью ведения журналов учета тренировочных занятий;  - комплектование тренировочных групп;  - сохранность контингента занимающихся;  - контроль выполнения приказов, решений;  - контроль безопасной тренировочной деятельности, организации соревнований, выездных мероприятий и т.д.;  - выполнение правил ВТР, ТБ, ПБ и ОТ.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Аналитическая деятельность в МБУ «СШ»</dc:title>
  <dc:creator>Пользователь656</dc:creator>
  <cp:lastModifiedBy>Елена Васильевна Плеханова</cp:lastModifiedBy>
  <cp:revision>19</cp:revision>
  <dcterms:created xsi:type="dcterms:W3CDTF">2020-06-10T06:46:00Z</dcterms:created>
  <dcterms:modified xsi:type="dcterms:W3CDTF">2020-12-01T04:02:59Z</dcterms:modified>
</cp:coreProperties>
</file>