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7" r:id="rId10"/>
    <p:sldId id="264" r:id="rId11"/>
    <p:sldId id="265" r:id="rId12"/>
    <p:sldId id="266" r:id="rId13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60" y="6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view3D>
      <c:rotX val="50"/>
      <c:rotY val="0"/>
      <c:depthPercent val="100"/>
      <c:rAngAx val="0"/>
    </c:view3D>
    <c:floor>
      <c:thickness val="0"/>
      <c:spPr>
        <a:prstGeom prst="rect">
          <a:avLst/>
        </a:prstGeom>
        <a:noFill/>
        <a:ln>
          <a:noFill/>
        </a:ln>
      </c:spPr>
    </c:floor>
    <c:sideWall>
      <c:thickness val="0"/>
      <c:spPr>
        <a:prstGeom prst="rect">
          <a:avLst/>
        </a:prstGeom>
        <a:noFill/>
        <a:ln>
          <a:noFill/>
        </a:ln>
      </c:spPr>
    </c:sideWall>
    <c:backWall>
      <c:thickness val="0"/>
      <c:spPr>
        <a:prstGeom prst="rect">
          <a:avLst/>
        </a:prstGeom>
        <a:noFill/>
        <a:ln>
          <a:noFill/>
        </a:ln>
      </c:spPr>
    </c:backWall>
    <c:plotArea>
      <c:layout>
        <c:manualLayout>
          <c:layoutTarget val="inner"/>
          <c:xMode val="edge"/>
          <c:yMode val="edge"/>
          <c:x val="0.26225999999999999"/>
          <c:y val="3.6459999999999999E-2"/>
          <c:w val="0.47050999999999998"/>
          <c:h val="0.88390000000000002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dPt>
            <c:idx val="0"/>
            <c:bubble3D val="0"/>
            <c:spPr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0CFD-435B-963F-9ECC7D70F16B}"/>
              </c:ext>
            </c:extLst>
          </c:dPt>
          <c:dPt>
            <c:idx val="1"/>
            <c:bubble3D val="0"/>
            <c:spPr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0CFD-435B-963F-9ECC7D70F16B}"/>
              </c:ext>
            </c:extLst>
          </c:dPt>
          <c:dPt>
            <c:idx val="2"/>
            <c:bubble3D val="0"/>
            <c:spPr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5-0CFD-435B-963F-9ECC7D70F16B}"/>
              </c:ext>
            </c:extLst>
          </c:dPt>
          <c:dPt>
            <c:idx val="3"/>
            <c:bubble3D val="0"/>
            <c:spPr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7-0CFD-435B-963F-9ECC7D70F16B}"/>
              </c:ext>
            </c:extLst>
          </c:dPt>
          <c:dPt>
            <c:idx val="4"/>
            <c:bubble3D val="0"/>
            <c:spPr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9-0CFD-435B-963F-9ECC7D70F16B}"/>
              </c:ext>
            </c:extLst>
          </c:dPt>
          <c:dPt>
            <c:idx val="5"/>
            <c:bubble3D val="0"/>
            <c:spPr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B-0CFD-435B-963F-9ECC7D70F16B}"/>
              </c:ext>
            </c:extLst>
          </c:dPt>
          <c:dLbls>
            <c:dLbl>
              <c:idx val="0"/>
              <c:layout>
                <c:manualLayout>
                  <c:x val="0.10802"/>
                  <c:y val="-0.12121999999999999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22%   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CFD-435B-963F-9ECC7D70F16B}"/>
                </c:ext>
              </c:extLst>
            </c:dLbl>
            <c:dLbl>
              <c:idx val="1"/>
              <c:layout>
                <c:manualLayout>
                  <c:x val="0.14913999999999999"/>
                  <c:y val="1.2600000000000001E-3"/>
                </c:manualLayout>
              </c:layout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CFD-435B-963F-9ECC7D70F16B}"/>
                </c:ext>
              </c:extLst>
            </c:dLbl>
            <c:dLbl>
              <c:idx val="2"/>
              <c:layout>
                <c:manualLayout>
                  <c:x val="9.801E-2"/>
                  <c:y val="0.23809"/>
                </c:manualLayout>
              </c:layout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CFD-435B-963F-9ECC7D70F16B}"/>
                </c:ext>
              </c:extLst>
            </c:dLbl>
            <c:dLbl>
              <c:idx val="3"/>
              <c:layout>
                <c:manualLayout>
                  <c:x val="-0.10417999999999999"/>
                  <c:y val="0.23349"/>
                </c:manualLayout>
              </c:layout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CFD-435B-963F-9ECC7D70F16B}"/>
                </c:ext>
              </c:extLst>
            </c:dLbl>
            <c:dLbl>
              <c:idx val="4"/>
              <c:layout>
                <c:manualLayout>
                  <c:x val="-0.13367000000000001"/>
                  <c:y val="-5.5039999999999999E-2"/>
                </c:manualLayout>
              </c:layout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CFD-435B-963F-9ECC7D70F16B}"/>
                </c:ext>
              </c:extLst>
            </c:dLbl>
            <c:dLbl>
              <c:idx val="5"/>
              <c:layout>
                <c:manualLayout>
                  <c:x val="-6.4000000000000001E-2"/>
                  <c:y val="-0.14860999999999999"/>
                </c:manualLayout>
              </c:layout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CFD-435B-963F-9ECC7D70F16B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</c:spPr>
            <c:txPr>
              <a:bodyPr/>
              <a:lstStyle/>
              <a:p>
                <a:pPr>
                  <a:defRPr sz="1600" b="1" i="0" u="none" strike="noStrike">
                    <a:solidFill>
                      <a:schemeClr val="lt1"/>
                    </a:solidFill>
                    <a:latin typeface="Bookman Old Style"/>
                    <a:ea typeface="Bookman Old Style"/>
                    <a:cs typeface="Bookman Old Style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</c:ext>
            </c:extLst>
          </c:dLbls>
          <c:cat>
            <c:strRef>
              <c:f>Sheet1!$A$2:$A$7</c:f>
              <c:strCache>
                <c:ptCount val="6"/>
                <c:pt idx="0">
                  <c:v>Стрессоустойчивость</c:v>
                </c:pt>
                <c:pt idx="1">
                  <c:v>Самоорганизация</c:v>
                </c:pt>
                <c:pt idx="2">
                  <c:v>Ранимость</c:v>
                </c:pt>
                <c:pt idx="3">
                  <c:v>Открытость опыту</c:v>
                </c:pt>
                <c:pt idx="4">
                  <c:v>Либерализм</c:v>
                </c:pt>
                <c:pt idx="5">
                  <c:v>Дипрессия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60</c:v>
                </c:pt>
                <c:pt idx="1">
                  <c:v>30</c:v>
                </c:pt>
                <c:pt idx="2">
                  <c:v>50</c:v>
                </c:pt>
                <c:pt idx="3">
                  <c:v>75</c:v>
                </c:pt>
                <c:pt idx="4">
                  <c:v>20</c:v>
                </c:pt>
                <c:pt idx="5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CFD-435B-963F-9ECC7D70F16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dPt>
            <c:idx val="0"/>
            <c:bubble3D val="0"/>
            <c:spPr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E-0CFD-435B-963F-9ECC7D70F16B}"/>
              </c:ext>
            </c:extLst>
          </c:dPt>
          <c:dPt>
            <c:idx val="1"/>
            <c:bubble3D val="0"/>
            <c:spPr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0-0CFD-435B-963F-9ECC7D70F16B}"/>
              </c:ext>
            </c:extLst>
          </c:dPt>
          <c:dPt>
            <c:idx val="2"/>
            <c:bubble3D val="0"/>
            <c:spPr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2-0CFD-435B-963F-9ECC7D70F16B}"/>
              </c:ext>
            </c:extLst>
          </c:dPt>
          <c:dPt>
            <c:idx val="3"/>
            <c:bubble3D val="0"/>
            <c:spPr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4-0CFD-435B-963F-9ECC7D70F16B}"/>
              </c:ext>
            </c:extLst>
          </c:dPt>
          <c:dPt>
            <c:idx val="4"/>
            <c:bubble3D val="0"/>
            <c:spPr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6-0CFD-435B-963F-9ECC7D70F16B}"/>
              </c:ext>
            </c:extLst>
          </c:dPt>
          <c:dPt>
            <c:idx val="5"/>
            <c:bubble3D val="0"/>
            <c:spPr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8-0CFD-435B-963F-9ECC7D70F16B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</c:spPr>
            <c:txPr>
              <a:bodyPr/>
              <a:lstStyle/>
              <a:p>
                <a:pPr>
                  <a:defRPr sz="1000" b="1" i="0" u="none" strike="noStrike">
                    <a:solidFill>
                      <a:schemeClr val="lt1"/>
                    </a:solidFill>
                    <a:latin typeface="Bookman Old Style"/>
                    <a:ea typeface="Bookman Old Style"/>
                    <a:cs typeface="Bookman Old Style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</c:ext>
            </c:extLst>
          </c:dLbls>
          <c:cat>
            <c:strRef>
              <c:f>Sheet1!$A$2:$A$7</c:f>
              <c:strCache>
                <c:ptCount val="6"/>
                <c:pt idx="0">
                  <c:v>Стрессоустойчивость</c:v>
                </c:pt>
                <c:pt idx="1">
                  <c:v>Самоорганизация</c:v>
                </c:pt>
                <c:pt idx="2">
                  <c:v>Ранимость</c:v>
                </c:pt>
                <c:pt idx="3">
                  <c:v>Открытость опыту</c:v>
                </c:pt>
                <c:pt idx="4">
                  <c:v>Либерализм</c:v>
                </c:pt>
                <c:pt idx="5">
                  <c:v>Дипрессия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19-0CFD-435B-963F-9ECC7D70F16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</c:strCache>
            </c:strRef>
          </c:tx>
          <c:dPt>
            <c:idx val="0"/>
            <c:bubble3D val="0"/>
            <c:spPr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B-0CFD-435B-963F-9ECC7D70F16B}"/>
              </c:ext>
            </c:extLst>
          </c:dPt>
          <c:dPt>
            <c:idx val="1"/>
            <c:bubble3D val="0"/>
            <c:spPr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D-0CFD-435B-963F-9ECC7D70F16B}"/>
              </c:ext>
            </c:extLst>
          </c:dPt>
          <c:dPt>
            <c:idx val="2"/>
            <c:bubble3D val="0"/>
            <c:spPr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F-0CFD-435B-963F-9ECC7D70F16B}"/>
              </c:ext>
            </c:extLst>
          </c:dPt>
          <c:dPt>
            <c:idx val="3"/>
            <c:bubble3D val="0"/>
            <c:spPr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21-0CFD-435B-963F-9ECC7D70F16B}"/>
              </c:ext>
            </c:extLst>
          </c:dPt>
          <c:dPt>
            <c:idx val="4"/>
            <c:bubble3D val="0"/>
            <c:spPr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23-0CFD-435B-963F-9ECC7D70F16B}"/>
              </c:ext>
            </c:extLst>
          </c:dPt>
          <c:dPt>
            <c:idx val="5"/>
            <c:bubble3D val="0"/>
            <c:spPr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25-0CFD-435B-963F-9ECC7D70F16B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</c:spPr>
            <c:txPr>
              <a:bodyPr/>
              <a:lstStyle/>
              <a:p>
                <a:pPr>
                  <a:defRPr sz="1000" b="1" i="0" u="none" strike="noStrike">
                    <a:solidFill>
                      <a:schemeClr val="lt1"/>
                    </a:solidFill>
                    <a:latin typeface="Bookman Old Style"/>
                    <a:ea typeface="Bookman Old Style"/>
                    <a:cs typeface="Bookman Old Style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</c:ext>
            </c:extLst>
          </c:dLbls>
          <c:cat>
            <c:strRef>
              <c:f>Sheet1!$A$2:$A$7</c:f>
              <c:strCache>
                <c:ptCount val="6"/>
                <c:pt idx="0">
                  <c:v>Стрессоустойчивость</c:v>
                </c:pt>
                <c:pt idx="1">
                  <c:v>Самоорганизация</c:v>
                </c:pt>
                <c:pt idx="2">
                  <c:v>Ранимость</c:v>
                </c:pt>
                <c:pt idx="3">
                  <c:v>Открытость опыту</c:v>
                </c:pt>
                <c:pt idx="4">
                  <c:v>Либерализм</c:v>
                </c:pt>
                <c:pt idx="5">
                  <c:v>Дипрессия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26-0CFD-435B-963F-9ECC7D70F16B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prstGeom prst="rect">
          <a:avLst/>
        </a:prstGeom>
        <a:noFill/>
        <a:ln>
          <a:noFill/>
        </a:ln>
      </c:spPr>
    </c:plotArea>
    <c:plotVisOnly val="1"/>
    <c:dispBlanksAs val="gap"/>
    <c:showDLblsOverMax val="0"/>
  </c:chart>
  <c:spPr>
    <a:xfrm>
      <a:off x="283960" y="138666"/>
      <a:ext cx="11670221" cy="6628198"/>
    </a:xfrm>
    <a:prstGeom prst="rect">
      <a:avLst/>
    </a:prstGeom>
    <a:gradFill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/>
    </a:gradFill>
    <a:ln w="9525" cap="flat" cmpd="sng" algn="ctr">
      <a:solidFill>
        <a:schemeClr val="dk1">
          <a:lumMod val="25000"/>
          <a:lumOff val="75000"/>
        </a:schemeClr>
      </a:solidFill>
      <a:round/>
    </a:ln>
  </c:spPr>
  <c:txPr>
    <a:bodyPr/>
    <a:lstStyle/>
    <a:p>
      <a:pPr>
        <a:defRPr sz="900">
          <a:solidFill>
            <a:schemeClr val="dk1"/>
          </a:solidFill>
          <a:latin typeface="Bookman Old Style"/>
          <a:ea typeface="Bookman Old Style"/>
          <a:cs typeface="Bookman Old Style"/>
        </a:defRPr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523999" y="1122362"/>
            <a:ext cx="9144000" cy="2387599"/>
          </a:xfrm>
        </p:spPr>
        <p:txBody>
          <a:bodyPr anchor="b"/>
          <a:lstStyle>
            <a:lvl1pPr algn="ctr">
              <a:defRPr sz="45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523999" y="3602037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>
              <a:defRPr/>
            </a:pPr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>15.02.2023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>15.02.2023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8724899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838198" y="365125"/>
            <a:ext cx="7734299" cy="5811838"/>
          </a:xfrm>
        </p:spPr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>15.02.2023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>15.02.2023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>15.02.2023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838198" y="1825625"/>
            <a:ext cx="5181599" cy="435133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599" cy="435133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>15.02.2023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787" y="365125"/>
            <a:ext cx="10515600" cy="1325562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9789" y="1681162"/>
            <a:ext cx="5157785" cy="82391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839789" y="2505074"/>
            <a:ext cx="5157785" cy="3684587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2"/>
            <a:ext cx="5183187" cy="82391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7" cy="3684587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>15.02.2023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>15.02.2023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>15.02.2023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787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5183187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7" y="2057399"/>
            <a:ext cx="3932237" cy="381158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>15.02.2023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787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 bwMode="auto">
          <a:xfrm>
            <a:off x="5183187" y="987425"/>
            <a:ext cx="617220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>
              <a:defRPr/>
            </a:pPr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7" y="2057399"/>
            <a:ext cx="3932237" cy="381158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>15.02.2023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838198" y="365125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198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83819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CC18F51-09EC-435C-A3BA-64A766E099C0}" type="datetimeFigureOut">
              <a:rPr lang="ru-RU"/>
              <a:t>15.02.2023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038598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6105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8395586-F03A-48D1-94DF-16B239DF4FB5}" type="slidenum">
              <a:rPr lang="ru-RU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>
        <a:lnSpc>
          <a:spcPct val="90000"/>
        </a:lnSpc>
        <a:spcBef>
          <a:spcPts val="0"/>
        </a:spcBef>
        <a:buNone/>
        <a:defRPr sz="33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>
        <a:lnSpc>
          <a:spcPct val="90000"/>
        </a:lnSpc>
        <a:spcBef>
          <a:spcPts val="749"/>
        </a:spcBef>
        <a:buFont typeface="Arial"/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hyperlink" Target="https://testograd.com/test/test-na-cherty-kharaktera/" TargetMode="External"/><Relationship Id="rId3" Type="http://schemas.openxmlformats.org/officeDocument/2006/relationships/image" Target="../media/image10.png"/><Relationship Id="rId7" Type="http://schemas.openxmlformats.org/officeDocument/2006/relationships/hyperlink" Target="https://testograd.com/test/stressoustoychivost/" TargetMode="External"/><Relationship Id="rId12" Type="http://schemas.openxmlformats.org/officeDocument/2006/relationships/image" Target="../media/image15.png"/><Relationship Id="rId2" Type="http://schemas.openxmlformats.org/officeDocument/2006/relationships/hyperlink" Target="https://www.b17.ru/tests/325/?ysclid=ldsq52x6ig178328097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hyperlink" Target="https://testograd.com/test/test-na-emotsionalnyy-intellekt/" TargetMode="External"/><Relationship Id="rId5" Type="http://schemas.openxmlformats.org/officeDocument/2006/relationships/hyperlink" Target="https://onlinetestpad.com/ru/test/99851-diagnostika-professionalnogo-vygoraniya-mbi" TargetMode="External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openxmlformats.org/officeDocument/2006/relationships/hyperlink" Target="https://testograd.com/test/ddo/" TargetMode="External"/><Relationship Id="rId14" Type="http://schemas.openxmlformats.org/officeDocument/2006/relationships/hyperlink" Target="https://testograd.com/test/test-piramida-maslou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4000">
              <a:schemeClr val="accent1"/>
            </a:gs>
            <a:gs pos="18000">
              <a:srgbClr val="FFFF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9343565" name="Рисунок 109343564"/>
          <p:cNvPicPr>
            <a:picLocks noChangeAspect="1"/>
          </p:cNvPicPr>
          <p:nvPr/>
        </p:nvPicPr>
        <p:blipFill>
          <a:blip r:embed="rId2"/>
          <a:srcRect l="28233" t="30064" r="27950" b="11715"/>
          <a:stretch/>
        </p:blipFill>
        <p:spPr bwMode="auto">
          <a:xfrm>
            <a:off x="2189706" y="682928"/>
            <a:ext cx="8307234" cy="5998118"/>
          </a:xfrm>
          <a:prstGeom prst="flowChartAlternateProcess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12000">
              <a:schemeClr val="accent1"/>
            </a:gs>
            <a:gs pos="31000">
              <a:schemeClr val="bg2"/>
            </a:gs>
            <a:gs pos="64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86132459" name="Title 10"/>
          <p:cNvSpPr>
            <a:spLocks noGrp="1"/>
          </p:cNvSpPr>
          <p:nvPr>
            <p:ph type="title"/>
          </p:nvPr>
        </p:nvSpPr>
        <p:spPr bwMode="auto">
          <a:xfrm>
            <a:off x="656977" y="273839"/>
            <a:ext cx="11082183" cy="761886"/>
          </a:xfrm>
        </p:spPr>
        <p:txBody>
          <a:bodyPr vertOverflow="overflow" horzOverflow="clip" vert="horz" wrap="square" lIns="91440" tIns="45720" rIns="91440" bIns="45720" numCol="1" spcCol="0" rtlCol="0" fromWordArt="0" anchor="ctr" anchorCtr="0" forceAA="0" compatLnSpc="0">
            <a:normAutofit fontScale="90000"/>
          </a:bodyPr>
          <a:lstStyle/>
          <a:p>
            <a:pPr algn="ctr">
              <a:defRPr/>
            </a:pPr>
            <a:r>
              <a:rPr lang="ru-RU" sz="2600" b="1" i="0" u="none" strike="noStrike" cap="none" spc="0">
                <a:solidFill>
                  <a:srgbClr val="002060"/>
                </a:solidFill>
                <a:latin typeface="Book Antiqua"/>
                <a:ea typeface="Book Antiqua"/>
                <a:cs typeface="Book Antiqua"/>
              </a:rPr>
              <a:t>Практико-ориентированный подход к</a:t>
            </a:r>
            <a:r>
              <a:rPr sz="2600" b="1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выявлению профессиональных затруднений специалистов через:</a:t>
            </a:r>
            <a:endParaRPr sz="2600" b="1">
              <a:solidFill>
                <a:srgbClr val="002060"/>
              </a:solidFill>
              <a:latin typeface="Book Antiqua"/>
              <a:ea typeface="Book Antiqua"/>
              <a:cs typeface="Book Antiqua"/>
            </a:endParaRPr>
          </a:p>
        </p:txBody>
      </p:sp>
      <p:sp>
        <p:nvSpPr>
          <p:cNvPr id="255641529" name=" 255641528"/>
          <p:cNvSpPr/>
          <p:nvPr/>
        </p:nvSpPr>
        <p:spPr bwMode="auto">
          <a:xfrm>
            <a:off x="13449845" y="5099518"/>
            <a:ext cx="203814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1758499902" name=" 1758499901"/>
          <p:cNvSpPr/>
          <p:nvPr/>
        </p:nvSpPr>
        <p:spPr bwMode="auto">
          <a:xfrm>
            <a:off x="11825248" y="4596449"/>
            <a:ext cx="98937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1963154946" name=" 1963154945"/>
          <p:cNvSpPr/>
          <p:nvPr/>
        </p:nvSpPr>
        <p:spPr bwMode="auto">
          <a:xfrm>
            <a:off x="12901560" y="5613275"/>
            <a:ext cx="79407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718586693" name=" 718586692"/>
          <p:cNvSpPr/>
          <p:nvPr/>
        </p:nvSpPr>
        <p:spPr bwMode="auto">
          <a:xfrm>
            <a:off x="8808148" y="4320420"/>
            <a:ext cx="135856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1699327562" name="TextBox 1699327561"/>
          <p:cNvSpPr txBox="1"/>
          <p:nvPr/>
        </p:nvSpPr>
        <p:spPr bwMode="auto">
          <a:xfrm>
            <a:off x="1406577" y="1766286"/>
            <a:ext cx="45720" cy="365795"/>
          </a:xfrm>
          <a:prstGeom prst="rect">
            <a:avLst/>
          </a:prstGeom>
          <a:noFill/>
        </p:spPr>
        <p:txBody>
          <a:bodyPr vertOverflow="overflow" horzOverflow="clip" vert="horz" wrap="non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1982607595" name="TextBox 1982607594"/>
          <p:cNvSpPr txBox="1"/>
          <p:nvPr/>
        </p:nvSpPr>
        <p:spPr bwMode="auto">
          <a:xfrm>
            <a:off x="875575" y="1705271"/>
            <a:ext cx="7932860" cy="316995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marL="371994" indent="-371994" algn="l">
              <a:buAutoNum type="arabicPeriod"/>
              <a:defRPr/>
            </a:pPr>
            <a:r>
              <a:rPr sz="2600" b="1">
                <a:solidFill>
                  <a:srgbClr val="C00000"/>
                </a:solidFill>
                <a:latin typeface="Bookman Old Style"/>
                <a:ea typeface="Bookman Old Style"/>
                <a:cs typeface="Bookman Old Style"/>
              </a:rPr>
              <a:t>Контроль в СШ </a:t>
            </a:r>
            <a:endParaRPr sz="1400" b="1">
              <a:solidFill>
                <a:srgbClr val="C00000"/>
              </a:solidFill>
              <a:latin typeface="Bookman Old Style"/>
              <a:ea typeface="Bookman Old Style"/>
              <a:cs typeface="Bookman Old Style"/>
            </a:endParaRPr>
          </a:p>
          <a:p>
            <a:pPr algn="l">
              <a:defRPr/>
            </a:pPr>
            <a:r>
              <a:rPr sz="1400">
                <a:solidFill>
                  <a:schemeClr val="tx1"/>
                </a:solidFill>
                <a:latin typeface="Bookman Old Style"/>
                <a:ea typeface="Bookman Old Style"/>
                <a:cs typeface="Bookman Old Style"/>
              </a:rPr>
              <a:t>(</a:t>
            </a:r>
            <a:r>
              <a:rPr sz="1600">
                <a:solidFill>
                  <a:schemeClr val="tx1"/>
                </a:solidFill>
                <a:latin typeface="Bookman Old Style"/>
                <a:ea typeface="Bookman Old Style"/>
                <a:cs typeface="Bookman Old Style"/>
              </a:rPr>
              <a:t>Внутришкольный контроль, </a:t>
            </a:r>
            <a:r>
              <a:rPr lang="ru-RU" sz="1600" b="0" i="0" u="none" strike="noStrike" cap="none" spc="0">
                <a:solidFill>
                  <a:schemeClr val="tx1"/>
                </a:solidFill>
                <a:latin typeface="Bookman Old Style"/>
                <a:ea typeface="Bookman Old Style"/>
                <a:cs typeface="Bookman Old Style"/>
              </a:rPr>
              <a:t>Контроль по выявлению направлений работы, педагогический контроль)</a:t>
            </a:r>
            <a:endParaRPr sz="1600"/>
          </a:p>
          <a:p>
            <a:pPr algn="l">
              <a:defRPr/>
            </a:pPr>
            <a:endParaRPr/>
          </a:p>
          <a:p>
            <a:pPr algn="l">
              <a:defRPr/>
            </a:pPr>
            <a:r>
              <a:rPr sz="2600" b="1">
                <a:solidFill>
                  <a:srgbClr val="C00000"/>
                </a:solidFill>
                <a:latin typeface="Bookman Old Style"/>
                <a:ea typeface="Bookman Old Style"/>
                <a:cs typeface="Bookman Old Style"/>
              </a:rPr>
              <a:t>2. Планирование</a:t>
            </a:r>
            <a:endParaRPr sz="2600">
              <a:latin typeface="Bookman Old Style"/>
              <a:ea typeface="Bookman Old Style"/>
              <a:cs typeface="Bookman Old Style"/>
            </a:endParaRPr>
          </a:p>
          <a:p>
            <a:pPr algn="l">
              <a:defRPr/>
            </a:pPr>
            <a:r>
              <a:rPr sz="1600">
                <a:latin typeface="Bookman Old Style"/>
                <a:ea typeface="Bookman Old Style"/>
                <a:cs typeface="Bookman Old Style"/>
              </a:rPr>
              <a:t>(План работы с учетом проблемных ситуаций по итогам Контроля) </a:t>
            </a:r>
          </a:p>
          <a:p>
            <a:pPr marL="371994" indent="-371994" algn="l">
              <a:buAutoNum type="arabicPeriod"/>
              <a:defRPr/>
            </a:pPr>
            <a:endParaRPr sz="2600" b="0" i="0" u="none" strike="noStrike" cap="none" spc="0">
              <a:solidFill>
                <a:schemeClr val="tx1"/>
              </a:solidFill>
              <a:latin typeface="Bookman Old Style"/>
              <a:ea typeface="Bookman Old Style"/>
              <a:cs typeface="Bookman Old Style"/>
            </a:endParaRPr>
          </a:p>
          <a:p>
            <a:pPr algn="l">
              <a:defRPr/>
            </a:pPr>
            <a:r>
              <a:rPr lang="ru-RU" sz="2600" b="1" i="0" u="none" strike="noStrike" cap="none" spc="0">
                <a:solidFill>
                  <a:srgbClr val="C00000"/>
                </a:solidFill>
                <a:latin typeface="Bookman Old Style"/>
                <a:ea typeface="Bookman Old Style"/>
                <a:cs typeface="Bookman Old Style"/>
              </a:rPr>
              <a:t>3. Деятельность</a:t>
            </a:r>
            <a:r>
              <a:rPr lang="ru-RU" sz="2600" b="0" i="0" u="none" strike="noStrike" cap="none" spc="0">
                <a:solidFill>
                  <a:schemeClr val="tx1"/>
                </a:solidFill>
                <a:latin typeface="Bookman Old Style"/>
                <a:ea typeface="Bookman Old Style"/>
                <a:cs typeface="Bookman Old Style"/>
              </a:rPr>
              <a:t> </a:t>
            </a:r>
          </a:p>
          <a:p>
            <a:pPr algn="l">
              <a:defRPr/>
            </a:pPr>
            <a:r>
              <a:rPr lang="ru-RU" sz="1600" b="0" i="0" u="none" strike="noStrike" cap="none" spc="0">
                <a:solidFill>
                  <a:schemeClr val="tx1"/>
                </a:solidFill>
                <a:latin typeface="Bookman Old Style"/>
                <a:ea typeface="Bookman Old Style"/>
                <a:cs typeface="Bookman Old Style"/>
              </a:rPr>
              <a:t>(Выявление затруднений при подготовке или проведении мероприятий, в текущей работе)  </a:t>
            </a:r>
            <a:endParaRPr sz="1600">
              <a:solidFill>
                <a:schemeClr val="tx1"/>
              </a:solidFill>
              <a:latin typeface="Bookman Old Style"/>
              <a:ea typeface="Bookman Old Style"/>
              <a:cs typeface="Bookman Old Style"/>
            </a:endParaRPr>
          </a:p>
        </p:txBody>
      </p:sp>
      <p:sp>
        <p:nvSpPr>
          <p:cNvPr id="1547189033" name=" 1547189032"/>
          <p:cNvSpPr/>
          <p:nvPr/>
        </p:nvSpPr>
        <p:spPr bwMode="auto">
          <a:xfrm>
            <a:off x="13449844" y="4779346"/>
            <a:ext cx="85456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97187915" name=" 97187914"/>
          <p:cNvSpPr/>
          <p:nvPr/>
        </p:nvSpPr>
        <p:spPr bwMode="auto">
          <a:xfrm>
            <a:off x="13216853" y="4875228"/>
            <a:ext cx="70372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621895773" name=" 621895772"/>
          <p:cNvSpPr/>
          <p:nvPr/>
        </p:nvSpPr>
        <p:spPr bwMode="auto">
          <a:xfrm>
            <a:off x="14704836" y="5529750"/>
            <a:ext cx="71512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1798881672" name=" 1798881671"/>
          <p:cNvSpPr/>
          <p:nvPr/>
        </p:nvSpPr>
        <p:spPr bwMode="auto">
          <a:xfrm>
            <a:off x="15166301" y="5374299"/>
            <a:ext cx="133391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/>
          </a:p>
        </p:txBody>
      </p:sp>
      <p:pic>
        <p:nvPicPr>
          <p:cNvPr id="174470806" name="Рисунок 17447080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9308806" y="1986579"/>
            <a:ext cx="2707854" cy="29756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chemeClr val="accent1"/>
            </a:gs>
            <a:gs pos="28000">
              <a:srgbClr val="FFFFFF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35189978" name="Title 10"/>
          <p:cNvSpPr>
            <a:spLocks noGrp="1"/>
          </p:cNvSpPr>
          <p:nvPr>
            <p:ph type="title"/>
          </p:nvPr>
        </p:nvSpPr>
        <p:spPr bwMode="auto">
          <a:xfrm>
            <a:off x="3552014" y="384810"/>
            <a:ext cx="6519538" cy="761886"/>
          </a:xfrm>
        </p:spPr>
        <p:txBody>
          <a:bodyPr/>
          <a:lstStyle/>
          <a:p>
            <a:pPr algn="ctr">
              <a:defRPr/>
            </a:pPr>
            <a:r>
              <a:rPr lang="ru-RU" sz="2800" b="1" i="0" u="none" strike="noStrike" cap="none" spc="0">
                <a:solidFill>
                  <a:srgbClr val="002060"/>
                </a:solidFill>
                <a:latin typeface="Book Antiqua"/>
                <a:ea typeface="Book Antiqua"/>
                <a:cs typeface="Book Antiqua"/>
              </a:rPr>
              <a:t>Задание для размышления </a:t>
            </a:r>
            <a:endParaRPr sz="2800" b="1">
              <a:solidFill>
                <a:srgbClr val="002060"/>
              </a:solidFill>
              <a:latin typeface="Book Antiqua"/>
              <a:ea typeface="Book Antiqua"/>
              <a:cs typeface="Book Antiqua"/>
            </a:endParaRPr>
          </a:p>
        </p:txBody>
      </p:sp>
      <p:sp>
        <p:nvSpPr>
          <p:cNvPr id="1535366824" name=" 1535366823"/>
          <p:cNvSpPr/>
          <p:nvPr/>
        </p:nvSpPr>
        <p:spPr bwMode="auto">
          <a:xfrm>
            <a:off x="13449845" y="5099518"/>
            <a:ext cx="203814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1803062209" name=" 1803062208"/>
          <p:cNvSpPr/>
          <p:nvPr/>
        </p:nvSpPr>
        <p:spPr bwMode="auto">
          <a:xfrm>
            <a:off x="11825248" y="4596449"/>
            <a:ext cx="98937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1184976563" name=" 1184976562"/>
          <p:cNvSpPr/>
          <p:nvPr/>
        </p:nvSpPr>
        <p:spPr bwMode="auto">
          <a:xfrm>
            <a:off x="12901560" y="5613275"/>
            <a:ext cx="79407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1909377242" name="TextBox 1909377241"/>
          <p:cNvSpPr txBox="1"/>
          <p:nvPr/>
        </p:nvSpPr>
        <p:spPr bwMode="auto">
          <a:xfrm>
            <a:off x="646213" y="1457007"/>
            <a:ext cx="11189686" cy="4108240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marL="394023" indent="-394023" algn="just">
              <a:buAutoNum type="arabicPeriod"/>
              <a:defRPr/>
            </a:pPr>
            <a:r>
              <a:rPr sz="2800">
                <a:latin typeface="Book Antiqua"/>
                <a:ea typeface="Book Antiqua"/>
                <a:cs typeface="Book Antiqua"/>
              </a:rPr>
              <a:t>Систематизируете ли Вы диагностические материалы в организации, если да</a:t>
            </a:r>
            <a:r>
              <a:rPr lang="ru-RU" sz="2800">
                <a:latin typeface="Book Antiqua"/>
                <a:ea typeface="Book Antiqua"/>
                <a:cs typeface="Book Antiqua"/>
              </a:rPr>
              <a:t>,</a:t>
            </a:r>
            <a:r>
              <a:rPr sz="2800">
                <a:latin typeface="Book Antiqua"/>
                <a:ea typeface="Book Antiqua"/>
                <a:cs typeface="Book Antiqua"/>
              </a:rPr>
              <a:t> то как? </a:t>
            </a:r>
            <a:endParaRPr/>
          </a:p>
          <a:p>
            <a:pPr marL="394023" indent="-394023" algn="just">
              <a:buAutoNum type="arabicPeriod"/>
              <a:defRPr/>
            </a:pPr>
            <a:endParaRPr sz="2800">
              <a:latin typeface="Book Antiqua"/>
              <a:ea typeface="Book Antiqua"/>
              <a:cs typeface="Book Antiqua"/>
            </a:endParaRPr>
          </a:p>
          <a:p>
            <a:pPr algn="just">
              <a:defRPr/>
            </a:pPr>
            <a:r>
              <a:rPr sz="2800">
                <a:latin typeface="Book Antiqua"/>
                <a:ea typeface="Book Antiqua"/>
                <a:cs typeface="Book Antiqua"/>
              </a:rPr>
              <a:t>2. Сколько запланировано мероприятий</a:t>
            </a:r>
            <a:r>
              <a:rPr lang="ru-RU" sz="2800">
                <a:latin typeface="Book Antiqua"/>
                <a:ea typeface="Book Antiqua"/>
                <a:cs typeface="Book Antiqua"/>
              </a:rPr>
              <a:t> контроля</a:t>
            </a:r>
            <a:r>
              <a:rPr sz="2800">
                <a:latin typeface="Book Antiqua"/>
                <a:ea typeface="Book Antiqua"/>
                <a:cs typeface="Book Antiqua"/>
              </a:rPr>
              <a:t> в организации в 2023 году?</a:t>
            </a:r>
            <a:endParaRPr/>
          </a:p>
          <a:p>
            <a:pPr algn="just">
              <a:defRPr/>
            </a:pPr>
            <a:endParaRPr sz="2800">
              <a:latin typeface="Book Antiqua"/>
              <a:ea typeface="Book Antiqua"/>
              <a:cs typeface="Book Antiqua"/>
            </a:endParaRPr>
          </a:p>
          <a:p>
            <a:pPr algn="just">
              <a:defRPr/>
            </a:pPr>
            <a:r>
              <a:rPr sz="2800">
                <a:latin typeface="Book Antiqua"/>
                <a:ea typeface="Book Antiqua"/>
                <a:cs typeface="Book Antiqua"/>
              </a:rPr>
              <a:t>3. Диагностика проводится для выявления качества деятельности специалиста или </a:t>
            </a:r>
            <a:r>
              <a:rPr lang="ru-RU" sz="2800">
                <a:latin typeface="Book Antiqua"/>
                <a:ea typeface="Book Antiqua"/>
                <a:cs typeface="Book Antiqua"/>
              </a:rPr>
              <a:t>для выявления </a:t>
            </a:r>
            <a:r>
              <a:rPr sz="2800">
                <a:latin typeface="Book Antiqua"/>
                <a:ea typeface="Book Antiqua"/>
                <a:cs typeface="Book Antiqua"/>
              </a:rPr>
              <a:t>личностны</a:t>
            </a:r>
            <a:r>
              <a:rPr lang="ru-RU" sz="2800">
                <a:latin typeface="Book Antiqua"/>
                <a:ea typeface="Book Antiqua"/>
                <a:cs typeface="Book Antiqua"/>
              </a:rPr>
              <a:t>х</a:t>
            </a:r>
            <a:r>
              <a:rPr sz="2800">
                <a:latin typeface="Book Antiqua"/>
                <a:ea typeface="Book Antiqua"/>
                <a:cs typeface="Book Antiqua"/>
              </a:rPr>
              <a:t> качеств специалиста?</a:t>
            </a:r>
            <a:endParaRPr/>
          </a:p>
        </p:txBody>
      </p:sp>
      <p:sp>
        <p:nvSpPr>
          <p:cNvPr id="240037160" name="TextBox 240037159"/>
          <p:cNvSpPr txBox="1"/>
          <p:nvPr/>
        </p:nvSpPr>
        <p:spPr bwMode="auto">
          <a:xfrm>
            <a:off x="3034149" y="5796173"/>
            <a:ext cx="6778613" cy="45723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2400">
                <a:solidFill>
                  <a:srgbClr val="C00000"/>
                </a:solidFill>
                <a:latin typeface="Book Antiqua"/>
                <a:ea typeface="Book Antiqua"/>
                <a:cs typeface="Book Antiqua"/>
              </a:rPr>
              <a:t>Ответы направить до 10 марта 2023 года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45466224" name=" 1545466223"/>
          <p:cNvSpPr/>
          <p:nvPr/>
        </p:nvSpPr>
        <p:spPr bwMode="auto">
          <a:xfrm>
            <a:off x="13449845" y="5099518"/>
            <a:ext cx="203814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394278406" name=" 394278405"/>
          <p:cNvSpPr/>
          <p:nvPr/>
        </p:nvSpPr>
        <p:spPr bwMode="auto">
          <a:xfrm>
            <a:off x="11825248" y="4596449"/>
            <a:ext cx="98937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174495117" name=" 174495116"/>
          <p:cNvSpPr/>
          <p:nvPr/>
        </p:nvSpPr>
        <p:spPr bwMode="auto">
          <a:xfrm>
            <a:off x="12901560" y="5613275"/>
            <a:ext cx="79407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1435733628" name="Title 10"/>
          <p:cNvSpPr>
            <a:spLocks noGrp="1"/>
          </p:cNvSpPr>
          <p:nvPr>
            <p:ph type="title"/>
          </p:nvPr>
        </p:nvSpPr>
        <p:spPr bwMode="auto">
          <a:xfrm>
            <a:off x="3968226" y="218354"/>
            <a:ext cx="3865485" cy="761886"/>
          </a:xfrm>
        </p:spPr>
        <p:txBody>
          <a:bodyPr/>
          <a:lstStyle/>
          <a:p>
            <a:pPr algn="ctr">
              <a:defRPr/>
            </a:pPr>
            <a:r>
              <a:rPr lang="ru-RU" sz="2800" b="1" i="0" u="none" strike="noStrike" cap="none" spc="0">
                <a:solidFill>
                  <a:srgbClr val="002060"/>
                </a:solidFill>
                <a:latin typeface="Book Antiqua"/>
                <a:ea typeface="Book Antiqua"/>
                <a:cs typeface="Book Antiqua"/>
              </a:rPr>
              <a:t>Цитата дня</a:t>
            </a:r>
            <a:endParaRPr sz="2800" b="1">
              <a:solidFill>
                <a:srgbClr val="002060"/>
              </a:solidFill>
              <a:latin typeface="Book Antiqua"/>
              <a:ea typeface="Book Antiqua"/>
              <a:cs typeface="Book Antiqua"/>
            </a:endParaRPr>
          </a:p>
        </p:txBody>
      </p:sp>
      <p:sp>
        <p:nvSpPr>
          <p:cNvPr id="1563665413" name=" 1563665412"/>
          <p:cNvSpPr/>
          <p:nvPr/>
        </p:nvSpPr>
        <p:spPr bwMode="auto">
          <a:xfrm>
            <a:off x="560214" y="2127530"/>
            <a:ext cx="6904059" cy="1737396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sz="3600" b="0" i="0" u="none">
                <a:solidFill>
                  <a:srgbClr val="C00000"/>
                </a:solidFill>
                <a:latin typeface="Book Antiqua"/>
                <a:ea typeface="Book Antiqua"/>
                <a:cs typeface="Book Antiqua"/>
              </a:rPr>
              <a:t>«Дело не в том, что я такой умный, просто я больше работаю над проблемами»</a:t>
            </a:r>
            <a:endParaRPr sz="3600" b="0" i="1" u="none">
              <a:solidFill>
                <a:srgbClr val="C00000"/>
              </a:solidFill>
              <a:latin typeface="Book Antiqua"/>
              <a:ea typeface="Book Antiqua"/>
              <a:cs typeface="Book Antiqua"/>
            </a:endParaRPr>
          </a:p>
        </p:txBody>
      </p:sp>
      <p:sp>
        <p:nvSpPr>
          <p:cNvPr id="604876905" name=" 604876904"/>
          <p:cNvSpPr/>
          <p:nvPr/>
        </p:nvSpPr>
        <p:spPr bwMode="auto">
          <a:xfrm>
            <a:off x="14986845" y="4779347"/>
            <a:ext cx="493594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1824649008" name=" 1824649007"/>
          <p:cNvSpPr/>
          <p:nvPr/>
        </p:nvSpPr>
        <p:spPr bwMode="auto">
          <a:xfrm>
            <a:off x="13551716" y="4659129"/>
            <a:ext cx="156423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658897142" name="TextBox 658897141"/>
          <p:cNvSpPr txBox="1"/>
          <p:nvPr/>
        </p:nvSpPr>
        <p:spPr bwMode="auto">
          <a:xfrm>
            <a:off x="8342256" y="4659129"/>
            <a:ext cx="3417879" cy="91443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l">
              <a:defRPr/>
            </a:pPr>
            <a:r>
              <a:rPr sz="1800" b="0" i="1" u="none">
                <a:solidFill>
                  <a:srgbClr val="000000"/>
                </a:solidFill>
                <a:latin typeface="Book Antiqua"/>
                <a:ea typeface="Book Antiqua"/>
                <a:cs typeface="Book Antiqua"/>
              </a:rPr>
              <a:t>Альберт Эйнштейн</a:t>
            </a:r>
            <a:r>
              <a:rPr sz="1800" b="0" i="1" u="none">
                <a:solidFill>
                  <a:srgbClr val="002060"/>
                </a:solidFill>
                <a:latin typeface="Book Antiqua"/>
                <a:ea typeface="Book Antiqua"/>
                <a:cs typeface="Book Antiqua"/>
              </a:rPr>
              <a:t> - один из самых известных физиков в мире</a:t>
            </a:r>
            <a:endParaRPr sz="1800" b="0" i="1">
              <a:latin typeface="Book Antiqua"/>
              <a:ea typeface="Book Antiqua"/>
              <a:cs typeface="Book Antiqua"/>
            </a:endParaRPr>
          </a:p>
        </p:txBody>
      </p:sp>
      <p:sp>
        <p:nvSpPr>
          <p:cNvPr id="632694252" name=" 632694251"/>
          <p:cNvSpPr/>
          <p:nvPr/>
        </p:nvSpPr>
        <p:spPr bwMode="auto">
          <a:xfrm>
            <a:off x="13802270" y="4110435"/>
            <a:ext cx="355674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/>
          </a:p>
        </p:txBody>
      </p:sp>
      <p:pic>
        <p:nvPicPr>
          <p:cNvPr id="1962551633" name="Рисунок 196255163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397811" y="901978"/>
            <a:ext cx="2923179" cy="35742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7000">
              <a:schemeClr val="accent1"/>
            </a:gs>
            <a:gs pos="28000">
              <a:schemeClr val="bg2"/>
            </a:gs>
            <a:gs pos="78000">
              <a:srgbClr val="FFFFFF"/>
            </a:gs>
            <a:gs pos="96000">
              <a:schemeClr val="accent1">
                <a:lumMod val="60000"/>
                <a:lumOff val="40000"/>
              </a:schemeClr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0434013" name="Title 1"/>
          <p:cNvSpPr>
            <a:spLocks noGrp="1"/>
          </p:cNvSpPr>
          <p:nvPr>
            <p:ph type="ctrTitle"/>
          </p:nvPr>
        </p:nvSpPr>
        <p:spPr bwMode="auto">
          <a:xfrm>
            <a:off x="2405315" y="194731"/>
            <a:ext cx="8644678" cy="896461"/>
          </a:xfrm>
        </p:spPr>
        <p:txBody>
          <a:bodyPr vertOverflow="overflow" horzOverflow="overflow" vert="horz" wrap="square" lIns="91440" tIns="45720" rIns="91440" bIns="45720" numCol="1" spcCol="0" rtlCol="0" fromWordArt="0" anchor="b" anchorCtr="0" forceAA="0" compatLnSpc="0">
            <a:normAutofit fontScale="95000"/>
          </a:bodyPr>
          <a:lstStyle/>
          <a:p>
            <a:pPr algn="ctr">
              <a:defRPr/>
            </a:pPr>
            <a:endParaRPr sz="2000">
              <a:latin typeface="PT Astra Serif"/>
              <a:cs typeface="PT Astra Serif"/>
            </a:endParaRPr>
          </a:p>
          <a:p>
            <a:pPr algn="ctr">
              <a:defRPr/>
            </a:pPr>
            <a:r>
              <a:rPr sz="2200" b="0">
                <a:solidFill>
                  <a:srgbClr val="002060"/>
                </a:solidFill>
                <a:latin typeface="PT Astra Serif"/>
              </a:rPr>
              <a:t>Региональная практико-ориентированная система «МЕТОДИЧЕСКИЙ КВАНТОРИУМ»</a:t>
            </a:r>
            <a:endParaRPr sz="2200" b="0">
              <a:solidFill>
                <a:srgbClr val="002060"/>
              </a:solidFill>
              <a:latin typeface="PT Astra Serif"/>
              <a:cs typeface="PT Astra Serif"/>
            </a:endParaRPr>
          </a:p>
        </p:txBody>
      </p:sp>
      <p:grpSp>
        <p:nvGrpSpPr>
          <p:cNvPr id="1490564343" name="Группа 2"/>
          <p:cNvGrpSpPr/>
          <p:nvPr/>
        </p:nvGrpSpPr>
        <p:grpSpPr bwMode="auto">
          <a:xfrm>
            <a:off x="165154" y="26297"/>
            <a:ext cx="2050900" cy="1821381"/>
            <a:chOff x="0" y="0"/>
            <a:chExt cx="2050900" cy="1821381"/>
          </a:xfrm>
        </p:grpSpPr>
        <p:pic>
          <p:nvPicPr>
            <p:cNvPr id="1450945796" name="Рисунок 963822146"/>
            <p:cNvPicPr>
              <a:picLocks noChangeAspect="1"/>
            </p:cNvPicPr>
            <p:nvPr/>
          </p:nvPicPr>
          <p:blipFill>
            <a:blip r:embed="rId2"/>
            <a:srcRect l="33889" t="20492" r="35568" b="35940"/>
            <a:stretch/>
          </p:blipFill>
          <p:spPr bwMode="auto">
            <a:xfrm>
              <a:off x="0" y="0"/>
              <a:ext cx="2050900" cy="1821381"/>
            </a:xfrm>
            <a:prstGeom prst="flowChartAlternateProcess">
              <a:avLst/>
            </a:prstGeom>
          </p:spPr>
        </p:pic>
        <p:pic>
          <p:nvPicPr>
            <p:cNvPr id="336701848" name="Рисунок 1404738441"/>
            <p:cNvPicPr>
              <a:picLocks noChangeAspect="1"/>
            </p:cNvPicPr>
            <p:nvPr/>
          </p:nvPicPr>
          <p:blipFill>
            <a:blip r:embed="rId3"/>
            <a:srcRect l="30940" t="11091" r="29128" b="49368"/>
            <a:stretch/>
          </p:blipFill>
          <p:spPr bwMode="auto">
            <a:xfrm>
              <a:off x="687308" y="597369"/>
              <a:ext cx="676275" cy="626632"/>
            </a:xfrm>
            <a:prstGeom prst="ellipse">
              <a:avLst/>
            </a:prstGeom>
          </p:spPr>
        </p:pic>
        <p:pic>
          <p:nvPicPr>
            <p:cNvPr id="1812955073" name="Рисунок 279768717"/>
            <p:cNvPicPr>
              <a:picLocks noChangeAspect="1"/>
            </p:cNvPicPr>
            <p:nvPr/>
          </p:nvPicPr>
          <p:blipFill>
            <a:blip r:embed="rId4"/>
            <a:srcRect l="36941" t="47561" r="50978" b="39407"/>
            <a:stretch/>
          </p:blipFill>
          <p:spPr bwMode="auto">
            <a:xfrm>
              <a:off x="416484" y="364336"/>
              <a:ext cx="380453" cy="364336"/>
            </a:xfrm>
            <a:prstGeom prst="ellipse">
              <a:avLst/>
            </a:prstGeom>
          </p:spPr>
        </p:pic>
        <p:pic>
          <p:nvPicPr>
            <p:cNvPr id="196007810" name="Рисунок 279768717"/>
            <p:cNvPicPr>
              <a:picLocks noChangeAspect="1"/>
            </p:cNvPicPr>
            <p:nvPr/>
          </p:nvPicPr>
          <p:blipFill>
            <a:blip r:embed="rId4"/>
            <a:srcRect l="37679" t="60127" r="50749" b="23057"/>
            <a:stretch/>
          </p:blipFill>
          <p:spPr bwMode="auto">
            <a:xfrm>
              <a:off x="1245911" y="364336"/>
              <a:ext cx="427398" cy="364596"/>
            </a:xfrm>
            <a:prstGeom prst="ellipse">
              <a:avLst/>
            </a:prstGeom>
          </p:spPr>
        </p:pic>
        <p:pic>
          <p:nvPicPr>
            <p:cNvPr id="280639414" name="Рисунок 279768717"/>
            <p:cNvPicPr>
              <a:picLocks noChangeAspect="1"/>
            </p:cNvPicPr>
            <p:nvPr/>
          </p:nvPicPr>
          <p:blipFill>
            <a:blip r:embed="rId4"/>
            <a:srcRect l="10747" t="47332" r="77808" b="41513"/>
            <a:stretch/>
          </p:blipFill>
          <p:spPr bwMode="auto">
            <a:xfrm>
              <a:off x="1256824" y="1153524"/>
              <a:ext cx="416484" cy="330473"/>
            </a:xfrm>
            <a:prstGeom prst="ellipse">
              <a:avLst/>
            </a:prstGeom>
          </p:spPr>
        </p:pic>
        <p:pic>
          <p:nvPicPr>
            <p:cNvPr id="1940420534" name="Рисунок 706100497"/>
            <p:cNvPicPr>
              <a:picLocks noChangeAspect="1"/>
            </p:cNvPicPr>
            <p:nvPr/>
          </p:nvPicPr>
          <p:blipFill>
            <a:blip r:embed="rId5"/>
            <a:stretch/>
          </p:blipFill>
          <p:spPr bwMode="auto">
            <a:xfrm>
              <a:off x="416484" y="1153524"/>
              <a:ext cx="395795" cy="317914"/>
            </a:xfrm>
            <a:prstGeom prst="ellipse">
              <a:avLst/>
            </a:prstGeom>
          </p:spPr>
        </p:pic>
      </p:grpSp>
      <p:sp>
        <p:nvSpPr>
          <p:cNvPr id="1540087537" name=" 1540087536"/>
          <p:cNvSpPr/>
          <p:nvPr/>
        </p:nvSpPr>
        <p:spPr bwMode="auto">
          <a:xfrm>
            <a:off x="7046334" y="4327560"/>
            <a:ext cx="108751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1689332916" name="TextBox 1689332915"/>
          <p:cNvSpPr txBox="1"/>
          <p:nvPr/>
        </p:nvSpPr>
        <p:spPr bwMode="auto">
          <a:xfrm>
            <a:off x="5182418" y="1664147"/>
            <a:ext cx="1972665" cy="48771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2600" b="1">
                <a:solidFill>
                  <a:srgbClr val="002060"/>
                </a:solidFill>
              </a:rPr>
              <a:t>Квант № 3 </a:t>
            </a:r>
            <a:endParaRPr/>
          </a:p>
        </p:txBody>
      </p:sp>
      <p:pic>
        <p:nvPicPr>
          <p:cNvPr id="278060885" name="Рисунок 3"/>
          <p:cNvPicPr>
            <a:picLocks noChangeAspect="1"/>
          </p:cNvPicPr>
          <p:nvPr/>
        </p:nvPicPr>
        <p:blipFill>
          <a:blip r:embed="rId6"/>
          <a:srcRect l="18953" t="16192" r="10414" b="17304"/>
          <a:stretch/>
        </p:blipFill>
        <p:spPr bwMode="auto">
          <a:xfrm>
            <a:off x="3484204" y="2460057"/>
            <a:ext cx="5984120" cy="35416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5000">
              <a:schemeClr val="accent1"/>
            </a:gs>
            <a:gs pos="45000">
              <a:srgbClr val="FFFFFF"/>
            </a:gs>
            <a:gs pos="96000">
              <a:schemeClr val="accent1">
                <a:lumMod val="20000"/>
                <a:lumOff val="80000"/>
              </a:schemeClr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47365746" name="Content Placeholder 2"/>
          <p:cNvSpPr>
            <a:spLocks noGrp="1"/>
          </p:cNvSpPr>
          <p:nvPr>
            <p:ph idx="1"/>
          </p:nvPr>
        </p:nvSpPr>
        <p:spPr bwMode="auto">
          <a:xfrm>
            <a:off x="3357921" y="2187049"/>
            <a:ext cx="8193349" cy="1821771"/>
          </a:xfrm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rmAutofit fontScale="30000" lnSpcReduction="20000"/>
          </a:bodyPr>
          <a:lstStyle/>
          <a:p>
            <a:pPr marL="0" indent="0" algn="ctr">
              <a:buFont typeface="Arial"/>
              <a:buNone/>
              <a:defRPr/>
            </a:pPr>
            <a:r>
              <a:rPr sz="11000" b="1">
                <a:solidFill>
                  <a:srgbClr val="002060"/>
                </a:solidFill>
                <a:latin typeface="Book Antiqua"/>
                <a:ea typeface="Book Antiqua"/>
                <a:cs typeface="Book Antiqua"/>
              </a:rPr>
              <a:t>«Способы определения затруднений специалистов тренерского и методического составов, новые формы работы»</a:t>
            </a:r>
            <a:endParaRPr sz="11000">
              <a:solidFill>
                <a:srgbClr val="002060"/>
              </a:solidFill>
              <a:latin typeface="Book Antiqua"/>
              <a:ea typeface="Book Antiqua"/>
              <a:cs typeface="Book Antiqua"/>
            </a:endParaRPr>
          </a:p>
        </p:txBody>
      </p:sp>
      <p:sp>
        <p:nvSpPr>
          <p:cNvPr id="640153745" name="TextBox 640153744"/>
          <p:cNvSpPr txBox="1"/>
          <p:nvPr/>
        </p:nvSpPr>
        <p:spPr bwMode="auto">
          <a:xfrm>
            <a:off x="10183426" y="5987118"/>
            <a:ext cx="1367845" cy="39627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2000" b="1">
                <a:latin typeface="Book Antiqua"/>
                <a:ea typeface="Book Antiqua"/>
                <a:cs typeface="Book Antiqua"/>
              </a:rPr>
              <a:t>раздел 2</a:t>
            </a:r>
            <a:endParaRPr/>
          </a:p>
        </p:txBody>
      </p:sp>
      <p:sp>
        <p:nvSpPr>
          <p:cNvPr id="94906005" name=" 94906004"/>
          <p:cNvSpPr/>
          <p:nvPr/>
        </p:nvSpPr>
        <p:spPr bwMode="auto">
          <a:xfrm>
            <a:off x="6236739" y="4457034"/>
            <a:ext cx="132401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/>
          </a:p>
        </p:txBody>
      </p:sp>
      <p:pic>
        <p:nvPicPr>
          <p:cNvPr id="1071780246" name="Рисунок 107178024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20217" y="1291209"/>
            <a:ext cx="2997159" cy="3225985"/>
          </a:xfrm>
          <a:prstGeom prst="ellipse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chemeClr val="accent1"/>
            </a:gs>
            <a:gs pos="50000">
              <a:srgbClr val="FFFF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29249138" name=" 629249137"/>
          <p:cNvSpPr/>
          <p:nvPr/>
        </p:nvSpPr>
        <p:spPr bwMode="auto">
          <a:xfrm>
            <a:off x="6236739" y="4457034"/>
            <a:ext cx="132401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928279989" name="TextBox 928279988"/>
          <p:cNvSpPr txBox="1"/>
          <p:nvPr/>
        </p:nvSpPr>
        <p:spPr bwMode="auto">
          <a:xfrm>
            <a:off x="1551102" y="1098636"/>
            <a:ext cx="7157803" cy="648896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l">
              <a:defRPr/>
            </a:pPr>
            <a:r>
              <a:rPr sz="3600" b="1">
                <a:solidFill>
                  <a:srgbClr val="002060"/>
                </a:solidFill>
                <a:latin typeface="Book Antiqua"/>
                <a:ea typeface="Book Antiqua"/>
                <a:cs typeface="Book Antiqua"/>
              </a:rPr>
              <a:t>Личность </a:t>
            </a:r>
            <a:r>
              <a:rPr sz="3600" b="1" i="0" u="none">
                <a:solidFill>
                  <a:srgbClr val="002060"/>
                </a:solidFill>
                <a:latin typeface="Book Antiqua"/>
                <a:ea typeface="Book Antiqua"/>
                <a:cs typeface="Book Antiqua"/>
              </a:rPr>
              <a:t>= значимые черты</a:t>
            </a:r>
            <a:endParaRPr sz="3600" b="1">
              <a:solidFill>
                <a:srgbClr val="002060"/>
              </a:solidFill>
            </a:endParaRPr>
          </a:p>
        </p:txBody>
      </p:sp>
      <p:sp>
        <p:nvSpPr>
          <p:cNvPr id="337405474" name=" 337405473"/>
          <p:cNvSpPr/>
          <p:nvPr/>
        </p:nvSpPr>
        <p:spPr bwMode="auto">
          <a:xfrm>
            <a:off x="5968559" y="3291840"/>
            <a:ext cx="254916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/>
          </a:p>
        </p:txBody>
      </p:sp>
      <p:pic>
        <p:nvPicPr>
          <p:cNvPr id="845727823" name="Рисунок 845727822"/>
          <p:cNvPicPr>
            <a:picLocks noChangeAspect="1"/>
          </p:cNvPicPr>
          <p:nvPr/>
        </p:nvPicPr>
        <p:blipFill>
          <a:blip r:embed="rId2"/>
          <a:srcRect l="12026" t="31553" r="10060" b="14075"/>
          <a:stretch/>
        </p:blipFill>
        <p:spPr bwMode="auto">
          <a:xfrm>
            <a:off x="9801411" y="94788"/>
            <a:ext cx="2236119" cy="1170304"/>
          </a:xfrm>
          <a:prstGeom prst="rect">
            <a:avLst/>
          </a:prstGeom>
        </p:spPr>
      </p:pic>
      <p:sp>
        <p:nvSpPr>
          <p:cNvPr id="869018906" name="TextBox 869018905"/>
          <p:cNvSpPr txBox="1"/>
          <p:nvPr/>
        </p:nvSpPr>
        <p:spPr bwMode="auto">
          <a:xfrm>
            <a:off x="286712" y="4702609"/>
            <a:ext cx="2954169" cy="657488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l">
              <a:defRPr/>
            </a:pPr>
            <a:r>
              <a:rPr b="1">
                <a:solidFill>
                  <a:srgbClr val="FF0000"/>
                </a:solidFill>
                <a:latin typeface="Book Antiqua"/>
                <a:ea typeface="Book Antiqua"/>
                <a:cs typeface="Book Antiqua"/>
              </a:rPr>
              <a:t>Профессиональные знания и умения </a:t>
            </a:r>
            <a:endParaRPr>
              <a:solidFill>
                <a:srgbClr val="FF0000"/>
              </a:solidFill>
              <a:latin typeface="Book Antiqua"/>
              <a:ea typeface="Book Antiqua"/>
              <a:cs typeface="Book Antiqua"/>
            </a:endParaRPr>
          </a:p>
        </p:txBody>
      </p:sp>
      <p:sp>
        <p:nvSpPr>
          <p:cNvPr id="2104854461" name="TextBox 2104854460"/>
          <p:cNvSpPr txBox="1"/>
          <p:nvPr/>
        </p:nvSpPr>
        <p:spPr bwMode="auto">
          <a:xfrm>
            <a:off x="3240880" y="4755526"/>
            <a:ext cx="2744098" cy="379206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l">
              <a:defRPr/>
            </a:pPr>
            <a:r>
              <a:rPr b="1">
                <a:solidFill>
                  <a:srgbClr val="FF0000"/>
                </a:solidFill>
                <a:latin typeface="Book Antiqua"/>
                <a:ea typeface="Book Antiqua"/>
                <a:cs typeface="Book Antiqua"/>
              </a:rPr>
              <a:t>Личные способности</a:t>
            </a:r>
            <a:endParaRPr>
              <a:solidFill>
                <a:srgbClr val="FF0000"/>
              </a:solidFill>
              <a:latin typeface="Book Antiqua"/>
              <a:ea typeface="Book Antiqua"/>
              <a:cs typeface="Book Antiqua"/>
            </a:endParaRPr>
          </a:p>
        </p:txBody>
      </p:sp>
      <p:sp>
        <p:nvSpPr>
          <p:cNvPr id="128718946" name="TextBox 128718945"/>
          <p:cNvSpPr txBox="1"/>
          <p:nvPr/>
        </p:nvSpPr>
        <p:spPr bwMode="auto">
          <a:xfrm>
            <a:off x="6369139" y="4639931"/>
            <a:ext cx="2423223" cy="657488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l">
              <a:defRPr/>
            </a:pPr>
            <a:r>
              <a:rPr b="1">
                <a:solidFill>
                  <a:srgbClr val="FF0000"/>
                </a:solidFill>
                <a:latin typeface="Book Antiqua"/>
                <a:ea typeface="Book Antiqua"/>
                <a:cs typeface="Book Antiqua"/>
              </a:rPr>
              <a:t>Интеллектуальные способности</a:t>
            </a:r>
            <a:endParaRPr>
              <a:solidFill>
                <a:srgbClr val="FF0000"/>
              </a:solidFill>
              <a:latin typeface="Book Antiqua"/>
              <a:ea typeface="Book Antiqua"/>
              <a:cs typeface="Book Antiqua"/>
            </a:endParaRPr>
          </a:p>
        </p:txBody>
      </p:sp>
      <p:sp>
        <p:nvSpPr>
          <p:cNvPr id="797898848" name="TextBox 797898847"/>
          <p:cNvSpPr txBox="1"/>
          <p:nvPr/>
        </p:nvSpPr>
        <p:spPr bwMode="auto">
          <a:xfrm>
            <a:off x="9140544" y="4616385"/>
            <a:ext cx="2712035" cy="657488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l">
              <a:defRPr/>
            </a:pPr>
            <a:r>
              <a:rPr b="1">
                <a:solidFill>
                  <a:srgbClr val="FF0000"/>
                </a:solidFill>
                <a:latin typeface="Book Antiqua"/>
                <a:ea typeface="Book Antiqua"/>
                <a:cs typeface="Book Antiqua"/>
              </a:rPr>
              <a:t>Коммуникационные способности</a:t>
            </a:r>
            <a:endParaRPr>
              <a:solidFill>
                <a:srgbClr val="FF0000"/>
              </a:solidFill>
              <a:latin typeface="Book Antiqua"/>
              <a:ea typeface="Book Antiqua"/>
              <a:cs typeface="Book Antiqua"/>
            </a:endParaRPr>
          </a:p>
        </p:txBody>
      </p:sp>
      <p:cxnSp>
        <p:nvCxnSpPr>
          <p:cNvPr id="2" name="Прямая соединительная линия 1"/>
          <p:cNvCxnSpPr>
            <a:cxnSpLocks/>
          </p:cNvCxnSpPr>
          <p:nvPr/>
        </p:nvCxnSpPr>
        <p:spPr bwMode="auto">
          <a:xfrm flipH="1">
            <a:off x="4612928" y="1840548"/>
            <a:ext cx="0" cy="2722846"/>
          </a:xfrm>
          <a:prstGeom prst="line">
            <a:avLst/>
          </a:prstGeom>
          <a:ln w="28575" cap="flat" cmpd="sng" algn="ctr">
            <a:solidFill>
              <a:srgbClr val="43739E"/>
            </a:solidFill>
            <a:prstDash val="lgDash"/>
            <a:tailEnd type="arrow" len="med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7583793" name="Прямая соединительная линия 1907583792"/>
          <p:cNvCxnSpPr>
            <a:cxnSpLocks/>
          </p:cNvCxnSpPr>
          <p:nvPr/>
        </p:nvCxnSpPr>
        <p:spPr bwMode="auto">
          <a:xfrm flipH="1">
            <a:off x="1345452" y="1824122"/>
            <a:ext cx="3264392" cy="2755699"/>
          </a:xfrm>
          <a:prstGeom prst="line">
            <a:avLst/>
          </a:prstGeom>
          <a:ln w="28575" cap="flat" cmpd="sng" algn="ctr">
            <a:solidFill>
              <a:srgbClr val="43739E"/>
            </a:solidFill>
            <a:prstDash val="lgDash"/>
            <a:tailEnd type="arrow" len="med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8000460" name="Прямая соединительная линия 1558000459"/>
          <p:cNvCxnSpPr>
            <a:cxnSpLocks/>
          </p:cNvCxnSpPr>
          <p:nvPr/>
        </p:nvCxnSpPr>
        <p:spPr bwMode="auto">
          <a:xfrm>
            <a:off x="4609843" y="1840547"/>
            <a:ext cx="3227260" cy="2702708"/>
          </a:xfrm>
          <a:prstGeom prst="line">
            <a:avLst/>
          </a:prstGeom>
          <a:ln w="28575" cap="flat" cmpd="sng" algn="ctr">
            <a:solidFill>
              <a:srgbClr val="43739E"/>
            </a:solidFill>
            <a:prstDash val="lgDash"/>
            <a:tailEnd type="arrow" len="med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3560628" name="Прямая соединительная линия 803560627"/>
          <p:cNvCxnSpPr>
            <a:cxnSpLocks/>
          </p:cNvCxnSpPr>
          <p:nvPr/>
        </p:nvCxnSpPr>
        <p:spPr bwMode="auto">
          <a:xfrm>
            <a:off x="4612928" y="1840547"/>
            <a:ext cx="5964538" cy="2775834"/>
          </a:xfrm>
          <a:prstGeom prst="line">
            <a:avLst/>
          </a:prstGeom>
          <a:ln w="28575" cap="flat" cmpd="sng" algn="ctr">
            <a:solidFill>
              <a:srgbClr val="43739E"/>
            </a:solidFill>
            <a:prstDash val="lgDash"/>
            <a:tailEnd type="arrow" len="med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2">
            <a:lumMod val="90000"/>
            <a:alpha val="99999"/>
          </a:schemeClr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64909969" name=" 94906004"/>
          <p:cNvSpPr/>
          <p:nvPr/>
        </p:nvSpPr>
        <p:spPr bwMode="auto">
          <a:xfrm>
            <a:off x="6236739" y="4457034"/>
            <a:ext cx="132400" cy="365794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/>
          </a:p>
        </p:txBody>
      </p:sp>
      <p:graphicFrame>
        <p:nvGraphicFramePr>
          <p:cNvPr id="1879725740" name="Диаграмма 1879725739"/>
          <p:cNvGraphicFramePr>
            <a:graphicFrameLocks/>
          </p:cNvGraphicFramePr>
          <p:nvPr/>
        </p:nvGraphicFramePr>
        <p:xfrm>
          <a:off x="283960" y="138666"/>
          <a:ext cx="11670221" cy="6628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01845202" name="TextBox 1501845201"/>
          <p:cNvSpPr txBox="1"/>
          <p:nvPr/>
        </p:nvSpPr>
        <p:spPr bwMode="auto">
          <a:xfrm>
            <a:off x="2952786" y="193682"/>
            <a:ext cx="6567903" cy="36579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b="0">
                <a:solidFill>
                  <a:srgbClr val="002060"/>
                </a:solidFill>
                <a:latin typeface="Bookman Old Style"/>
                <a:ea typeface="Bookman Old Style"/>
                <a:cs typeface="Bookman Old Style"/>
              </a:rPr>
              <a:t>Средние показатели личностных качеств участников </a:t>
            </a:r>
            <a:endParaRPr/>
          </a:p>
        </p:txBody>
      </p:sp>
      <p:sp>
        <p:nvSpPr>
          <p:cNvPr id="1234758080" name="TextBox 1234758079"/>
          <p:cNvSpPr txBox="1"/>
          <p:nvPr/>
        </p:nvSpPr>
        <p:spPr bwMode="auto">
          <a:xfrm>
            <a:off x="6165309" y="1910308"/>
            <a:ext cx="2415815" cy="33531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1600" b="0">
                <a:solidFill>
                  <a:schemeClr val="tx1"/>
                </a:solidFill>
                <a:latin typeface="Bookman Old Style"/>
                <a:ea typeface="Bookman Old Style"/>
                <a:cs typeface="Bookman Old Style"/>
              </a:rPr>
              <a:t>Стрессоустойчивость</a:t>
            </a:r>
            <a:endParaRPr sz="1600" b="1">
              <a:solidFill>
                <a:schemeClr val="tx1"/>
              </a:solidFill>
              <a:latin typeface="Bookman Old Style"/>
              <a:ea typeface="Bookman Old Style"/>
              <a:cs typeface="Bookman Old Style"/>
            </a:endParaRPr>
          </a:p>
        </p:txBody>
      </p:sp>
      <p:sp>
        <p:nvSpPr>
          <p:cNvPr id="1056141786" name="TextBox 1056141785"/>
          <p:cNvSpPr txBox="1"/>
          <p:nvPr/>
        </p:nvSpPr>
        <p:spPr bwMode="auto">
          <a:xfrm>
            <a:off x="6789024" y="2949792"/>
            <a:ext cx="2090167" cy="33531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1600" b="0">
                <a:solidFill>
                  <a:schemeClr val="tx1"/>
                </a:solidFill>
                <a:latin typeface="Bookman Old Style"/>
                <a:ea typeface="Bookman Old Style"/>
                <a:cs typeface="Bookman Old Style"/>
              </a:rPr>
              <a:t>Самоорганизация</a:t>
            </a:r>
            <a:endParaRPr sz="1400" b="1">
              <a:solidFill>
                <a:schemeClr val="bg1">
                  <a:lumMod val="95000"/>
                </a:schemeClr>
              </a:solidFill>
              <a:latin typeface="Bookman Old Style"/>
              <a:ea typeface="Bookman Old Style"/>
              <a:cs typeface="Bookman Old Style"/>
            </a:endParaRPr>
          </a:p>
        </p:txBody>
      </p:sp>
      <p:sp>
        <p:nvSpPr>
          <p:cNvPr id="1095686348" name="TextBox 1095686347"/>
          <p:cNvSpPr txBox="1"/>
          <p:nvPr/>
        </p:nvSpPr>
        <p:spPr bwMode="auto">
          <a:xfrm>
            <a:off x="6369138" y="4121718"/>
            <a:ext cx="1739011" cy="33531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1600">
                <a:latin typeface="Bookman Old Style"/>
                <a:ea typeface="Bookman Old Style"/>
                <a:cs typeface="Bookman Old Style"/>
              </a:rPr>
              <a:t>Ранимость</a:t>
            </a:r>
            <a:endParaRPr sz="1400">
              <a:latin typeface="Bookman Old Style"/>
              <a:ea typeface="Bookman Old Style"/>
              <a:cs typeface="Bookman Old Style"/>
            </a:endParaRPr>
          </a:p>
        </p:txBody>
      </p:sp>
      <p:sp>
        <p:nvSpPr>
          <p:cNvPr id="594726329" name="TextBox 594726328"/>
          <p:cNvSpPr txBox="1"/>
          <p:nvPr/>
        </p:nvSpPr>
        <p:spPr bwMode="auto">
          <a:xfrm>
            <a:off x="3641903" y="3517498"/>
            <a:ext cx="2395337" cy="33531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1600">
                <a:latin typeface="Bookman Old Style"/>
                <a:ea typeface="Bookman Old Style"/>
                <a:cs typeface="Bookman Old Style"/>
              </a:rPr>
              <a:t>Открытость опыту</a:t>
            </a:r>
            <a:endParaRPr/>
          </a:p>
        </p:txBody>
      </p:sp>
      <p:sp>
        <p:nvSpPr>
          <p:cNvPr id="1065365435" name="TextBox 1065365434"/>
          <p:cNvSpPr txBox="1"/>
          <p:nvPr/>
        </p:nvSpPr>
        <p:spPr bwMode="auto">
          <a:xfrm>
            <a:off x="4565011" y="1605138"/>
            <a:ext cx="1298967" cy="33531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1600">
                <a:latin typeface="Bookman Old Style"/>
                <a:ea typeface="Bookman Old Style"/>
                <a:cs typeface="Bookman Old Style"/>
              </a:rPr>
              <a:t>Дипрессия</a:t>
            </a:r>
            <a:endParaRPr/>
          </a:p>
        </p:txBody>
      </p:sp>
      <p:sp>
        <p:nvSpPr>
          <p:cNvPr id="464937998" name="TextBox 464937997"/>
          <p:cNvSpPr txBox="1"/>
          <p:nvPr/>
        </p:nvSpPr>
        <p:spPr bwMode="auto">
          <a:xfrm>
            <a:off x="3641904" y="2331256"/>
            <a:ext cx="1572591" cy="33531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1600">
                <a:latin typeface="Bookman Old Style"/>
                <a:ea typeface="Bookman Old Style"/>
                <a:cs typeface="Bookman Old Style"/>
              </a:rPr>
              <a:t>Либерализм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chemeClr val="accent1"/>
            </a:gs>
            <a:gs pos="42000">
              <a:srgbClr val="FFFFFF"/>
            </a:gs>
            <a:gs pos="97000">
              <a:schemeClr val="accent1">
                <a:lumMod val="20000"/>
                <a:lumOff val="8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65175838" name="Title 10"/>
          <p:cNvSpPr>
            <a:spLocks noGrp="1"/>
          </p:cNvSpPr>
          <p:nvPr>
            <p:ph type="title"/>
          </p:nvPr>
        </p:nvSpPr>
        <p:spPr bwMode="auto">
          <a:xfrm>
            <a:off x="656978" y="273840"/>
            <a:ext cx="11082184" cy="761887"/>
          </a:xfrm>
        </p:spPr>
        <p:txBody>
          <a:bodyPr/>
          <a:lstStyle/>
          <a:p>
            <a:pPr algn="ctr">
              <a:defRPr/>
            </a:pPr>
            <a:r>
              <a:rPr lang="ru-RU" sz="2600" b="1" i="0" u="none" strike="noStrike" cap="none" spc="0">
                <a:solidFill>
                  <a:srgbClr val="002060"/>
                </a:solidFill>
                <a:latin typeface="Book Antiqua"/>
                <a:ea typeface="Book Antiqua"/>
                <a:cs typeface="Book Antiqua"/>
              </a:rPr>
              <a:t>5 советов, которые помогут преодолеть внутренние ограничения </a:t>
            </a:r>
            <a:endParaRPr sz="2600" b="1">
              <a:solidFill>
                <a:srgbClr val="002060"/>
              </a:solidFill>
              <a:latin typeface="Book Antiqua"/>
              <a:ea typeface="Book Antiqua"/>
              <a:cs typeface="Book Antiqua"/>
            </a:endParaRPr>
          </a:p>
        </p:txBody>
      </p:sp>
      <p:sp>
        <p:nvSpPr>
          <p:cNvPr id="210097287" name=" 210097286"/>
          <p:cNvSpPr/>
          <p:nvPr/>
        </p:nvSpPr>
        <p:spPr bwMode="auto">
          <a:xfrm>
            <a:off x="13449845" y="5099518"/>
            <a:ext cx="203814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122558241" name=" 122558240"/>
          <p:cNvSpPr/>
          <p:nvPr/>
        </p:nvSpPr>
        <p:spPr bwMode="auto">
          <a:xfrm>
            <a:off x="11825248" y="4596449"/>
            <a:ext cx="98937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597265765" name="TextBox 597265764"/>
          <p:cNvSpPr txBox="1"/>
          <p:nvPr/>
        </p:nvSpPr>
        <p:spPr bwMode="auto">
          <a:xfrm>
            <a:off x="549195" y="1051203"/>
            <a:ext cx="11297750" cy="570413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1500" b="0" i="0" u="none">
                <a:solidFill>
                  <a:srgbClr val="FF0000"/>
                </a:solidFill>
                <a:latin typeface="Book Antiqua"/>
                <a:ea typeface="Book Antiqua"/>
                <a:cs typeface="Book Antiqua"/>
              </a:rPr>
              <a:t>Внутренние барьеры — это табу, которые мы устанавливаем для себя добровольно, при этом иногда даже не осознавая, </a:t>
            </a:r>
            <a:r>
              <a:rPr lang="ru-RU" sz="1500" b="0" i="0" u="none">
                <a:solidFill>
                  <a:srgbClr val="FF0000"/>
                </a:solidFill>
                <a:latin typeface="Book Antiqua"/>
                <a:ea typeface="Book Antiqua"/>
                <a:cs typeface="Book Antiqua"/>
              </a:rPr>
              <a:t/>
            </a:r>
            <a:br>
              <a:rPr lang="ru-RU" sz="1500" b="0" i="0" u="none">
                <a:solidFill>
                  <a:srgbClr val="FF0000"/>
                </a:solidFill>
                <a:latin typeface="Book Antiqua"/>
                <a:ea typeface="Book Antiqua"/>
                <a:cs typeface="Book Antiqua"/>
              </a:rPr>
            </a:br>
            <a:r>
              <a:rPr sz="1500" b="0" i="0" u="none">
                <a:solidFill>
                  <a:srgbClr val="FF0000"/>
                </a:solidFill>
                <a:latin typeface="Book Antiqua"/>
                <a:ea typeface="Book Antiqua"/>
                <a:cs typeface="Book Antiqua"/>
              </a:rPr>
              <a:t>что именно они и являются главными препятствиями на пути к успеху.</a:t>
            </a:r>
            <a:endParaRPr b="0">
              <a:solidFill>
                <a:srgbClr val="FF0000"/>
              </a:solidFill>
              <a:latin typeface="Book Antiqua"/>
              <a:ea typeface="Book Antiqua"/>
              <a:cs typeface="Book Antiqua"/>
            </a:endParaRPr>
          </a:p>
        </p:txBody>
      </p:sp>
      <p:sp>
        <p:nvSpPr>
          <p:cNvPr id="1849706499" name="TextBox 1849706498"/>
          <p:cNvSpPr txBox="1"/>
          <p:nvPr/>
        </p:nvSpPr>
        <p:spPr bwMode="auto">
          <a:xfrm>
            <a:off x="641230" y="2091874"/>
            <a:ext cx="6619219" cy="4501232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marL="283879" indent="-283879">
              <a:buAutoNum type="arabicPeriod"/>
              <a:defRPr/>
            </a:pPr>
            <a:r>
              <a:rPr sz="2600">
                <a:solidFill>
                  <a:srgbClr val="002060"/>
                </a:solidFill>
                <a:latin typeface="Book Antiqua"/>
                <a:ea typeface="Book Antiqua"/>
                <a:cs typeface="Book Antiqua"/>
              </a:rPr>
              <a:t>Контролируйте свою речь</a:t>
            </a:r>
            <a:r>
              <a:rPr lang="ru-RU" sz="2600">
                <a:solidFill>
                  <a:srgbClr val="002060"/>
                </a:solidFill>
                <a:latin typeface="Book Antiqua"/>
                <a:ea typeface="Book Antiqua"/>
                <a:cs typeface="Book Antiqua"/>
              </a:rPr>
              <a:t>, мысли, поступки.</a:t>
            </a:r>
            <a:endParaRPr/>
          </a:p>
          <a:p>
            <a:pPr marL="283879" indent="-283879">
              <a:buAutoNum type="arabicPeriod"/>
              <a:defRPr/>
            </a:pPr>
            <a:r>
              <a:rPr lang="ru-RU" sz="2600">
                <a:solidFill>
                  <a:srgbClr val="002060"/>
                </a:solidFill>
                <a:latin typeface="Book Antiqua"/>
                <a:ea typeface="Book Antiqua"/>
                <a:cs typeface="Book Antiqua"/>
              </a:rPr>
              <a:t>Замечайте</a:t>
            </a:r>
            <a:r>
              <a:rPr sz="2600">
                <a:solidFill>
                  <a:srgbClr val="002060"/>
                </a:solidFill>
                <a:latin typeface="Book Antiqua"/>
                <a:ea typeface="Book Antiqua"/>
                <a:cs typeface="Book Antiqua"/>
              </a:rPr>
              <a:t> препятствия, который стоят на пути</a:t>
            </a:r>
            <a:r>
              <a:rPr lang="ru-RU" sz="2600">
                <a:solidFill>
                  <a:srgbClr val="002060"/>
                </a:solidFill>
                <a:latin typeface="Book Antiqua"/>
                <a:ea typeface="Book Antiqua"/>
                <a:cs typeface="Book Antiqua"/>
              </a:rPr>
              <a:t>.</a:t>
            </a:r>
            <a:endParaRPr/>
          </a:p>
          <a:p>
            <a:pPr marL="283879" indent="-283879">
              <a:buAutoNum type="arabicPeriod"/>
              <a:defRPr/>
            </a:pPr>
            <a:r>
              <a:rPr sz="2600">
                <a:solidFill>
                  <a:srgbClr val="002060"/>
                </a:solidFill>
                <a:latin typeface="Book Antiqua"/>
                <a:ea typeface="Book Antiqua"/>
                <a:cs typeface="Book Antiqua"/>
              </a:rPr>
              <a:t>Прекратите сомневаться</a:t>
            </a:r>
            <a:r>
              <a:rPr lang="ru-RU" sz="2600">
                <a:solidFill>
                  <a:srgbClr val="002060"/>
                </a:solidFill>
                <a:latin typeface="Book Antiqua"/>
                <a:ea typeface="Book Antiqua"/>
                <a:cs typeface="Book Antiqua"/>
              </a:rPr>
              <a:t>.</a:t>
            </a:r>
            <a:endParaRPr/>
          </a:p>
          <a:p>
            <a:pPr marL="283879" indent="-283879">
              <a:buAutoNum type="arabicPeriod"/>
              <a:defRPr/>
            </a:pPr>
            <a:r>
              <a:rPr sz="2600">
                <a:solidFill>
                  <a:srgbClr val="002060"/>
                </a:solidFill>
                <a:latin typeface="Book Antiqua"/>
                <a:ea typeface="Book Antiqua"/>
                <a:cs typeface="Book Antiqua"/>
              </a:rPr>
              <a:t>Ставьте себе амбиционные цели</a:t>
            </a:r>
            <a:r>
              <a:rPr lang="ru-RU" sz="2600">
                <a:solidFill>
                  <a:srgbClr val="002060"/>
                </a:solidFill>
                <a:latin typeface="Book Antiqua"/>
                <a:ea typeface="Book Antiqua"/>
                <a:cs typeface="Book Antiqua"/>
              </a:rPr>
              <a:t> и начинйте движение маленькими шагами.</a:t>
            </a:r>
            <a:endParaRPr/>
          </a:p>
          <a:p>
            <a:pPr marL="283879" indent="-283879">
              <a:buAutoNum type="arabicPeriod"/>
              <a:defRPr/>
            </a:pPr>
            <a:r>
              <a:rPr sz="2600">
                <a:solidFill>
                  <a:srgbClr val="002060"/>
                </a:solidFill>
                <a:latin typeface="Book Antiqua"/>
                <a:ea typeface="Book Antiqua"/>
                <a:cs typeface="Book Antiqua"/>
              </a:rPr>
              <a:t>Забудьте об автопилоте</a:t>
            </a:r>
            <a:r>
              <a:rPr lang="ru-RU" sz="2600">
                <a:solidFill>
                  <a:srgbClr val="002060"/>
                </a:solidFill>
                <a:latin typeface="Book Antiqua"/>
                <a:ea typeface="Book Antiqua"/>
                <a:cs typeface="Book Antiqua"/>
              </a:rPr>
              <a:t>, продумывайте план движения к цели.</a:t>
            </a:r>
            <a:endParaRPr/>
          </a:p>
          <a:p>
            <a:pPr marL="283879" indent="-283879">
              <a:buAutoNum type="arabicPeriod"/>
              <a:defRPr/>
            </a:pPr>
            <a:endParaRPr/>
          </a:p>
        </p:txBody>
      </p:sp>
      <p:sp>
        <p:nvSpPr>
          <p:cNvPr id="1924232244" name=" 1924232243"/>
          <p:cNvSpPr/>
          <p:nvPr/>
        </p:nvSpPr>
        <p:spPr bwMode="auto">
          <a:xfrm>
            <a:off x="12901560" y="5613275"/>
            <a:ext cx="79407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/>
          </a:p>
        </p:txBody>
      </p:sp>
      <p:pic>
        <p:nvPicPr>
          <p:cNvPr id="112211795" name="Рисунок 11221179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701779" y="2564904"/>
            <a:ext cx="4173495" cy="26408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9000">
              <a:schemeClr val="accent1">
                <a:lumMod val="60000"/>
                <a:lumOff val="40000"/>
              </a:schemeClr>
            </a:gs>
            <a:gs pos="41000">
              <a:srgbClr val="FFFF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67059634" name="Content Placeholder 2"/>
          <p:cNvSpPr>
            <a:spLocks noGrp="1"/>
          </p:cNvSpPr>
          <p:nvPr>
            <p:ph idx="1"/>
          </p:nvPr>
        </p:nvSpPr>
        <p:spPr bwMode="auto">
          <a:xfrm>
            <a:off x="577300" y="420763"/>
            <a:ext cx="11725922" cy="420763"/>
          </a:xfrm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rmAutofit/>
          </a:bodyPr>
          <a:lstStyle/>
          <a:p>
            <a:pPr marL="0" indent="0" algn="ctr">
              <a:buFont typeface="Arial"/>
              <a:buNone/>
              <a:defRPr/>
            </a:pPr>
            <a:r>
              <a:rPr sz="2000" b="1">
                <a:solidFill>
                  <a:srgbClr val="002060"/>
                </a:solidFill>
                <a:latin typeface="Book Antiqua"/>
                <a:ea typeface="Book Antiqua"/>
                <a:cs typeface="Book Antiqua"/>
              </a:rPr>
              <a:t>Диагностический инструментарий для выявления личностных затруднений</a:t>
            </a:r>
            <a:endParaRPr sz="2000">
              <a:solidFill>
                <a:srgbClr val="002060"/>
              </a:solidFill>
              <a:latin typeface="Book Antiqua"/>
              <a:ea typeface="Book Antiqua"/>
              <a:cs typeface="Book Antiqua"/>
            </a:endParaRPr>
          </a:p>
        </p:txBody>
      </p:sp>
      <p:sp>
        <p:nvSpPr>
          <p:cNvPr id="1537148553" name=" 1537148552"/>
          <p:cNvSpPr/>
          <p:nvPr/>
        </p:nvSpPr>
        <p:spPr bwMode="auto">
          <a:xfrm>
            <a:off x="6236739" y="4457034"/>
            <a:ext cx="132401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1582654571" name=" 1582654570"/>
          <p:cNvSpPr/>
          <p:nvPr/>
        </p:nvSpPr>
        <p:spPr bwMode="auto">
          <a:xfrm>
            <a:off x="13994735" y="5601679"/>
            <a:ext cx="56921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1185432439" name=" 1185432438"/>
          <p:cNvSpPr/>
          <p:nvPr/>
        </p:nvSpPr>
        <p:spPr bwMode="auto">
          <a:xfrm>
            <a:off x="724235" y="1189332"/>
            <a:ext cx="9763929" cy="64011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u="sng">
                <a:solidFill>
                  <a:schemeClr val="hlink"/>
                </a:solidFill>
                <a:hlinkClick r:id="rId2" tooltip="https://www.b17.ru/tests/325/?ysclid=ldsq52x6ig178328097"/>
              </a:rPr>
              <a:t>Тест. Методика выявления коммуникативных и организаторских способностей (КОС-2) — онлайн тест (b17.ru)</a:t>
            </a:r>
            <a:endParaRPr sz="1800" b="0" i="0" u="none">
              <a:solidFill>
                <a:srgbClr val="000000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1873732509" name=" 1873732508"/>
          <p:cNvSpPr/>
          <p:nvPr/>
        </p:nvSpPr>
        <p:spPr bwMode="auto">
          <a:xfrm>
            <a:off x="6369139" y="3879059"/>
            <a:ext cx="71123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/>
          </a:p>
        </p:txBody>
      </p:sp>
      <p:pic>
        <p:nvPicPr>
          <p:cNvPr id="1557021534" name="Рисунок 1557021533"/>
          <p:cNvPicPr>
            <a:picLocks noChangeAspect="1"/>
          </p:cNvPicPr>
          <p:nvPr/>
        </p:nvPicPr>
        <p:blipFill>
          <a:blip r:embed="rId3"/>
          <a:srcRect l="32070" t="21560" r="33152" b="17476"/>
          <a:stretch/>
        </p:blipFill>
        <p:spPr bwMode="auto">
          <a:xfrm>
            <a:off x="432348" y="5020643"/>
            <a:ext cx="1695538" cy="1671933"/>
          </a:xfrm>
          <a:prstGeom prst="rect">
            <a:avLst/>
          </a:prstGeom>
        </p:spPr>
      </p:pic>
      <p:sp>
        <p:nvSpPr>
          <p:cNvPr id="1484292025" name=" 1484292024"/>
          <p:cNvSpPr/>
          <p:nvPr/>
        </p:nvSpPr>
        <p:spPr bwMode="auto">
          <a:xfrm>
            <a:off x="6627735" y="4026818"/>
            <a:ext cx="135856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/>
          </a:p>
        </p:txBody>
      </p:sp>
      <p:pic>
        <p:nvPicPr>
          <p:cNvPr id="1871996957" name="Рисунок 1871996956"/>
          <p:cNvPicPr>
            <a:picLocks noChangeAspect="1"/>
          </p:cNvPicPr>
          <p:nvPr/>
        </p:nvPicPr>
        <p:blipFill>
          <a:blip r:embed="rId4"/>
          <a:srcRect l="32924" t="22871" r="33944" b="18229"/>
          <a:stretch/>
        </p:blipFill>
        <p:spPr bwMode="auto">
          <a:xfrm>
            <a:off x="2365805" y="5050812"/>
            <a:ext cx="1611596" cy="1611596"/>
          </a:xfrm>
          <a:prstGeom prst="rect">
            <a:avLst/>
          </a:prstGeom>
        </p:spPr>
      </p:pic>
      <p:sp>
        <p:nvSpPr>
          <p:cNvPr id="1935307398" name=" 1935307397"/>
          <p:cNvSpPr/>
          <p:nvPr/>
        </p:nvSpPr>
        <p:spPr bwMode="auto">
          <a:xfrm>
            <a:off x="721134" y="1992797"/>
            <a:ext cx="9701898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u="sng">
                <a:hlinkClick r:id="rId5" tooltip="https://onlinetestpad.com/ru/test/99851-diagnostika-professionalnogo-vygoraniya-mbi"/>
              </a:rPr>
              <a:t>Диагностика профессионального выгорания (MBI) - Пройти онлайн тест | Online Test Pad</a:t>
            </a:r>
            <a:endParaRPr/>
          </a:p>
        </p:txBody>
      </p:sp>
      <p:sp>
        <p:nvSpPr>
          <p:cNvPr id="1615986122" name=" 1615986121"/>
          <p:cNvSpPr/>
          <p:nvPr/>
        </p:nvSpPr>
        <p:spPr bwMode="auto">
          <a:xfrm>
            <a:off x="6763592" y="3843920"/>
            <a:ext cx="98866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/>
          </a:p>
        </p:txBody>
      </p:sp>
      <p:pic>
        <p:nvPicPr>
          <p:cNvPr id="1007662060" name="Рисунок 1007662059"/>
          <p:cNvPicPr>
            <a:picLocks noChangeAspect="1"/>
          </p:cNvPicPr>
          <p:nvPr/>
        </p:nvPicPr>
        <p:blipFill>
          <a:blip r:embed="rId6"/>
          <a:srcRect l="32488" t="22850" r="33712" b="17408"/>
          <a:stretch/>
        </p:blipFill>
        <p:spPr bwMode="auto">
          <a:xfrm>
            <a:off x="4289664" y="5034138"/>
            <a:ext cx="1694460" cy="1684704"/>
          </a:xfrm>
          <a:prstGeom prst="rect">
            <a:avLst/>
          </a:prstGeom>
        </p:spPr>
      </p:pic>
      <p:sp>
        <p:nvSpPr>
          <p:cNvPr id="461435793" name=" 461435792"/>
          <p:cNvSpPr/>
          <p:nvPr/>
        </p:nvSpPr>
        <p:spPr bwMode="auto">
          <a:xfrm>
            <a:off x="724235" y="3478124"/>
            <a:ext cx="10904154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u="sng">
                <a:hlinkClick r:id="rId7" tooltip="https://testograd.com/test/stressoustoychivost/"/>
              </a:rPr>
              <a:t>Тест на самооценку стрессоустойчивости личности онлайн (testograd.com)</a:t>
            </a:r>
            <a:endParaRPr/>
          </a:p>
        </p:txBody>
      </p:sp>
      <p:sp>
        <p:nvSpPr>
          <p:cNvPr id="335762220" name=" 335762219"/>
          <p:cNvSpPr/>
          <p:nvPr/>
        </p:nvSpPr>
        <p:spPr bwMode="auto">
          <a:xfrm>
            <a:off x="6483771" y="3779795"/>
            <a:ext cx="135856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/>
          </a:p>
        </p:txBody>
      </p:sp>
      <p:pic>
        <p:nvPicPr>
          <p:cNvPr id="431078800" name="Рисунок 431078799"/>
          <p:cNvPicPr>
            <a:picLocks noChangeAspect="1"/>
          </p:cNvPicPr>
          <p:nvPr/>
        </p:nvPicPr>
        <p:blipFill>
          <a:blip r:embed="rId8"/>
          <a:srcRect l="32470" t="24574" r="33979" b="17992"/>
          <a:stretch/>
        </p:blipFill>
        <p:spPr bwMode="auto">
          <a:xfrm>
            <a:off x="6302938" y="5059748"/>
            <a:ext cx="1655089" cy="1593723"/>
          </a:xfrm>
          <a:prstGeom prst="rect">
            <a:avLst/>
          </a:prstGeom>
        </p:spPr>
      </p:pic>
      <p:sp>
        <p:nvSpPr>
          <p:cNvPr id="1870877649" name=" 1870877648"/>
          <p:cNvSpPr/>
          <p:nvPr/>
        </p:nvSpPr>
        <p:spPr bwMode="auto">
          <a:xfrm>
            <a:off x="718214" y="3999815"/>
            <a:ext cx="10837779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u="sng">
                <a:hlinkClick r:id="rId9" tooltip="https://testograd.com/test/ddo/"/>
              </a:rPr>
              <a:t>Тест ДДО на профориентацию Е.А.Климова по выбору профессии (testograd.com)</a:t>
            </a:r>
            <a:endParaRPr/>
          </a:p>
        </p:txBody>
      </p:sp>
      <p:sp>
        <p:nvSpPr>
          <p:cNvPr id="2101082041" name=" 2101082040"/>
          <p:cNvSpPr/>
          <p:nvPr/>
        </p:nvSpPr>
        <p:spPr bwMode="auto">
          <a:xfrm>
            <a:off x="6646230" y="3922985"/>
            <a:ext cx="98866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/>
          </a:p>
        </p:txBody>
      </p:sp>
      <p:pic>
        <p:nvPicPr>
          <p:cNvPr id="1310027659" name="Рисунок 1310027658"/>
          <p:cNvPicPr>
            <a:picLocks noChangeAspect="1"/>
          </p:cNvPicPr>
          <p:nvPr/>
        </p:nvPicPr>
        <p:blipFill>
          <a:blip r:embed="rId10"/>
          <a:srcRect l="32832" t="23564" r="33753" b="18211"/>
          <a:stretch/>
        </p:blipFill>
        <p:spPr bwMode="auto">
          <a:xfrm>
            <a:off x="8291951" y="4981537"/>
            <a:ext cx="1714868" cy="1680870"/>
          </a:xfrm>
          <a:prstGeom prst="rect">
            <a:avLst/>
          </a:prstGeom>
        </p:spPr>
      </p:pic>
      <p:sp>
        <p:nvSpPr>
          <p:cNvPr id="386798528" name=" 386798527"/>
          <p:cNvSpPr/>
          <p:nvPr/>
        </p:nvSpPr>
        <p:spPr bwMode="auto">
          <a:xfrm>
            <a:off x="718214" y="4502770"/>
            <a:ext cx="9401846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u="sng">
                <a:hlinkClick r:id="rId11" tooltip="https://testograd.com/test/test-na-emotsionalnyy-intellekt/"/>
              </a:rPr>
              <a:t>Тест EQ на эмоциональный интеллект (Холла) – пройти онлайн (testograd.com)</a:t>
            </a:r>
            <a:endParaRPr/>
          </a:p>
        </p:txBody>
      </p:sp>
      <p:sp>
        <p:nvSpPr>
          <p:cNvPr id="81973639" name=" 81973638"/>
          <p:cNvSpPr/>
          <p:nvPr/>
        </p:nvSpPr>
        <p:spPr bwMode="auto">
          <a:xfrm>
            <a:off x="6700287" y="3962693"/>
            <a:ext cx="89618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/>
          </a:p>
        </p:txBody>
      </p:sp>
      <p:pic>
        <p:nvPicPr>
          <p:cNvPr id="1347142368" name="Рисунок 1347142367"/>
          <p:cNvPicPr>
            <a:picLocks noChangeAspect="1"/>
          </p:cNvPicPr>
          <p:nvPr/>
        </p:nvPicPr>
        <p:blipFill>
          <a:blip r:embed="rId12"/>
          <a:srcRect l="33162" t="22447" r="33688" b="17730"/>
          <a:stretch/>
        </p:blipFill>
        <p:spPr bwMode="auto">
          <a:xfrm>
            <a:off x="10265824" y="4981537"/>
            <a:ext cx="1599757" cy="1623949"/>
          </a:xfrm>
          <a:prstGeom prst="rect">
            <a:avLst/>
          </a:prstGeom>
        </p:spPr>
      </p:pic>
      <p:sp>
        <p:nvSpPr>
          <p:cNvPr id="584182768" name=" 584182767"/>
          <p:cNvSpPr/>
          <p:nvPr/>
        </p:nvSpPr>
        <p:spPr bwMode="auto">
          <a:xfrm>
            <a:off x="718214" y="2560801"/>
            <a:ext cx="10531822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u="sng">
                <a:hlinkClick r:id="rId13" tooltip="https://testograd.com/test/test-na-cherty-kharaktera/"/>
              </a:rPr>
              <a:t>Тест на 5 черт характера С. Грачева -узнайте доминирующую черту характера (testograd.com)</a:t>
            </a:r>
            <a:endParaRPr/>
          </a:p>
        </p:txBody>
      </p:sp>
      <p:sp>
        <p:nvSpPr>
          <p:cNvPr id="617000493" name=" 617000492"/>
          <p:cNvSpPr/>
          <p:nvPr/>
        </p:nvSpPr>
        <p:spPr bwMode="auto">
          <a:xfrm>
            <a:off x="724235" y="3048203"/>
            <a:ext cx="10557792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u="sng">
                <a:hlinkClick r:id="rId14" tooltip="https://testograd.com/test/test-piramida-maslou/"/>
              </a:rPr>
              <a:t>Пирамида Маслоу – тест на выявление иерархии преобладающих потребностей (testograd.com)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chemeClr val="accent1"/>
            </a:gs>
            <a:gs pos="13000">
              <a:srgbClr val="FFFFFF"/>
            </a:gs>
            <a:gs pos="88000">
              <a:schemeClr val="bg1"/>
            </a:gs>
            <a:gs pos="93000">
              <a:schemeClr val="accent1">
                <a:lumMod val="40000"/>
                <a:lumOff val="60000"/>
              </a:schemeClr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19758787" name=" 1219758786"/>
          <p:cNvSpPr/>
          <p:nvPr/>
        </p:nvSpPr>
        <p:spPr bwMode="auto">
          <a:xfrm>
            <a:off x="5968559" y="3291840"/>
            <a:ext cx="154351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/>
          </a:p>
        </p:txBody>
      </p:sp>
      <p:pic>
        <p:nvPicPr>
          <p:cNvPr id="2060799211" name="Рисунок 2060799210"/>
          <p:cNvPicPr>
            <a:picLocks noChangeAspect="1"/>
          </p:cNvPicPr>
          <p:nvPr/>
        </p:nvPicPr>
        <p:blipFill>
          <a:blip r:embed="rId2"/>
          <a:srcRect l="32259" t="45897" r="31980" b="12364"/>
          <a:stretch/>
        </p:blipFill>
        <p:spPr bwMode="auto">
          <a:xfrm>
            <a:off x="1700790" y="874833"/>
            <a:ext cx="8535538" cy="5603939"/>
          </a:xfrm>
          <a:prstGeom prst="rect">
            <a:avLst/>
          </a:prstGeom>
        </p:spPr>
      </p:pic>
      <p:sp>
        <p:nvSpPr>
          <p:cNvPr id="2142131363" name="Title 10"/>
          <p:cNvSpPr>
            <a:spLocks noGrp="1"/>
          </p:cNvSpPr>
          <p:nvPr>
            <p:ph type="title"/>
          </p:nvPr>
        </p:nvSpPr>
        <p:spPr bwMode="auto">
          <a:xfrm>
            <a:off x="1449690" y="216150"/>
            <a:ext cx="9192087" cy="669413"/>
          </a:xfrm>
        </p:spPr>
        <p:txBody>
          <a:bodyPr vertOverflow="overflow" horzOverflow="clip" vert="horz" wrap="square" lIns="91440" tIns="45720" rIns="91440" bIns="45720" numCol="1" spcCol="0" rtlCol="0" fromWordArt="0" anchor="ctr" anchorCtr="0" forceAA="0" compatLnSpc="0">
            <a:normAutofit/>
          </a:bodyPr>
          <a:lstStyle/>
          <a:p>
            <a:pPr algn="ctr">
              <a:defRPr/>
            </a:pPr>
            <a:r>
              <a:rPr lang="ru-RU" sz="2600" b="1" i="0" u="none" strike="noStrike" cap="none" spc="0">
                <a:solidFill>
                  <a:srgbClr val="002060"/>
                </a:solidFill>
                <a:latin typeface="Book Antiqua"/>
                <a:ea typeface="Book Antiqua"/>
                <a:cs typeface="Book Antiqua"/>
              </a:rPr>
              <a:t>Методы</a:t>
            </a:r>
            <a:r>
              <a:rPr sz="2600" b="1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выявления профессиональных затруднений</a:t>
            </a:r>
            <a:endParaRPr sz="2600" b="1">
              <a:solidFill>
                <a:srgbClr val="002060"/>
              </a:solidFill>
              <a:latin typeface="Book Antiqua"/>
              <a:ea typeface="Book Antiqua"/>
              <a:cs typeface="Book Antiqu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6858784" name=" 106858783"/>
          <p:cNvSpPr/>
          <p:nvPr/>
        </p:nvSpPr>
        <p:spPr bwMode="auto">
          <a:xfrm>
            <a:off x="6236739" y="4457034"/>
            <a:ext cx="132400" cy="365794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579969436" name=" 579969435"/>
          <p:cNvSpPr/>
          <p:nvPr/>
        </p:nvSpPr>
        <p:spPr bwMode="auto">
          <a:xfrm>
            <a:off x="13994734" y="5601678"/>
            <a:ext cx="56920" cy="365794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709119479" name=" 709119478"/>
          <p:cNvSpPr/>
          <p:nvPr/>
        </p:nvSpPr>
        <p:spPr bwMode="auto">
          <a:xfrm>
            <a:off x="7041278" y="4031645"/>
            <a:ext cx="89784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1602099003" name="Выноска со стрелкой вниз 1602099002"/>
          <p:cNvSpPr/>
          <p:nvPr/>
        </p:nvSpPr>
        <p:spPr bwMode="auto">
          <a:xfrm>
            <a:off x="429026" y="332911"/>
            <a:ext cx="11430000" cy="1081966"/>
          </a:xfrm>
          <a:prstGeom prst="downArrowCallout">
            <a:avLst>
              <a:gd name="adj1" fmla="val 51303"/>
              <a:gd name="adj2" fmla="val 52157"/>
              <a:gd name="adj3" fmla="val 25000"/>
              <a:gd name="adj4" fmla="val 6497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327936" indent="-327936" algn="ctr">
              <a:buAutoNum type="arabicPeriod"/>
              <a:defRPr/>
            </a:pPr>
            <a:r>
              <a:rPr sz="2000" b="1">
                <a:solidFill>
                  <a:schemeClr val="tx1"/>
                </a:solidFill>
                <a:latin typeface="Book Antiqua"/>
                <a:ea typeface="Book Antiqua"/>
                <a:cs typeface="Book Antiqua"/>
              </a:rPr>
              <a:t>Диагностика профессиональных дефицитов на основании оценочных процедур</a:t>
            </a:r>
            <a:endParaRPr sz="2000">
              <a:solidFill>
                <a:schemeClr val="tx1"/>
              </a:solidFill>
              <a:latin typeface="Book Antiqua"/>
              <a:ea typeface="Book Antiqua"/>
              <a:cs typeface="Book Antiqua"/>
            </a:endParaRPr>
          </a:p>
        </p:txBody>
      </p:sp>
      <p:sp>
        <p:nvSpPr>
          <p:cNvPr id="254165978" name="TextBox 254165977"/>
          <p:cNvSpPr txBox="1"/>
          <p:nvPr/>
        </p:nvSpPr>
        <p:spPr bwMode="auto">
          <a:xfrm>
            <a:off x="375372" y="1414878"/>
            <a:ext cx="11448895" cy="518195"/>
          </a:xfrm>
          <a:prstGeom prst="rect">
            <a:avLst/>
          </a:prstGeom>
          <a:noFill/>
          <a:ln w="28575">
            <a:solidFill>
              <a:schemeClr val="accent6">
                <a:lumMod val="74901"/>
              </a:schemeClr>
            </a:solidFill>
            <a:prstDash val="sysDash"/>
          </a:ln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l">
              <a:defRPr/>
            </a:pPr>
            <a:r>
              <a:rPr sz="1400">
                <a:latin typeface="Book Antiqua"/>
                <a:ea typeface="Book Antiqua"/>
                <a:cs typeface="Book Antiqua"/>
              </a:rPr>
              <a:t>производится посредством выполнения работником диагностической работы с использованием инструментария, спроектированного по блокам профессиональных компетенций (методических, психологических, коммуникативных и т.д.)</a:t>
            </a:r>
            <a:endParaRPr/>
          </a:p>
        </p:txBody>
      </p:sp>
      <p:sp>
        <p:nvSpPr>
          <p:cNvPr id="1900424893" name="Выноска со стрелкой вниз 1900424892"/>
          <p:cNvSpPr/>
          <p:nvPr/>
        </p:nvSpPr>
        <p:spPr bwMode="auto">
          <a:xfrm>
            <a:off x="429026" y="2011114"/>
            <a:ext cx="11430000" cy="952167"/>
          </a:xfrm>
          <a:prstGeom prst="downArrowCallout">
            <a:avLst>
              <a:gd name="adj1" fmla="val 43424"/>
              <a:gd name="adj2" fmla="val 50401"/>
              <a:gd name="adj3" fmla="val 25000"/>
              <a:gd name="adj4" fmla="val 6497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446088">
              <a:defRPr/>
            </a:pPr>
            <a:r>
              <a:rPr sz="2000" b="1" dirty="0">
                <a:solidFill>
                  <a:schemeClr val="tx1"/>
                </a:solidFill>
                <a:latin typeface="Book Antiqua"/>
                <a:ea typeface="Book Antiqua"/>
                <a:cs typeface="Book Antiqua"/>
              </a:rPr>
              <a:t>2. </a:t>
            </a:r>
            <a:r>
              <a:rPr sz="2000" b="1" dirty="0" err="1">
                <a:solidFill>
                  <a:schemeClr val="tx1"/>
                </a:solidFill>
                <a:latin typeface="Book Antiqua"/>
                <a:ea typeface="Book Antiqua"/>
                <a:cs typeface="Book Antiqua"/>
              </a:rPr>
              <a:t>Самодиагностика</a:t>
            </a:r>
            <a:r>
              <a:rPr sz="2000" b="1" dirty="0">
                <a:solidFill>
                  <a:schemeClr val="tx1"/>
                </a:solidFill>
                <a:latin typeface="Book Antiqua"/>
                <a:ea typeface="Book Antiqua"/>
                <a:cs typeface="Book Antiqua"/>
              </a:rPr>
              <a:t> </a:t>
            </a:r>
            <a:r>
              <a:rPr sz="2000" b="1" dirty="0" err="1">
                <a:solidFill>
                  <a:schemeClr val="tx1"/>
                </a:solidFill>
                <a:latin typeface="Book Antiqua"/>
                <a:ea typeface="Book Antiqua"/>
                <a:cs typeface="Book Antiqua"/>
              </a:rPr>
              <a:t>профессиональных</a:t>
            </a:r>
            <a:r>
              <a:rPr sz="2000" b="1" dirty="0">
                <a:solidFill>
                  <a:schemeClr val="tx1"/>
                </a:solidFill>
                <a:latin typeface="Book Antiqua"/>
                <a:ea typeface="Book Antiqua"/>
                <a:cs typeface="Book Antiqua"/>
              </a:rPr>
              <a:t> </a:t>
            </a:r>
            <a:r>
              <a:rPr sz="2000" b="1" dirty="0" err="1">
                <a:solidFill>
                  <a:schemeClr val="tx1"/>
                </a:solidFill>
                <a:latin typeface="Book Antiqua"/>
                <a:ea typeface="Book Antiqua"/>
                <a:cs typeface="Book Antiqua"/>
              </a:rPr>
              <a:t>дефицитов</a:t>
            </a:r>
            <a:r>
              <a:rPr sz="2000" b="1" dirty="0">
                <a:solidFill>
                  <a:schemeClr val="tx1"/>
                </a:solidFill>
                <a:latin typeface="Book Antiqua"/>
                <a:ea typeface="Book Antiqua"/>
                <a:cs typeface="Book Antiqua"/>
              </a:rPr>
              <a:t> </a:t>
            </a:r>
            <a:r>
              <a:rPr sz="2000" b="1" dirty="0" err="1">
                <a:solidFill>
                  <a:schemeClr val="tx1"/>
                </a:solidFill>
                <a:latin typeface="Book Antiqua"/>
                <a:ea typeface="Book Antiqua"/>
                <a:cs typeface="Book Antiqua"/>
              </a:rPr>
              <a:t>на</a:t>
            </a:r>
            <a:r>
              <a:rPr sz="2000" b="1" dirty="0">
                <a:solidFill>
                  <a:schemeClr val="tx1"/>
                </a:solidFill>
                <a:latin typeface="Book Antiqua"/>
                <a:ea typeface="Book Antiqua"/>
                <a:cs typeface="Book Antiqua"/>
              </a:rPr>
              <a:t> </a:t>
            </a:r>
            <a:r>
              <a:rPr sz="2000" b="1" dirty="0" err="1">
                <a:solidFill>
                  <a:schemeClr val="tx1"/>
                </a:solidFill>
                <a:latin typeface="Book Antiqua"/>
                <a:ea typeface="Book Antiqua"/>
                <a:cs typeface="Book Antiqua"/>
              </a:rPr>
              <a:t>основании</a:t>
            </a:r>
            <a:r>
              <a:rPr sz="2000" b="1" dirty="0">
                <a:solidFill>
                  <a:schemeClr val="tx1"/>
                </a:solidFill>
                <a:latin typeface="Book Antiqua"/>
                <a:ea typeface="Book Antiqua"/>
                <a:cs typeface="Book Antiqua"/>
              </a:rPr>
              <a:t> </a:t>
            </a:r>
            <a:r>
              <a:rPr sz="2000" b="1" dirty="0" err="1">
                <a:solidFill>
                  <a:schemeClr val="tx1"/>
                </a:solidFill>
                <a:latin typeface="Book Antiqua"/>
                <a:ea typeface="Book Antiqua"/>
                <a:cs typeface="Book Antiqua"/>
              </a:rPr>
              <a:t>рефлексии</a:t>
            </a:r>
            <a:r>
              <a:rPr sz="2000" b="1" dirty="0">
                <a:solidFill>
                  <a:schemeClr val="tx1"/>
                </a:solidFill>
                <a:latin typeface="Book Antiqua"/>
                <a:ea typeface="Book Antiqua"/>
                <a:cs typeface="Book Antiqua"/>
              </a:rPr>
              <a:t> </a:t>
            </a:r>
            <a:r>
              <a:rPr sz="2000" b="1" dirty="0" err="1">
                <a:solidFill>
                  <a:schemeClr val="tx1"/>
                </a:solidFill>
                <a:latin typeface="Book Antiqua"/>
                <a:ea typeface="Book Antiqua"/>
                <a:cs typeface="Book Antiqua"/>
              </a:rPr>
              <a:t>профессиональной</a:t>
            </a:r>
            <a:r>
              <a:rPr sz="2000" b="1" dirty="0">
                <a:solidFill>
                  <a:schemeClr val="tx1"/>
                </a:solidFill>
                <a:latin typeface="Book Antiqua"/>
                <a:ea typeface="Book Antiqua"/>
                <a:cs typeface="Book Antiqua"/>
              </a:rPr>
              <a:t> </a:t>
            </a:r>
            <a:r>
              <a:rPr sz="2000" b="1" dirty="0" err="1">
                <a:solidFill>
                  <a:schemeClr val="tx1"/>
                </a:solidFill>
                <a:latin typeface="Book Antiqua"/>
                <a:ea typeface="Book Antiqua"/>
                <a:cs typeface="Book Antiqua"/>
              </a:rPr>
              <a:t>деятельности</a:t>
            </a:r>
            <a:endParaRPr sz="2000" dirty="0"/>
          </a:p>
        </p:txBody>
      </p:sp>
      <p:sp>
        <p:nvSpPr>
          <p:cNvPr id="1225402582" name="TextBox 1225402581"/>
          <p:cNvSpPr txBox="1"/>
          <p:nvPr/>
        </p:nvSpPr>
        <p:spPr bwMode="auto">
          <a:xfrm>
            <a:off x="375372" y="2963282"/>
            <a:ext cx="11483725" cy="518195"/>
          </a:xfrm>
          <a:prstGeom prst="rect">
            <a:avLst/>
          </a:prstGeom>
          <a:noFill/>
          <a:ln w="28575">
            <a:solidFill>
              <a:srgbClr val="843B0B"/>
            </a:solidFill>
            <a:prstDash val="sysDash"/>
          </a:ln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l">
              <a:defRPr/>
            </a:pPr>
            <a:r>
              <a:rPr sz="1400">
                <a:latin typeface="Book Antiqua"/>
                <a:ea typeface="Book Antiqua"/>
                <a:cs typeface="Book Antiqua"/>
              </a:rPr>
              <a:t>универсальным инструментарием проф.дефицитов является анкета/чек-лист, обеспечивающие структурированный сбор первичных количественных данных (статистики)</a:t>
            </a:r>
            <a:endParaRPr/>
          </a:p>
        </p:txBody>
      </p:sp>
      <p:sp>
        <p:nvSpPr>
          <p:cNvPr id="787304102" name="Выноска со стрелкой вниз 787304101"/>
          <p:cNvSpPr/>
          <p:nvPr/>
        </p:nvSpPr>
        <p:spPr bwMode="auto">
          <a:xfrm>
            <a:off x="375372" y="3633665"/>
            <a:ext cx="11430000" cy="975784"/>
          </a:xfrm>
          <a:prstGeom prst="downArrowCallout">
            <a:avLst>
              <a:gd name="adj1" fmla="val 46703"/>
              <a:gd name="adj2" fmla="val 51220"/>
              <a:gd name="adj3" fmla="val 25000"/>
              <a:gd name="adj4" fmla="val 6497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534988">
              <a:defRPr/>
            </a:pPr>
            <a:r>
              <a:rPr sz="2000" b="1" dirty="0">
                <a:solidFill>
                  <a:schemeClr val="tx1"/>
                </a:solidFill>
                <a:latin typeface="Book Antiqua"/>
                <a:ea typeface="Book Antiqua"/>
                <a:cs typeface="Book Antiqua"/>
              </a:rPr>
              <a:t>3. </a:t>
            </a:r>
            <a:r>
              <a:rPr sz="2000" b="1" dirty="0" err="1">
                <a:solidFill>
                  <a:schemeClr val="tx1"/>
                </a:solidFill>
                <a:latin typeface="Book Antiqua"/>
                <a:ea typeface="Book Antiqua"/>
                <a:cs typeface="Book Antiqua"/>
              </a:rPr>
              <a:t>Самодиагностика</a:t>
            </a:r>
            <a:r>
              <a:rPr sz="2000" b="1" dirty="0">
                <a:solidFill>
                  <a:schemeClr val="tx1"/>
                </a:solidFill>
                <a:latin typeface="Book Antiqua"/>
                <a:ea typeface="Book Antiqua"/>
                <a:cs typeface="Book Antiqua"/>
              </a:rPr>
              <a:t> </a:t>
            </a:r>
            <a:r>
              <a:rPr sz="2000" b="1" dirty="0" err="1">
                <a:solidFill>
                  <a:schemeClr val="tx1"/>
                </a:solidFill>
                <a:latin typeface="Book Antiqua"/>
                <a:ea typeface="Book Antiqua"/>
                <a:cs typeface="Book Antiqua"/>
              </a:rPr>
              <a:t>профессиональных</a:t>
            </a:r>
            <a:r>
              <a:rPr sz="2000" b="1" dirty="0">
                <a:solidFill>
                  <a:schemeClr val="tx1"/>
                </a:solidFill>
                <a:latin typeface="Book Antiqua"/>
                <a:ea typeface="Book Antiqua"/>
                <a:cs typeface="Book Antiqua"/>
              </a:rPr>
              <a:t> </a:t>
            </a:r>
            <a:r>
              <a:rPr sz="2000" b="1" dirty="0" err="1">
                <a:solidFill>
                  <a:schemeClr val="tx1"/>
                </a:solidFill>
                <a:latin typeface="Book Antiqua"/>
                <a:ea typeface="Book Antiqua"/>
                <a:cs typeface="Book Antiqua"/>
              </a:rPr>
              <a:t>дефицитов</a:t>
            </a:r>
            <a:r>
              <a:rPr sz="2000" b="1" dirty="0">
                <a:solidFill>
                  <a:schemeClr val="tx1"/>
                </a:solidFill>
                <a:latin typeface="Book Antiqua"/>
                <a:ea typeface="Book Antiqua"/>
                <a:cs typeface="Book Antiqua"/>
              </a:rPr>
              <a:t> </a:t>
            </a:r>
            <a:r>
              <a:rPr sz="2000" b="1" dirty="0" err="1">
                <a:solidFill>
                  <a:schemeClr val="tx1"/>
                </a:solidFill>
                <a:latin typeface="Book Antiqua"/>
                <a:ea typeface="Book Antiqua"/>
                <a:cs typeface="Book Antiqua"/>
              </a:rPr>
              <a:t>на</a:t>
            </a:r>
            <a:r>
              <a:rPr sz="2000" b="1" dirty="0">
                <a:solidFill>
                  <a:schemeClr val="tx1"/>
                </a:solidFill>
                <a:latin typeface="Book Antiqua"/>
                <a:ea typeface="Book Antiqua"/>
                <a:cs typeface="Book Antiqua"/>
              </a:rPr>
              <a:t> </a:t>
            </a:r>
            <a:r>
              <a:rPr sz="2000" b="1" dirty="0" err="1">
                <a:solidFill>
                  <a:schemeClr val="tx1"/>
                </a:solidFill>
                <a:latin typeface="Book Antiqua"/>
                <a:ea typeface="Book Antiqua"/>
                <a:cs typeface="Book Antiqua"/>
              </a:rPr>
              <a:t>основании</a:t>
            </a:r>
            <a:r>
              <a:rPr sz="2000" b="1" dirty="0">
                <a:solidFill>
                  <a:schemeClr val="tx1"/>
                </a:solidFill>
                <a:latin typeface="Book Antiqua"/>
                <a:ea typeface="Book Antiqua"/>
                <a:cs typeface="Book Antiqua"/>
              </a:rPr>
              <a:t> </a:t>
            </a:r>
            <a:r>
              <a:rPr sz="2000" b="1" dirty="0" err="1">
                <a:solidFill>
                  <a:schemeClr val="tx1"/>
                </a:solidFill>
                <a:latin typeface="Book Antiqua"/>
                <a:ea typeface="Book Antiqua"/>
                <a:cs typeface="Book Antiqua"/>
              </a:rPr>
              <a:t>результатов</a:t>
            </a:r>
            <a:r>
              <a:rPr sz="2000" b="1" dirty="0">
                <a:solidFill>
                  <a:schemeClr val="tx1"/>
                </a:solidFill>
                <a:latin typeface="Book Antiqua"/>
                <a:ea typeface="Book Antiqua"/>
                <a:cs typeface="Book Antiqua"/>
              </a:rPr>
              <a:t> </a:t>
            </a:r>
            <a:r>
              <a:rPr sz="2000" b="1" dirty="0" err="1">
                <a:solidFill>
                  <a:schemeClr val="tx1"/>
                </a:solidFill>
                <a:latin typeface="Book Antiqua"/>
                <a:ea typeface="Book Antiqua"/>
                <a:cs typeface="Book Antiqua"/>
              </a:rPr>
              <a:t>профессиональной</a:t>
            </a:r>
            <a:r>
              <a:rPr sz="2000" b="1" dirty="0">
                <a:solidFill>
                  <a:schemeClr val="tx1"/>
                </a:solidFill>
                <a:latin typeface="Book Antiqua"/>
                <a:ea typeface="Book Antiqua"/>
                <a:cs typeface="Book Antiqua"/>
              </a:rPr>
              <a:t> </a:t>
            </a:r>
            <a:r>
              <a:rPr sz="2000" b="1" dirty="0" err="1">
                <a:solidFill>
                  <a:schemeClr val="tx1"/>
                </a:solidFill>
                <a:latin typeface="Book Antiqua"/>
                <a:ea typeface="Book Antiqua"/>
                <a:cs typeface="Book Antiqua"/>
              </a:rPr>
              <a:t>деятельности</a:t>
            </a:r>
            <a:endParaRPr sz="2000" dirty="0"/>
          </a:p>
        </p:txBody>
      </p:sp>
      <p:sp>
        <p:nvSpPr>
          <p:cNvPr id="1693867701" name="TextBox 1693867700"/>
          <p:cNvSpPr txBox="1"/>
          <p:nvPr/>
        </p:nvSpPr>
        <p:spPr bwMode="auto">
          <a:xfrm>
            <a:off x="386856" y="4639930"/>
            <a:ext cx="11437413" cy="304835"/>
          </a:xfrm>
          <a:prstGeom prst="rect">
            <a:avLst/>
          </a:prstGeom>
          <a:noFill/>
          <a:ln w="28575">
            <a:solidFill>
              <a:schemeClr val="accent1">
                <a:lumMod val="74901"/>
              </a:schemeClr>
            </a:solidFill>
            <a:prstDash val="sysDash"/>
          </a:ln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l">
              <a:defRPr/>
            </a:pPr>
            <a:r>
              <a:rPr sz="1400">
                <a:latin typeface="Book Antiqua"/>
                <a:ea typeface="Book Antiqua"/>
                <a:cs typeface="Book Antiqua"/>
              </a:rPr>
              <a:t>осуществляется в рамках аттестационных процедур</a:t>
            </a:r>
            <a:endParaRPr/>
          </a:p>
        </p:txBody>
      </p:sp>
      <p:sp>
        <p:nvSpPr>
          <p:cNvPr id="468473711" name="Выноска со стрелкой вниз 468473710"/>
          <p:cNvSpPr/>
          <p:nvPr/>
        </p:nvSpPr>
        <p:spPr bwMode="auto">
          <a:xfrm>
            <a:off x="375373" y="5035856"/>
            <a:ext cx="11430000" cy="1128202"/>
          </a:xfrm>
          <a:prstGeom prst="downArrowCallout">
            <a:avLst>
              <a:gd name="adj1" fmla="val 50000"/>
              <a:gd name="adj2" fmla="val 47942"/>
              <a:gd name="adj3" fmla="val 25000"/>
              <a:gd name="adj4" fmla="val 6497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sz="2000" b="1">
                <a:solidFill>
                  <a:schemeClr val="tx1"/>
                </a:solidFill>
                <a:latin typeface="Book Antiqua"/>
                <a:ea typeface="Book Antiqua"/>
                <a:cs typeface="Book Antiqua"/>
              </a:rPr>
              <a:t>4. Диагностика профессиональных дефицитов на основании экспертной оценки практической деятельности</a:t>
            </a:r>
            <a:endParaRPr sz="2000"/>
          </a:p>
        </p:txBody>
      </p:sp>
      <p:sp>
        <p:nvSpPr>
          <p:cNvPr id="1682931735" name="TextBox 1682931734"/>
          <p:cNvSpPr txBox="1"/>
          <p:nvPr/>
        </p:nvSpPr>
        <p:spPr bwMode="auto">
          <a:xfrm>
            <a:off x="429026" y="6164057"/>
            <a:ext cx="11442344" cy="518195"/>
          </a:xfrm>
          <a:prstGeom prst="rect">
            <a:avLst/>
          </a:prstGeom>
          <a:noFill/>
          <a:ln w="28575">
            <a:solidFill>
              <a:schemeClr val="accent4">
                <a:lumMod val="50196"/>
              </a:schemeClr>
            </a:solidFill>
            <a:prstDash val="sysDash"/>
          </a:ln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l">
              <a:defRPr/>
            </a:pPr>
            <a:r>
              <a:rPr sz="1400">
                <a:latin typeface="Book Antiqua"/>
                <a:ea typeface="Book Antiqua"/>
                <a:cs typeface="Book Antiqua"/>
              </a:rPr>
              <a:t>проводится в форме обсуждения открытых мероприятий, выступлений в проф. аудиториях, участия в проф.конкурсах, внутришкольного контроля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7459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theme/theme1.xml><?xml version="1.0" encoding="utf-8"?>
<a:theme xmlns:a="http://schemas.openxmlformats.org/drawingml/2006/main" name="Blank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465</Words>
  <Application>Microsoft Office PowerPoint</Application>
  <DocSecurity>0</DocSecurity>
  <PresentationFormat>Широкоэкранный</PresentationFormat>
  <Paragraphs>62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Book Antiqua</vt:lpstr>
      <vt:lpstr>Bookman Old Style</vt:lpstr>
      <vt:lpstr>PT Astra Serif</vt:lpstr>
      <vt:lpstr>Roboto</vt:lpstr>
      <vt:lpstr>Times New Roman</vt:lpstr>
      <vt:lpstr>Blank</vt:lpstr>
      <vt:lpstr>Презентация PowerPoint</vt:lpstr>
      <vt:lpstr> Региональная практико-ориентированная система «МЕТОДИЧЕСКИЙ КВАНТОРИУМ»</vt:lpstr>
      <vt:lpstr>Презентация PowerPoint</vt:lpstr>
      <vt:lpstr>Презентация PowerPoint</vt:lpstr>
      <vt:lpstr>Презентация PowerPoint</vt:lpstr>
      <vt:lpstr>5 советов, которые помогут преодолеть внутренние ограничения </vt:lpstr>
      <vt:lpstr>Презентация PowerPoint</vt:lpstr>
      <vt:lpstr>Методы выявления профессиональных затруднений</vt:lpstr>
      <vt:lpstr>Презентация PowerPoint</vt:lpstr>
      <vt:lpstr>Практико-ориентированный подход к выявлению профессиональных затруднений специалистов через:</vt:lpstr>
      <vt:lpstr>Задание для размышления </vt:lpstr>
      <vt:lpstr>Цитата дня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/>
  <cp:keywords/>
  <dc:description/>
  <cp:lastModifiedBy>Елена Васильевна Плеханова</cp:lastModifiedBy>
  <cp:revision>28</cp:revision>
  <dcterms:created xsi:type="dcterms:W3CDTF">2012-12-03T06:56:55Z</dcterms:created>
  <dcterms:modified xsi:type="dcterms:W3CDTF">2023-02-15T05:39:07Z</dcterms:modified>
  <cp:category/>
  <dc:identifier/>
  <cp:contentStatus/>
  <dc:language/>
  <cp:version/>
</cp:coreProperties>
</file>