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quickStyle1.xml" ContentType="application/vnd.openxmlformats-officedocument.drawingml.diagramQuickStyle+xml"/>
  <Override PartName="/ppt/slides/slide5.xml" ContentType="application/vnd.openxmlformats-officedocument.presentationml.slid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diagrams/data1.xml" ContentType="application/vnd.openxmlformats-officedocument.drawingml.diagramData+xml"/>
  <Override PartName="/ppt/slideLayouts/slideLayout5.xml" ContentType="application/vnd.openxmlformats-officedocument.presentationml.slideLayout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esProps" Target="presProps.xml" /><Relationship Id="rId24" Type="http://schemas.openxmlformats.org/officeDocument/2006/relationships/tableStyles" Target="tableStyles.xml" /><Relationship Id="rId25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rawing1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5F4C07F7-952E-472E-BD04-53CDE609394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D7855842-E1C1-461D-9C84-E6D2278A2622}">
      <dgm:prSet phldrT="[Text]" custT="1"/>
      <dgm:spPr bwMode="auto"/>
      <dgm:t>
        <a:bodyPr vertOverflow="overflow" horzOverflow="clip" vert="horz" rtlCol="0" fromWordArt="0" anchor="ctr" forceAA="0" compatLnSpc="0"/>
        <a:lstStyle/>
        <a:p>
          <a:pPr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>
              <a:latin typeface="Book Antiqua"/>
              <a:ea typeface="Book Antiqua"/>
              <a:cs typeface="Book Antiqua"/>
            </a:rPr>
            <a:t>Директор</a:t>
          </a:r>
          <a:endParaRPr sz="2400">
            <a:latin typeface="Book Antiqua"/>
            <a:ea typeface="Book Antiqua"/>
            <a:cs typeface="Book Antiqua"/>
          </a:endParaRPr>
        </a:p>
      </dgm:t>
    </dgm:pt>
    <dgm:pt modelId="{E103F720-8880-4941-BC11-4126B0CFBCCA}" type="parTrans" cxnId="{E15219F6-BE53-4362-8B27-CA8E2740AA8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8F3D2E1-8337-46FD-86B6-DBDD511C9E6E}" type="sibTrans" cxnId="{E15219F6-BE53-4362-8B27-CA8E2740AA80}">
      <dgm:prSet/>
      <dgm:spPr bwMode="auto"/>
      <dgm:t>
        <a:bodyPr vert="horz" anchor="ctr"/>
        <a:lstStyle/>
        <a:p>
          <a:pPr algn="ctr" defTabSz="622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>
            <a:latin typeface="Book Antiqua"/>
            <a:ea typeface="Book Antiqua"/>
            <a:cs typeface="Book Antiqua"/>
          </a:endParaRPr>
        </a:p>
      </dgm:t>
    </dgm:pt>
    <dgm:pt modelId="{47BC1403-F62D-4615-AD9A-2268EF773101}">
      <dgm:prSet phldrT="[Text]" custT="1"/>
      <dgm:spPr bwMode="auto"/>
      <dgm:t>
        <a:bodyPr vertOverflow="overflow" horzOverflow="clip" vert="horz" rtlCol="0" fromWordArt="0" anchor="ctr" forceAA="0" compatLnSpc="0"/>
        <a:lstStyle/>
        <a:p>
          <a:pPr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>
              <a:latin typeface="Book Antiqua"/>
              <a:ea typeface="Book Antiqua"/>
              <a:cs typeface="Book Antiqua"/>
            </a:rPr>
            <a:t>Заместитель директора</a:t>
          </a:r>
          <a:r>
            <a:rPr lang="ru-RU" sz="1800">
              <a:latin typeface="Book Antiqua"/>
              <a:ea typeface="Book Antiqua"/>
              <a:cs typeface="Book Antiqua"/>
            </a:rPr>
            <a:t> </a:t>
          </a:r>
          <a:endParaRPr/>
        </a:p>
        <a:p>
          <a:pPr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>
              <a:latin typeface="Book Antiqua"/>
              <a:ea typeface="Book Antiqua"/>
              <a:cs typeface="Book Antiqua"/>
            </a:rPr>
            <a:t>(НМР, УВР СР)</a:t>
          </a:r>
          <a:endParaRPr sz="1800">
            <a:latin typeface="Book Antiqua"/>
            <a:ea typeface="Book Antiqua"/>
            <a:cs typeface="Book Antiqua"/>
          </a:endParaRPr>
        </a:p>
      </dgm:t>
    </dgm:pt>
    <dgm:pt modelId="{ED0FA78B-FE7F-4649-9B63-50C8FFD9E68D}" type="parTrans" cxnId="{B4304D20-56E7-4C61-93E1-F8A38DBFAA4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C84DA0E-0445-49B7-B638-66231D2551B4}" type="sibTrans" cxnId="{B4304D20-56E7-4C61-93E1-F8A38DBFAA41}">
      <dgm:prSet/>
      <dgm:spPr bwMode="auto"/>
      <dgm:t>
        <a:bodyPr vert="horz" anchor="ctr"/>
        <a:lstStyle/>
        <a:p>
          <a:pPr algn="ctr" defTabSz="622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>
            <a:latin typeface="Book Antiqua"/>
            <a:ea typeface="Book Antiqua"/>
            <a:cs typeface="Book Antiqua"/>
          </a:endParaRPr>
        </a:p>
      </dgm:t>
    </dgm:pt>
    <dgm:pt modelId="{E070AA50-8395-4CD5-8A80-3778AA166BE8}">
      <dgm:prSet phldrT="[Text]" custT="1"/>
      <dgm:spPr bwMode="auto"/>
      <dgm:t>
        <a:bodyPr vertOverflow="overflow" horzOverflow="clip" vert="horz" rtlCol="0" fromWordArt="0" anchor="ctr" forceAA="0" compatLnSpc="0"/>
        <a:lstStyle/>
        <a:p>
          <a:pPr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>
              <a:latin typeface="Book Antiqua"/>
              <a:ea typeface="Book Antiqua"/>
              <a:cs typeface="Book Antiqua"/>
            </a:rPr>
            <a:t>Инструктор-методист</a:t>
          </a:r>
          <a:endParaRPr sz="1800">
            <a:latin typeface="Book Antiqua"/>
            <a:ea typeface="Book Antiqua"/>
            <a:cs typeface="Book Antiqua"/>
          </a:endParaRPr>
        </a:p>
      </dgm:t>
    </dgm:pt>
    <dgm:pt modelId="{C944C1B7-A065-4D03-85FC-7CE988EE996D}" type="parTrans" cxnId="{0284EEFF-3BB3-44A5-BC33-BD160A06BF8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7BB72C8-DF23-401C-8E4D-EA9D59A3FEC7}" type="sibTrans" cxnId="{0284EEFF-3BB3-44A5-BC33-BD160A06BF8A}">
      <dgm:prSet/>
      <dgm:spPr bwMode="auto"/>
      <dgm:t>
        <a:bodyPr vert="horz" anchor="ctr"/>
        <a:lstStyle/>
        <a:p>
          <a:pPr algn="ctr" defTabSz="622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>
            <a:latin typeface="Book Antiqua"/>
            <a:ea typeface="Book Antiqua"/>
            <a:cs typeface="Book Antiqua"/>
          </a:endParaRPr>
        </a:p>
      </dgm:t>
    </dgm:pt>
    <dgm:pt modelId="{00C21A11-5E1D-481B-9E8A-F641F7D702B1}">
      <dgm:prSet phldrT="[Text]" custT="1"/>
      <dgm:spPr bwMode="auto"/>
      <dgm:t>
        <a:bodyPr vertOverflow="overflow" horzOverflow="clip" vert="horz" rtlCol="0" fromWordArt="0" anchor="ctr" forceAA="0" compatLnSpc="0"/>
        <a:lstStyle/>
        <a:p>
          <a:pPr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>
              <a:latin typeface="Book Antiqua"/>
              <a:ea typeface="Book Antiqua"/>
              <a:cs typeface="Book Antiqua"/>
            </a:rPr>
            <a:t>Тренер </a:t>
          </a:r>
          <a:br>
            <a:rPr lang="ru-RU" sz="1800">
              <a:latin typeface="Book Antiqua"/>
              <a:ea typeface="Book Antiqua"/>
              <a:cs typeface="Book Antiqua"/>
            </a:rPr>
          </a:br>
          <a:r>
            <a:rPr lang="ru-RU" sz="1800">
              <a:latin typeface="Book Antiqua"/>
              <a:ea typeface="Book Antiqua"/>
              <a:cs typeface="Book Antiqua"/>
            </a:rPr>
            <a:t>(тренер-преподаватель)</a:t>
          </a:r>
          <a:endParaRPr sz="1800">
            <a:latin typeface="Book Antiqua"/>
            <a:ea typeface="Book Antiqua"/>
            <a:cs typeface="Book Antiqua"/>
          </a:endParaRPr>
        </a:p>
      </dgm:t>
    </dgm:pt>
    <dgm:pt modelId="{BCD1B3BD-218C-4A03-A66F-3779B8EB603A}" type="parTrans" cxnId="{BE630424-93F4-47BF-A9BE-30A48AD6BED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21117D0-25CF-49FE-A83C-5414BC9A2616}" type="sibTrans" cxnId="{BE630424-93F4-47BF-A9BE-30A48AD6BED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0962889-7C5E-44F5-8F9D-FBD3110B12C5}" type="pres">
      <dgm:prSet presAssocID="{5F4C07F7-952E-472E-BD04-53CDE6093940}" presName="linearFlow" presStyleCnt="0">
        <dgm:presLayoutVars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E555194A-E579-4BDA-B492-360EC7147CF3}" type="pres">
      <dgm:prSet custLinFactX="-92410" custLinFactY="4371" presAssocID="{D7855842-E1C1-461D-9C84-E6D2278A2622}" presName="node" presStyleLbl="node1" presStyleIdx="0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2834CF83-76F4-4B24-9B36-885DDE9DF838}" type="pres">
      <dgm:prSet presAssocID="{A8F3D2E1-8337-46FD-86B6-DBDD511C9E6E}" presName="sibTrans" presStyleLbl="sibTrans2D1" presStyleIdx="0" presStyleCnt="3"/>
      <dgm:spPr bwMode="auto"/>
      <dgm:t>
        <a:bodyPr/>
        <a:lstStyle/>
        <a:p>
          <a:pPr>
            <a:defRPr/>
          </a:pPr>
          <a:endParaRPr lang="ru-RU"/>
        </a:p>
      </dgm:t>
    </dgm:pt>
    <dgm:pt modelId="{4A2E66F8-E608-45EE-A18A-7731BD56223C}" type="pres">
      <dgm:prSet presAssocID="{A8F3D2E1-8337-46FD-86B6-DBDD511C9E6E}" presName="connectorText" presStyleLbl="sibTrans2D1" presStyleIdx="0" presStyleCnt="3"/>
      <dgm:spPr bwMode="auto"/>
      <dgm:t>
        <a:bodyPr/>
        <a:lstStyle/>
        <a:p>
          <a:pPr>
            <a:defRPr/>
          </a:pPr>
          <a:endParaRPr lang="ru-RU"/>
        </a:p>
      </dgm:t>
    </dgm:pt>
    <dgm:pt modelId="{40B20A39-9F82-4C32-95EA-3FBAC37FAD0F}" type="pres">
      <dgm:prSet custLinFactNeighborX="-11614" custLinFactNeighborY="-22090" presAssocID="{47BC1403-F62D-4615-AD9A-2268EF773101}" presName="node" presStyleLbl="node1" presStyleIdx="1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3B42B896-EA01-4408-8CB3-2F674D1A738D}" type="pres">
      <dgm:prSet presAssocID="{7C84DA0E-0445-49B7-B638-66231D2551B4}" presName="sibTrans" presStyleLbl="sibTrans2D1" presStyleIdx="1" presStyleCnt="3"/>
      <dgm:spPr bwMode="auto"/>
      <dgm:t>
        <a:bodyPr/>
        <a:lstStyle/>
        <a:p>
          <a:pPr>
            <a:defRPr/>
          </a:pPr>
          <a:endParaRPr lang="ru-RU"/>
        </a:p>
      </dgm:t>
    </dgm:pt>
    <dgm:pt modelId="{3293AD11-F13D-4E52-A6FB-7DB564BF4E9D}" type="pres">
      <dgm:prSet presAssocID="{7C84DA0E-0445-49B7-B638-66231D2551B4}" presName="connectorText" presStyleLbl="sibTrans2D1" presStyleIdx="1" presStyleCnt="3"/>
      <dgm:spPr bwMode="auto"/>
      <dgm:t>
        <a:bodyPr/>
        <a:lstStyle/>
        <a:p>
          <a:pPr>
            <a:defRPr/>
          </a:pPr>
          <a:endParaRPr lang="ru-RU"/>
        </a:p>
      </dgm:t>
    </dgm:pt>
    <dgm:pt modelId="{F3E65FAE-69A1-401A-8F1C-E8BE24A3A9D7}" type="pres">
      <dgm:prSet custLinFactNeighborX="52628" custLinFactNeighborY="-26999" presAssocID="{E070AA50-8395-4CD5-8A80-3778AA166BE8}" presName="node" presStyleLbl="node1" presStyleIdx="2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DF5489DA-A360-4C20-94D2-7ACD1050D791}" type="pres">
      <dgm:prSet presAssocID="{77BB72C8-DF23-401C-8E4D-EA9D59A3FEC7}" presName="sibTrans" presStyleLbl="sibTrans2D1" presStyleIdx="2" presStyleCnt="3"/>
      <dgm:spPr bwMode="auto"/>
      <dgm:t>
        <a:bodyPr/>
        <a:lstStyle/>
        <a:p>
          <a:pPr>
            <a:defRPr/>
          </a:pPr>
          <a:endParaRPr lang="ru-RU"/>
        </a:p>
      </dgm:t>
    </dgm:pt>
    <dgm:pt modelId="{5A759E44-4282-49CE-8402-7C4923AB5A8E}" type="pres">
      <dgm:prSet presAssocID="{77BB72C8-DF23-401C-8E4D-EA9D59A3FEC7}" presName="connectorText" presStyleLbl="sibTrans2D1" presStyleIdx="2" presStyleCnt="3"/>
      <dgm:spPr bwMode="auto"/>
      <dgm:t>
        <a:bodyPr/>
        <a:lstStyle/>
        <a:p>
          <a:pPr>
            <a:defRPr/>
          </a:pPr>
          <a:endParaRPr lang="ru-RU"/>
        </a:p>
      </dgm:t>
    </dgm:pt>
    <dgm:pt modelId="{EB1981A8-C37B-4880-BA28-432950ED947A}" type="pres">
      <dgm:prSet custLinFactNeighborX="100000" custLinFactNeighborY="-22090" custLinFactX="41257" presAssocID="{00C21A11-5E1D-481B-9E8A-F641F7D702B1}" presName="node" presStyleLbl="node1" presStyleIdx="3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CD31D849-9D37-459E-99FE-7124947FFDD9}" type="presOf" srcId="{7C84DA0E-0445-49B7-B638-66231D2551B4}" destId="{3293AD11-F13D-4E52-A6FB-7DB564BF4E9D}" srcOrd="1" destOrd="0" presId="urn:microsoft.com/office/officeart/2005/8/layout/process2"/>
    <dgm:cxn modelId="{24AAFBCA-42FD-4F83-BA7E-B62FE5B0A9AC}" type="presOf" srcId="{D7855842-E1C1-461D-9C84-E6D2278A2622}" destId="{E555194A-E579-4BDA-B492-360EC7147CF3}" srcOrd="0" destOrd="0" presId="urn:microsoft.com/office/officeart/2005/8/layout/process2"/>
    <dgm:cxn modelId="{B4304D20-56E7-4C61-93E1-F8A38DBFAA41}" srcId="{5F4C07F7-952E-472E-BD04-53CDE6093940}" destId="{47BC1403-F62D-4615-AD9A-2268EF773101}" srcOrd="1" destOrd="0" parTransId="{ED0FA78B-FE7F-4649-9B63-50C8FFD9E68D}" sibTransId="{7C84DA0E-0445-49B7-B638-66231D2551B4}"/>
    <dgm:cxn modelId="{3FEB25A5-DD75-47BF-A7C3-C03C44F60540}" type="presOf" srcId="{5F4C07F7-952E-472E-BD04-53CDE6093940}" destId="{70962889-7C5E-44F5-8F9D-FBD3110B12C5}" srcOrd="0" destOrd="0" presId="urn:microsoft.com/office/officeart/2005/8/layout/process2"/>
    <dgm:cxn modelId="{E15219F6-BE53-4362-8B27-CA8E2740AA80}" srcId="{5F4C07F7-952E-472E-BD04-53CDE6093940}" destId="{D7855842-E1C1-461D-9C84-E6D2278A2622}" srcOrd="0" destOrd="0" parTransId="{E103F720-8880-4941-BC11-4126B0CFBCCA}" sibTransId="{A8F3D2E1-8337-46FD-86B6-DBDD511C9E6E}"/>
    <dgm:cxn modelId="{D6B8FB20-4D48-4D96-8031-B862CC5B95EB}" type="presOf" srcId="{7C84DA0E-0445-49B7-B638-66231D2551B4}" destId="{3B42B896-EA01-4408-8CB3-2F674D1A738D}" srcOrd="0" destOrd="0" presId="urn:microsoft.com/office/officeart/2005/8/layout/process2"/>
    <dgm:cxn modelId="{BE630424-93F4-47BF-A9BE-30A48AD6BEDA}" srcId="{5F4C07F7-952E-472E-BD04-53CDE6093940}" destId="{00C21A11-5E1D-481B-9E8A-F641F7D702B1}" srcOrd="3" destOrd="0" parTransId="{BCD1B3BD-218C-4A03-A66F-3779B8EB603A}" sibTransId="{221117D0-25CF-49FE-A83C-5414BC9A2616}"/>
    <dgm:cxn modelId="{DF36DA89-1C36-4FE4-8031-A646751C9DB6}" type="presOf" srcId="{00C21A11-5E1D-481B-9E8A-F641F7D702B1}" destId="{EB1981A8-C37B-4880-BA28-432950ED947A}" srcOrd="0" destOrd="0" presId="urn:microsoft.com/office/officeart/2005/8/layout/process2"/>
    <dgm:cxn modelId="{D1A5FF01-B595-4D28-8F03-344A16C0C899}" type="presOf" srcId="{E070AA50-8395-4CD5-8A80-3778AA166BE8}" destId="{F3E65FAE-69A1-401A-8F1C-E8BE24A3A9D7}" srcOrd="0" destOrd="0" presId="urn:microsoft.com/office/officeart/2005/8/layout/process2"/>
    <dgm:cxn modelId="{E48B4A9C-37C4-404D-85AF-B57DCC961181}" type="presOf" srcId="{A8F3D2E1-8337-46FD-86B6-DBDD511C9E6E}" destId="{2834CF83-76F4-4B24-9B36-885DDE9DF838}" srcOrd="0" destOrd="0" presId="urn:microsoft.com/office/officeart/2005/8/layout/process2"/>
    <dgm:cxn modelId="{46E2047C-0A61-4613-8F9C-591F0E2D1FED}" type="presOf" srcId="{77BB72C8-DF23-401C-8E4D-EA9D59A3FEC7}" destId="{5A759E44-4282-49CE-8402-7C4923AB5A8E}" srcOrd="1" destOrd="0" presId="urn:microsoft.com/office/officeart/2005/8/layout/process2"/>
    <dgm:cxn modelId="{BF17F9CA-0E78-4B64-96C6-5C868715EC2D}" type="presOf" srcId="{47BC1403-F62D-4615-AD9A-2268EF773101}" destId="{40B20A39-9F82-4C32-95EA-3FBAC37FAD0F}" srcOrd="0" destOrd="0" presId="urn:microsoft.com/office/officeart/2005/8/layout/process2"/>
    <dgm:cxn modelId="{0284EEFF-3BB3-44A5-BC33-BD160A06BF8A}" srcId="{5F4C07F7-952E-472E-BD04-53CDE6093940}" destId="{E070AA50-8395-4CD5-8A80-3778AA166BE8}" srcOrd="2" destOrd="0" parTransId="{C944C1B7-A065-4D03-85FC-7CE988EE996D}" sibTransId="{77BB72C8-DF23-401C-8E4D-EA9D59A3FEC7}"/>
    <dgm:cxn modelId="{3E999E6F-298A-402C-9ECF-75346C2F307C}" type="presOf" srcId="{A8F3D2E1-8337-46FD-86B6-DBDD511C9E6E}" destId="{4A2E66F8-E608-45EE-A18A-7731BD56223C}" srcOrd="1" destOrd="0" presId="urn:microsoft.com/office/officeart/2005/8/layout/process2"/>
    <dgm:cxn modelId="{C4A1C9CD-FE47-4A16-9E9F-B9C0054504F2}" type="presOf" srcId="{77BB72C8-DF23-401C-8E4D-EA9D59A3FEC7}" destId="{DF5489DA-A360-4C20-94D2-7ACD1050D791}" srcOrd="0" destOrd="0" presId="urn:microsoft.com/office/officeart/2005/8/layout/process2"/>
    <dgm:cxn modelId="{701DBB35-537A-4B97-BB5D-AA9C368E19B1}" type="presParOf" srcId="{70962889-7C5E-44F5-8F9D-FBD3110B12C5}" destId="{E555194A-E579-4BDA-B492-360EC7147CF3}" srcOrd="0" destOrd="0" presId="urn:microsoft.com/office/officeart/2005/8/layout/process2"/>
    <dgm:cxn modelId="{B86A4241-746B-4CD4-AFC0-E30D953D6F9B}" type="presParOf" srcId="{70962889-7C5E-44F5-8F9D-FBD3110B12C5}" destId="{2834CF83-76F4-4B24-9B36-885DDE9DF838}" srcOrd="1" destOrd="0" presId="urn:microsoft.com/office/officeart/2005/8/layout/process2"/>
    <dgm:cxn modelId="{59B7580B-D699-4A7E-B4A4-DC87C3FC7268}" type="presParOf" srcId="{2834CF83-76F4-4B24-9B36-885DDE9DF838}" destId="{4A2E66F8-E608-45EE-A18A-7731BD56223C}" srcOrd="0" destOrd="0" presId="urn:microsoft.com/office/officeart/2005/8/layout/process2"/>
    <dgm:cxn modelId="{FA7411C2-8610-4393-ACC7-59E478A38BE2}" type="presParOf" srcId="{70962889-7C5E-44F5-8F9D-FBD3110B12C5}" destId="{40B20A39-9F82-4C32-95EA-3FBAC37FAD0F}" srcOrd="2" destOrd="0" presId="urn:microsoft.com/office/officeart/2005/8/layout/process2"/>
    <dgm:cxn modelId="{A22CC721-1612-486B-9733-A878A3DFD058}" type="presParOf" srcId="{70962889-7C5E-44F5-8F9D-FBD3110B12C5}" destId="{3B42B896-EA01-4408-8CB3-2F674D1A738D}" srcOrd="3" destOrd="0" presId="urn:microsoft.com/office/officeart/2005/8/layout/process2"/>
    <dgm:cxn modelId="{1A45CDD7-DC33-47BD-9DB0-1C903896D86F}" type="presParOf" srcId="{3B42B896-EA01-4408-8CB3-2F674D1A738D}" destId="{3293AD11-F13D-4E52-A6FB-7DB564BF4E9D}" srcOrd="0" destOrd="0" presId="urn:microsoft.com/office/officeart/2005/8/layout/process2"/>
    <dgm:cxn modelId="{9C6E3FFF-2176-4754-BCD0-F1AD66B80D09}" type="presParOf" srcId="{70962889-7C5E-44F5-8F9D-FBD3110B12C5}" destId="{F3E65FAE-69A1-401A-8F1C-E8BE24A3A9D7}" srcOrd="4" destOrd="0" presId="urn:microsoft.com/office/officeart/2005/8/layout/process2"/>
    <dgm:cxn modelId="{BA8C597D-EC86-48E2-B803-EF6FEC439F35}" type="presParOf" srcId="{70962889-7C5E-44F5-8F9D-FBD3110B12C5}" destId="{DF5489DA-A360-4C20-94D2-7ACD1050D791}" srcOrd="5" destOrd="0" presId="urn:microsoft.com/office/officeart/2005/8/layout/process2"/>
    <dgm:cxn modelId="{26E17BE6-79D2-42FE-89C2-FEAB6725FFD7}" type="presParOf" srcId="{DF5489DA-A360-4C20-94D2-7ACD1050D791}" destId="{5A759E44-4282-49CE-8402-7C4923AB5A8E}" srcOrd="0" destOrd="0" presId="urn:microsoft.com/office/officeart/2005/8/layout/process2"/>
    <dgm:cxn modelId="{65CF85A2-21B2-448C-A12B-B5F592F247D0}" type="presParOf" srcId="{70962889-7C5E-44F5-8F9D-FBD3110B12C5}" destId="{EB1981A8-C37B-4880-BA28-432950ED947A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0" name=""/>
      <dsp:cNvGrpSpPr/>
    </dsp:nvGrpSpPr>
    <dsp:grpSpPr bwMode="auto">
      <a:xfrm>
        <a:off x="0" y="0"/>
        <a:ext cx="12026842" cy="4704546"/>
        <a:chOff x="0" y="0"/>
        <a:chExt cx="12026842" cy="4704546"/>
      </a:xfrm>
    </dsp:grpSpPr>
    <dsp:sp modelId="{E555194A-E579-4BDA-B492-360EC7147CF3}">
      <dsp:nvSpPr>
        <dsp:cNvPr id="0" name="" hidden="0"/>
        <dsp:cNvSpPr/>
      </dsp:nvSpPr>
      <dsp:spPr bwMode="auto">
        <a:xfrm>
          <a:off x="1537818" y="39648"/>
          <a:ext cx="3142758" cy="854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clip" vert="horz" wrap="square" lIns="91440" tIns="91440" rIns="91440" bIns="91440" numCol="1" spcCol="1270" rtlCol="0" fromWordArt="0" anchor="ctr" anchorCtr="0" forceAA="0" compatLnSpc="0">
          <a:noAutofit/>
        </a:bodyPr>
        <a:lstStyle/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>
              <a:latin typeface="Book Antiqua"/>
              <a:ea typeface="Book Antiqua"/>
              <a:cs typeface="Book Antiqua"/>
            </a:rPr>
            <a:t>Директор</a:t>
          </a:r>
          <a:endParaRPr sz="2400">
            <a:latin typeface="Book Antiqua"/>
            <a:ea typeface="Book Antiqua"/>
            <a:cs typeface="Book Antiqua"/>
          </a:endParaRPr>
        </a:p>
      </dsp:txBody>
      <dsp:txXfrm>
        <a:off x="1562847" y="64677"/>
        <a:ext cx="3092700" cy="804478"/>
      </dsp:txXfrm>
    </dsp:sp>
    <dsp:sp modelId="{2834CF83-76F4-4B24-9B36-885DDE9DF838}">
      <dsp:nvSpPr>
        <dsp:cNvPr id="0" name="" hidden="0"/>
        <dsp:cNvSpPr/>
      </dsp:nvSpPr>
      <dsp:spPr bwMode="auto">
        <a:xfrm rot="1462008">
          <a:off x="4110192" y="849681"/>
          <a:ext cx="537232" cy="384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1600">
            <a:latin typeface="Book Antiqua"/>
            <a:ea typeface="Book Antiqua"/>
            <a:cs typeface="Book Antiqua"/>
          </a:endParaRPr>
        </a:p>
      </dsp:txBody>
      <dsp:txXfrm>
        <a:off x="4115329" y="902791"/>
        <a:ext cx="421870" cy="230725"/>
      </dsp:txXfrm>
    </dsp:sp>
    <dsp:sp modelId="{40B20A39-9F82-4C32-95EA-3FBAC37FAD0F}">
      <dsp:nvSpPr>
        <dsp:cNvPr id="0" name="" hidden="0"/>
        <dsp:cNvSpPr/>
      </dsp:nvSpPr>
      <dsp:spPr bwMode="auto">
        <a:xfrm>
          <a:off x="4077041" y="1189718"/>
          <a:ext cx="3142758" cy="854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clip" vert="horz" wrap="square" lIns="76200" tIns="76200" rIns="76200" bIns="76200" numCol="1" spcCol="1270" rtlCol="0" fromWordArt="0" anchor="ctr" anchorCtr="0" forceAA="0" compatLnSpc="0">
          <a:noAutofit/>
        </a:bodyPr>
        <a:lstStyle/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>
              <a:latin typeface="Book Antiqua"/>
              <a:ea typeface="Book Antiqua"/>
              <a:cs typeface="Book Antiqua"/>
            </a:rPr>
            <a:t>Заместитель директора</a:t>
          </a:r>
          <a:r>
            <a:rPr lang="ru-RU" sz="1800">
              <a:latin typeface="Book Antiqua"/>
              <a:ea typeface="Book Antiqua"/>
              <a:cs typeface="Book Antiqua"/>
            </a:rPr>
            <a:t> </a:t>
          </a:r>
          <a:endParaRPr/>
        </a:p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>
              <a:latin typeface="Book Antiqua"/>
              <a:ea typeface="Book Antiqua"/>
              <a:cs typeface="Book Antiqua"/>
            </a:rPr>
            <a:t>(НМР, УВР СР)</a:t>
          </a:r>
          <a:endParaRPr sz="1800">
            <a:latin typeface="Book Antiqua"/>
            <a:ea typeface="Book Antiqua"/>
            <a:cs typeface="Book Antiqua"/>
          </a:endParaRPr>
        </a:p>
      </dsp:txBody>
      <dsp:txXfrm>
        <a:off x="4102070" y="1214747"/>
        <a:ext cx="3092700" cy="804478"/>
      </dsp:txXfrm>
    </dsp:sp>
    <dsp:sp modelId="{3B42B896-EA01-4408-8CB3-2F674D1A738D}">
      <dsp:nvSpPr>
        <dsp:cNvPr id="0" name="" hidden="0"/>
        <dsp:cNvSpPr/>
      </dsp:nvSpPr>
      <dsp:spPr bwMode="auto">
        <a:xfrm rot="1919064">
          <a:off x="6370265" y="2055131"/>
          <a:ext cx="575281" cy="384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1600">
            <a:latin typeface="Book Antiqua"/>
            <a:ea typeface="Book Antiqua"/>
            <a:cs typeface="Book Antiqua"/>
          </a:endParaRPr>
        </a:p>
      </dsp:txBody>
      <dsp:txXfrm>
        <a:off x="6379021" y="2101486"/>
        <a:ext cx="459919" cy="230725"/>
      </dsp:txXfrm>
    </dsp:sp>
    <dsp:sp modelId="{F3E65FAE-69A1-401A-8F1C-E8BE24A3A9D7}">
      <dsp:nvSpPr>
        <dsp:cNvPr id="0" name="" hidden="0"/>
        <dsp:cNvSpPr/>
      </dsp:nvSpPr>
      <dsp:spPr bwMode="auto">
        <a:xfrm>
          <a:off x="6096012" y="2450548"/>
          <a:ext cx="3142758" cy="854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clip" vert="horz" wrap="square" lIns="76200" tIns="76200" rIns="76200" bIns="76200" numCol="1" spcCol="1270" rtlCol="0" fromWordArt="0" anchor="ctr" anchorCtr="0" forceAA="0" compatLnSpc="0">
          <a:noAutofit/>
        </a:bodyPr>
        <a:lstStyle/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>
              <a:latin typeface="Book Antiqua"/>
              <a:ea typeface="Book Antiqua"/>
              <a:cs typeface="Book Antiqua"/>
            </a:rPr>
            <a:t>Инструктор-методист</a:t>
          </a:r>
          <a:endParaRPr sz="1800">
            <a:latin typeface="Book Antiqua"/>
            <a:ea typeface="Book Antiqua"/>
            <a:cs typeface="Book Antiqua"/>
          </a:endParaRPr>
        </a:p>
      </dsp:txBody>
      <dsp:txXfrm>
        <a:off x="6121041" y="2475577"/>
        <a:ext cx="3092700" cy="804478"/>
      </dsp:txXfrm>
    </dsp:sp>
    <dsp:sp modelId="{DF5489DA-A360-4C20-94D2-7ACD1050D791}">
      <dsp:nvSpPr>
        <dsp:cNvPr id="0" name="" hidden="0"/>
        <dsp:cNvSpPr/>
      </dsp:nvSpPr>
      <dsp:spPr bwMode="auto">
        <a:xfrm rot="1503979">
          <a:off x="8663337" y="3336936"/>
          <a:ext cx="793505" cy="384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1600">
            <a:latin typeface="Book Antiqua"/>
            <a:ea typeface="Book Antiqua"/>
            <a:cs typeface="Book Antiqua"/>
          </a:endParaRPr>
        </a:p>
      </dsp:txBody>
      <dsp:txXfrm>
        <a:off x="8668770" y="3389406"/>
        <a:ext cx="678143" cy="230725"/>
      </dsp:txXfrm>
    </dsp:sp>
    <dsp:sp modelId="{EB1981A8-C37B-4880-BA28-432950ED947A}">
      <dsp:nvSpPr>
        <dsp:cNvPr id="0" name="" hidden="0"/>
        <dsp:cNvSpPr/>
      </dsp:nvSpPr>
      <dsp:spPr bwMode="auto">
        <a:xfrm>
          <a:off x="8881408" y="3753328"/>
          <a:ext cx="3142758" cy="854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clip" vert="horz" wrap="square" lIns="76200" tIns="76200" rIns="76200" bIns="76200" numCol="1" spcCol="1270" rtlCol="0" fromWordArt="0" anchor="ctr" anchorCtr="0" forceAA="0" compatLnSpc="0">
          <a:noAutofit/>
        </a:bodyPr>
        <a:lstStyle/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>
              <a:latin typeface="Book Antiqua"/>
              <a:ea typeface="Book Antiqua"/>
              <a:cs typeface="Book Antiqua"/>
            </a:rPr>
            <a:t>Тренер </a:t>
          </a:r>
          <a:br>
            <a:rPr lang="ru-RU" sz="1800">
              <a:latin typeface="Book Antiqua"/>
              <a:ea typeface="Book Antiqua"/>
              <a:cs typeface="Book Antiqua"/>
            </a:rPr>
          </a:br>
          <a:r>
            <a:rPr lang="ru-RU" sz="1800">
              <a:latin typeface="Book Antiqua"/>
              <a:ea typeface="Book Antiqua"/>
              <a:cs typeface="Book Antiqua"/>
            </a:rPr>
            <a:t>(тренер-преподаватель)</a:t>
          </a:r>
          <a:endParaRPr sz="1800">
            <a:latin typeface="Book Antiqua"/>
            <a:ea typeface="Book Antiqua"/>
            <a:cs typeface="Book Antiqua"/>
          </a:endParaRPr>
        </a:p>
      </dsp:txBody>
      <dsp:txXfrm>
        <a:off x="8906437" y="3778357"/>
        <a:ext cx="3092700" cy="804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r:blip="">
      <dgm:adjLst/>
    </dgm:shape>
    <dgm:presOf/>
    <dgm:constrLst>
      <dgm:constr type="h" for="ch" ptType="node" refType="h"/>
      <dgm:constr type="h" for="ch" ptType="sibTrans" refPtType="node" refType="h" refFor="ch" fact="0.500000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PtType="node" refType="primFontSz" refFor="ch" op="lte" fact="0.800000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type="roundRect" r:blip="">
          <dgm:adjLst>
            <dgm:adj idx="1" val="0.100000"/>
          </dgm:adjLst>
        </dgm:shape>
        <dgm:presOf axis="desOrSelf" ptType="node"/>
        <dgm:constrLst>
          <dgm:constr type="w" refType="h" fact="1.800000"/>
          <dgm:constr type="tMarg" refType="primFontSz" fact="0.300000"/>
          <dgm:constr type="bMarg" refType="primFontSz" fact="0.300000"/>
          <dgm:constr type="lMarg" refType="primFontSz" fact="0.300000"/>
          <dgm:constr type="rMarg" refType="primFontSz" fact="0.300000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type="conn" r:blip="">
            <dgm:adjLst/>
          </dgm:shape>
          <dgm:presOf axis="self"/>
          <dgm:constrLst>
            <dgm:constr type="w" refType="h" fact="0.900000"/>
            <dgm:constr type="connDist"/>
            <dgm:constr type="wArH" refType="w" fact="0.500000"/>
            <dgm:constr type="hArH" refType="w"/>
            <dgm:constr type="stemThick" refType="w" fact="0.600000"/>
            <dgm:constr type="begPad" refType="connDist" fact="0.125000"/>
            <dgm:constr type="endPad" refType="connDist" fact="0.125000"/>
          </dgm:constrLst>
          <dgm:ruleLst/>
          <dgm:layoutNode name="connectorText">
            <dgm:alg type="tx">
              <dgm:param type="autoTxRot" val="upr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6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diagramData" Target="../diagrams/data1.xml" /><Relationship Id="rId4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6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1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1.jp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6" Type="http://schemas.openxmlformats.org/officeDocument/2006/relationships/image" Target="../media/image1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1.jp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6" Type="http://schemas.openxmlformats.org/officeDocument/2006/relationships/image" Target="../media/image1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43643370" name="Рисунок 2143643369" hidden="0"/>
          <p:cNvPicPr>
            <a:picLocks noChangeAspect="1"/>
          </p:cNvPicPr>
          <p:nvPr isPhoto="0" userDrawn="0"/>
        </p:nvPicPr>
        <p:blipFill>
          <a:blip r:embed="rId2"/>
          <a:srcRect l="28233" t="30064" r="27950" b="11715"/>
          <a:stretch/>
        </p:blipFill>
        <p:spPr bwMode="auto">
          <a:xfrm>
            <a:off x="2026354" y="739804"/>
            <a:ext cx="7518083" cy="5428324"/>
          </a:xfrm>
          <a:prstGeom prst="flowChartAlternateProcess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1680723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07208" y="205447"/>
            <a:ext cx="8886917" cy="89501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2000" b="1">
                <a:solidFill>
                  <a:srgbClr val="002060"/>
                </a:solidFill>
                <a:latin typeface="PT Astra Serif"/>
                <a:cs typeface="PT Astra Serif"/>
              </a:rPr>
              <a:t>Направления методической деятельности в спортивной школе</a:t>
            </a:r>
            <a:br>
              <a:rPr sz="2000" b="1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sz="2000" b="1">
                <a:solidFill>
                  <a:srgbClr val="002060"/>
                </a:solidFill>
                <a:latin typeface="PT Astra Serif"/>
                <a:cs typeface="PT Astra Serif"/>
              </a:rPr>
              <a:t>(по Н.Н. Никитушкиной)</a:t>
            </a:r>
            <a:endParaRPr/>
          </a:p>
        </p:txBody>
      </p:sp>
      <p:pic>
        <p:nvPicPr>
          <p:cNvPr id="876371040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>
            <a:off x="10070714" y="20497"/>
            <a:ext cx="2028990" cy="1459112"/>
          </a:xfrm>
          <a:prstGeom prst="rect">
            <a:avLst/>
          </a:prstGeom>
        </p:spPr>
      </p:pic>
      <p:sp>
        <p:nvSpPr>
          <p:cNvPr id="1848106970" name="Subtitle 2" hidden="0"/>
          <p:cNvSpPr>
            <a:spLocks noGrp="1"/>
          </p:cNvSpPr>
          <p:nvPr isPhoto="0" userDrawn="0"/>
        </p:nvSpPr>
        <p:spPr bwMode="auto">
          <a:xfrm>
            <a:off x="576606" y="3852453"/>
            <a:ext cx="4723541" cy="196477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sz="3000" b="1">
                <a:solidFill>
                  <a:srgbClr val="FF0000"/>
                </a:solidFill>
                <a:latin typeface="PT Astra Serif"/>
                <a:cs typeface="PT Astra Serif"/>
              </a:rPr>
              <a:t>Учебно-методическая</a:t>
            </a:r>
            <a:endParaRPr sz="3000" b="1">
              <a:solidFill>
                <a:srgbClr val="FF0000"/>
              </a:solidFill>
              <a:latin typeface="PT Astra Serif"/>
              <a:cs typeface="PT Astra Serif"/>
            </a:endParaRPr>
          </a:p>
          <a:p>
            <a:pPr marL="349965" indent="-349965" algn="l">
              <a:buFont typeface="Wingdings"/>
              <a:buChar char="ü"/>
              <a:defRPr/>
            </a:pPr>
            <a:r>
              <a:rPr lang="ru-RU" sz="3000">
                <a:solidFill>
                  <a:srgbClr val="002060"/>
                </a:solidFill>
                <a:latin typeface="PT Astra Serif"/>
                <a:cs typeface="PT Astra Serif"/>
              </a:rPr>
              <a:t>Информационная </a:t>
            </a:r>
            <a:endParaRPr sz="30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349965" indent="-349965" algn="l">
              <a:buFont typeface="Wingdings"/>
              <a:buChar char="ü"/>
              <a:defRPr/>
            </a:pPr>
            <a:r>
              <a:rPr lang="ru-RU" sz="3000">
                <a:solidFill>
                  <a:srgbClr val="002060"/>
                </a:solidFill>
                <a:latin typeface="PT Astra Serif"/>
                <a:cs typeface="PT Astra Serif"/>
              </a:rPr>
              <a:t>Аналитическая  </a:t>
            </a:r>
            <a:endParaRPr sz="300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sp>
        <p:nvSpPr>
          <p:cNvPr id="468184467" name="Subtitle 2" hidden="0"/>
          <p:cNvSpPr>
            <a:spLocks noGrp="1"/>
          </p:cNvSpPr>
          <p:nvPr isPhoto="0" userDrawn="0"/>
        </p:nvSpPr>
        <p:spPr bwMode="auto">
          <a:xfrm>
            <a:off x="3077091" y="1385059"/>
            <a:ext cx="5457480" cy="216600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30000" lnSpcReduction="20000"/>
          </a:bodyPr>
          <a:lstStyle>
            <a:lvl1pPr marL="0" indent="0" algn="ct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9200" b="1">
                <a:solidFill>
                  <a:srgbClr val="FF0000"/>
                </a:solidFill>
                <a:latin typeface="PT Astra Serif"/>
                <a:cs typeface="PT Astra Serif"/>
              </a:rPr>
              <a:t>Организационно-методическая</a:t>
            </a:r>
            <a:endParaRPr sz="9200" b="1">
              <a:solidFill>
                <a:srgbClr val="FF0000"/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 sz="72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532162" indent="-283878" algn="l">
              <a:buFont typeface="Wingdings"/>
              <a:buChar char="ü"/>
              <a:defRPr/>
            </a:pPr>
            <a:r>
              <a:rPr lang="ru-RU" sz="7200" b="0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Собственно - методическая</a:t>
            </a:r>
            <a:endParaRPr sz="72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532162" indent="-283878" algn="l">
              <a:buFont typeface="Wingdings"/>
              <a:buChar char="ü"/>
              <a:defRPr/>
            </a:pPr>
            <a:r>
              <a:rPr lang="ru-RU" sz="7200" b="0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Координационная </a:t>
            </a:r>
            <a:endParaRPr sz="72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532162" indent="-283878" algn="l">
              <a:buFont typeface="Wingdings"/>
              <a:buChar char="ü"/>
              <a:defRPr/>
            </a:pPr>
            <a:r>
              <a:rPr lang="ru-RU" sz="7200" b="0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Повышение профессионального мастерства</a:t>
            </a:r>
            <a:endParaRPr sz="72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261849" indent="-261849" algn="l">
              <a:buFont typeface="Wingdings"/>
              <a:buChar char="ü"/>
              <a:defRPr/>
            </a:pPr>
            <a:endParaRPr sz="7200"/>
          </a:p>
        </p:txBody>
      </p:sp>
      <p:sp>
        <p:nvSpPr>
          <p:cNvPr id="424636938" name="Subtitle 2" hidden="0"/>
          <p:cNvSpPr>
            <a:spLocks noGrp="1"/>
          </p:cNvSpPr>
          <p:nvPr isPhoto="0" userDrawn="0"/>
        </p:nvSpPr>
        <p:spPr bwMode="auto">
          <a:xfrm>
            <a:off x="7066091" y="3852453"/>
            <a:ext cx="4551551" cy="175259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 lnSpcReduction="13000"/>
          </a:bodyPr>
          <a:lstStyle>
            <a:lvl1pPr marL="0" indent="0" algn="ct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>
                <a:solidFill>
                  <a:srgbClr val="FF0000"/>
                </a:solidFill>
                <a:latin typeface="PT Astra Serif"/>
                <a:cs typeface="PT Astra Serif"/>
              </a:rPr>
              <a:t>Научно-методическая</a:t>
            </a:r>
            <a:endParaRPr/>
          </a:p>
          <a:p>
            <a:pPr>
              <a:defRPr/>
            </a:pPr>
            <a:endParaRPr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584301" indent="-383007" algn="l">
              <a:buFont typeface="Wingdings"/>
              <a:buChar char="ü"/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Прогностическая</a:t>
            </a:r>
            <a:endParaRPr/>
          </a:p>
          <a:p>
            <a:pPr marL="584301" indent="-383007" algn="l">
              <a:buFont typeface="Wingdings"/>
              <a:buChar char="ü"/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Проектирово</a:t>
            </a:r>
            <a:r>
              <a:rPr lang="ru-RU">
                <a:solidFill>
                  <a:srgbClr val="002060"/>
                </a:solidFill>
                <a:latin typeface="PT Astra Serif"/>
                <a:cs typeface="PT Astra Serif"/>
              </a:rPr>
              <a:t>чная</a:t>
            </a:r>
            <a:endParaRPr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0236500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41817" y="207989"/>
            <a:ext cx="8328896" cy="542063"/>
          </a:xfrm>
        </p:spPr>
        <p:txBody>
          <a:bodyPr/>
          <a:lstStyle/>
          <a:p>
            <a:pPr algn="ctr">
              <a:defRPr/>
            </a:pPr>
            <a:r>
              <a:rPr sz="2000" b="1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Организационно-методическая деятельность</a:t>
            </a:r>
            <a:endParaRPr sz="2000" b="1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sp>
        <p:nvSpPr>
          <p:cNvPr id="739581822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54980" y="1448294"/>
            <a:ext cx="5049174" cy="136478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sz="1800" b="1">
                <a:solidFill>
                  <a:srgbClr val="C00000"/>
                </a:solidFill>
                <a:latin typeface="PT Astra Serif"/>
                <a:cs typeface="PT Astra Serif"/>
              </a:rPr>
              <a:t>Собственно-методическая деятельность</a:t>
            </a:r>
            <a:r>
              <a:rPr sz="1800">
                <a:solidFill>
                  <a:srgbClr val="C00000"/>
                </a:solidFill>
                <a:latin typeface="PT Astra Serif"/>
                <a:cs typeface="PT Astra Serif"/>
              </a:rPr>
              <a:t> </a:t>
            </a:r>
            <a:endParaRPr sz="160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pic>
        <p:nvPicPr>
          <p:cNvPr id="433607323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>
            <a:off x="10070714" y="20497"/>
            <a:ext cx="2028990" cy="1459112"/>
          </a:xfrm>
          <a:prstGeom prst="rect">
            <a:avLst/>
          </a:prstGeom>
        </p:spPr>
      </p:pic>
      <p:sp>
        <p:nvSpPr>
          <p:cNvPr id="774994586" name="Объект 2" hidden="0"/>
          <p:cNvSpPr>
            <a:spLocks noGrp="1"/>
          </p:cNvSpPr>
          <p:nvPr isPhoto="0" userDrawn="0"/>
        </p:nvSpPr>
        <p:spPr bwMode="auto">
          <a:xfrm>
            <a:off x="5979501" y="1448294"/>
            <a:ext cx="5160145" cy="156823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38"/>
              </a:spcAft>
              <a:buFont typeface="Arial"/>
              <a:buNone/>
              <a:defRPr/>
            </a:pPr>
            <a:r>
              <a:rPr sz="2000" b="1">
                <a:solidFill>
                  <a:srgbClr val="C00000"/>
                </a:solidFill>
                <a:highlight>
                  <a:srgbClr val="FFFFFF"/>
                </a:highlight>
                <a:latin typeface="PT Astra Serif"/>
                <a:ea typeface="Arial"/>
                <a:cs typeface="PT Astra Serif"/>
              </a:rPr>
              <a:t>Координационная деятельность</a:t>
            </a:r>
            <a:r>
              <a:rPr sz="2000">
                <a:solidFill>
                  <a:srgbClr val="C00000"/>
                </a:solidFill>
                <a:highlight>
                  <a:srgbClr val="FFFFFF"/>
                </a:highlight>
                <a:latin typeface="PT Astra Serif"/>
                <a:ea typeface="Arial"/>
                <a:cs typeface="PT Astra Serif"/>
              </a:rPr>
              <a:t> </a:t>
            </a:r>
            <a:r>
              <a:rPr sz="4800">
                <a:solidFill>
                  <a:srgbClr val="C00000"/>
                </a:solidFill>
                <a:highlight>
                  <a:srgbClr val="FFFFFF"/>
                </a:highlight>
                <a:latin typeface="PT Astra Serif"/>
                <a:ea typeface="Arial"/>
                <a:cs typeface="PT Astra Serif"/>
              </a:rPr>
              <a:t> </a:t>
            </a:r>
            <a:endParaRPr sz="72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/>
          </a:p>
        </p:txBody>
      </p:sp>
      <p:sp>
        <p:nvSpPr>
          <p:cNvPr id="1513529364" name="Объект 2" hidden="0"/>
          <p:cNvSpPr>
            <a:spLocks noGrp="1"/>
          </p:cNvSpPr>
          <p:nvPr isPhoto="0" userDrawn="0"/>
        </p:nvSpPr>
        <p:spPr bwMode="auto">
          <a:xfrm>
            <a:off x="2377572" y="3166521"/>
            <a:ext cx="7555266" cy="274267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just">
              <a:spcAft>
                <a:spcPts val="138"/>
              </a:spcAft>
              <a:buFont typeface="Arial"/>
              <a:buNone/>
              <a:defRPr/>
            </a:pPr>
            <a:r>
              <a:rPr sz="2000" b="1">
                <a:solidFill>
                  <a:srgbClr val="C00000"/>
                </a:solidFill>
                <a:latin typeface="PT Astra Serif"/>
                <a:ea typeface="Open Sans"/>
                <a:cs typeface="PT Astra Serif"/>
              </a:rPr>
              <a:t>Повышение профессионального мастерства</a:t>
            </a:r>
            <a:endParaRPr sz="2000">
              <a:solidFill>
                <a:srgbClr val="C00000"/>
              </a:solidFill>
              <a:latin typeface="PT Astra Serif"/>
              <a:cs typeface="PT Astra Serif"/>
            </a:endParaRPr>
          </a:p>
          <a:p>
            <a:pPr marL="228600" indent="0" algn="just">
              <a:spcAft>
                <a:spcPts val="138"/>
              </a:spcAft>
              <a:buFont typeface="Arial"/>
              <a:buNone/>
              <a:defRPr/>
            </a:pPr>
            <a:r>
              <a:rPr sz="2000">
                <a:solidFill>
                  <a:srgbClr val="002060"/>
                </a:solidFill>
                <a:latin typeface="PT Astra Serif"/>
                <a:cs typeface="PT Astra Serif"/>
              </a:rPr>
              <a:t>В настоящее время это </a:t>
            </a:r>
            <a:r>
              <a:rPr sz="2000" b="1">
                <a:solidFill>
                  <a:srgbClr val="002060"/>
                </a:solidFill>
                <a:latin typeface="PT Astra Serif"/>
                <a:cs typeface="PT Astra Serif"/>
              </a:rPr>
              <a:t>НОР.</a:t>
            </a:r>
            <a:endParaRPr sz="200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sp>
        <p:nvSpPr>
          <p:cNvPr id="770822504" name="Объект 2" hidden="0"/>
          <p:cNvSpPr>
            <a:spLocks noGrp="1"/>
          </p:cNvSpPr>
          <p:nvPr isPhoto="0" userDrawn="0"/>
        </p:nvSpPr>
        <p:spPr bwMode="auto">
          <a:xfrm>
            <a:off x="352354" y="1897782"/>
            <a:ext cx="5049173" cy="111874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30000" lnSpcReduction="14000"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§"/>
              <a:defRPr/>
            </a:pPr>
            <a:r>
              <a:rPr sz="7200">
                <a:solidFill>
                  <a:srgbClr val="002060"/>
                </a:solidFill>
                <a:latin typeface="PT Astra Serif"/>
                <a:cs typeface="PT Astra Serif"/>
              </a:rPr>
              <a:t>методический совет </a:t>
            </a:r>
            <a:endParaRPr/>
          </a:p>
          <a:p>
            <a:pPr>
              <a:buFont typeface="Wingdings"/>
              <a:buChar char="§"/>
              <a:defRPr/>
            </a:pPr>
            <a:r>
              <a:rPr sz="7200">
                <a:solidFill>
                  <a:srgbClr val="002060"/>
                </a:solidFill>
                <a:latin typeface="PT Astra Serif"/>
                <a:cs typeface="PT Astra Serif"/>
              </a:rPr>
              <a:t> участие в конференциях</a:t>
            </a:r>
            <a:endParaRPr/>
          </a:p>
          <a:p>
            <a:pPr>
              <a:buFont typeface="Wingdings"/>
              <a:buChar char="§"/>
              <a:defRPr/>
            </a:pPr>
            <a:r>
              <a:rPr sz="7200">
                <a:solidFill>
                  <a:srgbClr val="002060"/>
                </a:solidFill>
                <a:latin typeface="PT Astra Serif"/>
                <a:cs typeface="PT Astra Serif"/>
              </a:rPr>
              <a:t> обобщение опыта</a:t>
            </a:r>
            <a:endParaRPr/>
          </a:p>
        </p:txBody>
      </p:sp>
      <p:sp>
        <p:nvSpPr>
          <p:cNvPr id="1747154928" name="Объект 2" hidden="0"/>
          <p:cNvSpPr>
            <a:spLocks noGrp="1"/>
          </p:cNvSpPr>
          <p:nvPr isPhoto="0" userDrawn="0"/>
        </p:nvSpPr>
        <p:spPr bwMode="auto">
          <a:xfrm>
            <a:off x="5785303" y="1786811"/>
            <a:ext cx="5160144" cy="156823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25000" lnSpcReduction="15000"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38"/>
              </a:spcAft>
              <a:buFont typeface="Arial"/>
              <a:buNone/>
              <a:defRPr/>
            </a:pPr>
            <a:endParaRPr sz="1400">
              <a:latin typeface="PT Astra Serif"/>
              <a:cs typeface="PT Astra Serif"/>
            </a:endParaRPr>
          </a:p>
          <a:p>
            <a:pPr>
              <a:buFont typeface="Wingdings"/>
              <a:buChar char="§"/>
              <a:defRPr/>
            </a:pPr>
            <a:r>
              <a:rPr sz="7200" b="0" i="0">
                <a:solidFill>
                  <a:srgbClr val="002060"/>
                </a:solidFill>
                <a:latin typeface="PT Astra Serif"/>
                <a:cs typeface="PT Astra Serif"/>
              </a:rPr>
              <a:t>планы </a:t>
            </a:r>
            <a:endParaRPr/>
          </a:p>
          <a:p>
            <a:pPr>
              <a:buFont typeface="Wingdings"/>
              <a:buChar char="§"/>
              <a:defRPr/>
            </a:pPr>
            <a:r>
              <a:rPr sz="7200" b="0" i="0">
                <a:solidFill>
                  <a:srgbClr val="002060"/>
                </a:solidFill>
                <a:latin typeface="PT Astra Serif"/>
                <a:cs typeface="PT Astra Serif"/>
              </a:rPr>
              <a:t>программы</a:t>
            </a:r>
            <a:endParaRPr/>
          </a:p>
          <a:p>
            <a:pPr>
              <a:buFont typeface="Wingdings"/>
              <a:buChar char="§"/>
              <a:defRPr/>
            </a:pPr>
            <a:r>
              <a:rPr sz="7200" b="0" i="0">
                <a:solidFill>
                  <a:srgbClr val="002060"/>
                </a:solidFill>
                <a:latin typeface="PT Astra Serif"/>
                <a:cs typeface="PT Astra Serif"/>
              </a:rPr>
              <a:t>положения </a:t>
            </a:r>
            <a:endParaRPr sz="14000" b="0" i="0">
              <a:solidFill>
                <a:srgbClr val="002060"/>
              </a:solidFill>
            </a:endParaRPr>
          </a:p>
          <a:p>
            <a:pPr>
              <a:buFont typeface="Wingdings"/>
              <a:buChar char="§"/>
              <a:defRPr/>
            </a:pPr>
            <a:endParaRPr sz="14000" b="0" i="0">
              <a:solidFill>
                <a:srgbClr val="002060"/>
              </a:solidFill>
            </a:endParaRPr>
          </a:p>
        </p:txBody>
      </p:sp>
      <p:sp>
        <p:nvSpPr>
          <p:cNvPr id="2059329451" name="Объект 2" hidden="0"/>
          <p:cNvSpPr>
            <a:spLocks noGrp="1"/>
          </p:cNvSpPr>
          <p:nvPr isPhoto="0" userDrawn="0"/>
        </p:nvSpPr>
        <p:spPr bwMode="auto">
          <a:xfrm>
            <a:off x="2659624" y="4005199"/>
            <a:ext cx="7555266" cy="274267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25000" lnSpcReduction="15000"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38"/>
              </a:spcAft>
              <a:buFont typeface="Wingdings"/>
              <a:buChar char="§"/>
              <a:defRPr/>
            </a:pPr>
            <a:r>
              <a:rPr sz="7200">
                <a:solidFill>
                  <a:srgbClr val="002060"/>
                </a:solidFill>
                <a:latin typeface="PT Astra Serif"/>
                <a:cs typeface="PT Astra Serif"/>
              </a:rPr>
              <a:t>консультации</a:t>
            </a:r>
            <a:endParaRPr/>
          </a:p>
          <a:p>
            <a:pPr algn="just">
              <a:spcAft>
                <a:spcPts val="138"/>
              </a:spcAft>
              <a:buFont typeface="Wingdings"/>
              <a:buChar char="§"/>
              <a:defRPr/>
            </a:pPr>
            <a:r>
              <a:rPr sz="7200">
                <a:solidFill>
                  <a:srgbClr val="002060"/>
                </a:solidFill>
                <a:latin typeface="PT Astra Serif"/>
                <a:cs typeface="PT Astra Serif"/>
              </a:rPr>
              <a:t>самообразование</a:t>
            </a:r>
            <a:endParaRPr/>
          </a:p>
          <a:p>
            <a:pPr algn="just">
              <a:spcAft>
                <a:spcPts val="138"/>
              </a:spcAft>
              <a:buFont typeface="Wingdings"/>
              <a:buChar char="§"/>
              <a:defRPr/>
            </a:pPr>
            <a:r>
              <a:rPr sz="7200">
                <a:solidFill>
                  <a:srgbClr val="002060"/>
                </a:solidFill>
                <a:latin typeface="PT Astra Serif"/>
                <a:cs typeface="PT Astra Serif"/>
              </a:rPr>
              <a:t>курсы повышения квалификации </a:t>
            </a:r>
            <a:endParaRPr/>
          </a:p>
          <a:p>
            <a:pPr algn="just">
              <a:spcAft>
                <a:spcPts val="138"/>
              </a:spcAft>
              <a:buFont typeface="Wingdings"/>
              <a:buChar char="§"/>
              <a:defRPr/>
            </a:pPr>
            <a:r>
              <a:rPr sz="7200">
                <a:solidFill>
                  <a:srgbClr val="002060"/>
                </a:solidFill>
                <a:latin typeface="PT Astra Serif"/>
                <a:cs typeface="PT Astra Serif"/>
              </a:rPr>
              <a:t>конференции</a:t>
            </a:r>
            <a:endParaRPr/>
          </a:p>
          <a:p>
            <a:pPr algn="just">
              <a:spcAft>
                <a:spcPts val="138"/>
              </a:spcAft>
              <a:buFont typeface="Wingdings"/>
              <a:buChar char="§"/>
              <a:defRPr/>
            </a:pPr>
            <a:r>
              <a:rPr lang="ru-RU" sz="7200" b="0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лекции</a:t>
            </a:r>
            <a:endParaRPr sz="72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just">
              <a:spcAft>
                <a:spcPts val="138"/>
              </a:spcAft>
              <a:buFont typeface="Wingdings"/>
              <a:buChar char="§"/>
              <a:defRPr/>
            </a:pPr>
            <a:r>
              <a:rPr lang="ru-RU" sz="7200" b="0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 круглые столы </a:t>
            </a:r>
            <a:endParaRPr sz="72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just">
              <a:spcAft>
                <a:spcPts val="138"/>
              </a:spcAft>
              <a:buFont typeface="Wingdings"/>
              <a:buChar char="§"/>
              <a:defRPr/>
            </a:pPr>
            <a:r>
              <a:rPr lang="ru-RU" sz="7200" b="0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мастер – классы</a:t>
            </a:r>
            <a:endParaRPr sz="72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just">
              <a:spcAft>
                <a:spcPts val="138"/>
              </a:spcAft>
              <a:buFont typeface="Wingdings"/>
              <a:buChar char="§"/>
              <a:defRPr/>
            </a:pPr>
            <a:r>
              <a:rPr lang="ru-RU" sz="7200" b="0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 открытые занятия и т.д.</a:t>
            </a:r>
            <a:endParaRPr sz="72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7200"/>
          </a:p>
          <a:p>
            <a:pPr algn="just">
              <a:spcAft>
                <a:spcPts val="138"/>
              </a:spcAft>
              <a:buFont typeface="Wingdings"/>
              <a:buChar char="§"/>
              <a:defRPr/>
            </a:pPr>
            <a:endParaRPr sz="1400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1740307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94975" y="325356"/>
            <a:ext cx="8097705" cy="424695"/>
          </a:xfrm>
        </p:spPr>
        <p:txBody>
          <a:bodyPr/>
          <a:lstStyle/>
          <a:p>
            <a:pPr algn="ctr">
              <a:defRPr/>
            </a:pPr>
            <a:r>
              <a:rPr sz="2000" b="1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Учебно-методическая деятельность</a:t>
            </a:r>
            <a:endParaRPr sz="2000" b="1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sp>
        <p:nvSpPr>
          <p:cNvPr id="684784747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809" y="1418730"/>
            <a:ext cx="4965969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 algn="ctr">
              <a:buFont typeface="Arial"/>
              <a:buNone/>
              <a:defRPr/>
            </a:pPr>
            <a:r>
              <a:rPr sz="2000" b="1">
                <a:solidFill>
                  <a:srgbClr val="C00000"/>
                </a:solidFill>
                <a:highlight>
                  <a:srgbClr val="FFFFFF"/>
                </a:highlight>
                <a:latin typeface="PT Astra Serif"/>
                <a:ea typeface="Verdana"/>
                <a:cs typeface="PT Astra Serif"/>
              </a:rPr>
              <a:t>Информационная деятельность</a:t>
            </a:r>
            <a:r>
              <a:rPr sz="2000">
                <a:solidFill>
                  <a:srgbClr val="C00000"/>
                </a:solidFill>
                <a:highlight>
                  <a:srgbClr val="FFFFFF"/>
                </a:highlight>
                <a:latin typeface="PT Astra Serif"/>
                <a:ea typeface="Verdana"/>
                <a:cs typeface="PT Astra Serif"/>
              </a:rPr>
              <a:t> </a:t>
            </a:r>
            <a:endParaRPr>
              <a:solidFill>
                <a:srgbClr val="C00000"/>
              </a:solidFill>
            </a:endParaRPr>
          </a:p>
          <a:p>
            <a:pPr marL="0" indent="0" algn="ctr">
              <a:buFont typeface="Arial"/>
              <a:buNone/>
              <a:defRPr/>
            </a:pPr>
            <a:r>
              <a:rPr sz="2000">
                <a:solidFill>
                  <a:srgbClr val="002060"/>
                </a:solidFill>
                <a:highlight>
                  <a:srgbClr val="FFFFFF"/>
                </a:highlight>
                <a:latin typeface="PT Astra Serif"/>
                <a:ea typeface="Verdana"/>
                <a:cs typeface="PT Astra Serif"/>
              </a:rPr>
              <a:t> </a:t>
            </a:r>
            <a:endParaRPr sz="1200">
              <a:solidFill>
                <a:srgbClr val="002060"/>
              </a:solidFill>
              <a:latin typeface="PT Astra Serif"/>
              <a:ea typeface="Verdana"/>
              <a:cs typeface="PT Astra Serif"/>
            </a:endParaRPr>
          </a:p>
          <a:p>
            <a:pPr>
              <a:buFont typeface="Wingdings"/>
              <a:buChar char="§"/>
              <a:defRPr/>
            </a:pPr>
            <a:r>
              <a:rPr sz="160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размещение информации на интернет ресурсах</a:t>
            </a:r>
            <a:endParaRPr/>
          </a:p>
          <a:p>
            <a:pPr>
              <a:buFont typeface="Wingdings"/>
              <a:buChar char="§"/>
              <a:defRPr/>
            </a:pPr>
            <a:r>
              <a:rPr sz="160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изготовление памяток, буклетов, </a:t>
            </a:r>
            <a:endParaRPr/>
          </a:p>
          <a:p>
            <a:pPr>
              <a:buFont typeface="Wingdings"/>
              <a:buChar char="§"/>
              <a:defRPr/>
            </a:pPr>
            <a:r>
              <a:rPr sz="160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просмотр </a:t>
            </a:r>
            <a:r>
              <a:rPr sz="1600">
                <a:solidFill>
                  <a:srgbClr val="002060"/>
                </a:solidFill>
                <a:highlight>
                  <a:srgbClr val="FFFFFF"/>
                </a:highlight>
                <a:latin typeface="PT Astra Serif"/>
                <a:ea typeface="Verdana"/>
                <a:cs typeface="PT Astra Serif"/>
              </a:rPr>
              <a:t>видео-лекции, практикумов, электронных мультимедийных учебников;</a:t>
            </a:r>
            <a:endParaRPr/>
          </a:p>
          <a:p>
            <a:pPr>
              <a:buFont typeface="Wingdings"/>
              <a:buChar char="§"/>
              <a:defRPr/>
            </a:pPr>
            <a:r>
              <a:rPr sz="1600">
                <a:solidFill>
                  <a:srgbClr val="002060"/>
                </a:solidFill>
                <a:highlight>
                  <a:srgbClr val="FFFFFF"/>
                </a:highlight>
                <a:latin typeface="PT Astra Serif"/>
                <a:ea typeface="Verdana"/>
                <a:cs typeface="PT Astra Serif"/>
              </a:rPr>
              <a:t>использование компьютерных обучающих и тестирующих систем; </a:t>
            </a:r>
            <a:endParaRPr/>
          </a:p>
          <a:p>
            <a:pPr>
              <a:buFont typeface="Wingdings"/>
              <a:buChar char="§"/>
              <a:defRPr/>
            </a:pPr>
            <a:r>
              <a:rPr sz="1600">
                <a:solidFill>
                  <a:srgbClr val="002060"/>
                </a:solidFill>
                <a:highlight>
                  <a:srgbClr val="FFFFFF"/>
                </a:highlight>
                <a:latin typeface="PT Astra Serif"/>
                <a:ea typeface="Verdana"/>
                <a:cs typeface="PT Astra Serif"/>
              </a:rPr>
              <a:t>консультации; </a:t>
            </a:r>
            <a:endParaRPr/>
          </a:p>
          <a:p>
            <a:pPr>
              <a:buFont typeface="Wingdings"/>
              <a:buChar char="§"/>
              <a:defRPr/>
            </a:pPr>
            <a:r>
              <a:rPr sz="1600">
                <a:solidFill>
                  <a:srgbClr val="002060"/>
                </a:solidFill>
                <a:highlight>
                  <a:srgbClr val="FFFFFF"/>
                </a:highlight>
                <a:latin typeface="PT Astra Serif"/>
                <a:ea typeface="Verdana"/>
                <a:cs typeface="PT Astra Serif"/>
              </a:rPr>
              <a:t>видеоконференции</a:t>
            </a:r>
            <a:endParaRPr sz="3600">
              <a:solidFill>
                <a:srgbClr val="002060"/>
              </a:solidFill>
            </a:endParaRPr>
          </a:p>
        </p:txBody>
      </p:sp>
      <p:pic>
        <p:nvPicPr>
          <p:cNvPr id="926655136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>
            <a:off x="10070714" y="20497"/>
            <a:ext cx="2028990" cy="1459112"/>
          </a:xfrm>
          <a:prstGeom prst="rect">
            <a:avLst/>
          </a:prstGeom>
        </p:spPr>
      </p:pic>
      <p:sp>
        <p:nvSpPr>
          <p:cNvPr id="289217334" name="Объект 2" hidden="0"/>
          <p:cNvSpPr>
            <a:spLocks noGrp="1"/>
          </p:cNvSpPr>
          <p:nvPr isPhoto="0" userDrawn="0"/>
        </p:nvSpPr>
        <p:spPr bwMode="auto">
          <a:xfrm>
            <a:off x="5911046" y="2093800"/>
            <a:ext cx="5412668" cy="435133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5000" lnSpcReduction="1000"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  <a:defRPr/>
            </a:pPr>
            <a:r>
              <a:rPr sz="2000" b="1">
                <a:solidFill>
                  <a:srgbClr val="C00000"/>
                </a:solidFill>
                <a:highlight>
                  <a:srgbClr val="FFFFFF"/>
                </a:highlight>
                <a:latin typeface="PT Astra Serif"/>
                <a:ea typeface="Arial"/>
                <a:cs typeface="PT Astra Serif"/>
              </a:rPr>
              <a:t>Аналитическая</a:t>
            </a:r>
            <a:r>
              <a:rPr sz="2000">
                <a:solidFill>
                  <a:srgbClr val="C00000"/>
                </a:solidFill>
                <a:highlight>
                  <a:srgbClr val="FFFFFF"/>
                </a:highlight>
                <a:latin typeface="PT Astra Serif"/>
                <a:ea typeface="Arial"/>
                <a:cs typeface="PT Astra Serif"/>
              </a:rPr>
              <a:t> </a:t>
            </a:r>
            <a:r>
              <a:rPr sz="2000" b="1">
                <a:solidFill>
                  <a:srgbClr val="C00000"/>
                </a:solidFill>
                <a:highlight>
                  <a:srgbClr val="FFFFFF"/>
                </a:highlight>
                <a:latin typeface="PT Astra Serif"/>
                <a:ea typeface="Arial"/>
                <a:cs typeface="PT Astra Serif"/>
              </a:rPr>
              <a:t>деятельность</a:t>
            </a:r>
            <a:r>
              <a:rPr sz="2000">
                <a:solidFill>
                  <a:srgbClr val="C00000"/>
                </a:solidFill>
                <a:highlight>
                  <a:srgbClr val="FFFFFF"/>
                </a:highlight>
                <a:latin typeface="PT Astra Serif"/>
                <a:ea typeface="Arial"/>
                <a:cs typeface="PT Astra Serif"/>
              </a:rPr>
              <a:t> </a:t>
            </a:r>
            <a:endParaRPr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Font typeface="Arial"/>
              <a:buNone/>
              <a:defRPr/>
            </a:pPr>
            <a:endParaRPr sz="2000" b="0">
              <a:solidFill>
                <a:srgbClr val="002060"/>
              </a:solidFill>
              <a:highlight>
                <a:srgbClr val="FFFFFF"/>
              </a:highlight>
              <a:latin typeface="PT Astra Serif"/>
              <a:ea typeface="Arial"/>
              <a:cs typeface="PT Astra Serif"/>
            </a:endParaRPr>
          </a:p>
          <a:p>
            <a:pPr>
              <a:buFont typeface="Wingdings"/>
              <a:buChar char="§"/>
              <a:defRPr/>
            </a:pPr>
            <a:r>
              <a:rPr lang="ru-RU" sz="160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выявление затруднений и  потребностей сотрудников ФСО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 sz="160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сбор и обработка информации о результатах работы специалистов ФСО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 sz="160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определение направлений  совершенствования методической работы</a:t>
            </a:r>
            <a:endParaRPr/>
          </a:p>
          <a:p>
            <a:pPr>
              <a:buFont typeface="Wingdings"/>
              <a:buChar char="§"/>
              <a:defRPr/>
            </a:pPr>
            <a:r>
              <a:rPr sz="1600">
                <a:solidFill>
                  <a:srgbClr val="002060"/>
                </a:solidFill>
                <a:latin typeface="PT Astra Serif"/>
                <a:cs typeface="PT Astra Serif"/>
              </a:rPr>
              <a:t>решения тренерских советов</a:t>
            </a:r>
            <a:endParaRPr/>
          </a:p>
          <a:p>
            <a:pPr>
              <a:buFont typeface="Wingdings"/>
              <a:buChar char="§"/>
              <a:defRPr/>
            </a:pPr>
            <a:r>
              <a:rPr sz="1600">
                <a:solidFill>
                  <a:srgbClr val="002060"/>
                </a:solidFill>
                <a:latin typeface="PT Astra Serif"/>
                <a:cs typeface="PT Astra Serif"/>
              </a:rPr>
              <a:t>создание банка данных актуального опыта</a:t>
            </a:r>
            <a:endParaRPr sz="3600"/>
          </a:p>
          <a:p>
            <a:pPr>
              <a:buFont typeface="Wingdings"/>
              <a:buChar char="§"/>
              <a:defRPr/>
            </a:pPr>
            <a:r>
              <a:rPr lang="ru-RU" sz="1600" b="0" i="0" u="none" strike="noStrike" cap="none" spc="0">
                <a:solidFill>
                  <a:srgbClr val="002060"/>
                </a:solidFill>
                <a:latin typeface="PT Astra Serif"/>
                <a:ea typeface="+mn-ea"/>
                <a:cs typeface="PT Astra Serif"/>
              </a:rPr>
              <a:t>аналитическая справка о качестве работы тренера</a:t>
            </a:r>
            <a:endParaRPr lang="ru-RU" sz="1600" b="0" i="0" u="none" strike="noStrike" cap="none" spc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defRPr/>
            </a:pPr>
            <a:r>
              <a:rPr lang="ru-RU" sz="1600" b="0" i="0" u="none" strike="noStrike" cap="none" spc="0">
                <a:solidFill>
                  <a:srgbClr val="002060"/>
                </a:solidFill>
                <a:latin typeface="PT Astra Serif"/>
                <a:ea typeface="+mn-ea"/>
                <a:cs typeface="PT Astra Serif"/>
              </a:rPr>
              <a:t>справка об уровне спортивных достижений занимающи</a:t>
            </a:r>
            <a:r>
              <a:rPr lang="ru-RU" sz="1600" b="0" i="0" u="none" strike="noStrike" cap="none" spc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хся</a:t>
            </a:r>
            <a:endParaRPr sz="1600" b="0" i="0" u="none" strike="noStrike" cap="none" spc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buFont typeface="Wingdings"/>
              <a:buChar char="§"/>
              <a:defRPr/>
            </a:pPr>
            <a:r>
              <a:rPr lang="ru-RU" sz="1600" b="0" i="0" u="none" strike="noStrike" cap="none" spc="0">
                <a:solidFill>
                  <a:srgbClr val="002060"/>
                </a:solidFill>
                <a:latin typeface="PT Astra Serif"/>
                <a:ea typeface="+mn-ea"/>
                <a:cs typeface="PT Astra Serif"/>
              </a:rPr>
              <a:t>отчеты</a:t>
            </a:r>
            <a:endParaRPr sz="16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291939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044659" y="532234"/>
            <a:ext cx="7523947" cy="28567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/>
          <a:p>
            <a:pPr indent="0" algn="ctr">
              <a:spcAft>
                <a:spcPts val="139"/>
              </a:spcAft>
              <a:defRPr/>
            </a:pPr>
            <a:r>
              <a:rPr sz="2000" b="1" i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Научно-методическая деятельность</a:t>
            </a:r>
            <a:endParaRPr sz="3600" b="1" i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 sz="2800">
              <a:latin typeface="PT Astra Serif"/>
              <a:cs typeface="PT Astra Serif"/>
            </a:endParaRPr>
          </a:p>
        </p:txBody>
      </p:sp>
      <p:sp>
        <p:nvSpPr>
          <p:cNvPr id="198330539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727227" y="1479609"/>
            <a:ext cx="4720537" cy="144801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25000" lnSpcReduction="15000"/>
          </a:bodyPr>
          <a:lstStyle/>
          <a:p>
            <a:pPr marL="0" indent="0">
              <a:buFont typeface="Arial"/>
              <a:buNone/>
              <a:defRPr/>
            </a:pPr>
            <a:r>
              <a:rPr sz="8000" b="1" i="0">
                <a:solidFill>
                  <a:srgbClr val="C00000"/>
                </a:solidFill>
                <a:latin typeface="PT Astra Serif"/>
                <a:cs typeface="PT Astra Serif"/>
              </a:rPr>
              <a:t>Прогностическая</a:t>
            </a:r>
            <a:r>
              <a:rPr sz="8000" b="1" i="0">
                <a:solidFill>
                  <a:srgbClr val="C00000"/>
                </a:solidFill>
                <a:highlight>
                  <a:srgbClr val="FFFFFF"/>
                </a:highlight>
                <a:latin typeface="PT Astra Serif"/>
                <a:ea typeface="Arial"/>
                <a:cs typeface="PT Astra Serif"/>
              </a:rPr>
              <a:t> деятельность</a:t>
            </a:r>
            <a:endParaRPr sz="8000" b="1" i="0">
              <a:solidFill>
                <a:srgbClr val="C00000"/>
              </a:solidFill>
              <a:latin typeface="PT Astra Serif"/>
              <a:ea typeface="Arial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8000" b="1" i="0">
              <a:solidFill>
                <a:srgbClr val="002060"/>
              </a:solidFill>
              <a:latin typeface="PT Astra Serif"/>
              <a:ea typeface="Arial"/>
              <a:cs typeface="PT Astra Serif"/>
            </a:endParaRPr>
          </a:p>
          <a:p>
            <a:pPr>
              <a:buFont typeface="Wingdings"/>
              <a:buChar char="§"/>
              <a:defRPr/>
            </a:pPr>
            <a:r>
              <a:rPr sz="8000" b="0" i="0">
                <a:solidFill>
                  <a:srgbClr val="002060"/>
                </a:solidFill>
                <a:latin typeface="PT Astra Serif"/>
                <a:cs typeface="PT Astra Serif"/>
              </a:rPr>
              <a:t>текущее и перспективное планирование</a:t>
            </a:r>
            <a:br>
              <a:rPr sz="8000">
                <a:solidFill>
                  <a:srgbClr val="002060"/>
                </a:solidFill>
              </a:rPr>
            </a:br>
            <a:endParaRPr sz="8000">
              <a:solidFill>
                <a:srgbClr val="002060"/>
              </a:solidFill>
            </a:endParaRPr>
          </a:p>
        </p:txBody>
      </p:sp>
      <p:pic>
        <p:nvPicPr>
          <p:cNvPr id="311673986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>
            <a:off x="10070714" y="20497"/>
            <a:ext cx="2028990" cy="1459112"/>
          </a:xfrm>
          <a:prstGeom prst="rect">
            <a:avLst/>
          </a:prstGeom>
        </p:spPr>
      </p:pic>
      <p:sp>
        <p:nvSpPr>
          <p:cNvPr id="2091682780" name="Объект 2" hidden="0"/>
          <p:cNvSpPr>
            <a:spLocks noGrp="1"/>
          </p:cNvSpPr>
          <p:nvPr isPhoto="0" userDrawn="0"/>
        </p:nvSpPr>
        <p:spPr bwMode="auto">
          <a:xfrm>
            <a:off x="6044171" y="1113560"/>
            <a:ext cx="4878156" cy="271493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sz="2000" b="1">
                <a:solidFill>
                  <a:srgbClr val="C00000"/>
                </a:solidFill>
                <a:latin typeface="PT Astra Serif"/>
                <a:ea typeface="Open Sans"/>
                <a:cs typeface="PT Astra Serif"/>
              </a:rPr>
              <a:t>Проектировочная </a:t>
            </a:r>
            <a:r>
              <a:rPr sz="2000" b="1">
                <a:solidFill>
                  <a:srgbClr val="C00000"/>
                </a:solidFill>
                <a:latin typeface="PT Astra Serif"/>
                <a:cs typeface="PT Astra Serif"/>
              </a:rPr>
              <a:t>деятельность </a:t>
            </a:r>
            <a:endParaRPr sz="2000">
              <a:solidFill>
                <a:srgbClr val="C00000"/>
              </a:solidFill>
              <a:highlight>
                <a:srgbClr val="FFFFFF"/>
              </a:highlight>
              <a:latin typeface="PT Astra Serif"/>
              <a:ea typeface="Arial"/>
              <a:cs typeface="PT Astra Serif"/>
            </a:endParaRPr>
          </a:p>
          <a:p>
            <a:pPr marL="0" indent="0">
              <a:buFont typeface="Arial"/>
              <a:buNone/>
              <a:defRPr/>
            </a:pPr>
            <a:endParaRPr sz="20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buFont typeface="Wingdings"/>
              <a:buChar char="§"/>
              <a:defRPr/>
            </a:pPr>
            <a:r>
              <a:rPr sz="2000">
                <a:solidFill>
                  <a:srgbClr val="002060"/>
                </a:solidFill>
                <a:latin typeface="PT Astra Serif"/>
                <a:cs typeface="PT Astra Serif"/>
              </a:rPr>
              <a:t>разработка образовательных программ,</a:t>
            </a:r>
            <a:endParaRPr/>
          </a:p>
          <a:p>
            <a:pPr>
              <a:buFont typeface="Wingdings"/>
              <a:buChar char="§"/>
              <a:defRPr/>
            </a:pPr>
            <a:r>
              <a:rPr sz="2000">
                <a:solidFill>
                  <a:srgbClr val="002060"/>
                </a:solidFill>
                <a:latin typeface="PT Astra Serif"/>
                <a:cs typeface="PT Astra Serif"/>
              </a:rPr>
              <a:t>разработка  методических материалов</a:t>
            </a:r>
            <a:endParaRPr/>
          </a:p>
          <a:p>
            <a:pPr>
              <a:buFont typeface="Wingdings"/>
              <a:buChar char="§"/>
              <a:defRPr/>
            </a:pPr>
            <a:r>
              <a:rPr sz="2000">
                <a:solidFill>
                  <a:srgbClr val="002060"/>
                </a:solidFill>
                <a:latin typeface="PT Astra Serif"/>
                <a:cs typeface="PT Astra Serif"/>
              </a:rPr>
              <a:t>внедрение инноваций</a:t>
            </a:r>
            <a:endParaRPr sz="720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alpha val="99999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59011127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>
            <a:off x="10182396" y="85230"/>
            <a:ext cx="1861822" cy="1338896"/>
          </a:xfrm>
          <a:prstGeom prst="rect">
            <a:avLst/>
          </a:prstGeom>
        </p:spPr>
      </p:pic>
      <p:sp>
        <p:nvSpPr>
          <p:cNvPr id="1185954086" name="TextBox 1185954085" hidden="0"/>
          <p:cNvSpPr txBox="1"/>
          <p:nvPr isPhoto="0" userDrawn="0"/>
        </p:nvSpPr>
        <p:spPr bwMode="auto">
          <a:xfrm>
            <a:off x="1005715" y="454999"/>
            <a:ext cx="9231453" cy="40152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Назовите </a:t>
            </a:r>
            <a:r>
              <a: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участник</a:t>
            </a:r>
            <a:r>
              <a:rPr lang="ru-RU"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ов</a:t>
            </a:r>
            <a:r>
              <a: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методической</a:t>
            </a:r>
            <a:r>
              <a: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работы</a:t>
            </a:r>
            <a:r>
              <a: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в </a:t>
            </a:r>
            <a:r>
              <a: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спортивной</a:t>
            </a:r>
            <a:r>
              <a: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школе</a:t>
            </a:r>
            <a:r>
              <a: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? </a:t>
            </a:r>
            <a:endParaRPr/>
          </a:p>
        </p:txBody>
      </p:sp>
      <p:sp>
        <p:nvSpPr>
          <p:cNvPr id="68263115" name=" 68263114" hidden="0"/>
          <p:cNvSpPr/>
          <p:nvPr isPhoto="0" userDrawn="0"/>
        </p:nvSpPr>
        <p:spPr bwMode="auto">
          <a:xfrm>
            <a:off x="6652040" y="4435362"/>
            <a:ext cx="14697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822102047" name="Рисунок 82210204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333378" y="1341406"/>
            <a:ext cx="7762644" cy="4614410"/>
          </a:xfrm>
          <a:prstGeom prst="rect">
            <a:avLst/>
          </a:prstGeom>
        </p:spPr>
      </p:pic>
      <p:sp>
        <p:nvSpPr>
          <p:cNvPr id="273259304" name=" 273259303" hidden="0"/>
          <p:cNvSpPr/>
          <p:nvPr isPhoto="0" userDrawn="0"/>
        </p:nvSpPr>
        <p:spPr bwMode="auto">
          <a:xfrm>
            <a:off x="8716107" y="5041091"/>
            <a:ext cx="5262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335678718" name="Рисунок 1335678717" hidden="0"/>
          <p:cNvPicPr>
            <a:picLocks noChangeAspect="1"/>
          </p:cNvPicPr>
          <p:nvPr isPhoto="0" userDrawn="0"/>
        </p:nvPicPr>
        <p:blipFill>
          <a:blip r:embed="rId4"/>
          <a:srcRect l="36803" t="17354" r="37449" b="10200"/>
          <a:stretch/>
        </p:blipFill>
        <p:spPr bwMode="auto">
          <a:xfrm flipH="0" flipV="0">
            <a:off x="9096022" y="1730185"/>
            <a:ext cx="2424175" cy="3836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93247988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>
            <a:off x="10260703" y="80604"/>
            <a:ext cx="1681791" cy="1209430"/>
          </a:xfrm>
          <a:prstGeom prst="rect">
            <a:avLst/>
          </a:prstGeom>
        </p:spPr>
      </p:pic>
      <p:sp>
        <p:nvSpPr>
          <p:cNvPr id="2024128537" name="TextBox 2024128536" hidden="0"/>
          <p:cNvSpPr txBox="1"/>
          <p:nvPr isPhoto="0" userDrawn="0"/>
        </p:nvSpPr>
        <p:spPr bwMode="auto">
          <a:xfrm>
            <a:off x="682051" y="334781"/>
            <a:ext cx="9231453" cy="7010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Кто же является участниками методической работы в спортивной школе? Кто входит в структуру?</a:t>
            </a:r>
            <a:endParaRPr/>
          </a:p>
        </p:txBody>
      </p:sp>
      <p:sp>
        <p:nvSpPr>
          <p:cNvPr id="190033036" name=" 190033035" hidden="0"/>
          <p:cNvSpPr/>
          <p:nvPr isPhoto="0" userDrawn="0"/>
        </p:nvSpPr>
        <p:spPr bwMode="auto">
          <a:xfrm>
            <a:off x="6652040" y="4435362"/>
            <a:ext cx="14697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715732123" name="Рисунок 71573212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84167" y="1140294"/>
            <a:ext cx="9427219" cy="5603898"/>
          </a:xfrm>
          <a:prstGeom prst="rect">
            <a:avLst/>
          </a:prstGeom>
        </p:spPr>
      </p:pic>
      <p:sp>
        <p:nvSpPr>
          <p:cNvPr id="435164591" name="TextBox 435164590" hidden="0"/>
          <p:cNvSpPr txBox="1"/>
          <p:nvPr isPhoto="0" userDrawn="0"/>
        </p:nvSpPr>
        <p:spPr bwMode="auto">
          <a:xfrm>
            <a:off x="1970679" y="2106393"/>
            <a:ext cx="1997727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800" b="1" i="1">
                <a:solidFill>
                  <a:srgbClr val="C00000"/>
                </a:solidFill>
                <a:latin typeface="Yu Gothic UI Semilight"/>
                <a:ea typeface="Yu Gothic UI Semilight"/>
                <a:cs typeface="Yu Gothic UI Semilight"/>
              </a:rPr>
              <a:t>Директор</a:t>
            </a:r>
            <a:endParaRPr/>
          </a:p>
        </p:txBody>
      </p:sp>
      <p:sp>
        <p:nvSpPr>
          <p:cNvPr id="617269184" name="TextBox 617269183" hidden="0"/>
          <p:cNvSpPr txBox="1"/>
          <p:nvPr isPhoto="0" userDrawn="0"/>
        </p:nvSpPr>
        <p:spPr bwMode="auto">
          <a:xfrm>
            <a:off x="746322" y="3074294"/>
            <a:ext cx="4155770" cy="137163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b="1" i="1">
                <a:solidFill>
                  <a:srgbClr val="C00000"/>
                </a:solidFill>
                <a:latin typeface="Yu Gothic UI Semilight"/>
                <a:ea typeface="Yu Gothic UI Semilight"/>
                <a:cs typeface="Yu Gothic UI Semilight"/>
              </a:rPr>
              <a:t>Заместитель</a:t>
            </a:r>
            <a:r>
              <a:rPr sz="2800" b="1" i="1">
                <a:solidFill>
                  <a:srgbClr val="C00000"/>
                </a:solidFill>
                <a:latin typeface="Yu Gothic UI Semilight"/>
                <a:ea typeface="Yu Gothic UI Semilight"/>
                <a:cs typeface="Yu Gothic UI Semilight"/>
              </a:rPr>
              <a:t> </a:t>
            </a:r>
            <a:r>
              <a:rPr sz="2800" b="1" i="1">
                <a:solidFill>
                  <a:srgbClr val="C00000"/>
                </a:solidFill>
                <a:latin typeface="Yu Gothic UI Semilight"/>
                <a:ea typeface="Yu Gothic UI Semilight"/>
                <a:cs typeface="Yu Gothic UI Semilight"/>
              </a:rPr>
              <a:t>директора</a:t>
            </a:r>
            <a:r>
              <a:rPr sz="2800" b="1" i="1">
                <a:solidFill>
                  <a:srgbClr val="C00000"/>
                </a:solidFill>
                <a:latin typeface="Yu Gothic UI Semilight"/>
                <a:ea typeface="Yu Gothic UI Semilight"/>
                <a:cs typeface="Yu Gothic UI Semilight"/>
              </a:rPr>
              <a:t> </a:t>
            </a:r>
            <a:endParaRPr/>
          </a:p>
          <a:p>
            <a:pPr algn="ctr">
              <a:defRPr/>
            </a:pPr>
            <a:r>
              <a:rPr sz="2800" b="1" i="1">
                <a:solidFill>
                  <a:srgbClr val="C00000"/>
                </a:solidFill>
                <a:latin typeface="Yu Gothic UI Semilight"/>
                <a:ea typeface="Yu Gothic UI Semilight"/>
                <a:cs typeface="Yu Gothic UI Semilight"/>
              </a:rPr>
              <a:t>(НМР, УВР, СР)</a:t>
            </a:r>
            <a:endParaRPr/>
          </a:p>
        </p:txBody>
      </p:sp>
      <p:sp>
        <p:nvSpPr>
          <p:cNvPr id="2114776432" name="TextBox 2114776431" hidden="0"/>
          <p:cNvSpPr txBox="1"/>
          <p:nvPr isPhoto="0" userDrawn="0"/>
        </p:nvSpPr>
        <p:spPr bwMode="auto">
          <a:xfrm>
            <a:off x="682051" y="4578632"/>
            <a:ext cx="4034244" cy="66877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600" b="1" i="1">
                <a:solidFill>
                  <a:srgbClr val="C00000"/>
                </a:solidFill>
                <a:latin typeface="Yu Gothic UI Semilight"/>
                <a:ea typeface="Yu Gothic UI Semilight"/>
                <a:cs typeface="Yu Gothic UI Semilight"/>
              </a:rPr>
              <a:t>Начальник</a:t>
            </a:r>
            <a:r>
              <a:rPr sz="2600" b="1" i="1">
                <a:solidFill>
                  <a:srgbClr val="C00000"/>
                </a:solidFill>
                <a:latin typeface="Yu Gothic UI Semilight"/>
                <a:ea typeface="Yu Gothic UI Semilight"/>
                <a:cs typeface="Yu Gothic UI Semilight"/>
              </a:rPr>
              <a:t> </a:t>
            </a:r>
            <a:r>
              <a:rPr sz="2600" b="1" i="1">
                <a:solidFill>
                  <a:srgbClr val="C00000"/>
                </a:solidFill>
                <a:latin typeface="Yu Gothic UI Semilight"/>
                <a:ea typeface="Yu Gothic UI Semilight"/>
                <a:cs typeface="Yu Gothic UI Semilight"/>
              </a:rPr>
              <a:t>отдела</a:t>
            </a:r>
            <a:endParaRPr sz="2600" b="1" i="1">
              <a:solidFill>
                <a:srgbClr val="C00000"/>
              </a:solidFill>
              <a:latin typeface="Yu Gothic UI Semilight"/>
              <a:ea typeface="Yu Gothic UI Semilight"/>
              <a:cs typeface="Yu Gothic UI Semilight"/>
            </a:endParaRPr>
          </a:p>
        </p:txBody>
      </p:sp>
      <p:sp>
        <p:nvSpPr>
          <p:cNvPr id="738042282" name="TextBox 738042281" hidden="0"/>
          <p:cNvSpPr txBox="1"/>
          <p:nvPr isPhoto="0" userDrawn="0"/>
        </p:nvSpPr>
        <p:spPr bwMode="auto">
          <a:xfrm>
            <a:off x="5735960" y="3233377"/>
            <a:ext cx="3838892" cy="4877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 i="1">
                <a:solidFill>
                  <a:srgbClr val="C00000"/>
                </a:solidFill>
                <a:latin typeface="Yu Gothic UI Semilight"/>
                <a:ea typeface="Yu Gothic UI Semilight"/>
                <a:cs typeface="Yu Gothic UI Semilight"/>
              </a:rPr>
              <a:t>Инструктор-методист</a:t>
            </a:r>
            <a:endParaRPr sz="2600" b="1" i="1">
              <a:solidFill>
                <a:srgbClr val="C00000"/>
              </a:solidFill>
              <a:latin typeface="Yu Gothic UI Semilight"/>
              <a:ea typeface="Yu Gothic UI Semilight"/>
              <a:cs typeface="Yu Gothic UI Semilight"/>
            </a:endParaRPr>
          </a:p>
        </p:txBody>
      </p:sp>
      <p:sp>
        <p:nvSpPr>
          <p:cNvPr id="1367256014" name="TextBox 1367256013" hidden="0"/>
          <p:cNvSpPr txBox="1"/>
          <p:nvPr isPhoto="0" userDrawn="0"/>
        </p:nvSpPr>
        <p:spPr bwMode="auto">
          <a:xfrm>
            <a:off x="6586567" y="4313442"/>
            <a:ext cx="1368749" cy="4877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 i="1">
                <a:solidFill>
                  <a:srgbClr val="C00000"/>
                </a:solidFill>
                <a:latin typeface="Yu Gothic UI Semilight"/>
                <a:ea typeface="Yu Gothic UI Semilight"/>
                <a:cs typeface="Yu Gothic UI Semilight"/>
              </a:rPr>
              <a:t>Тренер</a:t>
            </a:r>
            <a:endParaRPr sz="2600" b="1" i="1">
              <a:solidFill>
                <a:srgbClr val="C00000"/>
              </a:solidFill>
              <a:latin typeface="Yu Gothic UI Semilight"/>
              <a:ea typeface="Yu Gothic UI Semilight"/>
              <a:cs typeface="Yu Gothic UI Semilight"/>
            </a:endParaRPr>
          </a:p>
        </p:txBody>
      </p:sp>
      <p:sp>
        <p:nvSpPr>
          <p:cNvPr id="11" name="TextBox 10" hidden="0"/>
          <p:cNvSpPr txBox="1"/>
          <p:nvPr isPhoto="0" userDrawn="0"/>
        </p:nvSpPr>
        <p:spPr bwMode="auto">
          <a:xfrm>
            <a:off x="5438201" y="1746905"/>
            <a:ext cx="4034244" cy="124521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600" b="1" i="1">
                <a:solidFill>
                  <a:srgbClr val="C00000"/>
                </a:solidFill>
                <a:latin typeface="Yu Gothic UI Semilight"/>
                <a:ea typeface="Yu Gothic UI Semilight"/>
                <a:cs typeface="Yu Gothic UI Semilight"/>
              </a:rPr>
              <a:t>Старший</a:t>
            </a:r>
            <a:r>
              <a:rPr sz="2600" b="1" i="1">
                <a:solidFill>
                  <a:srgbClr val="C00000"/>
                </a:solidFill>
                <a:latin typeface="Yu Gothic UI Semilight"/>
                <a:ea typeface="Yu Gothic UI Semilight"/>
                <a:cs typeface="Yu Gothic UI Semilight"/>
              </a:rPr>
              <a:t> </a:t>
            </a:r>
            <a:r>
              <a:rPr sz="2600" b="1" i="1">
                <a:solidFill>
                  <a:srgbClr val="C00000"/>
                </a:solidFill>
                <a:latin typeface="Yu Gothic UI Semilight"/>
                <a:ea typeface="Yu Gothic UI Semilight"/>
                <a:cs typeface="Yu Gothic UI Semilight"/>
              </a:rPr>
              <a:t>инструктор-методист</a:t>
            </a:r>
            <a:endParaRPr sz="2600" b="1" i="1">
              <a:solidFill>
                <a:srgbClr val="C00000"/>
              </a:solidFill>
              <a:latin typeface="Yu Gothic UI Semilight"/>
              <a:ea typeface="Yu Gothic UI Semilight"/>
              <a:cs typeface="Yu Gothic UI Semi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481659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73686" y="263400"/>
            <a:ext cx="10515600" cy="48665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Структура организации методической работы </a:t>
            </a:r>
            <a:br>
              <a: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</a:br>
            <a:r>
              <a: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в спортивной школе </a:t>
            </a:r>
            <a:endParaRPr sz="2000">
              <a:latin typeface="Book Antiqua"/>
              <a:ea typeface="Book Antiqua"/>
              <a:cs typeface="Book Antiqua"/>
            </a:endParaRPr>
          </a:p>
        </p:txBody>
      </p:sp>
      <p:pic>
        <p:nvPicPr>
          <p:cNvPr id="944572811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>
            <a:off x="10070714" y="20497"/>
            <a:ext cx="2028990" cy="1459112"/>
          </a:xfrm>
          <a:prstGeom prst="rect">
            <a:avLst/>
          </a:prstGeom>
        </p:spPr>
      </p:pic>
      <p:graphicFrame>
        <p:nvGraphicFramePr>
          <p:cNvPr id="1519013121" name="Схема 1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-305907" y="1301004"/>
          <a:ext cx="12026842" cy="4704546"/>
          <a:chOff x="0" y="0"/>
          <a:chExt cx="12026842" cy="4704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7000">
              <a:schemeClr val="bg1">
                <a:lumMod val="95000"/>
              </a:schemeClr>
            </a:gs>
            <a:gs pos="43000">
              <a:srgbClr val="FFFFFF"/>
            </a:gs>
          </a:gsLst>
          <a:lin ang="1620000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7945402" name="" hidden="0"/>
          <p:cNvSpPr txBox="1"/>
          <p:nvPr isPhoto="0" userDrawn="0"/>
        </p:nvSpPr>
        <p:spPr bwMode="auto">
          <a:xfrm flipH="0" flipV="0">
            <a:off x="2682742" y="1174441"/>
            <a:ext cx="2968470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2076378399" name="" hidden="0"/>
          <p:cNvSpPr/>
          <p:nvPr isPhoto="0" userDrawn="0"/>
        </p:nvSpPr>
        <p:spPr bwMode="auto">
          <a:xfrm flipH="0" flipV="0">
            <a:off x="9371666" y="4187167"/>
            <a:ext cx="8961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35669670" name="" hidden="0"/>
          <p:cNvPicPr>
            <a:picLocks noChangeAspect="1"/>
          </p:cNvPicPr>
          <p:nvPr isPhoto="0" userDrawn="0"/>
        </p:nvPicPr>
        <p:blipFill>
          <a:blip r:embed="rId2"/>
          <a:srcRect l="2199" t="4713" r="4484" b="4844"/>
          <a:stretch/>
        </p:blipFill>
        <p:spPr bwMode="auto">
          <a:xfrm flipH="0" flipV="0">
            <a:off x="472572" y="712063"/>
            <a:ext cx="4531310" cy="5178640"/>
          </a:xfrm>
          <a:prstGeom prst="rect">
            <a:avLst/>
          </a:prstGeom>
        </p:spPr>
      </p:pic>
      <p:sp>
        <p:nvSpPr>
          <p:cNvPr id="45874306" name="" hidden="0"/>
          <p:cNvSpPr txBox="1"/>
          <p:nvPr isPhoto="0" userDrawn="0"/>
        </p:nvSpPr>
        <p:spPr bwMode="auto">
          <a:xfrm flipH="0" flipV="0">
            <a:off x="4578495" y="1725189"/>
            <a:ext cx="6926899" cy="14325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2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Любая деятельность методиста регламентирована документами</a:t>
            </a:r>
            <a:endParaRPr sz="220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  <a:p>
            <a:pPr algn="ctr">
              <a:defRPr/>
            </a:pPr>
            <a:endParaRPr sz="220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  <a:p>
            <a:pPr algn="ctr">
              <a:defRPr/>
            </a:pPr>
            <a:r>
              <a:rPr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Назовите какими?</a:t>
            </a:r>
            <a:endParaRPr sz="2200" b="1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pic>
        <p:nvPicPr>
          <p:cNvPr id="1345415677" name="Рисунок 3" hidden="0"/>
          <p:cNvPicPr>
            <a:picLocks noChangeAspect="1"/>
          </p:cNvPicPr>
          <p:nvPr isPhoto="0" userDrawn="0"/>
        </p:nvPicPr>
        <p:blipFill>
          <a:blip r:embed="rId3"/>
          <a:srcRect l="16460" t="25513" r="17870" b="28510"/>
          <a:stretch/>
        </p:blipFill>
        <p:spPr bwMode="auto">
          <a:xfrm flipH="0" flipV="0">
            <a:off x="10311990" y="20496"/>
            <a:ext cx="1787713" cy="1285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9328146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566458" y="654416"/>
            <a:ext cx="5788980" cy="41005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lang="ru-RU" sz="2600" b="1" i="0" u="none" strike="noStrike" cap="none" spc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Нормативно-правовые акты </a:t>
            </a:r>
            <a:endParaRPr sz="2600" b="1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  <a:p>
            <a:pPr>
              <a:defRPr/>
            </a:pPr>
            <a:endParaRPr sz="2600">
              <a:latin typeface="Book Antiqua"/>
              <a:ea typeface="Book Antiqua"/>
              <a:cs typeface="Book Antiqua"/>
            </a:endParaRPr>
          </a:p>
        </p:txBody>
      </p:sp>
      <p:pic>
        <p:nvPicPr>
          <p:cNvPr id="348879082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>
            <a:off x="10070714" y="20497"/>
            <a:ext cx="2028990" cy="1459112"/>
          </a:xfrm>
          <a:prstGeom prst="rect">
            <a:avLst/>
          </a:prstGeom>
        </p:spPr>
      </p:pic>
      <p:sp>
        <p:nvSpPr>
          <p:cNvPr id="408610780" name="Текст 1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338237" y="1346908"/>
            <a:ext cx="4937760" cy="736281"/>
          </a:xfrm>
        </p:spPr>
        <p:txBody>
          <a:bodyPr>
            <a:noAutofit/>
          </a:bodyPr>
          <a:lstStyle/>
          <a:p>
            <a:pPr marL="0" indent="0" algn="ctr">
              <a:buFont typeface="Arial"/>
              <a:buNone/>
              <a:defRPr/>
            </a:pPr>
            <a:r>
              <a:rPr lang="ru-RU" sz="1600" b="1">
                <a:solidFill>
                  <a:srgbClr val="C00000"/>
                </a:solidFill>
                <a:latin typeface="PT Astra Serif"/>
                <a:cs typeface="PT Astra Serif"/>
              </a:rPr>
              <a:t>Непосредственно для регламентирования методической работы</a:t>
            </a:r>
            <a:endParaRPr sz="1600" b="1">
              <a:solidFill>
                <a:srgbClr val="C00000"/>
              </a:solidFill>
              <a:latin typeface="PT Astra Serif"/>
              <a:cs typeface="PT Astra Serif"/>
            </a:endParaRPr>
          </a:p>
        </p:txBody>
      </p:sp>
      <p:sp>
        <p:nvSpPr>
          <p:cNvPr id="1703379872" name="Текст 4" hidden="0"/>
          <p:cNvSpPr>
            <a:spLocks noGrp="1"/>
          </p:cNvSpPr>
          <p:nvPr isPhoto="0" userDrawn="0"/>
        </p:nvSpPr>
        <p:spPr bwMode="auto">
          <a:xfrm>
            <a:off x="6791269" y="2242161"/>
            <a:ext cx="4937760" cy="38414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sz="1600" b="1">
                <a:solidFill>
                  <a:srgbClr val="C00000"/>
                </a:solidFill>
                <a:latin typeface="PT Astra Serif"/>
                <a:cs typeface="PT Astra Serif"/>
              </a:rPr>
              <a:t>Для оказания методической помощи</a:t>
            </a:r>
            <a:endParaRPr sz="1600" b="1">
              <a:solidFill>
                <a:srgbClr val="C00000"/>
              </a:solidFill>
              <a:latin typeface="PT Astra Serif"/>
              <a:cs typeface="PT Astra Serif"/>
            </a:endParaRPr>
          </a:p>
        </p:txBody>
      </p:sp>
      <p:sp>
        <p:nvSpPr>
          <p:cNvPr id="678378457" name="Объект 6" hidden="0"/>
          <p:cNvSpPr>
            <a:spLocks noGrp="1"/>
          </p:cNvSpPr>
          <p:nvPr isPhoto="0" userDrawn="0"/>
        </p:nvSpPr>
        <p:spPr bwMode="auto">
          <a:xfrm>
            <a:off x="495445" y="2153875"/>
            <a:ext cx="5215597" cy="4365662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lang="ru-RU" sz="1600" b="0">
                <a:solidFill>
                  <a:srgbClr val="002060"/>
                </a:solidFill>
                <a:latin typeface="PT Astra Serif"/>
                <a:cs typeface="PT Astra Serif"/>
              </a:rPr>
              <a:t>План методической работы;</a:t>
            </a:r>
            <a:endParaRPr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lang="ru-RU" sz="1600" b="0">
                <a:solidFill>
                  <a:srgbClr val="002060"/>
                </a:solidFill>
                <a:latin typeface="PT Astra Serif"/>
                <a:cs typeface="PT Astra Serif"/>
              </a:rPr>
              <a:t>Положение о методическом (тренерско-методическом) совете, методическом кабинете, службе и т.д;</a:t>
            </a:r>
            <a:endParaRPr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lang="ru-RU" sz="1600" b="0">
                <a:solidFill>
                  <a:srgbClr val="002060"/>
                </a:solidFill>
                <a:latin typeface="PT Astra Serif"/>
                <a:cs typeface="PT Astra Serif"/>
              </a:rPr>
              <a:t>План работы методического совета, службы, кабинета;</a:t>
            </a:r>
            <a:endParaRPr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lang="ru-RU" sz="1600" b="0">
                <a:solidFill>
                  <a:srgbClr val="002060"/>
                </a:solidFill>
                <a:latin typeface="PT Astra Serif"/>
                <a:cs typeface="PT Astra Serif"/>
              </a:rPr>
              <a:t>Положение о внутришкольном контроле </a:t>
            </a:r>
            <a:br>
              <a:rPr lang="ru-RU" sz="1600" b="0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lang="ru-RU" sz="1600" b="0">
                <a:solidFill>
                  <a:srgbClr val="002060"/>
                </a:solidFill>
                <a:latin typeface="PT Astra Serif"/>
                <a:cs typeface="PT Astra Serif"/>
              </a:rPr>
              <a:t>(с указанием контроля по методической работе);</a:t>
            </a:r>
            <a:endParaRPr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lang="ru-RU" sz="1600" b="0">
                <a:solidFill>
                  <a:srgbClr val="002060"/>
                </a:solidFill>
                <a:latin typeface="PT Astra Serif"/>
                <a:cs typeface="PT Astra Serif"/>
              </a:rPr>
              <a:t>Положение о методическом семинаре, конференции;</a:t>
            </a:r>
            <a:endParaRPr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lang="ru-RU" sz="1600" b="0">
                <a:solidFill>
                  <a:srgbClr val="002060"/>
                </a:solidFill>
                <a:latin typeface="PT Astra Serif"/>
                <a:cs typeface="PT Astra Serif"/>
              </a:rPr>
              <a:t>График открытых мероприятий, занятий;</a:t>
            </a:r>
            <a:endParaRPr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lang="ru-RU" sz="1600" b="0">
                <a:solidFill>
                  <a:srgbClr val="002060"/>
                </a:solidFill>
                <a:latin typeface="PT Astra Serif"/>
                <a:cs typeface="PT Astra Serif"/>
              </a:rPr>
              <a:t>Положение об аттестации сотрудников;</a:t>
            </a:r>
            <a:endParaRPr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lang="ru-RU" sz="1600" b="0">
                <a:solidFill>
                  <a:srgbClr val="002060"/>
                </a:solidFill>
                <a:latin typeface="PT Astra Serif"/>
                <a:cs typeface="PT Astra Serif"/>
              </a:rPr>
              <a:t>План повышения квалификации сотрудников ФСО</a:t>
            </a:r>
            <a:endParaRPr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lang="ru-RU" sz="1600" b="0">
                <a:solidFill>
                  <a:srgbClr val="002060"/>
                </a:solidFill>
                <a:latin typeface="PT Astra Serif"/>
                <a:cs typeface="PT Astra Serif"/>
              </a:rPr>
              <a:t>др.</a:t>
            </a:r>
            <a:endParaRPr b="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sp>
        <p:nvSpPr>
          <p:cNvPr id="1906784355" name="Объект 5" hidden="0"/>
          <p:cNvSpPr>
            <a:spLocks noGrp="1"/>
          </p:cNvSpPr>
          <p:nvPr isPhoto="0" userDrawn="0"/>
        </p:nvSpPr>
        <p:spPr bwMode="auto">
          <a:xfrm>
            <a:off x="6842797" y="2784243"/>
            <a:ext cx="4937760" cy="337819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v"/>
              <a:defRPr/>
            </a:pPr>
            <a:r>
              <a:rPr lang="ru-RU" sz="1800" b="0">
                <a:solidFill>
                  <a:srgbClr val="002060"/>
                </a:solidFill>
                <a:latin typeface="PT Astra Serif"/>
                <a:cs typeface="PT Astra Serif"/>
              </a:rPr>
              <a:t>Порядок формирования тренировочных групп;</a:t>
            </a:r>
            <a:endParaRPr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buFont typeface="Wingdings"/>
              <a:buChar char="v"/>
              <a:defRPr/>
            </a:pPr>
            <a:r>
              <a:rPr lang="ru-RU" sz="1800" b="0">
                <a:solidFill>
                  <a:srgbClr val="002060"/>
                </a:solidFill>
                <a:latin typeface="PT Astra Serif"/>
                <a:cs typeface="PT Astra Serif"/>
              </a:rPr>
              <a:t>Положение о педагогическом совете;</a:t>
            </a:r>
            <a:endParaRPr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buFont typeface="Wingdings"/>
              <a:buChar char="v"/>
              <a:defRPr/>
            </a:pPr>
            <a:r>
              <a:rPr lang="ru-RU" sz="1800" b="0">
                <a:solidFill>
                  <a:srgbClr val="002060"/>
                </a:solidFill>
                <a:latin typeface="PT Astra Serif"/>
                <a:cs typeface="PT Astra Serif"/>
              </a:rPr>
              <a:t>Правила приема в ФСО;</a:t>
            </a:r>
            <a:endParaRPr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buFont typeface="Wingdings"/>
              <a:buChar char="v"/>
              <a:defRPr/>
            </a:pPr>
            <a:r>
              <a:rPr lang="ru-RU" sz="1800" b="0">
                <a:solidFill>
                  <a:srgbClr val="002060"/>
                </a:solidFill>
                <a:latin typeface="PT Astra Serif"/>
                <a:cs typeface="PT Astra Serif"/>
              </a:rPr>
              <a:t>Положение об итоговой аттестации занимающихся;</a:t>
            </a:r>
            <a:endParaRPr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buFont typeface="Wingdings"/>
              <a:buChar char="v"/>
              <a:defRPr/>
            </a:pPr>
            <a:r>
              <a:rPr lang="ru-RU" sz="1800" b="0">
                <a:solidFill>
                  <a:srgbClr val="002060"/>
                </a:solidFill>
                <a:latin typeface="PT Astra Serif"/>
                <a:cs typeface="PT Astra Serif"/>
              </a:rPr>
              <a:t>Протоколы приема контрольных нормативов;</a:t>
            </a:r>
            <a:endParaRPr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buFont typeface="Wingdings"/>
              <a:buChar char="v"/>
              <a:defRPr/>
            </a:pPr>
            <a:r>
              <a:rPr lang="ru-RU" sz="1800" b="0">
                <a:solidFill>
                  <a:srgbClr val="002060"/>
                </a:solidFill>
                <a:latin typeface="PT Astra Serif"/>
                <a:cs typeface="PT Astra Serif"/>
              </a:rPr>
              <a:t>Положение о приемной комиссии;</a:t>
            </a:r>
            <a:endParaRPr b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buFont typeface="Wingdings"/>
              <a:buChar char="v"/>
              <a:defRPr/>
            </a:pPr>
            <a:r>
              <a:rPr lang="ru-RU" sz="1800" b="0">
                <a:solidFill>
                  <a:srgbClr val="002060"/>
                </a:solidFill>
                <a:latin typeface="PT Astra Serif"/>
                <a:cs typeface="PT Astra Serif"/>
              </a:rPr>
              <a:t>др.</a:t>
            </a:r>
            <a:endParaRPr sz="1800" b="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2658490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4574774" y="226411"/>
            <a:ext cx="2783519" cy="559632"/>
          </a:xfrm>
        </p:spPr>
        <p:txBody>
          <a:bodyPr/>
          <a:lstStyle/>
          <a:p>
            <a:pPr>
              <a:defRPr/>
            </a:pPr>
            <a:r>
              <a:rPr sz="2200">
                <a:latin typeface="Book Antiqua"/>
                <a:ea typeface="Book Antiqua"/>
                <a:cs typeface="Book Antiqua"/>
              </a:rPr>
              <a:t>Домашнее задание</a:t>
            </a:r>
            <a:endParaRPr sz="2200">
              <a:latin typeface="Book Antiqua"/>
              <a:ea typeface="Book Antiqua"/>
              <a:cs typeface="Book Antiqua"/>
            </a:endParaRPr>
          </a:p>
        </p:txBody>
      </p:sp>
      <p:sp>
        <p:nvSpPr>
          <p:cNvPr id="1040554373" name="" hidden="0"/>
          <p:cNvSpPr txBox="1"/>
          <p:nvPr isPhoto="0" userDrawn="0"/>
        </p:nvSpPr>
        <p:spPr bwMode="auto">
          <a:xfrm flipH="0" flipV="0">
            <a:off x="4652475" y="4043298"/>
            <a:ext cx="6695458" cy="12801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6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  к 14 марта 2023 года</a:t>
            </a:r>
            <a:r>
              <a:rPr sz="26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 </a:t>
            </a:r>
            <a:endParaRPr sz="2600" b="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  <a:p>
            <a:pPr algn="ctr">
              <a:defRPr/>
            </a:pPr>
            <a:r>
              <a:rPr sz="2600" b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направить в адрес </a:t>
            </a:r>
            <a:endParaRPr lang="en-US" sz="2600" b="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  <a:p>
            <a:pPr algn="ctr">
              <a:defRPr/>
            </a:pPr>
            <a:r>
              <a:rPr lang="en-US" sz="2600" b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glubokih_1976@mail.ru</a:t>
            </a:r>
            <a:endParaRPr sz="2600" b="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973048208" name="" hidden="0"/>
          <p:cNvSpPr txBox="1"/>
          <p:nvPr isPhoto="0" userDrawn="0"/>
        </p:nvSpPr>
        <p:spPr bwMode="auto">
          <a:xfrm flipH="0" flipV="0">
            <a:off x="4952787" y="1496140"/>
            <a:ext cx="6187309" cy="22860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36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Подготовить </a:t>
            </a:r>
            <a:r>
              <a:rPr sz="36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(креативно) </a:t>
            </a:r>
            <a:r>
              <a:rPr sz="36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схему методической системы Вашей спортивной организации</a:t>
            </a:r>
            <a:endParaRPr sz="3600" b="1">
              <a:solidFill>
                <a:schemeClr val="accent5">
                  <a:lumMod val="50000"/>
                </a:schemeClr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362786162" name="" hidden="0"/>
          <p:cNvSpPr/>
          <p:nvPr isPhoto="0" userDrawn="0"/>
        </p:nvSpPr>
        <p:spPr bwMode="auto">
          <a:xfrm flipH="0" flipV="0">
            <a:off x="7781083" y="4577252"/>
            <a:ext cx="7112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077540329" name="" hidden="0"/>
          <p:cNvPicPr>
            <a:picLocks noChangeAspect="1"/>
          </p:cNvPicPr>
          <p:nvPr isPhoto="0" userDrawn="0"/>
        </p:nvPicPr>
        <p:blipFill>
          <a:blip r:embed="rId2"/>
          <a:srcRect l="0" t="1960" r="1980" b="7472"/>
          <a:stretch/>
        </p:blipFill>
        <p:spPr bwMode="auto">
          <a:xfrm flipH="0" flipV="0">
            <a:off x="240436" y="1109708"/>
            <a:ext cx="3949660" cy="3890182"/>
          </a:xfrm>
          <a:prstGeom prst="rect">
            <a:avLst/>
          </a:prstGeom>
        </p:spPr>
      </p:pic>
      <p:pic>
        <p:nvPicPr>
          <p:cNvPr id="1775193944" name="Рисунок 3" hidden="0"/>
          <p:cNvPicPr>
            <a:picLocks noChangeAspect="1"/>
          </p:cNvPicPr>
          <p:nvPr isPhoto="0" userDrawn="0"/>
        </p:nvPicPr>
        <p:blipFill>
          <a:blip r:embed="rId3"/>
          <a:srcRect l="16460" t="25513" r="17870" b="28510"/>
          <a:stretch/>
        </p:blipFill>
        <p:spPr bwMode="auto">
          <a:xfrm flipH="0" flipV="0">
            <a:off x="10191771" y="66734"/>
            <a:ext cx="1833951" cy="1318853"/>
          </a:xfrm>
          <a:prstGeom prst="rect">
            <a:avLst/>
          </a:prstGeom>
        </p:spPr>
      </p:pic>
      <p:sp>
        <p:nvSpPr>
          <p:cNvPr id="1487193223" name="" hidden="0"/>
          <p:cNvSpPr txBox="1"/>
          <p:nvPr isPhoto="0" userDrawn="0"/>
        </p:nvSpPr>
        <p:spPr bwMode="auto">
          <a:xfrm flipH="0" flipV="0">
            <a:off x="3589853" y="5981126"/>
            <a:ext cx="7056005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Следующая встреча 16 марта 2023 года</a:t>
            </a:r>
            <a:endParaRPr sz="2400" b="1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68732118" name="Группа 2" hidden="0"/>
          <p:cNvGrpSpPr/>
          <p:nvPr isPhoto="0" userDrawn="0"/>
        </p:nvGrpSpPr>
        <p:grpSpPr bwMode="auto">
          <a:xfrm>
            <a:off x="487114" y="1368846"/>
            <a:ext cx="4598341" cy="4035285"/>
            <a:chOff x="0" y="0"/>
            <a:chExt cx="4598341" cy="4035285"/>
          </a:xfrm>
        </p:grpSpPr>
        <p:pic>
          <p:nvPicPr>
            <p:cNvPr id="1560451695" name="Рисунок 963822146" hidden="0"/>
            <p:cNvPicPr>
              <a:picLocks noChangeAspect="1"/>
            </p:cNvPicPr>
            <p:nvPr isPhoto="0" userDrawn="0"/>
          </p:nvPicPr>
          <p:blipFill>
            <a:blip r:embed="rId2"/>
            <a:srcRect l="33889" t="20492" r="35568" b="35940"/>
            <a:stretch/>
          </p:blipFill>
          <p:spPr bwMode="auto">
            <a:xfrm>
              <a:off x="0" y="0"/>
              <a:ext cx="4598341" cy="4035285"/>
            </a:xfrm>
            <a:prstGeom prst="flowChartAlternateProcess">
              <a:avLst/>
            </a:prstGeom>
          </p:spPr>
        </p:pic>
        <p:pic>
          <p:nvPicPr>
            <p:cNvPr id="1861473319" name="Рисунок 1404738441" hidden="0"/>
            <p:cNvPicPr>
              <a:picLocks noChangeAspect="1"/>
            </p:cNvPicPr>
            <p:nvPr isPhoto="0" userDrawn="0"/>
          </p:nvPicPr>
          <p:blipFill>
            <a:blip r:embed="rId3"/>
            <a:srcRect l="30940" t="11091" r="29128" b="49368"/>
            <a:stretch/>
          </p:blipFill>
          <p:spPr bwMode="auto">
            <a:xfrm>
              <a:off x="1541022" y="1323480"/>
              <a:ext cx="1516284" cy="1388311"/>
            </a:xfrm>
            <a:prstGeom prst="ellipse">
              <a:avLst/>
            </a:prstGeom>
          </p:spPr>
        </p:pic>
        <p:pic>
          <p:nvPicPr>
            <p:cNvPr id="207115606" name="Рисунок 279768717" hidden="0"/>
            <p:cNvPicPr>
              <a:picLocks noChangeAspect="1"/>
            </p:cNvPicPr>
            <p:nvPr isPhoto="0" userDrawn="0"/>
          </p:nvPicPr>
          <p:blipFill>
            <a:blip r:embed="rId4"/>
            <a:srcRect l="36941" t="47561" r="50978" b="39407"/>
            <a:stretch/>
          </p:blipFill>
          <p:spPr bwMode="auto">
            <a:xfrm>
              <a:off x="933807" y="807192"/>
              <a:ext cx="853021" cy="807193"/>
            </a:xfrm>
            <a:prstGeom prst="ellipse">
              <a:avLst/>
            </a:prstGeom>
          </p:spPr>
        </p:pic>
        <p:pic>
          <p:nvPicPr>
            <p:cNvPr id="980373723" name="Рисунок 279768717" hidden="0"/>
            <p:cNvPicPr>
              <a:picLocks noChangeAspect="1"/>
            </p:cNvPicPr>
            <p:nvPr isPhoto="0" userDrawn="0"/>
          </p:nvPicPr>
          <p:blipFill>
            <a:blip r:embed="rId4"/>
            <a:srcRect l="37679" t="60127" r="50749" b="23057"/>
            <a:stretch/>
          </p:blipFill>
          <p:spPr bwMode="auto">
            <a:xfrm>
              <a:off x="2793471" y="807192"/>
              <a:ext cx="958275" cy="807768"/>
            </a:xfrm>
            <a:prstGeom prst="ellipse">
              <a:avLst/>
            </a:prstGeom>
          </p:spPr>
        </p:pic>
        <p:pic>
          <p:nvPicPr>
            <p:cNvPr id="1996010825" name="Рисунок 279768717" hidden="0"/>
            <p:cNvPicPr>
              <a:picLocks noChangeAspect="1"/>
            </p:cNvPicPr>
            <p:nvPr isPhoto="0" userDrawn="0"/>
          </p:nvPicPr>
          <p:blipFill>
            <a:blip r:embed="rId4"/>
            <a:srcRect l="10747" t="47332" r="77808" b="41513"/>
            <a:stretch/>
          </p:blipFill>
          <p:spPr bwMode="auto">
            <a:xfrm>
              <a:off x="2817938" y="2555645"/>
              <a:ext cx="933805" cy="732169"/>
            </a:xfrm>
            <a:prstGeom prst="ellipse">
              <a:avLst/>
            </a:prstGeom>
          </p:spPr>
        </p:pic>
        <p:pic>
          <p:nvPicPr>
            <p:cNvPr id="1398460972" name="Рисунок 706100497" hidden="0"/>
            <p:cNvPicPr>
              <a:picLocks noChangeAspect="1"/>
            </p:cNvPicPr>
            <p:nvPr isPhoto="0" userDrawn="0"/>
          </p:nvPicPr>
          <p:blipFill>
            <a:blip r:embed="rId5"/>
            <a:stretch/>
          </p:blipFill>
          <p:spPr bwMode="auto">
            <a:xfrm>
              <a:off x="933807" y="2555645"/>
              <a:ext cx="887418" cy="704345"/>
            </a:xfrm>
            <a:prstGeom prst="ellipse">
              <a:avLst/>
            </a:prstGeom>
          </p:spPr>
        </p:pic>
      </p:grpSp>
      <p:sp>
        <p:nvSpPr>
          <p:cNvPr id="126614682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2756721" y="309031"/>
            <a:ext cx="7361066" cy="691642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0000"/>
          </a:bodyPr>
          <a:lstStyle/>
          <a:p>
            <a:pPr algn="ctr">
              <a:defRPr/>
            </a:pPr>
            <a:endParaRPr sz="2000">
              <a:latin typeface="PT Astra Serif"/>
              <a:cs typeface="PT Astra Serif"/>
            </a:endParaRPr>
          </a:p>
          <a:p>
            <a:pPr algn="ctr">
              <a:defRPr/>
            </a:pPr>
            <a:r>
              <a:rPr sz="2200" b="0">
                <a:solidFill>
                  <a:srgbClr val="002060"/>
                </a:solidFill>
                <a:latin typeface="PT Astra Serif"/>
              </a:rPr>
              <a:t>Региональная практико-ориентированная система </a:t>
            </a:r>
            <a:br>
              <a:rPr sz="2200" b="1">
                <a:solidFill>
                  <a:srgbClr val="002060"/>
                </a:solidFill>
                <a:latin typeface="PT Astra Serif"/>
              </a:rPr>
            </a:br>
            <a:r>
              <a:rPr sz="2200" b="0">
                <a:solidFill>
                  <a:srgbClr val="002060"/>
                </a:solidFill>
                <a:latin typeface="PT Astra Serif"/>
              </a:rPr>
              <a:t>«МЕТОДИЧЕСКИЙ КВАНТОРИУМ»</a:t>
            </a:r>
            <a:endParaRPr sz="2200" b="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sp>
        <p:nvSpPr>
          <p:cNvPr id="1746564505" name="TextBox 1746564504" hidden="0"/>
          <p:cNvSpPr txBox="1"/>
          <p:nvPr isPhoto="0" userDrawn="0"/>
        </p:nvSpPr>
        <p:spPr bwMode="auto">
          <a:xfrm>
            <a:off x="7245110" y="2505530"/>
            <a:ext cx="1972381" cy="4877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>
                <a:solidFill>
                  <a:srgbClr val="002060"/>
                </a:solidFill>
              </a:rPr>
              <a:t>Квант № 1 </a:t>
            </a:r>
            <a:endParaRPr/>
          </a:p>
        </p:txBody>
      </p:sp>
      <p:pic>
        <p:nvPicPr>
          <p:cNvPr id="1364619743" name="Рисунок 3" hidden="0"/>
          <p:cNvPicPr>
            <a:picLocks noChangeAspect="1"/>
          </p:cNvPicPr>
          <p:nvPr isPhoto="0" userDrawn="0"/>
        </p:nvPicPr>
        <p:blipFill>
          <a:blip r:embed="rId6"/>
          <a:srcRect l="16460" t="25513" r="17870" b="28510"/>
          <a:stretch/>
        </p:blipFill>
        <p:spPr bwMode="auto">
          <a:xfrm>
            <a:off x="5971826" y="3075125"/>
            <a:ext cx="4352672" cy="3044523"/>
          </a:xfrm>
          <a:prstGeom prst="rect">
            <a:avLst/>
          </a:prstGeom>
        </p:spPr>
      </p:pic>
      <p:pic>
        <p:nvPicPr>
          <p:cNvPr id="124222258" name="Рисунок 124222257" hidden="0"/>
          <p:cNvPicPr>
            <a:picLocks noChangeAspect="1"/>
          </p:cNvPicPr>
          <p:nvPr isPhoto="0" userDrawn="0"/>
        </p:nvPicPr>
        <p:blipFill>
          <a:blip r:embed="rId7"/>
          <a:srcRect l="28233" t="30064" r="27950" b="11715"/>
          <a:stretch/>
        </p:blipFill>
        <p:spPr bwMode="auto">
          <a:xfrm>
            <a:off x="10965059" y="289754"/>
            <a:ext cx="951196" cy="710920"/>
          </a:xfrm>
          <a:prstGeom prst="flowChartAlternateProcess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2208589" name="" hidden="0"/>
          <p:cNvSpPr/>
          <p:nvPr isPhoto="0" userDrawn="0"/>
        </p:nvSpPr>
        <p:spPr bwMode="auto">
          <a:xfrm flipH="0" flipV="0">
            <a:off x="6197547" y="3578514"/>
            <a:ext cx="17284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105528091" name="" hidden="0"/>
          <p:cNvPicPr>
            <a:picLocks noChangeAspect="1"/>
          </p:cNvPicPr>
          <p:nvPr isPhoto="0" userDrawn="0"/>
        </p:nvPicPr>
        <p:blipFill>
          <a:blip r:embed="rId2"/>
          <a:srcRect l="11216" t="12865" r="25995" b="14515"/>
          <a:stretch/>
        </p:blipFill>
        <p:spPr bwMode="auto">
          <a:xfrm flipH="0" flipV="0">
            <a:off x="-8300" y="-7012"/>
            <a:ext cx="12188300" cy="6942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602723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433058" y="41459"/>
            <a:ext cx="7653823" cy="467740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2000">
                <a:latin typeface="Book Antiqua"/>
                <a:ea typeface="Book Antiqua"/>
                <a:cs typeface="Book Antiqua"/>
              </a:rPr>
              <a:t>Итоги работы по результатам 1 раздела</a:t>
            </a:r>
            <a:endParaRPr/>
          </a:p>
        </p:txBody>
      </p:sp>
      <p:sp>
        <p:nvSpPr>
          <p:cNvPr id="319341061" name=" 319341060" hidden="0"/>
          <p:cNvSpPr/>
          <p:nvPr isPhoto="0" userDrawn="0"/>
        </p:nvSpPr>
        <p:spPr bwMode="auto">
          <a:xfrm>
            <a:off x="5968559" y="3291840"/>
            <a:ext cx="13585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353702523" name="Рисунок 353702522" hidden="0"/>
          <p:cNvPicPr>
            <a:picLocks noChangeAspect="1"/>
          </p:cNvPicPr>
          <p:nvPr isPhoto="0" userDrawn="0"/>
        </p:nvPicPr>
        <p:blipFill>
          <a:blip r:embed="rId2"/>
          <a:srcRect l="3332" t="32461" r="78551" b="7852"/>
          <a:stretch/>
        </p:blipFill>
        <p:spPr bwMode="auto">
          <a:xfrm>
            <a:off x="1471310" y="618117"/>
            <a:ext cx="3962584" cy="6079036"/>
          </a:xfrm>
          <a:prstGeom prst="rect">
            <a:avLst/>
          </a:prstGeom>
        </p:spPr>
      </p:pic>
      <p:sp>
        <p:nvSpPr>
          <p:cNvPr id="1615031042" name=" 1615031041" hidden="0"/>
          <p:cNvSpPr/>
          <p:nvPr isPhoto="0" userDrawn="0"/>
        </p:nvSpPr>
        <p:spPr bwMode="auto">
          <a:xfrm>
            <a:off x="8401618" y="3717228"/>
            <a:ext cx="13592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873418171" name="Рисунок 873418170" hidden="0"/>
          <p:cNvPicPr>
            <a:picLocks noChangeAspect="1"/>
          </p:cNvPicPr>
          <p:nvPr isPhoto="0" userDrawn="0"/>
        </p:nvPicPr>
        <p:blipFill>
          <a:blip r:embed="rId3"/>
          <a:srcRect l="3510" t="19903" r="77987" b="37589"/>
          <a:stretch/>
        </p:blipFill>
        <p:spPr bwMode="auto">
          <a:xfrm>
            <a:off x="6036488" y="828376"/>
            <a:ext cx="4095558" cy="5292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726887" name="TextBox 307726886" hidden="0"/>
          <p:cNvSpPr txBox="1"/>
          <p:nvPr isPhoto="0" userDrawn="0"/>
        </p:nvSpPr>
        <p:spPr bwMode="auto">
          <a:xfrm>
            <a:off x="4236334" y="1664579"/>
            <a:ext cx="7564658" cy="3505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4800" b="1" i="1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</a:rPr>
              <a:t>СИСТЕМА МЕТОДИЧЕСКОЙ РАБОТЫ В СПОРТИВНОЙ ШКОЛЕ</a:t>
            </a:r>
            <a:endParaRPr sz="4800" b="1" i="1">
              <a:solidFill>
                <a:srgbClr val="002060"/>
              </a:solidFill>
              <a:latin typeface="Bookman Old Style"/>
              <a:ea typeface="Bookman Old Style"/>
              <a:cs typeface="Bookman Old Style"/>
            </a:endParaRPr>
          </a:p>
          <a:p>
            <a:pPr algn="l">
              <a:defRPr/>
            </a:pPr>
            <a:endParaRPr sz="3200" b="1" i="1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1953567483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>
            <a:off x="10070715" y="20497"/>
            <a:ext cx="2028990" cy="1459113"/>
          </a:xfrm>
          <a:prstGeom prst="rect">
            <a:avLst/>
          </a:prstGeom>
        </p:spPr>
      </p:pic>
      <p:sp>
        <p:nvSpPr>
          <p:cNvPr id="2065071926" name=" 2065071925" hidden="0"/>
          <p:cNvSpPr/>
          <p:nvPr isPhoto="0" userDrawn="0"/>
        </p:nvSpPr>
        <p:spPr bwMode="auto">
          <a:xfrm>
            <a:off x="6122911" y="4392300"/>
            <a:ext cx="12728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744345092" name="Рисунок 174434509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19084" y="1757036"/>
            <a:ext cx="3934021" cy="3142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567540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15363" y="283277"/>
            <a:ext cx="9875568" cy="73010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sz="1400" b="1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</a:rPr>
              <a:t>Методическая работа — это</a:t>
            </a:r>
            <a:r>
              <a:rPr sz="14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</a:rPr>
              <a:t> </a:t>
            </a:r>
            <a:br>
              <a:rPr sz="14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</a:rPr>
            </a:br>
            <a:r>
              <a:rPr sz="14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</a:rPr>
              <a:t>целостная система взаимосвязанных мер, нацеленная на обеспечение профессионального роста работников, развитие их творческого потенциала и в конечном итоге на повышение качества и эффективности тренировочного процесса.</a:t>
            </a:r>
            <a:endParaRPr/>
          </a:p>
        </p:txBody>
      </p:sp>
      <p:pic>
        <p:nvPicPr>
          <p:cNvPr id="432055439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>
            <a:off x="10070714" y="20497"/>
            <a:ext cx="2028990" cy="1459112"/>
          </a:xfrm>
          <a:prstGeom prst="rect">
            <a:avLst/>
          </a:prstGeom>
        </p:spPr>
      </p:pic>
      <p:sp>
        <p:nvSpPr>
          <p:cNvPr id="383129034" name=" 383129033" hidden="0"/>
          <p:cNvSpPr/>
          <p:nvPr isPhoto="0" userDrawn="0"/>
        </p:nvSpPr>
        <p:spPr bwMode="auto">
          <a:xfrm>
            <a:off x="6892497" y="5422312"/>
            <a:ext cx="108385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47693864" name="Рисунок 14769386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38985" y="2450471"/>
            <a:ext cx="2312028" cy="2312028"/>
          </a:xfrm>
          <a:prstGeom prst="rect">
            <a:avLst/>
          </a:prstGeom>
        </p:spPr>
      </p:pic>
      <p:sp>
        <p:nvSpPr>
          <p:cNvPr id="1573806876" name=" 1573806875" hidden="0"/>
          <p:cNvSpPr/>
          <p:nvPr isPhoto="0" userDrawn="0"/>
        </p:nvSpPr>
        <p:spPr bwMode="auto">
          <a:xfrm>
            <a:off x="9454894" y="5236386"/>
            <a:ext cx="6597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157888438" name="Рисунок 1157888437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3941574" y="2505956"/>
            <a:ext cx="2950922" cy="2387787"/>
          </a:xfrm>
          <a:prstGeom prst="rect">
            <a:avLst/>
          </a:prstGeom>
        </p:spPr>
      </p:pic>
      <p:sp>
        <p:nvSpPr>
          <p:cNvPr id="127466813" name=" 127466812" hidden="0"/>
          <p:cNvSpPr/>
          <p:nvPr isPhoto="0" userDrawn="0"/>
        </p:nvSpPr>
        <p:spPr bwMode="auto">
          <a:xfrm>
            <a:off x="13246399" y="5419284"/>
            <a:ext cx="8961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99696723" name=" 799696722" hidden="0"/>
          <p:cNvSpPr/>
          <p:nvPr isPhoto="0" userDrawn="0"/>
        </p:nvSpPr>
        <p:spPr bwMode="auto">
          <a:xfrm>
            <a:off x="13437937" y="3869591"/>
            <a:ext cx="10811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30524037" name="Рисунок 30524036" hidden="0"/>
          <p:cNvPicPr>
            <a:picLocks noChangeAspect="1"/>
          </p:cNvPicPr>
          <p:nvPr isPhoto="0" userDrawn="0"/>
        </p:nvPicPr>
        <p:blipFill>
          <a:blip r:embed="rId5"/>
          <a:srcRect l="817" t="23018" r="-816" b="28408"/>
          <a:stretch/>
        </p:blipFill>
        <p:spPr bwMode="auto">
          <a:xfrm>
            <a:off x="7196362" y="2221331"/>
            <a:ext cx="4844293" cy="2541168"/>
          </a:xfrm>
          <a:prstGeom prst="rect">
            <a:avLst/>
          </a:prstGeom>
        </p:spPr>
      </p:pic>
      <p:sp>
        <p:nvSpPr>
          <p:cNvPr id="399534504" name="Выгнутая вправо стрелка 399534503" hidden="0"/>
          <p:cNvSpPr/>
          <p:nvPr isPhoto="0" userDrawn="0"/>
        </p:nvSpPr>
        <p:spPr bwMode="auto">
          <a:xfrm rot="16199969">
            <a:off x="3195070" y="-56119"/>
            <a:ext cx="832281" cy="361165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4762130" name="Выгнутая вправо стрелка 1524762129" hidden="0"/>
          <p:cNvSpPr/>
          <p:nvPr isPhoto="0" userDrawn="0"/>
        </p:nvSpPr>
        <p:spPr bwMode="auto">
          <a:xfrm rot="16199969" flipH="1">
            <a:off x="7499565" y="3567900"/>
            <a:ext cx="900913" cy="3336975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01234321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>
            <a:off x="10070713" y="20496"/>
            <a:ext cx="2028989" cy="1459110"/>
          </a:xfrm>
          <a:prstGeom prst="rect">
            <a:avLst/>
          </a:prstGeom>
        </p:spPr>
      </p:pic>
      <p:sp>
        <p:nvSpPr>
          <p:cNvPr id="193722137" name=" 193722136" hidden="0"/>
          <p:cNvSpPr/>
          <p:nvPr isPhoto="0" userDrawn="0"/>
        </p:nvSpPr>
        <p:spPr bwMode="auto">
          <a:xfrm>
            <a:off x="6892497" y="5422312"/>
            <a:ext cx="108385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003770307" name=" 1003770306" hidden="0"/>
          <p:cNvSpPr/>
          <p:nvPr isPhoto="0" userDrawn="0"/>
        </p:nvSpPr>
        <p:spPr bwMode="auto">
          <a:xfrm>
            <a:off x="9454894" y="5236386"/>
            <a:ext cx="6597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131370498" name="Рисунок 1131370497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7059" y="517728"/>
            <a:ext cx="1954443" cy="1581470"/>
          </a:xfrm>
          <a:prstGeom prst="rect">
            <a:avLst/>
          </a:prstGeom>
        </p:spPr>
      </p:pic>
      <p:sp>
        <p:nvSpPr>
          <p:cNvPr id="1671458856" name=" 1671458855" hidden="0"/>
          <p:cNvSpPr/>
          <p:nvPr isPhoto="0" userDrawn="0"/>
        </p:nvSpPr>
        <p:spPr bwMode="auto">
          <a:xfrm>
            <a:off x="13246399" y="5419284"/>
            <a:ext cx="8961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908583323" name=" 1908583322" hidden="0"/>
          <p:cNvSpPr/>
          <p:nvPr isPhoto="0" userDrawn="0"/>
        </p:nvSpPr>
        <p:spPr bwMode="auto">
          <a:xfrm>
            <a:off x="13437937" y="3869591"/>
            <a:ext cx="10811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661918051" name="TextBox 1661918050" hidden="0"/>
          <p:cNvSpPr txBox="1"/>
          <p:nvPr isPhoto="0" userDrawn="0"/>
        </p:nvSpPr>
        <p:spPr bwMode="auto">
          <a:xfrm>
            <a:off x="2141503" y="1159551"/>
            <a:ext cx="7694808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b="1">
                <a:latin typeface="Bookman Old Style"/>
                <a:ea typeface="Bookman Old Style"/>
                <a:cs typeface="Bookman Old Style"/>
              </a:rPr>
              <a:t>Как</a:t>
            </a:r>
            <a:r>
              <a:rPr lang="ru-RU" b="1">
                <a:latin typeface="Bookman Old Style"/>
                <a:ea typeface="Bookman Old Style"/>
                <a:cs typeface="Bookman Old Style"/>
              </a:rPr>
              <a:t>ую</a:t>
            </a:r>
            <a:r>
              <a:rPr b="1">
                <a:latin typeface="Bookman Old Style"/>
                <a:ea typeface="Bookman Old Style"/>
                <a:cs typeface="Bookman Old Style"/>
              </a:rPr>
              <a:t> д</a:t>
            </a:r>
            <a:r>
              <a:rPr lang="ru-RU" b="1">
                <a:latin typeface="Bookman Old Style"/>
                <a:ea typeface="Bookman Old Style"/>
                <a:cs typeface="Bookman Old Style"/>
              </a:rPr>
              <a:t>еятельность</a:t>
            </a:r>
            <a:r>
              <a:rPr b="1">
                <a:latin typeface="Bookman Old Style"/>
                <a:ea typeface="Bookman Old Style"/>
                <a:cs typeface="Bookman Old Style"/>
              </a:rPr>
              <a:t> </a:t>
            </a:r>
            <a:r>
              <a:rPr b="1">
                <a:latin typeface="Bookman Old Style"/>
                <a:ea typeface="Bookman Old Style"/>
                <a:cs typeface="Bookman Old Style"/>
              </a:rPr>
              <a:t>включает</a:t>
            </a:r>
            <a:r>
              <a:rPr b="1">
                <a:latin typeface="Bookman Old Style"/>
                <a:ea typeface="Bookman Old Style"/>
                <a:cs typeface="Bookman Old Style"/>
              </a:rPr>
              <a:t> в </a:t>
            </a:r>
            <a:r>
              <a:rPr b="1">
                <a:latin typeface="Bookman Old Style"/>
                <a:ea typeface="Bookman Old Style"/>
                <a:cs typeface="Bookman Old Style"/>
              </a:rPr>
              <a:t>себя</a:t>
            </a:r>
            <a:r>
              <a:rPr b="1">
                <a:latin typeface="Bookman Old Style"/>
                <a:ea typeface="Bookman Old Style"/>
                <a:cs typeface="Bookman Old Style"/>
              </a:rPr>
              <a:t> </a:t>
            </a:r>
            <a:r>
              <a:rPr b="1">
                <a:latin typeface="Bookman Old Style"/>
                <a:ea typeface="Bookman Old Style"/>
                <a:cs typeface="Bookman Old Style"/>
              </a:rPr>
              <a:t>методическая</a:t>
            </a:r>
            <a:r>
              <a:rPr b="1">
                <a:latin typeface="Bookman Old Style"/>
                <a:ea typeface="Bookman Old Style"/>
                <a:cs typeface="Bookman Old Style"/>
              </a:rPr>
              <a:t> </a:t>
            </a:r>
            <a:r>
              <a:rPr b="1">
                <a:latin typeface="Bookman Old Style"/>
                <a:ea typeface="Bookman Old Style"/>
                <a:cs typeface="Bookman Old Style"/>
              </a:rPr>
              <a:t>работа</a:t>
            </a:r>
            <a:r>
              <a:rPr b="1">
                <a:latin typeface="Bookman Old Style"/>
                <a:ea typeface="Bookman Old Style"/>
                <a:cs typeface="Bookman Old Style"/>
              </a:rPr>
              <a:t> в </a:t>
            </a:r>
            <a:r>
              <a:rPr b="1">
                <a:latin typeface="Bookman Old Style"/>
                <a:ea typeface="Bookman Old Style"/>
                <a:cs typeface="Bookman Old Style"/>
              </a:rPr>
              <a:t>спортивной</a:t>
            </a:r>
            <a:r>
              <a:rPr b="1">
                <a:latin typeface="Bookman Old Style"/>
                <a:ea typeface="Bookman Old Style"/>
                <a:cs typeface="Bookman Old Style"/>
              </a:rPr>
              <a:t> </a:t>
            </a:r>
            <a:r>
              <a:rPr b="1">
                <a:latin typeface="Bookman Old Style"/>
                <a:ea typeface="Bookman Old Style"/>
                <a:cs typeface="Bookman Old Style"/>
              </a:rPr>
              <a:t>школе</a:t>
            </a:r>
            <a:r>
              <a:rPr b="1">
                <a:latin typeface="Bookman Old Style"/>
                <a:ea typeface="Bookman Old Style"/>
                <a:cs typeface="Bookman Old Style"/>
              </a:rPr>
              <a:t>?</a:t>
            </a:r>
            <a:endParaRPr/>
          </a:p>
        </p:txBody>
      </p:sp>
      <p:sp>
        <p:nvSpPr>
          <p:cNvPr id="333454486" name=" 333454485" hidden="0"/>
          <p:cNvSpPr/>
          <p:nvPr isPhoto="0" userDrawn="0"/>
        </p:nvSpPr>
        <p:spPr bwMode="auto">
          <a:xfrm>
            <a:off x="7892055" y="5391038"/>
            <a:ext cx="5270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005711428" name="Рисунок 1005711427" hidden="0"/>
          <p:cNvPicPr>
            <a:picLocks noChangeAspect="1"/>
          </p:cNvPicPr>
          <p:nvPr isPhoto="0" userDrawn="0"/>
        </p:nvPicPr>
        <p:blipFill>
          <a:blip r:embed="rId4"/>
          <a:srcRect l="5042" t="4262" r="8331" b="5942"/>
          <a:stretch/>
        </p:blipFill>
        <p:spPr bwMode="auto">
          <a:xfrm>
            <a:off x="245751" y="2763053"/>
            <a:ext cx="2178058" cy="2213075"/>
          </a:xfrm>
          <a:prstGeom prst="rect">
            <a:avLst/>
          </a:prstGeom>
        </p:spPr>
      </p:pic>
      <p:sp>
        <p:nvSpPr>
          <p:cNvPr id="195177774" name=" 195177773" hidden="0"/>
          <p:cNvSpPr/>
          <p:nvPr isPhoto="0" userDrawn="0"/>
        </p:nvSpPr>
        <p:spPr bwMode="auto">
          <a:xfrm>
            <a:off x="9010981" y="5056516"/>
            <a:ext cx="10811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659739021" name="Рисунок 1659739020" hidden="0"/>
          <p:cNvPicPr>
            <a:picLocks noChangeAspect="1"/>
          </p:cNvPicPr>
          <p:nvPr isPhoto="0" userDrawn="0"/>
        </p:nvPicPr>
        <p:blipFill>
          <a:blip r:embed="rId5"/>
          <a:srcRect l="25758" t="3928" r="24259" b="14039"/>
          <a:stretch/>
        </p:blipFill>
        <p:spPr bwMode="auto">
          <a:xfrm>
            <a:off x="6218863" y="2480529"/>
            <a:ext cx="2367945" cy="2326242"/>
          </a:xfrm>
          <a:prstGeom prst="rect">
            <a:avLst/>
          </a:prstGeom>
        </p:spPr>
      </p:pic>
      <p:sp>
        <p:nvSpPr>
          <p:cNvPr id="1010420007" name=" 1010420006" hidden="0"/>
          <p:cNvSpPr/>
          <p:nvPr isPhoto="0" userDrawn="0"/>
        </p:nvSpPr>
        <p:spPr bwMode="auto">
          <a:xfrm>
            <a:off x="7348176" y="2931476"/>
            <a:ext cx="10932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21053715" name="Рисунок 221053714" hidden="0"/>
          <p:cNvPicPr>
            <a:picLocks noChangeAspect="1"/>
          </p:cNvPicPr>
          <p:nvPr isPhoto="0" userDrawn="0"/>
        </p:nvPicPr>
        <p:blipFill>
          <a:blip r:embed="rId6"/>
          <a:srcRect l="-1273" t="9395" r="3239" b="9519"/>
          <a:stretch/>
        </p:blipFill>
        <p:spPr bwMode="auto">
          <a:xfrm>
            <a:off x="8709193" y="2385202"/>
            <a:ext cx="3390510" cy="2804380"/>
          </a:xfrm>
          <a:prstGeom prst="rect">
            <a:avLst/>
          </a:prstGeom>
        </p:spPr>
      </p:pic>
      <p:pic>
        <p:nvPicPr>
          <p:cNvPr id="71945336" name="Рисунок 71945335" hidden="0"/>
          <p:cNvPicPr>
            <a:picLocks noChangeAspect="1"/>
          </p:cNvPicPr>
          <p:nvPr isPhoto="0" userDrawn="0"/>
        </p:nvPicPr>
        <p:blipFill>
          <a:blip r:embed="rId6"/>
          <a:srcRect l="-1272" t="9395" r="3239" b="9519"/>
          <a:stretch/>
        </p:blipFill>
        <p:spPr bwMode="auto">
          <a:xfrm>
            <a:off x="2590524" y="2596449"/>
            <a:ext cx="3254888" cy="2692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82663953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>
            <a:off x="10070713" y="20496"/>
            <a:ext cx="2028989" cy="1459110"/>
          </a:xfrm>
          <a:prstGeom prst="rect">
            <a:avLst/>
          </a:prstGeom>
        </p:spPr>
      </p:pic>
      <p:sp>
        <p:nvSpPr>
          <p:cNvPr id="1782502480" name=" 1782502479" hidden="0"/>
          <p:cNvSpPr/>
          <p:nvPr isPhoto="0" userDrawn="0"/>
        </p:nvSpPr>
        <p:spPr bwMode="auto">
          <a:xfrm>
            <a:off x="6892497" y="5422312"/>
            <a:ext cx="108385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236060814" name=" 1236060813" hidden="0"/>
          <p:cNvSpPr/>
          <p:nvPr isPhoto="0" userDrawn="0"/>
        </p:nvSpPr>
        <p:spPr bwMode="auto">
          <a:xfrm>
            <a:off x="9454894" y="5236386"/>
            <a:ext cx="6597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533123173" name="Рисунок 53312317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6841" y="142215"/>
            <a:ext cx="1954443" cy="1581470"/>
          </a:xfrm>
          <a:prstGeom prst="rect">
            <a:avLst/>
          </a:prstGeom>
        </p:spPr>
      </p:pic>
      <p:sp>
        <p:nvSpPr>
          <p:cNvPr id="1621369465" name=" 1621369464" hidden="0"/>
          <p:cNvSpPr/>
          <p:nvPr isPhoto="0" userDrawn="0"/>
        </p:nvSpPr>
        <p:spPr bwMode="auto">
          <a:xfrm>
            <a:off x="13246399" y="5419284"/>
            <a:ext cx="8961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60214732" name=" 260214731" hidden="0"/>
          <p:cNvSpPr/>
          <p:nvPr isPhoto="0" userDrawn="0"/>
        </p:nvSpPr>
        <p:spPr bwMode="auto">
          <a:xfrm>
            <a:off x="13437937" y="3869591"/>
            <a:ext cx="10811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122278510" name="TextBox 2122278509" hidden="0"/>
          <p:cNvSpPr txBox="1"/>
          <p:nvPr isPhoto="0" userDrawn="0"/>
        </p:nvSpPr>
        <p:spPr bwMode="auto">
          <a:xfrm>
            <a:off x="2437681" y="454130"/>
            <a:ext cx="7694124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0">
                <a:latin typeface="Bookman Old Style"/>
                <a:ea typeface="Bookman Old Style"/>
                <a:cs typeface="Bookman Old Style"/>
              </a:rPr>
              <a:t>Как</a:t>
            </a:r>
            <a:r>
              <a:rPr lang="ru-RU" b="0">
                <a:latin typeface="Bookman Old Style"/>
                <a:ea typeface="Bookman Old Style"/>
                <a:cs typeface="Bookman Old Style"/>
              </a:rPr>
              <a:t>ую</a:t>
            </a:r>
            <a:r>
              <a:rPr lang="ru-RU" b="0">
                <a:latin typeface="Bookman Old Style"/>
                <a:ea typeface="Bookman Old Style"/>
                <a:cs typeface="Bookman Old Style"/>
              </a:rPr>
              <a:t> деятельность </a:t>
            </a:r>
            <a:r>
              <a:rPr b="0">
                <a:latin typeface="Bookman Old Style"/>
                <a:ea typeface="Bookman Old Style"/>
                <a:cs typeface="Bookman Old Style"/>
              </a:rPr>
              <a:t>включает</a:t>
            </a:r>
            <a:r>
              <a:rPr b="0">
                <a:latin typeface="Bookman Old Style"/>
                <a:ea typeface="Bookman Old Style"/>
                <a:cs typeface="Bookman Old Style"/>
              </a:rPr>
              <a:t> </a:t>
            </a:r>
            <a:r>
              <a:rPr b="0">
                <a:latin typeface="Bookman Old Style"/>
                <a:ea typeface="Bookman Old Style"/>
                <a:cs typeface="Bookman Old Style"/>
              </a:rPr>
              <a:t>в </a:t>
            </a:r>
            <a:r>
              <a:rPr b="0">
                <a:latin typeface="Bookman Old Style"/>
                <a:ea typeface="Bookman Old Style"/>
                <a:cs typeface="Bookman Old Style"/>
              </a:rPr>
              <a:t>себя</a:t>
            </a:r>
            <a:r>
              <a:rPr b="0">
                <a:latin typeface="Bookman Old Style"/>
                <a:ea typeface="Bookman Old Style"/>
                <a:cs typeface="Bookman Old Style"/>
              </a:rPr>
              <a:t> </a:t>
            </a:r>
            <a:r>
              <a:rPr b="0">
                <a:latin typeface="Bookman Old Style"/>
                <a:ea typeface="Bookman Old Style"/>
                <a:cs typeface="Bookman Old Style"/>
              </a:rPr>
              <a:t>методическая</a:t>
            </a:r>
            <a:r>
              <a:rPr b="0">
                <a:latin typeface="Bookman Old Style"/>
                <a:ea typeface="Bookman Old Style"/>
                <a:cs typeface="Bookman Old Style"/>
              </a:rPr>
              <a:t> </a:t>
            </a:r>
            <a:r>
              <a:rPr b="0">
                <a:latin typeface="Bookman Old Style"/>
                <a:ea typeface="Bookman Old Style"/>
                <a:cs typeface="Bookman Old Style"/>
              </a:rPr>
              <a:t>работа</a:t>
            </a:r>
            <a:r>
              <a:rPr b="0">
                <a:latin typeface="Bookman Old Style"/>
                <a:ea typeface="Bookman Old Style"/>
                <a:cs typeface="Bookman Old Style"/>
              </a:rPr>
              <a:t>?</a:t>
            </a:r>
            <a:endParaRPr/>
          </a:p>
        </p:txBody>
      </p:sp>
      <p:sp>
        <p:nvSpPr>
          <p:cNvPr id="941117327" name=" 941117326" hidden="0"/>
          <p:cNvSpPr/>
          <p:nvPr isPhoto="0" userDrawn="0"/>
        </p:nvSpPr>
        <p:spPr bwMode="auto">
          <a:xfrm>
            <a:off x="7892055" y="5391038"/>
            <a:ext cx="5270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532693200" name="Рисунок 1532693199" hidden="0"/>
          <p:cNvPicPr>
            <a:picLocks noChangeAspect="1"/>
          </p:cNvPicPr>
          <p:nvPr isPhoto="0" userDrawn="0"/>
        </p:nvPicPr>
        <p:blipFill>
          <a:blip r:embed="rId4"/>
          <a:srcRect l="5042" t="4262" r="8331" b="5942"/>
          <a:stretch/>
        </p:blipFill>
        <p:spPr bwMode="auto">
          <a:xfrm>
            <a:off x="962694" y="4299558"/>
            <a:ext cx="2432111" cy="2471212"/>
          </a:xfrm>
          <a:prstGeom prst="rect">
            <a:avLst/>
          </a:prstGeom>
        </p:spPr>
      </p:pic>
      <p:sp>
        <p:nvSpPr>
          <p:cNvPr id="1910492918" name=" 1910492917" hidden="0"/>
          <p:cNvSpPr/>
          <p:nvPr isPhoto="0" userDrawn="0"/>
        </p:nvSpPr>
        <p:spPr bwMode="auto">
          <a:xfrm>
            <a:off x="9010981" y="5056516"/>
            <a:ext cx="10811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584531506" name="Рисунок 584531505" hidden="0"/>
          <p:cNvPicPr>
            <a:picLocks noChangeAspect="1"/>
          </p:cNvPicPr>
          <p:nvPr isPhoto="0" userDrawn="0"/>
        </p:nvPicPr>
        <p:blipFill>
          <a:blip r:embed="rId5"/>
          <a:srcRect l="25758" t="3928" r="24259" b="14039"/>
          <a:stretch/>
        </p:blipFill>
        <p:spPr bwMode="auto">
          <a:xfrm>
            <a:off x="5783278" y="1419113"/>
            <a:ext cx="2741396" cy="2693116"/>
          </a:xfrm>
          <a:prstGeom prst="rect">
            <a:avLst/>
          </a:prstGeom>
        </p:spPr>
      </p:pic>
      <p:sp>
        <p:nvSpPr>
          <p:cNvPr id="2115258420" name=" 2115258419" hidden="0"/>
          <p:cNvSpPr/>
          <p:nvPr isPhoto="0" userDrawn="0"/>
        </p:nvSpPr>
        <p:spPr bwMode="auto">
          <a:xfrm>
            <a:off x="7348176" y="2931476"/>
            <a:ext cx="10932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929027708" name="Рисунок 929027707" hidden="0"/>
          <p:cNvPicPr>
            <a:picLocks noChangeAspect="1"/>
          </p:cNvPicPr>
          <p:nvPr isPhoto="0" userDrawn="0"/>
        </p:nvPicPr>
        <p:blipFill>
          <a:blip r:embed="rId6"/>
          <a:srcRect l="-1273" t="9395" r="3239" b="9519"/>
          <a:stretch/>
        </p:blipFill>
        <p:spPr bwMode="auto">
          <a:xfrm>
            <a:off x="8746990" y="1749315"/>
            <a:ext cx="3479143" cy="2877690"/>
          </a:xfrm>
          <a:prstGeom prst="rect">
            <a:avLst/>
          </a:prstGeom>
        </p:spPr>
      </p:pic>
      <p:pic>
        <p:nvPicPr>
          <p:cNvPr id="1544536919" name="Рисунок 1544536918" hidden="0"/>
          <p:cNvPicPr>
            <a:picLocks noChangeAspect="1"/>
          </p:cNvPicPr>
          <p:nvPr isPhoto="0" userDrawn="0"/>
        </p:nvPicPr>
        <p:blipFill>
          <a:blip r:embed="rId6"/>
          <a:srcRect l="-1272" t="9395" r="3239" b="9519"/>
          <a:stretch/>
        </p:blipFill>
        <p:spPr bwMode="auto">
          <a:xfrm>
            <a:off x="1247545" y="1317641"/>
            <a:ext cx="3378672" cy="2794589"/>
          </a:xfrm>
          <a:prstGeom prst="rect">
            <a:avLst/>
          </a:prstGeom>
        </p:spPr>
      </p:pic>
      <p:sp>
        <p:nvSpPr>
          <p:cNvPr id="1960720429" name="TextBox 1960720428" hidden="0"/>
          <p:cNvSpPr txBox="1"/>
          <p:nvPr isPhoto="0" userDrawn="0"/>
        </p:nvSpPr>
        <p:spPr bwMode="auto">
          <a:xfrm rot="21201306">
            <a:off x="1453431" y="4940786"/>
            <a:ext cx="1450634" cy="1188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i="1">
                <a:latin typeface="Book Antiqua"/>
                <a:ea typeface="Book Antiqua"/>
                <a:cs typeface="Book Antiqua"/>
              </a:rPr>
              <a:t>Разработка приказов о присвоении разрядов</a:t>
            </a:r>
            <a:endParaRPr/>
          </a:p>
        </p:txBody>
      </p:sp>
      <p:sp>
        <p:nvSpPr>
          <p:cNvPr id="272910235" name="TextBox 272910234" hidden="0"/>
          <p:cNvSpPr txBox="1"/>
          <p:nvPr isPhoto="0" userDrawn="0"/>
        </p:nvSpPr>
        <p:spPr bwMode="auto">
          <a:xfrm rot="684111">
            <a:off x="1863604" y="2025964"/>
            <a:ext cx="1796458" cy="120827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i="1">
                <a:latin typeface="Book Antiqua"/>
                <a:ea typeface="Book Antiqua"/>
                <a:cs typeface="Book Antiqua"/>
              </a:rPr>
              <a:t>Формирование и движение </a:t>
            </a:r>
            <a:r>
              <a:rPr lang="ru-RU" i="1">
                <a:latin typeface="Book Antiqua"/>
                <a:ea typeface="Book Antiqua"/>
                <a:cs typeface="Book Antiqua"/>
              </a:rPr>
              <a:t>тренировочных </a:t>
            </a:r>
            <a:r>
              <a:rPr lang="ru-RU" i="1">
                <a:latin typeface="Book Antiqua"/>
                <a:ea typeface="Book Antiqua"/>
                <a:cs typeface="Book Antiqua"/>
              </a:rPr>
              <a:t>групп </a:t>
            </a:r>
            <a:endParaRPr/>
          </a:p>
        </p:txBody>
      </p:sp>
      <p:sp>
        <p:nvSpPr>
          <p:cNvPr id="1796906573" name="TextBox 1796906572" hidden="0"/>
          <p:cNvSpPr txBox="1"/>
          <p:nvPr isPhoto="0" userDrawn="0"/>
        </p:nvSpPr>
        <p:spPr bwMode="auto">
          <a:xfrm>
            <a:off x="6138927" y="2034132"/>
            <a:ext cx="1937659" cy="146307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i="1">
                <a:latin typeface="Book Antiqua"/>
                <a:ea typeface="Book Antiqua"/>
                <a:cs typeface="Book Antiqua"/>
              </a:rPr>
              <a:t>Контроль за деятельностью тренера (заполнение документов)</a:t>
            </a:r>
            <a:endParaRPr/>
          </a:p>
        </p:txBody>
      </p:sp>
      <p:sp>
        <p:nvSpPr>
          <p:cNvPr id="1297153626" name="TextBox 1297153625" hidden="0"/>
          <p:cNvSpPr txBox="1"/>
          <p:nvPr isPhoto="0" userDrawn="0"/>
        </p:nvSpPr>
        <p:spPr bwMode="auto">
          <a:xfrm rot="399088">
            <a:off x="9304605" y="2440797"/>
            <a:ext cx="2215951" cy="1188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i="1">
                <a:latin typeface="Book Antiqua"/>
                <a:ea typeface="Book Antiqua"/>
                <a:cs typeface="Book Antiqua"/>
              </a:rPr>
              <a:t>Работа в Лспорте, </a:t>
            </a:r>
            <a:endParaRPr/>
          </a:p>
          <a:p>
            <a:pPr>
              <a:defRPr/>
            </a:pPr>
            <a:r>
              <a:rPr i="1">
                <a:latin typeface="Book Antiqua"/>
                <a:ea typeface="Book Antiqua"/>
                <a:cs typeface="Book Antiqua"/>
              </a:rPr>
              <a:t>подготовка и размещение пресс-релизов</a:t>
            </a:r>
            <a:endParaRPr/>
          </a:p>
        </p:txBody>
      </p:sp>
      <p:pic>
        <p:nvPicPr>
          <p:cNvPr id="860552946" name="Рисунок 860552945" hidden="0"/>
          <p:cNvPicPr>
            <a:picLocks noChangeAspect="1"/>
          </p:cNvPicPr>
          <p:nvPr isPhoto="0" userDrawn="0"/>
        </p:nvPicPr>
        <p:blipFill>
          <a:blip r:embed="rId6"/>
          <a:srcRect l="-1272" t="9395" r="3239" b="9519"/>
          <a:stretch/>
        </p:blipFill>
        <p:spPr bwMode="auto">
          <a:xfrm>
            <a:off x="4005145" y="4207747"/>
            <a:ext cx="2988462" cy="2471836"/>
          </a:xfrm>
          <a:prstGeom prst="rect">
            <a:avLst/>
          </a:prstGeom>
        </p:spPr>
      </p:pic>
      <p:sp>
        <p:nvSpPr>
          <p:cNvPr id="404201826" name="TextBox 404201825" hidden="0"/>
          <p:cNvSpPr txBox="1"/>
          <p:nvPr isPhoto="0" userDrawn="0"/>
        </p:nvSpPr>
        <p:spPr bwMode="auto">
          <a:xfrm rot="654787">
            <a:off x="4495529" y="4796678"/>
            <a:ext cx="2007730" cy="1188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i="1">
                <a:latin typeface="Book Antiqua"/>
                <a:ea typeface="Book Antiqua"/>
                <a:cs typeface="Book Antiqua"/>
              </a:rPr>
              <a:t>Разработка программ спортивной подготовки</a:t>
            </a:r>
            <a:endParaRPr/>
          </a:p>
        </p:txBody>
      </p:sp>
      <p:pic>
        <p:nvPicPr>
          <p:cNvPr id="503226247" name="Рисунок 503226246" hidden="0"/>
          <p:cNvPicPr>
            <a:picLocks noChangeAspect="1"/>
          </p:cNvPicPr>
          <p:nvPr isPhoto="0" userDrawn="0"/>
        </p:nvPicPr>
        <p:blipFill>
          <a:blip r:embed="rId4"/>
          <a:srcRect l="5042" t="4261" r="8331" b="5942"/>
          <a:stretch/>
        </p:blipFill>
        <p:spPr bwMode="auto">
          <a:xfrm>
            <a:off x="7402835" y="4278036"/>
            <a:ext cx="2667875" cy="2401545"/>
          </a:xfrm>
          <a:prstGeom prst="rect">
            <a:avLst/>
          </a:prstGeom>
        </p:spPr>
      </p:pic>
      <p:sp>
        <p:nvSpPr>
          <p:cNvPr id="1785229751" name="TextBox 1785229750" hidden="0"/>
          <p:cNvSpPr txBox="1"/>
          <p:nvPr isPhoto="0" userDrawn="0"/>
        </p:nvSpPr>
        <p:spPr bwMode="auto">
          <a:xfrm rot="21275973">
            <a:off x="7646754" y="4940963"/>
            <a:ext cx="2098248" cy="1188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i="1">
                <a:latin typeface="Book Antiqua"/>
                <a:ea typeface="Book Antiqua"/>
                <a:cs typeface="Book Antiqua"/>
              </a:rPr>
              <a:t>Составление справок, организационных писем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5056344" name="TextBox 1295056343" hidden="0"/>
          <p:cNvSpPr txBox="1"/>
          <p:nvPr isPhoto="0" userDrawn="0"/>
        </p:nvSpPr>
        <p:spPr bwMode="auto">
          <a:xfrm>
            <a:off x="694513" y="2182425"/>
            <a:ext cx="10755861" cy="12801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600">
                <a:latin typeface="Book Antiqua"/>
                <a:ea typeface="Book Antiqua"/>
                <a:cs typeface="Book Antiqua"/>
              </a:rPr>
              <a:t>Давайте обобщим: </a:t>
            </a:r>
            <a:endParaRPr/>
          </a:p>
          <a:p>
            <a:pPr algn="ctr">
              <a:defRPr/>
            </a:pPr>
            <a:r>
              <a:rPr sz="26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Назовите направления деятельности в соответствии с Вашим и трудовыми действиями</a:t>
            </a:r>
            <a:endParaRPr/>
          </a:p>
        </p:txBody>
      </p:sp>
      <p:pic>
        <p:nvPicPr>
          <p:cNvPr id="1232693090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>
            <a:off x="10070713" y="20496"/>
            <a:ext cx="2028989" cy="1459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061423" name="TextBox 149061422" hidden="0"/>
          <p:cNvSpPr txBox="1"/>
          <p:nvPr isPhoto="0" userDrawn="0"/>
        </p:nvSpPr>
        <p:spPr bwMode="auto">
          <a:xfrm>
            <a:off x="1573033" y="85229"/>
            <a:ext cx="8639643" cy="3962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Направления работы в соответствии с действиями</a:t>
            </a:r>
            <a:endParaRPr/>
          </a:p>
        </p:txBody>
      </p:sp>
      <p:pic>
        <p:nvPicPr>
          <p:cNvPr id="55681014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>
            <a:off x="10358443" y="85230"/>
            <a:ext cx="1617494" cy="1163192"/>
          </a:xfrm>
          <a:prstGeom prst="rect">
            <a:avLst/>
          </a:prstGeom>
        </p:spPr>
      </p:pic>
      <p:sp>
        <p:nvSpPr>
          <p:cNvPr id="239124518" name="" hidden="0"/>
          <p:cNvSpPr/>
          <p:nvPr isPhoto="0" userDrawn="0"/>
        </p:nvSpPr>
        <p:spPr bwMode="auto">
          <a:xfrm flipH="0" flipV="0">
            <a:off x="2488543" y="945561"/>
            <a:ext cx="7129878" cy="5187888"/>
          </a:xfrm>
          <a:prstGeom prst="ellipse">
            <a:avLst/>
          </a:prstGeom>
          <a:solidFill>
            <a:schemeClr val="accent1">
              <a:alpha val="0"/>
            </a:schemeClr>
          </a:solidFill>
          <a:ln w="76199" cap="flat" cmpd="sng" algn="ctr">
            <a:solidFill>
              <a:srgbClr val="00206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6154905" name="" hidden="0"/>
          <p:cNvSpPr/>
          <p:nvPr isPhoto="0" userDrawn="0"/>
        </p:nvSpPr>
        <p:spPr bwMode="auto">
          <a:xfrm flipH="0" flipV="0">
            <a:off x="4935731" y="522487"/>
            <a:ext cx="1914247" cy="12946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43739E"/>
            </a:solidFill>
            <a:prstDash val="sysDot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18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Аналитическая</a:t>
            </a:r>
            <a:endParaRPr sz="1800" b="1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152599217" name="" hidden="0"/>
          <p:cNvSpPr/>
          <p:nvPr isPhoto="0" userDrawn="0"/>
        </p:nvSpPr>
        <p:spPr bwMode="auto">
          <a:xfrm flipH="0" flipV="0">
            <a:off x="7611698" y="1169817"/>
            <a:ext cx="1941990" cy="139638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43739E"/>
            </a:solidFill>
            <a:prstDash val="sysDot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18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Прогностичекая</a:t>
            </a:r>
            <a:endParaRPr sz="1800" b="1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527425095" name="" hidden="0"/>
          <p:cNvSpPr/>
          <p:nvPr isPhoto="0" userDrawn="0"/>
        </p:nvSpPr>
        <p:spPr bwMode="auto">
          <a:xfrm flipH="0" flipV="0">
            <a:off x="8379462" y="3171916"/>
            <a:ext cx="2043498" cy="139638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43739E"/>
            </a:solidFill>
            <a:prstDash val="sysDot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18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Информационная</a:t>
            </a:r>
            <a:endParaRPr sz="1800" b="1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419200892" name="" hidden="0"/>
          <p:cNvSpPr/>
          <p:nvPr isPhoto="0" userDrawn="0"/>
        </p:nvSpPr>
        <p:spPr bwMode="auto">
          <a:xfrm flipH="0" flipV="0">
            <a:off x="1952182" y="1507354"/>
            <a:ext cx="2025219" cy="14333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43739E"/>
            </a:solidFill>
            <a:prstDash val="sysDot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18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Консультационная</a:t>
            </a:r>
            <a:endParaRPr sz="1800" b="1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994655205" name="" hidden="0"/>
          <p:cNvSpPr/>
          <p:nvPr isPhoto="0" userDrawn="0"/>
        </p:nvSpPr>
        <p:spPr bwMode="auto">
          <a:xfrm flipH="0" flipV="0">
            <a:off x="1725616" y="3539506"/>
            <a:ext cx="2547708" cy="159982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43739E"/>
            </a:solidFill>
            <a:prstDash val="sysDot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18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Организационно-методическая</a:t>
            </a:r>
            <a:endParaRPr sz="1800" b="1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715946633" name="" hidden="0"/>
          <p:cNvSpPr/>
          <p:nvPr isPhoto="0" userDrawn="0"/>
        </p:nvSpPr>
        <p:spPr bwMode="auto">
          <a:xfrm flipH="0" flipV="0">
            <a:off x="3977401" y="5331224"/>
            <a:ext cx="1923495" cy="141950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43739E"/>
            </a:solidFill>
            <a:prstDash val="sysDot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18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Координационная</a:t>
            </a:r>
            <a:endParaRPr sz="1800" b="1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311923426" name="" hidden="0"/>
          <p:cNvSpPr/>
          <p:nvPr isPhoto="0" userDrawn="0"/>
        </p:nvSpPr>
        <p:spPr bwMode="auto">
          <a:xfrm flipH="0" flipV="0">
            <a:off x="7288034" y="5067671"/>
            <a:ext cx="2043713" cy="149810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43739E"/>
            </a:solidFill>
            <a:prstDash val="sysDot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 algn="ctr">
              <a:defRPr/>
            </a:pPr>
            <a:r>
              <a:rPr sz="18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Просветительская</a:t>
            </a:r>
            <a:endParaRPr sz="1800" b="1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Р7-Офис/7.1.1.35</Application>
  <DocSecurity>0</DocSecurity>
  <PresentationFormat>Широкоэкранный</PresentationFormat>
  <Paragraphs>0</Paragraphs>
  <Slides>20</Slides>
  <Notes>20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dc:identifier/>
  <dc:language/>
  <cp:lastModifiedBy/>
  <cp:revision>19</cp:revision>
  <dcterms:created xsi:type="dcterms:W3CDTF">2012-12-03T06:56:55Z</dcterms:created>
  <dcterms:modified xsi:type="dcterms:W3CDTF">2023-03-06T07:57:07Z</dcterms:modified>
  <cp:category/>
  <cp:contentStatus/>
  <cp:version/>
</cp:coreProperties>
</file>