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58" r:id="rId3"/>
    <p:sldId id="259" r:id="rId4"/>
    <p:sldId id="260" r:id="rId5"/>
    <p:sldId id="261" r:id="rId6"/>
    <p:sldId id="265" r:id="rId7"/>
    <p:sldId id="262" r:id="rId8"/>
    <p:sldId id="266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C0C"/>
    <a:srgbClr val="88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603E0-F1A6-4084-BACB-AA8F27C3DD52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78ACA-E4FE-43DA-9C0C-3423183C7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823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78ACA-E4FE-43DA-9C0C-3423183C715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65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40960" cy="4032448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Аналитическая деятельность инструктора-методиста</a:t>
            </a:r>
            <a:r>
              <a:rPr lang="en-US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 затруднений в МАУ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Пуровской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районной СШОР «Авангард»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5445224"/>
            <a:ext cx="7282066" cy="1224136"/>
          </a:xfrm>
        </p:spPr>
        <p:txBody>
          <a:bodyPr/>
          <a:lstStyle/>
          <a:p>
            <a:pPr marL="0" indent="0" algn="r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Исполнитель: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инструктор-методист 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Резяпова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Алина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Фанильевна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6170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и предмет исследования</a:t>
            </a:r>
            <a:endParaRPr lang="ru-RU" b="1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Объектом исследования является профессиональное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становление молодых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тренеров</a:t>
            </a:r>
          </a:p>
          <a:p>
            <a:pPr marL="0" indent="0"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 -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 подготовки спортивного резерва в МАУ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Пуровской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районной СШОР «Авангард».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2901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6480720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Целью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нашей работы является выявление трудностей на  этапе профессионального становления тренеров.  В нашей спортивной  школе «Авангард» много молодых тренеров. Кто-то из них – выпускники нашей школы, а кто-то только-только начинает свое знакомство с новым местом работы.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Для решения поставленной цели использовался следующий метод исследования как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анкетирование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Анализ методической литературы позволил обобщить результаты исследований по данной проблеме, определить трудности, возникающие в работе молодых специалистов в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предыдущие годы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9777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Ф.И.О. тренера____________________________</a:t>
            </a:r>
            <a:b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Отделение________________________________</a:t>
            </a:r>
            <a:b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080199"/>
              </p:ext>
            </p:extLst>
          </p:nvPr>
        </p:nvGraphicFramePr>
        <p:xfrm>
          <a:off x="539552" y="1412776"/>
          <a:ext cx="8208912" cy="4752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3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Возможные затруднения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Умение составлять конспект тренировочного занятия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Знание основ и ФССП по виду спорта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Умение организовать контроль знаний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Умение соблюдать режим труда и отдыха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Умение создавать по-настоящему достойные и взаимовыгодные доверительные отношения между тренером и родителями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Используются ли нетрадиционные методы тренировки?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7534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229200"/>
            <a:ext cx="8229600" cy="1368152"/>
          </a:xfrm>
        </p:spPr>
        <p:txBody>
          <a:bodyPr>
            <a:normAutofit fontScale="90000"/>
          </a:bodyPr>
          <a:lstStyle/>
          <a:p>
            <a:pPr algn="l"/>
            <a: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 результатов</a:t>
            </a:r>
            <a:b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ответе на вопросы, тренер ставит знак «+»</a:t>
            </a:r>
            <a:b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 плюс в графе «Да» = 1 балл</a:t>
            </a:r>
            <a:b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 плюс в графе «Нет» = 0 баллов</a:t>
            </a:r>
            <a:b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7  баллов – испытывает сильные затруднения</a:t>
            </a:r>
            <a:b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11 баллов – испытывает значительные затруднения</a:t>
            </a:r>
            <a:b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13 баллов – испытывает не значительные </a:t>
            </a: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затруднения</a:t>
            </a:r>
            <a: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 </a:t>
            </a:r>
            <a:r>
              <a:rPr lang="ru-RU" sz="1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баллов не испытывает затруднений в организации своей деятельности.</a:t>
            </a:r>
            <a:r>
              <a:rPr lang="ru-RU" sz="1100" dirty="0"/>
              <a:t/>
            </a:r>
            <a:br>
              <a:rPr lang="ru-RU" sz="1100" dirty="0"/>
            </a:br>
            <a:endParaRPr lang="ru-RU" sz="11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131153"/>
              </p:ext>
            </p:extLst>
          </p:nvPr>
        </p:nvGraphicFramePr>
        <p:xfrm>
          <a:off x="539552" y="116632"/>
          <a:ext cx="8280920" cy="4848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3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5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9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2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1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7.</a:t>
                      </a:r>
                      <a:endParaRPr lang="ru-RU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Анализируются ли достоинства и недостатки каждого тренировочного метода?</a:t>
                      </a:r>
                      <a:endParaRPr lang="ru-RU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8191" marR="58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</a:t>
                      </a:r>
                      <a:endParaRPr lang="ru-RU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Изучается ли специальная литература по тренировке спортсменов?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9.</a:t>
                      </a:r>
                      <a:endParaRPr lang="ru-RU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Посещаются ли тренировочные занятия других тренеров в своем виде спорта?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10.</a:t>
                      </a:r>
                      <a:endParaRPr lang="ru-RU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Умение создавать в коллективе микроклимат доверия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11.</a:t>
                      </a:r>
                      <a:endParaRPr lang="ru-RU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Знание доступных методов в воспитании спортсменов: поощрении и наказании (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взыскании)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12.</a:t>
                      </a:r>
                      <a:endParaRPr lang="ru-RU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Знание тренерской культуры, как сложного качества личности тренера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13.</a:t>
                      </a:r>
                      <a:endParaRPr lang="ru-RU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Умение сочетать любовь и уважение к спортсменам с разумной требовательностью к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14.</a:t>
                      </a:r>
                      <a:endParaRPr lang="ru-RU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Поддержание своей спортивной формы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191" marR="5819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53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Исследование проводилось среди молодых специалистов со стажем от нуля до 3-х лет. Всего было опрошено 6 человек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После проведенного анкетирования результаты тренеров распределились  на 4 группы: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 группа: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(с результатом </a:t>
            </a:r>
            <a:r>
              <a:rPr lang="ru-RU" b="1" dirty="0" smtClean="0">
                <a:solidFill>
                  <a:srgbClr val="002060"/>
                </a:solidFill>
              </a:rPr>
              <a:t>7 б</a:t>
            </a:r>
            <a:r>
              <a:rPr lang="ru-RU" dirty="0" smtClean="0">
                <a:solidFill>
                  <a:srgbClr val="002060"/>
                </a:solidFill>
              </a:rPr>
              <a:t>.)- </a:t>
            </a:r>
            <a:r>
              <a:rPr lang="ru-RU" b="1" dirty="0" smtClean="0">
                <a:solidFill>
                  <a:srgbClr val="002060"/>
                </a:solidFill>
              </a:rPr>
              <a:t>2 человека </a:t>
            </a:r>
            <a:r>
              <a:rPr lang="ru-RU" dirty="0" smtClean="0">
                <a:solidFill>
                  <a:srgbClr val="002060"/>
                </a:solidFill>
              </a:rPr>
              <a:t>испытывают сильные затруднения, с которыми ведется постоянная работа;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 группа: </a:t>
            </a:r>
            <a:r>
              <a:rPr lang="ru-RU" dirty="0" smtClean="0">
                <a:solidFill>
                  <a:srgbClr val="002060"/>
                </a:solidFill>
              </a:rPr>
              <a:t>(с </a:t>
            </a:r>
            <a:r>
              <a:rPr lang="ru-RU" dirty="0">
                <a:solidFill>
                  <a:srgbClr val="002060"/>
                </a:solidFill>
              </a:rPr>
              <a:t>результатом </a:t>
            </a:r>
            <a:r>
              <a:rPr lang="ru-RU" b="1" dirty="0" smtClean="0">
                <a:solidFill>
                  <a:srgbClr val="002060"/>
                </a:solidFill>
              </a:rPr>
              <a:t>9 </a:t>
            </a:r>
            <a:r>
              <a:rPr lang="ru-RU" b="1" dirty="0">
                <a:solidFill>
                  <a:srgbClr val="002060"/>
                </a:solidFill>
              </a:rPr>
              <a:t>б.</a:t>
            </a:r>
            <a:r>
              <a:rPr lang="ru-RU" dirty="0">
                <a:solidFill>
                  <a:srgbClr val="002060"/>
                </a:solidFill>
              </a:rPr>
              <a:t>)- </a:t>
            </a:r>
            <a:r>
              <a:rPr lang="ru-RU" b="1" dirty="0" smtClean="0">
                <a:solidFill>
                  <a:srgbClr val="002060"/>
                </a:solidFill>
              </a:rPr>
              <a:t>1 человек </a:t>
            </a:r>
            <a:r>
              <a:rPr lang="ru-RU" dirty="0" smtClean="0">
                <a:solidFill>
                  <a:srgbClr val="002060"/>
                </a:solidFill>
              </a:rPr>
              <a:t>испытывает значительные затруднения, с ним ведется ежемесячная работа;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3 группа: </a:t>
            </a:r>
            <a:r>
              <a:rPr lang="ru-RU" dirty="0" smtClean="0">
                <a:solidFill>
                  <a:srgbClr val="002060"/>
                </a:solidFill>
              </a:rPr>
              <a:t>(с </a:t>
            </a:r>
            <a:r>
              <a:rPr lang="ru-RU" dirty="0">
                <a:solidFill>
                  <a:srgbClr val="002060"/>
                </a:solidFill>
              </a:rPr>
              <a:t>результатом </a:t>
            </a:r>
            <a:r>
              <a:rPr lang="ru-RU" b="1" dirty="0" smtClean="0">
                <a:solidFill>
                  <a:srgbClr val="002060"/>
                </a:solidFill>
              </a:rPr>
              <a:t>12 </a:t>
            </a:r>
            <a:r>
              <a:rPr lang="ru-RU" b="1" dirty="0">
                <a:solidFill>
                  <a:srgbClr val="002060"/>
                </a:solidFill>
              </a:rPr>
              <a:t>б</a:t>
            </a:r>
            <a:r>
              <a:rPr lang="ru-RU" dirty="0">
                <a:solidFill>
                  <a:srgbClr val="002060"/>
                </a:solidFill>
              </a:rPr>
              <a:t>.)- </a:t>
            </a:r>
            <a:r>
              <a:rPr lang="ru-RU" b="1" dirty="0" smtClean="0">
                <a:solidFill>
                  <a:srgbClr val="002060"/>
                </a:solidFill>
              </a:rPr>
              <a:t>1 человек </a:t>
            </a:r>
            <a:r>
              <a:rPr lang="ru-RU" dirty="0" smtClean="0">
                <a:solidFill>
                  <a:srgbClr val="002060"/>
                </a:solidFill>
              </a:rPr>
              <a:t>испытывает не значительные затруднения, ведется систематическая работа;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4 группа: </a:t>
            </a:r>
            <a:r>
              <a:rPr lang="ru-RU" dirty="0" smtClean="0">
                <a:solidFill>
                  <a:srgbClr val="002060"/>
                </a:solidFill>
              </a:rPr>
              <a:t>(с </a:t>
            </a:r>
            <a:r>
              <a:rPr lang="ru-RU" dirty="0">
                <a:solidFill>
                  <a:srgbClr val="002060"/>
                </a:solidFill>
              </a:rPr>
              <a:t>результатом </a:t>
            </a:r>
            <a:r>
              <a:rPr lang="ru-RU" b="1" dirty="0" smtClean="0">
                <a:solidFill>
                  <a:srgbClr val="002060"/>
                </a:solidFill>
              </a:rPr>
              <a:t>14 </a:t>
            </a:r>
            <a:r>
              <a:rPr lang="ru-RU" b="1" dirty="0">
                <a:solidFill>
                  <a:srgbClr val="002060"/>
                </a:solidFill>
              </a:rPr>
              <a:t>б.</a:t>
            </a:r>
            <a:r>
              <a:rPr lang="ru-RU" dirty="0">
                <a:solidFill>
                  <a:srgbClr val="002060"/>
                </a:solidFill>
              </a:rPr>
              <a:t>)- </a:t>
            </a:r>
            <a:r>
              <a:rPr lang="ru-RU" b="1" dirty="0">
                <a:solidFill>
                  <a:srgbClr val="002060"/>
                </a:solidFill>
              </a:rPr>
              <a:t>2 </a:t>
            </a:r>
            <a:r>
              <a:rPr lang="ru-RU" b="1" dirty="0" smtClean="0">
                <a:solidFill>
                  <a:srgbClr val="002060"/>
                </a:solidFill>
              </a:rPr>
              <a:t>человека </a:t>
            </a:r>
            <a:r>
              <a:rPr lang="ru-RU" dirty="0" smtClean="0">
                <a:solidFill>
                  <a:srgbClr val="002060"/>
                </a:solidFill>
              </a:rPr>
              <a:t>не испытывают затруднений в своей деятельности, они помогают вести наставническую деятельность с тренерами, которые испытывают затруднения в работе.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001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Помимо групп, определились и темы затруднений: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1. Профессиональные знания тренера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2</a:t>
            </a:r>
            <a:r>
              <a:rPr lang="ru-RU" b="1" dirty="0">
                <a:solidFill>
                  <a:srgbClr val="002060"/>
                </a:solidFill>
              </a:rPr>
              <a:t>.</a:t>
            </a:r>
            <a:r>
              <a:rPr lang="ru-RU" dirty="0">
                <a:solidFill>
                  <a:srgbClr val="002060"/>
                </a:solidFill>
              </a:rPr>
              <a:t> Взаимоотношения тренера и родителей.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3. Воспитательная роль тренера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4. Недостаточное знание о культуре наставника.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5</a:t>
            </a:r>
            <a:r>
              <a:rPr lang="ru-RU" b="1" dirty="0">
                <a:solidFill>
                  <a:srgbClr val="002060"/>
                </a:solidFill>
              </a:rPr>
              <a:t>.</a:t>
            </a:r>
            <a:r>
              <a:rPr lang="ru-RU" dirty="0">
                <a:solidFill>
                  <a:srgbClr val="002060"/>
                </a:solidFill>
              </a:rPr>
              <a:t> Затруднение в отношении тренера и спортсмена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9914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Для решения выше перечисленных </a:t>
            </a:r>
            <a:r>
              <a:rPr lang="ru-RU" b="1" dirty="0" smtClean="0">
                <a:solidFill>
                  <a:srgbClr val="C00000"/>
                </a:solidFill>
              </a:rPr>
              <a:t>проблем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разработано методическое </a:t>
            </a:r>
            <a:r>
              <a:rPr lang="ru-RU" b="1" dirty="0" smtClean="0">
                <a:solidFill>
                  <a:srgbClr val="002060"/>
                </a:solidFill>
              </a:rPr>
              <a:t>пособие «Советы </a:t>
            </a:r>
            <a:r>
              <a:rPr lang="ru-RU" b="1" dirty="0">
                <a:solidFill>
                  <a:srgbClr val="002060"/>
                </a:solidFill>
              </a:rPr>
              <a:t>начинающему тренеру по работе с юными спортсменами и их </a:t>
            </a:r>
            <a:r>
              <a:rPr lang="ru-RU" b="1" dirty="0" smtClean="0">
                <a:solidFill>
                  <a:srgbClr val="002060"/>
                </a:solidFill>
              </a:rPr>
              <a:t>родителями»;</a:t>
            </a:r>
          </a:p>
          <a:p>
            <a:r>
              <a:rPr lang="ru-RU" b="1" dirty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пределены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тренер</a:t>
            </a:r>
            <a:r>
              <a:rPr lang="ru-RU" b="1" dirty="0" smtClean="0">
                <a:solidFill>
                  <a:srgbClr val="002060"/>
                </a:solidFill>
              </a:rPr>
              <a:t>ы-наставники из </a:t>
            </a:r>
            <a:r>
              <a:rPr lang="ru-RU" b="1" dirty="0">
                <a:solidFill>
                  <a:srgbClr val="002060"/>
                </a:solidFill>
              </a:rPr>
              <a:t>числа молодых </a:t>
            </a:r>
            <a:r>
              <a:rPr lang="ru-RU" b="1" dirty="0" smtClean="0">
                <a:solidFill>
                  <a:srgbClr val="002060"/>
                </a:solidFill>
              </a:rPr>
              <a:t>специалистов и опытных работников согласно тематике затруднений.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315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060848"/>
            <a:ext cx="6552728" cy="3960439"/>
          </a:xfrm>
        </p:spPr>
      </p:pic>
    </p:spTree>
    <p:extLst>
      <p:ext uri="{BB962C8B-B14F-4D97-AF65-F5344CB8AC3E}">
        <p14:creationId xmlns:p14="http://schemas.microsoft.com/office/powerpoint/2010/main" val="35158361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5FF2CA"/>
      </a:dk1>
      <a:lt1>
        <a:sysClr val="window" lastClr="FFFFFF"/>
      </a:lt1>
      <a:dk2>
        <a:srgbClr val="0B9B74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429</Words>
  <Application>Microsoft Office PowerPoint</Application>
  <PresentationFormat>Экран (4:3)</PresentationFormat>
  <Paragraphs>84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Аналитическая деятельность инструктора-методиста   Реестр затруднений в МАУ Пуровской районной СШОР «Авангард»</vt:lpstr>
      <vt:lpstr>Объект и предмет исследования</vt:lpstr>
      <vt:lpstr>Целью нашей работы является выявление трудностей на  этапе профессионального становления тренеров.  В нашей спортивной  школе «Авангард» много молодых тренеров. Кто-то из них – выпускники нашей школы, а кто-то только-только начинает свое знакомство с новым местом работы. Для решения поставленной цели использовался следующий метод исследования как анкетирование. Анализ методической литературы позволил обобщить результаты исследований по данной проблеме, определить трудности, возникающие в работе молодых специалистов в предыдущие годы.  </vt:lpstr>
      <vt:lpstr>Ф.И.О. тренера____________________________ Отделение________________________________ </vt:lpstr>
      <vt:lpstr>Обработка результатов При ответе на вопросы, тренер ставит знак «+» Знак плюс в графе «Да» = 1 балл Знак плюс в графе «Нет» = 0 баллов 0 – 7  баллов – испытывает сильные затруднения 8 – 11 баллов – испытывает значительные затруднения 12 – 13 баллов – испытывает не значительные затруднения  14  баллов не испытывает затруднений в организации своей деятельности. </vt:lpstr>
      <vt:lpstr>Исследование проводилось среди молодых специалистов со стажем от нуля до 3-х лет. Всего было опрошено 6 человек. После проведенного анкетирования результаты тренеров распределились  на 4 группы: </vt:lpstr>
      <vt:lpstr>Помимо групп, определились и темы затруднений: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деятельность инструктора-методиста. Реестр затруднений в МАУ Пуровской районной СШОР «Авангард»</dc:title>
  <dc:creator>работа</dc:creator>
  <cp:lastModifiedBy>Елена Васильевна Плеханова</cp:lastModifiedBy>
  <cp:revision>16</cp:revision>
  <dcterms:created xsi:type="dcterms:W3CDTF">2020-12-25T06:20:58Z</dcterms:created>
  <dcterms:modified xsi:type="dcterms:W3CDTF">2020-12-29T07:08:51Z</dcterms:modified>
</cp:coreProperties>
</file>