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552499" y="2117264"/>
            <a:ext cx="5409331" cy="1920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Координационно-методический совет при департаменте по физической культуре и спорту Ямало-Ненецкого автономного округа № 2</a:t>
            </a: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805313" y="6107499"/>
            <a:ext cx="2598577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08 декабря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061854045" name="Picture 2" descr="http://www.rusbiznews.com/content/images/maps/Yamal_Nenets_Autonomous_Okrug_Russian.gif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52088" y="1220158"/>
            <a:ext cx="4314645" cy="413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447792591" name=" 1447792590"/>
          <p:cNvSpPr/>
          <p:nvPr/>
        </p:nvSpPr>
        <p:spPr bwMode="auto">
          <a:xfrm>
            <a:off x="4877622" y="3344365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85839091" name="Рисунок 8583909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4166" y="177797"/>
            <a:ext cx="1061665" cy="1042362"/>
          </a:xfrm>
          <a:prstGeom prst="rect">
            <a:avLst/>
          </a:prstGeom>
        </p:spPr>
      </p:pic>
      <p:sp>
        <p:nvSpPr>
          <p:cNvPr id="1427094993" name="TextBox 885966567"/>
          <p:cNvSpPr txBox="1"/>
          <p:nvPr/>
        </p:nvSpPr>
        <p:spPr bwMode="auto">
          <a:xfrm>
            <a:off x="1500206" y="177796"/>
            <a:ext cx="7465905" cy="10058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ДЕПАРТАМЕНТ ПО ФИЗИЧЕСКОЙ КУЛЬТУРЕ И СПОРТУ </a:t>
            </a:r>
            <a:endParaRPr sz="1600" b="0"/>
          </a:p>
          <a:p>
            <a:pPr algn="ctr">
              <a:defRPr/>
            </a:pPr>
            <a:r>
              <a:rPr sz="1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ЯМАЛО-НЕНЕЦКОГО АВТОНОМНОГО ОКРУГА</a:t>
            </a:r>
            <a:endParaRPr/>
          </a:p>
          <a:p>
            <a:pPr algn="ctr">
              <a:defRPr/>
            </a:pPr>
            <a:r>
              <a:rPr sz="14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Государственное автономное учреждение Ямало-Ненецкого автономного округа </a:t>
            </a:r>
            <a:endParaRPr/>
          </a:p>
          <a:p>
            <a:pPr algn="ctr">
              <a:defRPr/>
            </a:pPr>
            <a:r>
              <a:rPr sz="14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«Центр спортивной подготовки»</a:t>
            </a:r>
            <a:endParaRPr sz="1400" b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t="7884" r="22842" b="5596"/>
          <a:stretch/>
        </p:blipFill>
        <p:spPr bwMode="auto">
          <a:xfrm>
            <a:off x="397775" y="749761"/>
            <a:ext cx="5212291" cy="29538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8666" t="11644" r="67918" b="40184"/>
          <a:stretch/>
        </p:blipFill>
        <p:spPr bwMode="auto">
          <a:xfrm>
            <a:off x="683568" y="3573016"/>
            <a:ext cx="5258530" cy="3042705"/>
          </a:xfrm>
          <a:prstGeom prst="rect">
            <a:avLst/>
          </a:prstGeom>
        </p:spPr>
      </p:pic>
      <p:sp>
        <p:nvSpPr>
          <p:cNvPr id="1157512168" name="TextBox 3"/>
          <p:cNvSpPr txBox="1"/>
          <p:nvPr/>
        </p:nvSpPr>
        <p:spPr bwMode="auto">
          <a:xfrm>
            <a:off x="259084" y="231566"/>
            <a:ext cx="8790566" cy="518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sz="14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Формирование результатов реализации программы спортивной подготовки (начальный этап) </a:t>
            </a:r>
            <a:endParaRPr/>
          </a:p>
          <a:p>
            <a:pPr algn="ctr">
              <a:defRPr/>
            </a:pPr>
            <a:r>
              <a:rPr sz="14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в АИС «</a:t>
            </a:r>
            <a:r>
              <a:rPr lang="en-US" sz="14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LSport</a:t>
            </a:r>
            <a:r>
              <a:rPr sz="1400">
                <a:solidFill>
                  <a:srgbClr val="002060"/>
                </a:solidFill>
                <a:latin typeface="Liberation Serif"/>
                <a:ea typeface="Liberation Serif"/>
                <a:cs typeface="Liberation Serif"/>
              </a:rPr>
              <a:t>» на примере вида спорта «северное многоборье»</a:t>
            </a:r>
            <a:endParaRPr sz="14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52199790" name=" 752199789"/>
          <p:cNvSpPr/>
          <p:nvPr/>
        </p:nvSpPr>
        <p:spPr bwMode="auto">
          <a:xfrm>
            <a:off x="-5826192" y="-1619856"/>
            <a:ext cx="10122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1829447" name=" 131829446"/>
          <p:cNvSpPr/>
          <p:nvPr/>
        </p:nvSpPr>
        <p:spPr bwMode="auto">
          <a:xfrm>
            <a:off x="4444560" y="3291840"/>
            <a:ext cx="13370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46723870" name=" 1346723869"/>
          <p:cNvSpPr/>
          <p:nvPr/>
        </p:nvSpPr>
        <p:spPr bwMode="auto">
          <a:xfrm>
            <a:off x="4444560" y="3291840"/>
            <a:ext cx="13377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18068604" name="Рисунок 1818068603"/>
          <p:cNvPicPr>
            <a:picLocks noChangeAspect="1"/>
          </p:cNvPicPr>
          <p:nvPr/>
        </p:nvPicPr>
        <p:blipFill>
          <a:blip r:embed="rId4"/>
          <a:srcRect l="29837" t="18143" r="41016" b="8792"/>
          <a:stretch/>
        </p:blipFill>
        <p:spPr bwMode="auto">
          <a:xfrm>
            <a:off x="6012159" y="1052736"/>
            <a:ext cx="2959621" cy="4173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847568" y="260646"/>
            <a:ext cx="7858807" cy="6401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Обновленная версия обучения по применению АИС «LSport» </a:t>
            </a:r>
            <a:endParaRPr/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 профессиональной деятельности</a:t>
            </a:r>
            <a:endParaRPr lang="ru-RU"/>
          </a:p>
        </p:txBody>
      </p:sp>
      <p:sp>
        <p:nvSpPr>
          <p:cNvPr id="1926722739" name=" 1926722738"/>
          <p:cNvSpPr/>
          <p:nvPr/>
        </p:nvSpPr>
        <p:spPr bwMode="auto">
          <a:xfrm>
            <a:off x="4885531" y="3953298"/>
            <a:ext cx="12751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36079090" name="Рисунок 936079089"/>
          <p:cNvPicPr>
            <a:picLocks noChangeAspect="1"/>
          </p:cNvPicPr>
          <p:nvPr/>
        </p:nvPicPr>
        <p:blipFill>
          <a:blip r:embed="rId2"/>
          <a:srcRect l="27791" t="16291" r="39024" b="6192"/>
          <a:stretch/>
        </p:blipFill>
        <p:spPr bwMode="auto">
          <a:xfrm>
            <a:off x="248025" y="1039269"/>
            <a:ext cx="3818639" cy="5017515"/>
          </a:xfrm>
          <a:prstGeom prst="rect">
            <a:avLst/>
          </a:prstGeom>
        </p:spPr>
      </p:pic>
      <p:sp>
        <p:nvSpPr>
          <p:cNvPr id="937429454" name=" 937429453"/>
          <p:cNvSpPr/>
          <p:nvPr/>
        </p:nvSpPr>
        <p:spPr bwMode="auto">
          <a:xfrm>
            <a:off x="5151892" y="4421162"/>
            <a:ext cx="10724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74639677" name="TextBox 2074639676"/>
          <p:cNvSpPr txBox="1"/>
          <p:nvPr/>
        </p:nvSpPr>
        <p:spPr bwMode="auto">
          <a:xfrm>
            <a:off x="472759" y="6056784"/>
            <a:ext cx="3369242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вступит в силу с 10.01.2023 года</a:t>
            </a:r>
            <a:endParaRPr/>
          </a:p>
        </p:txBody>
      </p:sp>
      <p:sp>
        <p:nvSpPr>
          <p:cNvPr id="391030638" name=" 391030637"/>
          <p:cNvSpPr/>
          <p:nvPr/>
        </p:nvSpPr>
        <p:spPr bwMode="auto">
          <a:xfrm>
            <a:off x="2267499" y="2759757"/>
            <a:ext cx="7069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38410586" name="Рисунок 1538410585"/>
          <p:cNvPicPr>
            <a:picLocks noChangeAspect="1"/>
          </p:cNvPicPr>
          <p:nvPr/>
        </p:nvPicPr>
        <p:blipFill>
          <a:blip r:embed="rId3"/>
          <a:srcRect l="10270" t="7345" r="27706" b="38838"/>
          <a:stretch/>
        </p:blipFill>
        <p:spPr bwMode="auto">
          <a:xfrm>
            <a:off x="4241360" y="1039270"/>
            <a:ext cx="4711278" cy="2381249"/>
          </a:xfrm>
          <a:prstGeom prst="rect">
            <a:avLst/>
          </a:prstGeom>
        </p:spPr>
      </p:pic>
      <p:sp>
        <p:nvSpPr>
          <p:cNvPr id="1470501329" name="TextBox 1470501328"/>
          <p:cNvSpPr txBox="1"/>
          <p:nvPr/>
        </p:nvSpPr>
        <p:spPr bwMode="auto">
          <a:xfrm>
            <a:off x="4644483" y="3395609"/>
            <a:ext cx="4061425" cy="3048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онлайн-курс откроется с 10.01.2023 года</a:t>
            </a:r>
            <a:endParaRPr sz="1400" b="1"/>
          </a:p>
        </p:txBody>
      </p:sp>
      <p:pic>
        <p:nvPicPr>
          <p:cNvPr id="1427074985" name="Рисунок 246181374"/>
          <p:cNvPicPr>
            <a:picLocks noChangeAspect="1"/>
          </p:cNvPicPr>
          <p:nvPr/>
        </p:nvPicPr>
        <p:blipFill>
          <a:blip r:embed="rId4"/>
          <a:srcRect l="34997" t="22740" r="33973" b="23200"/>
          <a:stretch/>
        </p:blipFill>
        <p:spPr bwMode="auto">
          <a:xfrm>
            <a:off x="5704065" y="3936136"/>
            <a:ext cx="2436081" cy="23874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3752003" name="TextBox 1"/>
          <p:cNvSpPr txBox="1"/>
          <p:nvPr/>
        </p:nvSpPr>
        <p:spPr bwMode="auto">
          <a:xfrm>
            <a:off x="1700413" y="177795"/>
            <a:ext cx="6981520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Решение Коллегии департамента ФКиС ЯНАО  от 25-26.11.2022 </a:t>
            </a:r>
            <a:r>
              <a:rPr lang="ru-RU" sz="1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(протокол от 02.12.2022 № 20)</a:t>
            </a:r>
            <a:endParaRPr sz="24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886097512" name=" 1447792590"/>
          <p:cNvSpPr/>
          <p:nvPr/>
        </p:nvSpPr>
        <p:spPr bwMode="auto">
          <a:xfrm>
            <a:off x="4877622" y="3344364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77227756" name="Рисунок 8583909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6"/>
            <a:ext cx="1061664" cy="1042362"/>
          </a:xfrm>
          <a:prstGeom prst="rect">
            <a:avLst/>
          </a:prstGeom>
        </p:spPr>
      </p:pic>
      <p:sp>
        <p:nvSpPr>
          <p:cNvPr id="1676711631" name=" 1676711630"/>
          <p:cNvSpPr/>
          <p:nvPr/>
        </p:nvSpPr>
        <p:spPr bwMode="auto">
          <a:xfrm>
            <a:off x="4575077" y="4062723"/>
            <a:ext cx="8078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370040995" name="Рисунок 1370040994"/>
          <p:cNvPicPr>
            <a:picLocks noChangeAspect="1"/>
          </p:cNvPicPr>
          <p:nvPr/>
        </p:nvPicPr>
        <p:blipFill>
          <a:blip r:embed="rId3"/>
          <a:srcRect l="26728" t="30944" r="31438" b="7539"/>
          <a:stretch/>
        </p:blipFill>
        <p:spPr bwMode="auto">
          <a:xfrm>
            <a:off x="1435830" y="1158422"/>
            <a:ext cx="6617019" cy="5473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1297254" name="TextBox 1"/>
          <p:cNvSpPr txBox="1"/>
          <p:nvPr/>
        </p:nvSpPr>
        <p:spPr bwMode="auto">
          <a:xfrm>
            <a:off x="3031051" y="1721131"/>
            <a:ext cx="5866783" cy="307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Вопрос № 3</a:t>
            </a:r>
            <a:endParaRPr sz="2400" b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Методическое сопровождение специалистов физкультурно-спортивных организаций ЯНАО по использованию результатов тестирования посредством АПК «СТАНЬ ЧЕМПИОНОМ» </a:t>
            </a:r>
            <a:endParaRPr/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при организации тренировочного процесса</a:t>
            </a:r>
            <a:r>
              <a:rPr lang="ru-RU" sz="22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endParaRPr sz="22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347797268" name="TextBox 2"/>
          <p:cNvSpPr txBox="1"/>
          <p:nvPr/>
        </p:nvSpPr>
        <p:spPr bwMode="auto">
          <a:xfrm>
            <a:off x="3355521" y="6054582"/>
            <a:ext cx="287742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08 декабря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80585679" name="TextBox 80585678"/>
          <p:cNvSpPr txBox="1"/>
          <p:nvPr/>
        </p:nvSpPr>
        <p:spPr bwMode="auto">
          <a:xfrm>
            <a:off x="1118332" y="133260"/>
            <a:ext cx="7620646" cy="70107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Департамент по физической культуре и спорту </a:t>
            </a:r>
            <a:endParaRPr/>
          </a:p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Ямало-Ненецкого автономного округа</a:t>
            </a:r>
            <a:endParaRPr/>
          </a:p>
        </p:txBody>
      </p:sp>
      <p:sp>
        <p:nvSpPr>
          <p:cNvPr id="1545164272" name=" 1545164271"/>
          <p:cNvSpPr/>
          <p:nvPr/>
        </p:nvSpPr>
        <p:spPr bwMode="auto">
          <a:xfrm>
            <a:off x="4877622" y="3344365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10194516" name="Рисунок 11101945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7"/>
            <a:ext cx="623333" cy="612000"/>
          </a:xfrm>
          <a:prstGeom prst="rect">
            <a:avLst/>
          </a:prstGeom>
        </p:spPr>
      </p:pic>
      <p:sp>
        <p:nvSpPr>
          <p:cNvPr id="338948039" name=" 338948038"/>
          <p:cNvSpPr/>
          <p:nvPr/>
        </p:nvSpPr>
        <p:spPr bwMode="auto">
          <a:xfrm>
            <a:off x="-2748708" y="-5673981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91640512" name=" 1191640511"/>
          <p:cNvSpPr/>
          <p:nvPr/>
        </p:nvSpPr>
        <p:spPr bwMode="auto">
          <a:xfrm>
            <a:off x="827439" y="2665360"/>
            <a:ext cx="8294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20169817" name="Рисунок 1420169816"/>
          <p:cNvPicPr>
            <a:picLocks noChangeAspect="1"/>
          </p:cNvPicPr>
          <p:nvPr/>
        </p:nvPicPr>
        <p:blipFill>
          <a:blip r:embed="rId3"/>
          <a:srcRect t="24914" b="30774"/>
          <a:stretch/>
        </p:blipFill>
        <p:spPr bwMode="auto">
          <a:xfrm>
            <a:off x="301840" y="2748416"/>
            <a:ext cx="2729211" cy="9617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5626066" name="Прямоугольник 77"/>
          <p:cNvSpPr/>
          <p:nvPr/>
        </p:nvSpPr>
        <p:spPr bwMode="auto">
          <a:xfrm>
            <a:off x="803472" y="226821"/>
            <a:ext cx="7788109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Субъекты, использующие АПК «СТАНЬ ЧЕМПИОНОМ» </a:t>
            </a:r>
            <a:endParaRPr/>
          </a:p>
        </p:txBody>
      </p:sp>
      <p:sp>
        <p:nvSpPr>
          <p:cNvPr id="727561837" name="TextBox 9"/>
          <p:cNvSpPr txBox="1"/>
          <p:nvPr/>
        </p:nvSpPr>
        <p:spPr bwMode="auto">
          <a:xfrm>
            <a:off x="509454" y="2590787"/>
            <a:ext cx="2519032" cy="6096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Дети, родители </a:t>
            </a:r>
            <a:r>
              <a:rPr lang="ru-RU" sz="1800" b="1" dirty="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(объект, услуга)</a:t>
            </a:r>
            <a:endParaRPr sz="1800" b="1" dirty="0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348340513" name="TextBox 10"/>
          <p:cNvSpPr txBox="1"/>
          <p:nvPr/>
        </p:nvSpPr>
        <p:spPr bwMode="auto">
          <a:xfrm>
            <a:off x="6062513" y="2666170"/>
            <a:ext cx="305722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Центр тестирования </a:t>
            </a:r>
            <a:r>
              <a:rPr lang="ru-RU" b="1" dirty="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(условия)</a:t>
            </a:r>
            <a:endParaRPr b="1" dirty="0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842628288" name="TextBox 11"/>
          <p:cNvSpPr txBox="1"/>
          <p:nvPr/>
        </p:nvSpPr>
        <p:spPr bwMode="auto">
          <a:xfrm>
            <a:off x="6690935" y="5123566"/>
            <a:ext cx="2078646" cy="548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Тестировщик</a:t>
            </a:r>
            <a:r>
              <a:rPr lang="ru-RU" sz="2200" b="1" dirty="0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(исполнитель услуги)</a:t>
            </a:r>
            <a:endParaRPr sz="1400" b="1" dirty="0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654566996" name="TextBox 12"/>
          <p:cNvSpPr txBox="1"/>
          <p:nvPr/>
        </p:nvSpPr>
        <p:spPr bwMode="auto">
          <a:xfrm>
            <a:off x="397777" y="5028610"/>
            <a:ext cx="3201710" cy="762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ФСО: тренер, методист</a:t>
            </a:r>
            <a:r>
              <a:rPr lang="ru-RU" sz="16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endParaRPr sz="16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(потребитель информации по тестированию ребенка)</a:t>
            </a:r>
            <a:endParaRPr sz="14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600555331" name="TextBox 13"/>
          <p:cNvSpPr txBox="1"/>
          <p:nvPr/>
        </p:nvSpPr>
        <p:spPr bwMode="auto">
          <a:xfrm>
            <a:off x="3232388" y="5930286"/>
            <a:ext cx="3184070" cy="762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АИС «</a:t>
            </a:r>
            <a:r>
              <a:rPr lang="en-US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LSport</a:t>
            </a: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» </a:t>
            </a:r>
            <a:endParaRPr sz="2200" b="1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(накопительная информационная база прошедших тестирования)</a:t>
            </a:r>
            <a:endParaRPr sz="14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514423132" name="TextBox 14"/>
          <p:cNvSpPr txBox="1"/>
          <p:nvPr/>
        </p:nvSpPr>
        <p:spPr bwMode="auto">
          <a:xfrm>
            <a:off x="3330221" y="1362009"/>
            <a:ext cx="2551590" cy="9753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ДФКиС</a:t>
            </a:r>
            <a:r>
              <a:rPr lang="ru-RU" sz="2200" b="1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, ЦСП</a:t>
            </a:r>
            <a:r>
              <a:rPr lang="ru-RU" sz="1600" b="1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(информационная база для аналитики, принятие стратегических решений)</a:t>
            </a:r>
            <a:endParaRPr sz="1400" b="1" dirty="0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27593340" name=" 727593339"/>
          <p:cNvSpPr/>
          <p:nvPr/>
        </p:nvSpPr>
        <p:spPr bwMode="auto">
          <a:xfrm>
            <a:off x="5159989" y="4038189"/>
            <a:ext cx="7608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74387584" name=" 874387583"/>
          <p:cNvSpPr/>
          <p:nvPr/>
        </p:nvSpPr>
        <p:spPr bwMode="auto">
          <a:xfrm>
            <a:off x="4444560" y="3291840"/>
            <a:ext cx="8960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600877722" name="Рисунок 1600877721"/>
          <p:cNvPicPr>
            <a:picLocks noChangeAspect="1"/>
          </p:cNvPicPr>
          <p:nvPr/>
        </p:nvPicPr>
        <p:blipFill>
          <a:blip r:embed="rId2"/>
          <a:srcRect l="7929" t="3603" r="18057" b="21347"/>
          <a:stretch/>
        </p:blipFill>
        <p:spPr bwMode="auto">
          <a:xfrm>
            <a:off x="1289377" y="1303154"/>
            <a:ext cx="810552" cy="878800"/>
          </a:xfrm>
          <a:prstGeom prst="rect">
            <a:avLst/>
          </a:prstGeom>
        </p:spPr>
      </p:pic>
      <p:sp>
        <p:nvSpPr>
          <p:cNvPr id="423470730" name=" 423470729"/>
          <p:cNvSpPr/>
          <p:nvPr/>
        </p:nvSpPr>
        <p:spPr bwMode="auto">
          <a:xfrm>
            <a:off x="5992218" y="4038188"/>
            <a:ext cx="8968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41292501" name="Рисунок 2041292500"/>
          <p:cNvPicPr>
            <a:picLocks noChangeAspect="1"/>
          </p:cNvPicPr>
          <p:nvPr/>
        </p:nvPicPr>
        <p:blipFill>
          <a:blip r:embed="rId3"/>
          <a:srcRect l="8356" t="3524" r="10465" b="10739"/>
          <a:stretch/>
        </p:blipFill>
        <p:spPr bwMode="auto">
          <a:xfrm>
            <a:off x="7060524" y="1427859"/>
            <a:ext cx="1096582" cy="906273"/>
          </a:xfrm>
          <a:prstGeom prst="rect">
            <a:avLst/>
          </a:prstGeom>
        </p:spPr>
      </p:pic>
      <p:sp>
        <p:nvSpPr>
          <p:cNvPr id="1103374024" name=" 1103374023"/>
          <p:cNvSpPr/>
          <p:nvPr/>
        </p:nvSpPr>
        <p:spPr bwMode="auto">
          <a:xfrm>
            <a:off x="4444560" y="3291840"/>
            <a:ext cx="7461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11885456" name="Рисунок 311885455"/>
          <p:cNvPicPr>
            <a:picLocks noChangeAspect="1"/>
          </p:cNvPicPr>
          <p:nvPr/>
        </p:nvPicPr>
        <p:blipFill>
          <a:blip r:embed="rId4"/>
          <a:srcRect l="12931" t="7290" r="12896"/>
          <a:stretch/>
        </p:blipFill>
        <p:spPr bwMode="auto">
          <a:xfrm>
            <a:off x="3127093" y="2623004"/>
            <a:ext cx="2844820" cy="2174442"/>
          </a:xfrm>
          <a:prstGeom prst="flowChartAlternateProcess">
            <a:avLst/>
          </a:prstGeom>
        </p:spPr>
      </p:pic>
      <p:sp>
        <p:nvSpPr>
          <p:cNvPr id="1214684636" name=" 1214684635"/>
          <p:cNvSpPr/>
          <p:nvPr/>
        </p:nvSpPr>
        <p:spPr bwMode="auto">
          <a:xfrm>
            <a:off x="9898758" y="4845713"/>
            <a:ext cx="6303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620287529" name="Рисунок 620287528"/>
          <p:cNvPicPr>
            <a:picLocks noChangeAspect="1"/>
          </p:cNvPicPr>
          <p:nvPr/>
        </p:nvPicPr>
        <p:blipFill>
          <a:blip r:embed="rId5"/>
          <a:srcRect l="26348" r="24513"/>
          <a:stretch/>
        </p:blipFill>
        <p:spPr bwMode="auto">
          <a:xfrm>
            <a:off x="7264456" y="3809050"/>
            <a:ext cx="688718" cy="980130"/>
          </a:xfrm>
          <a:prstGeom prst="rect">
            <a:avLst/>
          </a:prstGeom>
        </p:spPr>
      </p:pic>
      <p:sp>
        <p:nvSpPr>
          <p:cNvPr id="2022056506" name=" 2022056505"/>
          <p:cNvSpPr/>
          <p:nvPr/>
        </p:nvSpPr>
        <p:spPr bwMode="auto">
          <a:xfrm>
            <a:off x="7883863" y="6555303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5643413" name="Рисунок 20564341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414340" y="3780884"/>
            <a:ext cx="1036463" cy="1036463"/>
          </a:xfrm>
          <a:prstGeom prst="rect">
            <a:avLst/>
          </a:prstGeom>
        </p:spPr>
      </p:pic>
      <p:sp>
        <p:nvSpPr>
          <p:cNvPr id="1171274205" name=" 1171274204"/>
          <p:cNvSpPr/>
          <p:nvPr/>
        </p:nvSpPr>
        <p:spPr bwMode="auto">
          <a:xfrm>
            <a:off x="6635304" y="3597987"/>
            <a:ext cx="8968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03906894" name="Рисунок 1403906893"/>
          <p:cNvPicPr>
            <a:picLocks noChangeAspect="1"/>
          </p:cNvPicPr>
          <p:nvPr/>
        </p:nvPicPr>
        <p:blipFill>
          <a:blip r:embed="rId7"/>
          <a:srcRect l="6784" t="3955" r="2432" b="18472"/>
          <a:stretch/>
        </p:blipFill>
        <p:spPr bwMode="auto">
          <a:xfrm>
            <a:off x="4444560" y="5023591"/>
            <a:ext cx="801805" cy="767054"/>
          </a:xfrm>
          <a:prstGeom prst="rect">
            <a:avLst/>
          </a:prstGeom>
        </p:spPr>
      </p:pic>
      <p:sp>
        <p:nvSpPr>
          <p:cNvPr id="1102545995" name=" 1102545994"/>
          <p:cNvSpPr/>
          <p:nvPr/>
        </p:nvSpPr>
        <p:spPr bwMode="auto">
          <a:xfrm>
            <a:off x="4970624" y="7512926"/>
            <a:ext cx="802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282460104" name="Рисунок 1282460103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020009" y="633743"/>
            <a:ext cx="990729" cy="6694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1737612" name="Прямоугольник 77"/>
          <p:cNvSpPr/>
          <p:nvPr/>
        </p:nvSpPr>
        <p:spPr bwMode="auto">
          <a:xfrm>
            <a:off x="637193" y="340434"/>
            <a:ext cx="5124240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Методическое сопровождение деятельности </a:t>
            </a:r>
            <a:endParaRPr lang="ru-RU"/>
          </a:p>
        </p:txBody>
      </p:sp>
      <p:sp>
        <p:nvSpPr>
          <p:cNvPr id="895740734" name="TextBox 9"/>
          <p:cNvSpPr txBox="1"/>
          <p:nvPr/>
        </p:nvSpPr>
        <p:spPr bwMode="auto">
          <a:xfrm>
            <a:off x="853927" y="1418470"/>
            <a:ext cx="200976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Дети, родители</a:t>
            </a:r>
            <a:endParaRPr sz="20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3009343" name="TextBox 10"/>
          <p:cNvSpPr txBox="1"/>
          <p:nvPr/>
        </p:nvSpPr>
        <p:spPr bwMode="auto">
          <a:xfrm>
            <a:off x="792204" y="3975006"/>
            <a:ext cx="280185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Центр тестирования</a:t>
            </a:r>
            <a:endParaRPr sz="2000" b="1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674528811" name="TextBox 11"/>
          <p:cNvSpPr txBox="1"/>
          <p:nvPr/>
        </p:nvSpPr>
        <p:spPr bwMode="auto">
          <a:xfrm>
            <a:off x="5580112" y="1399524"/>
            <a:ext cx="261344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Тестировщик</a:t>
            </a:r>
            <a:endParaRPr sz="2000" b="1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038674755" name="TextBox 12"/>
          <p:cNvSpPr txBox="1"/>
          <p:nvPr/>
        </p:nvSpPr>
        <p:spPr bwMode="auto">
          <a:xfrm>
            <a:off x="4505328" y="3925717"/>
            <a:ext cx="454342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ФСО: тренер, методист </a:t>
            </a:r>
            <a:endParaRPr sz="20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57208673" name=" 757208672"/>
          <p:cNvSpPr/>
          <p:nvPr/>
        </p:nvSpPr>
        <p:spPr bwMode="auto">
          <a:xfrm>
            <a:off x="5159988" y="4038188"/>
            <a:ext cx="76083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38891530" name=" 1638891529"/>
          <p:cNvSpPr/>
          <p:nvPr/>
        </p:nvSpPr>
        <p:spPr bwMode="auto">
          <a:xfrm>
            <a:off x="4444560" y="3291840"/>
            <a:ext cx="89608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44976021" name="Рисунок 2044976020"/>
          <p:cNvPicPr>
            <a:picLocks noChangeAspect="1"/>
          </p:cNvPicPr>
          <p:nvPr/>
        </p:nvPicPr>
        <p:blipFill>
          <a:blip r:embed="rId2"/>
          <a:srcRect l="7929" t="3603" r="18057" b="21347"/>
          <a:stretch/>
        </p:blipFill>
        <p:spPr bwMode="auto">
          <a:xfrm>
            <a:off x="418550" y="2239877"/>
            <a:ext cx="790616" cy="857185"/>
          </a:xfrm>
          <a:prstGeom prst="rect">
            <a:avLst/>
          </a:prstGeom>
        </p:spPr>
      </p:pic>
      <p:sp>
        <p:nvSpPr>
          <p:cNvPr id="678902160" name=" 678902159"/>
          <p:cNvSpPr/>
          <p:nvPr/>
        </p:nvSpPr>
        <p:spPr bwMode="auto">
          <a:xfrm>
            <a:off x="5992218" y="4038188"/>
            <a:ext cx="8968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10444053" name="Рисунок 1510444052"/>
          <p:cNvPicPr>
            <a:picLocks noChangeAspect="1"/>
          </p:cNvPicPr>
          <p:nvPr/>
        </p:nvPicPr>
        <p:blipFill>
          <a:blip r:embed="rId3"/>
          <a:srcRect l="8356" t="3524" r="10465" b="10739"/>
          <a:stretch/>
        </p:blipFill>
        <p:spPr bwMode="auto">
          <a:xfrm>
            <a:off x="418550" y="4772470"/>
            <a:ext cx="937176" cy="774530"/>
          </a:xfrm>
          <a:prstGeom prst="rect">
            <a:avLst/>
          </a:prstGeom>
        </p:spPr>
      </p:pic>
      <p:sp>
        <p:nvSpPr>
          <p:cNvPr id="1142333676" name=" 1142333675"/>
          <p:cNvSpPr/>
          <p:nvPr/>
        </p:nvSpPr>
        <p:spPr bwMode="auto">
          <a:xfrm>
            <a:off x="4444560" y="3291840"/>
            <a:ext cx="7461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35901164" name=" 535901163"/>
          <p:cNvSpPr/>
          <p:nvPr/>
        </p:nvSpPr>
        <p:spPr bwMode="auto">
          <a:xfrm>
            <a:off x="9898758" y="4845713"/>
            <a:ext cx="6303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96133795" name="Рисунок 2096133794"/>
          <p:cNvPicPr>
            <a:picLocks noChangeAspect="1"/>
          </p:cNvPicPr>
          <p:nvPr/>
        </p:nvPicPr>
        <p:blipFill>
          <a:blip r:embed="rId4"/>
          <a:srcRect l="26348" r="24513"/>
          <a:stretch/>
        </p:blipFill>
        <p:spPr bwMode="auto">
          <a:xfrm>
            <a:off x="4481869" y="2161086"/>
            <a:ext cx="604617" cy="858321"/>
          </a:xfrm>
          <a:prstGeom prst="rect">
            <a:avLst/>
          </a:prstGeom>
        </p:spPr>
      </p:pic>
      <p:sp>
        <p:nvSpPr>
          <p:cNvPr id="1473589267" name=" 1473589266"/>
          <p:cNvSpPr/>
          <p:nvPr/>
        </p:nvSpPr>
        <p:spPr bwMode="auto">
          <a:xfrm>
            <a:off x="7883863" y="6555303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04249545" name="Рисунок 200424954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354062" y="4922377"/>
            <a:ext cx="746347" cy="746347"/>
          </a:xfrm>
          <a:prstGeom prst="rect">
            <a:avLst/>
          </a:prstGeom>
        </p:spPr>
      </p:pic>
      <p:sp>
        <p:nvSpPr>
          <p:cNvPr id="1355727094" name=" 1355727093"/>
          <p:cNvSpPr/>
          <p:nvPr/>
        </p:nvSpPr>
        <p:spPr bwMode="auto">
          <a:xfrm>
            <a:off x="6635304" y="3597987"/>
            <a:ext cx="8968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58240842" name=" 1858240841"/>
          <p:cNvSpPr/>
          <p:nvPr/>
        </p:nvSpPr>
        <p:spPr bwMode="auto">
          <a:xfrm>
            <a:off x="4970624" y="7512926"/>
            <a:ext cx="802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24217530" name="Рисунок 1420169816"/>
          <p:cNvPicPr>
            <a:picLocks noChangeAspect="1"/>
          </p:cNvPicPr>
          <p:nvPr/>
        </p:nvPicPr>
        <p:blipFill>
          <a:blip r:embed="rId6"/>
          <a:srcRect t="24914" b="30774"/>
          <a:stretch/>
        </p:blipFill>
        <p:spPr bwMode="auto">
          <a:xfrm>
            <a:off x="5708448" y="186908"/>
            <a:ext cx="3054789" cy="778682"/>
          </a:xfrm>
          <a:prstGeom prst="rect">
            <a:avLst/>
          </a:prstGeom>
        </p:spPr>
      </p:pic>
      <p:sp>
        <p:nvSpPr>
          <p:cNvPr id="1847308444" name="TextBox 1847308443"/>
          <p:cNvSpPr txBox="1"/>
          <p:nvPr/>
        </p:nvSpPr>
        <p:spPr bwMode="auto">
          <a:xfrm>
            <a:off x="1688021" y="1936932"/>
            <a:ext cx="2147141" cy="146307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Региональное Родительское собрание</a:t>
            </a:r>
            <a:endParaRPr sz="1800"/>
          </a:p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рекламная кампания</a:t>
            </a:r>
            <a:endParaRPr sz="1800"/>
          </a:p>
        </p:txBody>
      </p:sp>
      <p:sp>
        <p:nvSpPr>
          <p:cNvPr id="2088696061" name="TextBox 2088696060"/>
          <p:cNvSpPr txBox="1"/>
          <p:nvPr/>
        </p:nvSpPr>
        <p:spPr bwMode="auto">
          <a:xfrm>
            <a:off x="1633144" y="4671808"/>
            <a:ext cx="2341373" cy="93929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Обучение</a:t>
            </a:r>
            <a:endParaRPr sz="1800"/>
          </a:p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контроль не менее 1 р.</a:t>
            </a:r>
            <a:r>
              <a:rPr lang="ru-RU" sz="1800" b="1">
                <a:latin typeface="Book Antiqua"/>
                <a:ea typeface="Book Antiqua"/>
                <a:cs typeface="Book Antiqua"/>
              </a:rPr>
              <a:t> в</a:t>
            </a:r>
            <a:r>
              <a:rPr sz="1800" b="1">
                <a:latin typeface="Book Antiqua"/>
                <a:ea typeface="Book Antiqua"/>
                <a:cs typeface="Book Antiqua"/>
              </a:rPr>
              <a:t> 1 год</a:t>
            </a:r>
            <a:endParaRPr sz="18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1545001116" name="TextBox 1545001115"/>
          <p:cNvSpPr txBox="1"/>
          <p:nvPr/>
        </p:nvSpPr>
        <p:spPr bwMode="auto">
          <a:xfrm>
            <a:off x="5752373" y="1839723"/>
            <a:ext cx="2874017" cy="20117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Прохождение онлайн-курса не менее</a:t>
            </a:r>
            <a:r>
              <a:rPr lang="ru-RU" sz="1800" b="1">
                <a:latin typeface="Book Antiqua"/>
                <a:ea typeface="Book Antiqua"/>
                <a:cs typeface="Book Antiqua"/>
              </a:rPr>
              <a:t> 1р. в 1 год</a:t>
            </a:r>
            <a:r>
              <a:rPr sz="1800" b="1">
                <a:latin typeface="Book Antiqua"/>
                <a:ea typeface="Book Antiqua"/>
                <a:cs typeface="Book Antiqua"/>
              </a:rPr>
              <a:t> </a:t>
            </a:r>
            <a:endParaRPr/>
          </a:p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Обучающие мероприятия 2 р.</a:t>
            </a:r>
            <a:r>
              <a:rPr lang="ru-RU" sz="1800" b="1">
                <a:latin typeface="Book Antiqua"/>
                <a:ea typeface="Book Antiqua"/>
                <a:cs typeface="Book Antiqua"/>
              </a:rPr>
              <a:t> в</a:t>
            </a:r>
            <a:r>
              <a:rPr sz="1800" b="1">
                <a:latin typeface="Book Antiqua"/>
                <a:ea typeface="Book Antiqua"/>
                <a:cs typeface="Book Antiqua"/>
              </a:rPr>
              <a:t> 1 год</a:t>
            </a:r>
            <a:endParaRPr/>
          </a:p>
          <a:p>
            <a:pPr marL="283879" indent="-283879">
              <a:buFont typeface="Arial"/>
              <a:buChar char="–"/>
              <a:defRPr/>
            </a:pPr>
            <a:endParaRPr sz="1800" b="1">
              <a:latin typeface="Book Antiqua"/>
              <a:ea typeface="Book Antiqua"/>
              <a:cs typeface="Book Antiqua"/>
            </a:endParaRPr>
          </a:p>
        </p:txBody>
      </p:sp>
      <p:sp>
        <p:nvSpPr>
          <p:cNvPr id="1681977992" name="TextBox 1681977991"/>
          <p:cNvSpPr txBox="1"/>
          <p:nvPr/>
        </p:nvSpPr>
        <p:spPr bwMode="auto">
          <a:xfrm>
            <a:off x="5296833" y="4403982"/>
            <a:ext cx="3466403" cy="22860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Проведение метод.семинара </a:t>
            </a:r>
            <a:r>
              <a:rPr lang="ru-RU" sz="1800" b="1">
                <a:latin typeface="Book Antiqua"/>
                <a:ea typeface="Book Antiqua"/>
                <a:cs typeface="Book Antiqua"/>
              </a:rPr>
              <a:t>п</a:t>
            </a:r>
            <a:r>
              <a:rPr sz="1800" b="1">
                <a:latin typeface="Book Antiqua"/>
                <a:ea typeface="Book Antiqua"/>
                <a:cs typeface="Book Antiqua"/>
              </a:rPr>
              <a:t>о использованию в работе результатов тестирования</a:t>
            </a:r>
            <a:r>
              <a:rPr lang="ru-RU" sz="1800" b="1">
                <a:latin typeface="Book Antiqua"/>
                <a:ea typeface="Book Antiqua"/>
                <a:cs typeface="Book Antiqua"/>
              </a:rPr>
              <a:t>,</a:t>
            </a:r>
            <a:r>
              <a:rPr sz="1800" b="1">
                <a:latin typeface="Book Antiqua"/>
                <a:ea typeface="Book Antiqua"/>
                <a:cs typeface="Book Antiqua"/>
              </a:rPr>
              <a:t> в том числе с разработчиками </a:t>
            </a:r>
            <a:endParaRPr sz="1800"/>
          </a:p>
          <a:p>
            <a:pPr marL="283879" indent="-283879">
              <a:buFont typeface="Arial"/>
              <a:buChar char="–"/>
              <a:defRPr/>
            </a:pPr>
            <a:r>
              <a:rPr sz="1800" b="1">
                <a:latin typeface="Book Antiqua"/>
                <a:ea typeface="Book Antiqua"/>
                <a:cs typeface="Book Antiqua"/>
              </a:rPr>
              <a:t>буклеты, ролики, календарики и т.д.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6084164" name=" 1336084163"/>
          <p:cNvSpPr/>
          <p:nvPr/>
        </p:nvSpPr>
        <p:spPr bwMode="auto">
          <a:xfrm>
            <a:off x="4520232" y="3714300"/>
            <a:ext cx="15134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6616658" name="Рисунок 96616657"/>
          <p:cNvPicPr>
            <a:picLocks noChangeAspect="1"/>
          </p:cNvPicPr>
          <p:nvPr/>
        </p:nvPicPr>
        <p:blipFill>
          <a:blip r:embed="rId2"/>
          <a:srcRect l="4837" t="9694" r="6831" b="5066"/>
          <a:stretch/>
        </p:blipFill>
        <p:spPr bwMode="auto">
          <a:xfrm>
            <a:off x="79641" y="132291"/>
            <a:ext cx="9014107" cy="6579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055310" name=" 43055309"/>
          <p:cNvSpPr/>
          <p:nvPr/>
        </p:nvSpPr>
        <p:spPr bwMode="auto">
          <a:xfrm>
            <a:off x="5176573" y="4112048"/>
            <a:ext cx="984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8751333" name="Рисунок 108751332"/>
          <p:cNvPicPr>
            <a:picLocks noChangeAspect="1"/>
          </p:cNvPicPr>
          <p:nvPr/>
        </p:nvPicPr>
        <p:blipFill>
          <a:blip r:embed="rId2"/>
          <a:srcRect l="4887" t="14887" r="5370" b="7846"/>
          <a:stretch/>
        </p:blipFill>
        <p:spPr bwMode="auto">
          <a:xfrm>
            <a:off x="291944" y="158749"/>
            <a:ext cx="8695972" cy="62706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18019" name="TextBox 3"/>
          <p:cNvSpPr txBox="1"/>
          <p:nvPr/>
        </p:nvSpPr>
        <p:spPr bwMode="auto">
          <a:xfrm>
            <a:off x="433054" y="197388"/>
            <a:ext cx="8343481" cy="91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8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Мониторинг </a:t>
            </a:r>
            <a:r>
              <a:rPr sz="18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количественного состава детей в возрасте 5,5-12 лет</a:t>
            </a:r>
            <a:r>
              <a:rPr lang="ru-RU" sz="18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,</a:t>
            </a:r>
            <a:r>
              <a:rPr sz="18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прошедших спортивное тестирование посредством </a:t>
            </a:r>
            <a:endParaRPr/>
          </a:p>
          <a:p>
            <a:pPr algn="ctr">
              <a:defRPr/>
            </a:pPr>
            <a:r>
              <a:rPr sz="18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АПК «СТАНЬ ЧЕМПИНОМ»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1264" t="17459" r="6667" b="16539"/>
          <a:stretch/>
        </p:blipFill>
        <p:spPr bwMode="auto">
          <a:xfrm>
            <a:off x="60067" y="1445043"/>
            <a:ext cx="9089454" cy="3665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 bwMode="auto">
          <a:xfrm>
            <a:off x="433054" y="197388"/>
            <a:ext cx="8343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8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Еженедельный мониторинг </a:t>
            </a:r>
            <a:r>
              <a:rPr sz="18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прошедших спортивное тестирование посредством АПК «СТАНЬ ЧЕМПИНОМ»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1904" t="26168" r="51811" b="40477"/>
          <a:stretch/>
        </p:blipFill>
        <p:spPr bwMode="auto">
          <a:xfrm>
            <a:off x="152843" y="1522756"/>
            <a:ext cx="8797497" cy="35660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8801144" name="TextBox 1"/>
          <p:cNvSpPr txBox="1"/>
          <p:nvPr/>
        </p:nvSpPr>
        <p:spPr bwMode="auto">
          <a:xfrm>
            <a:off x="2972380" y="1587497"/>
            <a:ext cx="5845730" cy="2286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Вопрос № 1</a:t>
            </a:r>
            <a:endParaRPr lang="ru-RU" sz="24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Liberation Serif"/>
              </a:rPr>
              <a:t>Исполнительская дисциплина </a:t>
            </a:r>
            <a:endParaRPr/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Liberation Serif"/>
              </a:rPr>
              <a:t>физкультурно-спортивных организаций автономного округа </a:t>
            </a:r>
            <a:endParaRPr/>
          </a:p>
          <a:p>
            <a:pPr algn="ctr">
              <a:defRPr/>
            </a:pPr>
            <a:r>
              <a:rPr sz="1800">
                <a:solidFill>
                  <a:srgbClr val="002060"/>
                </a:solidFill>
                <a:latin typeface="Liberation Serif"/>
              </a:rPr>
              <a:t>(исполнение решений Координационно-методического совета от 13.05.2022 № 1)</a:t>
            </a:r>
            <a:endParaRPr sz="18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348752707" name="TextBox 2"/>
          <p:cNvSpPr txBox="1"/>
          <p:nvPr/>
        </p:nvSpPr>
        <p:spPr bwMode="auto">
          <a:xfrm>
            <a:off x="3699479" y="6107498"/>
            <a:ext cx="3053701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08 декабря 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1713553736" name="TextBox 1713553735"/>
          <p:cNvSpPr txBox="1"/>
          <p:nvPr/>
        </p:nvSpPr>
        <p:spPr bwMode="auto">
          <a:xfrm>
            <a:off x="1118332" y="133260"/>
            <a:ext cx="7620646" cy="70107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Департамент по физической культуре и спорту </a:t>
            </a:r>
            <a:endParaRPr/>
          </a:p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Ямало-Ненецкого автономного округа</a:t>
            </a:r>
            <a:endParaRPr/>
          </a:p>
        </p:txBody>
      </p:sp>
      <p:sp>
        <p:nvSpPr>
          <p:cNvPr id="1253322047" name=" 1253322046"/>
          <p:cNvSpPr/>
          <p:nvPr/>
        </p:nvSpPr>
        <p:spPr bwMode="auto">
          <a:xfrm>
            <a:off x="4877622" y="3344365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47147631" name="Рисунок 15471476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7"/>
            <a:ext cx="623333" cy="612000"/>
          </a:xfrm>
          <a:prstGeom prst="rect">
            <a:avLst/>
          </a:prstGeom>
        </p:spPr>
      </p:pic>
      <p:sp>
        <p:nvSpPr>
          <p:cNvPr id="871241939" name=" 871241938"/>
          <p:cNvSpPr/>
          <p:nvPr/>
        </p:nvSpPr>
        <p:spPr bwMode="auto">
          <a:xfrm>
            <a:off x="-2748708" y="-5673981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0837691" name=" 200837690"/>
          <p:cNvSpPr/>
          <p:nvPr/>
        </p:nvSpPr>
        <p:spPr bwMode="auto">
          <a:xfrm>
            <a:off x="4812651" y="5417326"/>
            <a:ext cx="6182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29497877" name=" 429497876"/>
          <p:cNvSpPr/>
          <p:nvPr/>
        </p:nvSpPr>
        <p:spPr bwMode="auto">
          <a:xfrm>
            <a:off x="4444560" y="3291840"/>
            <a:ext cx="14179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97273875" name="Рисунок 1197273874"/>
          <p:cNvPicPr>
            <a:picLocks noChangeAspect="1"/>
          </p:cNvPicPr>
          <p:nvPr/>
        </p:nvPicPr>
        <p:blipFill>
          <a:blip r:embed="rId3"/>
          <a:srcRect l="12123" t="4879" r="7287" b="16567"/>
          <a:stretch/>
        </p:blipFill>
        <p:spPr bwMode="auto">
          <a:xfrm>
            <a:off x="317564" y="1702151"/>
            <a:ext cx="2654816" cy="2751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/>
          <p:nvPr/>
        </p:nvSpPr>
        <p:spPr bwMode="auto">
          <a:xfrm>
            <a:off x="433054" y="197388"/>
            <a:ext cx="8343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8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Ежеквартальный мониторинг </a:t>
            </a:r>
            <a:r>
              <a:rPr sz="18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прошедших спортивное тестирование посредством АПК «СТАНЬ ЧЕМПИНОМ»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1142" t="24815" r="48667" b="54529"/>
          <a:stretch/>
        </p:blipFill>
        <p:spPr bwMode="auto">
          <a:xfrm>
            <a:off x="206075" y="1556791"/>
            <a:ext cx="8758413" cy="20275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1553" t="25103" r="36214" b="55048"/>
          <a:stretch/>
        </p:blipFill>
        <p:spPr bwMode="auto">
          <a:xfrm>
            <a:off x="251520" y="3645024"/>
            <a:ext cx="8830059" cy="1584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9173170" name="TextBox 1"/>
          <p:cNvSpPr txBox="1"/>
          <p:nvPr/>
        </p:nvSpPr>
        <p:spPr bwMode="auto">
          <a:xfrm>
            <a:off x="1700413" y="177795"/>
            <a:ext cx="6981520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Решение Коллегии департамента ФКиС ЯНАО  от 25-26.11.2022 </a:t>
            </a:r>
            <a:r>
              <a:rPr lang="ru-RU" sz="1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(протокол от 02.12.2022 № 20)</a:t>
            </a:r>
            <a:endParaRPr sz="24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79682404" name=" 1447792590"/>
          <p:cNvSpPr/>
          <p:nvPr/>
        </p:nvSpPr>
        <p:spPr bwMode="auto">
          <a:xfrm>
            <a:off x="4877622" y="3344364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10272199" name="Рисунок 8583909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6"/>
            <a:ext cx="1061664" cy="1042362"/>
          </a:xfrm>
          <a:prstGeom prst="rect">
            <a:avLst/>
          </a:prstGeom>
        </p:spPr>
      </p:pic>
      <p:sp>
        <p:nvSpPr>
          <p:cNvPr id="367915435" name=" 367915434"/>
          <p:cNvSpPr/>
          <p:nvPr/>
        </p:nvSpPr>
        <p:spPr bwMode="auto">
          <a:xfrm>
            <a:off x="4575077" y="4062723"/>
            <a:ext cx="8078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77978449" name=" 577978448"/>
          <p:cNvSpPr/>
          <p:nvPr/>
        </p:nvSpPr>
        <p:spPr bwMode="auto">
          <a:xfrm>
            <a:off x="4444559" y="3291840"/>
            <a:ext cx="1709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07291411" name="Рисунок 1007291410"/>
          <p:cNvPicPr>
            <a:picLocks noChangeAspect="1"/>
          </p:cNvPicPr>
          <p:nvPr/>
        </p:nvPicPr>
        <p:blipFill>
          <a:blip r:embed="rId3"/>
          <a:srcRect l="26764" t="20624" r="31229" b="22021"/>
          <a:stretch/>
        </p:blipFill>
        <p:spPr bwMode="auto">
          <a:xfrm>
            <a:off x="997499" y="1136222"/>
            <a:ext cx="6993819" cy="5371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526918" name="TextBox 1"/>
          <p:cNvSpPr txBox="1"/>
          <p:nvPr/>
        </p:nvSpPr>
        <p:spPr bwMode="auto">
          <a:xfrm>
            <a:off x="4089385" y="1659537"/>
            <a:ext cx="4782424" cy="274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Вопрос № 4</a:t>
            </a:r>
            <a:endParaRPr sz="2400" b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Liberation Serif"/>
              </a:rPr>
              <a:t>Система методической работы в сфере физической культуры и спорта ЯНАО. </a:t>
            </a:r>
            <a:endParaRPr/>
          </a:p>
          <a:p>
            <a:pPr algn="ctr">
              <a:defRPr/>
            </a:pPr>
            <a:endParaRPr sz="2200">
              <a:solidFill>
                <a:srgbClr val="002060"/>
              </a:solidFill>
              <a:latin typeface="Liberation Serif"/>
            </a:endParaRPr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Liberation Serif"/>
              </a:rPr>
              <a:t>Непрерывное образование специалистов</a:t>
            </a:r>
            <a:r>
              <a:rPr lang="ru-RU" sz="22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endParaRPr sz="22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488713038" name="TextBox 2"/>
          <p:cNvSpPr txBox="1"/>
          <p:nvPr/>
        </p:nvSpPr>
        <p:spPr bwMode="auto">
          <a:xfrm>
            <a:off x="3355520" y="6191759"/>
            <a:ext cx="287742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08 декабря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1346131920" name="TextBox 1346131919"/>
          <p:cNvSpPr txBox="1"/>
          <p:nvPr/>
        </p:nvSpPr>
        <p:spPr bwMode="auto">
          <a:xfrm>
            <a:off x="1118331" y="133258"/>
            <a:ext cx="7620716" cy="7010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Департамент по физической культуре и спорту </a:t>
            </a:r>
            <a:endParaRPr b="0"/>
          </a:p>
          <a:p>
            <a:pPr algn="ctr">
              <a:defRPr/>
            </a:pPr>
            <a:r>
              <a:rPr sz="20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Ямало-Ненецкого автономного округа</a:t>
            </a:r>
            <a:endParaRPr b="0"/>
          </a:p>
        </p:txBody>
      </p:sp>
      <p:sp>
        <p:nvSpPr>
          <p:cNvPr id="623547466" name=" 623547465"/>
          <p:cNvSpPr/>
          <p:nvPr/>
        </p:nvSpPr>
        <p:spPr bwMode="auto">
          <a:xfrm>
            <a:off x="4877622" y="3344364"/>
            <a:ext cx="254916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01445287" name="Рисунок 110144528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6"/>
            <a:ext cx="623332" cy="612000"/>
          </a:xfrm>
          <a:prstGeom prst="rect">
            <a:avLst/>
          </a:prstGeom>
        </p:spPr>
      </p:pic>
      <p:sp>
        <p:nvSpPr>
          <p:cNvPr id="1007249362" name=" 1007249361"/>
          <p:cNvSpPr/>
          <p:nvPr/>
        </p:nvSpPr>
        <p:spPr bwMode="auto">
          <a:xfrm>
            <a:off x="-2748707" y="-5673980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49992232" name=" 249992231"/>
          <p:cNvSpPr/>
          <p:nvPr/>
        </p:nvSpPr>
        <p:spPr bwMode="auto">
          <a:xfrm>
            <a:off x="827438" y="2665359"/>
            <a:ext cx="82942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518921724" name=" 1518921723"/>
          <p:cNvSpPr/>
          <p:nvPr/>
        </p:nvSpPr>
        <p:spPr bwMode="auto">
          <a:xfrm>
            <a:off x="5130392" y="3136705"/>
            <a:ext cx="20485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45910231" name=" 345910230"/>
          <p:cNvSpPr/>
          <p:nvPr/>
        </p:nvSpPr>
        <p:spPr bwMode="auto">
          <a:xfrm>
            <a:off x="1186611" y="2563485"/>
            <a:ext cx="93535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38269668" name="Рисунок 1038269667"/>
          <p:cNvPicPr>
            <a:picLocks noChangeAspect="1"/>
          </p:cNvPicPr>
          <p:nvPr/>
        </p:nvPicPr>
        <p:blipFill>
          <a:blip r:embed="rId3"/>
          <a:srcRect t="22096" r="3188" b="5391"/>
          <a:stretch/>
        </p:blipFill>
        <p:spPr bwMode="auto">
          <a:xfrm>
            <a:off x="101774" y="1728362"/>
            <a:ext cx="3987608" cy="2808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985139" name=" 623547465"/>
          <p:cNvSpPr/>
          <p:nvPr/>
        </p:nvSpPr>
        <p:spPr bwMode="auto">
          <a:xfrm>
            <a:off x="4877622" y="3344364"/>
            <a:ext cx="254916" cy="36579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436724995" name=" 1007249361"/>
          <p:cNvSpPr/>
          <p:nvPr/>
        </p:nvSpPr>
        <p:spPr bwMode="auto">
          <a:xfrm>
            <a:off x="-2748706" y="-5673979"/>
            <a:ext cx="45789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03997036" name=" 249992231"/>
          <p:cNvSpPr/>
          <p:nvPr/>
        </p:nvSpPr>
        <p:spPr bwMode="auto">
          <a:xfrm>
            <a:off x="827436" y="2665359"/>
            <a:ext cx="82941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69815707" name=" 1518921723"/>
          <p:cNvSpPr/>
          <p:nvPr/>
        </p:nvSpPr>
        <p:spPr bwMode="auto">
          <a:xfrm>
            <a:off x="5130390" y="3136704"/>
            <a:ext cx="20484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133519805" name=" 345910230"/>
          <p:cNvSpPr/>
          <p:nvPr/>
        </p:nvSpPr>
        <p:spPr bwMode="auto">
          <a:xfrm>
            <a:off x="1186610" y="2563484"/>
            <a:ext cx="93534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86183501" name="TextBox 886183500"/>
          <p:cNvSpPr txBox="1"/>
          <p:nvPr/>
        </p:nvSpPr>
        <p:spPr bwMode="auto">
          <a:xfrm>
            <a:off x="2277465" y="351503"/>
            <a:ext cx="5059234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Линейная система методической работы</a:t>
            </a:r>
            <a:endParaRPr/>
          </a:p>
        </p:txBody>
      </p:sp>
      <p:sp>
        <p:nvSpPr>
          <p:cNvPr id="1432851940" name=" 1432851939"/>
          <p:cNvSpPr/>
          <p:nvPr/>
        </p:nvSpPr>
        <p:spPr bwMode="auto">
          <a:xfrm>
            <a:off x="4444560" y="329184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79768718" name="Рисунок 279768717"/>
          <p:cNvPicPr>
            <a:picLocks noChangeAspect="1"/>
          </p:cNvPicPr>
          <p:nvPr/>
        </p:nvPicPr>
        <p:blipFill>
          <a:blip r:embed="rId2"/>
          <a:srcRect l="4795" t="19314" r="13313" b="4692"/>
          <a:stretch/>
        </p:blipFill>
        <p:spPr bwMode="auto">
          <a:xfrm>
            <a:off x="97916" y="679097"/>
            <a:ext cx="9020984" cy="52740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1236867" name=" 623547465"/>
          <p:cNvSpPr/>
          <p:nvPr/>
        </p:nvSpPr>
        <p:spPr bwMode="auto">
          <a:xfrm>
            <a:off x="4877622" y="3344364"/>
            <a:ext cx="254916" cy="36579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90831776" name=" 1007249361"/>
          <p:cNvSpPr/>
          <p:nvPr/>
        </p:nvSpPr>
        <p:spPr bwMode="auto">
          <a:xfrm>
            <a:off x="-2748706" y="-5673979"/>
            <a:ext cx="45789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984332297" name=" 249992231"/>
          <p:cNvSpPr/>
          <p:nvPr/>
        </p:nvSpPr>
        <p:spPr bwMode="auto">
          <a:xfrm>
            <a:off x="827436" y="2665359"/>
            <a:ext cx="82941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57017440" name=" 1518921723"/>
          <p:cNvSpPr/>
          <p:nvPr/>
        </p:nvSpPr>
        <p:spPr bwMode="auto">
          <a:xfrm>
            <a:off x="5130390" y="3136704"/>
            <a:ext cx="20484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99402172" name=" 345910230"/>
          <p:cNvSpPr/>
          <p:nvPr/>
        </p:nvSpPr>
        <p:spPr bwMode="auto">
          <a:xfrm>
            <a:off x="1186610" y="2563484"/>
            <a:ext cx="93534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12029393" name="TextBox 1812029392"/>
          <p:cNvSpPr txBox="1"/>
          <p:nvPr/>
        </p:nvSpPr>
        <p:spPr bwMode="auto">
          <a:xfrm>
            <a:off x="868907" y="255972"/>
            <a:ext cx="7865514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Каскадная система работы Координационно-методического совета</a:t>
            </a:r>
            <a:endParaRPr b="1">
              <a:solidFill>
                <a:srgbClr val="002060"/>
              </a:solidFill>
            </a:endParaRPr>
          </a:p>
        </p:txBody>
      </p:sp>
      <p:sp>
        <p:nvSpPr>
          <p:cNvPr id="138410624" name="Прямоугольник 138410623"/>
          <p:cNvSpPr/>
          <p:nvPr/>
        </p:nvSpPr>
        <p:spPr bwMode="auto">
          <a:xfrm>
            <a:off x="381451" y="956909"/>
            <a:ext cx="2752337" cy="714374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6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Руководитель Департамента ФКиС</a:t>
            </a:r>
            <a:endParaRPr sz="1400" b="1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80874633" name="Прямоугольник 80874632"/>
          <p:cNvSpPr/>
          <p:nvPr/>
        </p:nvSpPr>
        <p:spPr bwMode="auto">
          <a:xfrm>
            <a:off x="2213158" y="1924074"/>
            <a:ext cx="3019658" cy="692326"/>
          </a:xfrm>
          <a:prstGeom prst="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8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Руководитель Управлений ФКиС МО</a:t>
            </a:r>
            <a:endParaRPr/>
          </a:p>
        </p:txBody>
      </p:sp>
      <p:sp>
        <p:nvSpPr>
          <p:cNvPr id="1097634087" name="Прямоугольник 1097634086"/>
          <p:cNvSpPr/>
          <p:nvPr/>
        </p:nvSpPr>
        <p:spPr bwMode="auto">
          <a:xfrm>
            <a:off x="4504664" y="2891218"/>
            <a:ext cx="2473854" cy="463020"/>
          </a:xfrm>
          <a:prstGeom prst="rect">
            <a:avLst/>
          </a:prstGeom>
          <a:solidFill>
            <a:schemeClr val="accent5">
              <a:lumMod val="20000"/>
              <a:lumOff val="80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8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Руководитель ФСО</a:t>
            </a:r>
            <a:endParaRPr sz="1400" b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cxnSp>
        <p:nvCxnSpPr>
          <p:cNvPr id="2" name="Соединительная линия уступом 1"/>
          <p:cNvCxnSpPr>
            <a:cxnSpLocks/>
          </p:cNvCxnSpPr>
          <p:nvPr/>
        </p:nvCxnSpPr>
        <p:spPr bwMode="auto">
          <a:xfrm>
            <a:off x="3208754" y="1397881"/>
            <a:ext cx="308680" cy="423333"/>
          </a:xfrm>
          <a:prstGeom prst="bentConnector5">
            <a:avLst>
              <a:gd name="adj1" fmla="val 50000"/>
              <a:gd name="adj2" fmla="val 50000"/>
              <a:gd name="adj3" fmla="val 50000"/>
            </a:avLst>
          </a:prstGeom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Соединительная линия уступом 2"/>
          <p:cNvCxnSpPr>
            <a:cxnSpLocks/>
          </p:cNvCxnSpPr>
          <p:nvPr/>
        </p:nvCxnSpPr>
        <p:spPr bwMode="auto">
          <a:xfrm>
            <a:off x="5335241" y="2431193"/>
            <a:ext cx="299860" cy="370416"/>
          </a:xfrm>
          <a:prstGeom prst="bentConnector5">
            <a:avLst>
              <a:gd name="adj1" fmla="val 50000"/>
              <a:gd name="adj2" fmla="val 50000"/>
              <a:gd name="adj3" fmla="val 50000"/>
            </a:avLst>
          </a:prstGeom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565235" name="Прямоугольник 162565234"/>
          <p:cNvSpPr/>
          <p:nvPr/>
        </p:nvSpPr>
        <p:spPr bwMode="auto">
          <a:xfrm>
            <a:off x="6267627" y="3587080"/>
            <a:ext cx="2601897" cy="480659"/>
          </a:xfrm>
          <a:prstGeom prst="rect">
            <a:avLst/>
          </a:prstGeom>
          <a:solidFill>
            <a:schemeClr val="accent6">
              <a:lumMod val="20000"/>
              <a:lumOff val="80000"/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8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Кадровый состав ФСО</a:t>
            </a:r>
            <a:endParaRPr/>
          </a:p>
        </p:txBody>
      </p:sp>
      <p:cxnSp>
        <p:nvCxnSpPr>
          <p:cNvPr id="402533162" name="Соединительная линия уступом 402533161"/>
          <p:cNvCxnSpPr>
            <a:cxnSpLocks/>
          </p:cNvCxnSpPr>
          <p:nvPr/>
        </p:nvCxnSpPr>
        <p:spPr bwMode="auto">
          <a:xfrm>
            <a:off x="7065948" y="3103927"/>
            <a:ext cx="308679" cy="423333"/>
          </a:xfrm>
          <a:prstGeom prst="bentConnector5">
            <a:avLst>
              <a:gd name="adj1" fmla="val 50000"/>
              <a:gd name="adj2" fmla="val 50000"/>
              <a:gd name="adj3" fmla="val 50000"/>
            </a:avLst>
          </a:prstGeom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1498" name=" 1048661497"/>
          <p:cNvSpPr/>
          <p:nvPr/>
        </p:nvSpPr>
        <p:spPr bwMode="auto">
          <a:xfrm>
            <a:off x="4444560" y="329184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19617100" name="Рисунок 1519617099"/>
          <p:cNvPicPr>
            <a:picLocks noChangeAspect="1"/>
          </p:cNvPicPr>
          <p:nvPr/>
        </p:nvPicPr>
        <p:blipFill>
          <a:blip r:embed="rId2"/>
          <a:srcRect l="10938" t="58708" r="78551" b="4691"/>
          <a:stretch/>
        </p:blipFill>
        <p:spPr bwMode="auto">
          <a:xfrm>
            <a:off x="592061" y="2049602"/>
            <a:ext cx="1376168" cy="2539998"/>
          </a:xfrm>
          <a:prstGeom prst="rect">
            <a:avLst/>
          </a:prstGeom>
        </p:spPr>
      </p:pic>
      <p:sp>
        <p:nvSpPr>
          <p:cNvPr id="1625094379" name=" 1625094378"/>
          <p:cNvSpPr/>
          <p:nvPr/>
        </p:nvSpPr>
        <p:spPr bwMode="auto">
          <a:xfrm>
            <a:off x="4444560" y="329184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21717659" name="Рисунок 921717658"/>
          <p:cNvPicPr>
            <a:picLocks noChangeAspect="1"/>
          </p:cNvPicPr>
          <p:nvPr/>
        </p:nvPicPr>
        <p:blipFill>
          <a:blip r:embed="rId3"/>
          <a:srcRect l="5207" r="6138"/>
          <a:stretch/>
        </p:blipFill>
        <p:spPr bwMode="auto">
          <a:xfrm>
            <a:off x="2749701" y="2891218"/>
            <a:ext cx="1038471" cy="1041219"/>
          </a:xfrm>
          <a:prstGeom prst="ellipse">
            <a:avLst/>
          </a:prstGeom>
        </p:spPr>
      </p:pic>
      <p:sp>
        <p:nvSpPr>
          <p:cNvPr id="466427643" name="TextBox 466427642"/>
          <p:cNvSpPr txBox="1"/>
          <p:nvPr/>
        </p:nvSpPr>
        <p:spPr bwMode="auto">
          <a:xfrm>
            <a:off x="2422510" y="4089922"/>
            <a:ext cx="1553133" cy="5181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/>
              <a:t>Совещание руководителей </a:t>
            </a:r>
            <a:endParaRPr/>
          </a:p>
        </p:txBody>
      </p:sp>
      <p:sp>
        <p:nvSpPr>
          <p:cNvPr id="759638859" name=" 759638858"/>
          <p:cNvSpPr/>
          <p:nvPr/>
        </p:nvSpPr>
        <p:spPr bwMode="auto">
          <a:xfrm>
            <a:off x="4451733" y="3301719"/>
            <a:ext cx="24781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52383559" name="Рисунок 145238355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08857" y="3932437"/>
            <a:ext cx="1093376" cy="924642"/>
          </a:xfrm>
          <a:prstGeom prst="ellipse">
            <a:avLst/>
          </a:prstGeom>
        </p:spPr>
      </p:pic>
      <p:sp>
        <p:nvSpPr>
          <p:cNvPr id="1737679024" name="TextBox 1737679023"/>
          <p:cNvSpPr txBox="1"/>
          <p:nvPr/>
        </p:nvSpPr>
        <p:spPr bwMode="auto">
          <a:xfrm>
            <a:off x="4572017" y="5002935"/>
            <a:ext cx="2291942" cy="57915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/>
              <a:t>Собрание коллектива, планерка</a:t>
            </a:r>
            <a:endParaRPr/>
          </a:p>
        </p:txBody>
      </p:sp>
      <p:pic>
        <p:nvPicPr>
          <p:cNvPr id="1019581829" name="Рисунок 1019581828"/>
          <p:cNvPicPr>
            <a:picLocks noChangeAspect="1"/>
          </p:cNvPicPr>
          <p:nvPr/>
        </p:nvPicPr>
        <p:blipFill>
          <a:blip r:embed="rId5"/>
          <a:srcRect l="4083" t="22208" r="5590" b="22411"/>
          <a:stretch/>
        </p:blipFill>
        <p:spPr bwMode="auto">
          <a:xfrm>
            <a:off x="7220288" y="4457717"/>
            <a:ext cx="1186215" cy="987777"/>
          </a:xfrm>
          <a:prstGeom prst="ellipse">
            <a:avLst/>
          </a:prstGeom>
        </p:spPr>
      </p:pic>
      <p:sp>
        <p:nvSpPr>
          <p:cNvPr id="908401156" name="TextBox 908401155"/>
          <p:cNvSpPr txBox="1"/>
          <p:nvPr/>
        </p:nvSpPr>
        <p:spPr bwMode="auto">
          <a:xfrm>
            <a:off x="7004212" y="5687924"/>
            <a:ext cx="1946316" cy="57915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/>
              <a:t>Методический, Тренерский совет</a:t>
            </a:r>
            <a:endParaRPr/>
          </a:p>
        </p:txBody>
      </p:sp>
      <p:sp>
        <p:nvSpPr>
          <p:cNvPr id="1170984634" name="Выгнутая вниз стрелка 1170984633"/>
          <p:cNvSpPr/>
          <p:nvPr/>
        </p:nvSpPr>
        <p:spPr bwMode="auto">
          <a:xfrm rot="737293" flipH="1">
            <a:off x="5005080" y="6056876"/>
            <a:ext cx="2060868" cy="599722"/>
          </a:xfrm>
          <a:prstGeom prst="curvedUpArrow">
            <a:avLst>
              <a:gd name="adj1" fmla="val 25000"/>
              <a:gd name="adj2" fmla="val 78315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4424475" name="Выгнутая вниз стрелка 464424474"/>
          <p:cNvSpPr/>
          <p:nvPr/>
        </p:nvSpPr>
        <p:spPr bwMode="auto">
          <a:xfrm rot="1147107" flipH="1">
            <a:off x="2396211" y="5002935"/>
            <a:ext cx="1998461" cy="684989"/>
          </a:xfrm>
          <a:prstGeom prst="curvedUpArrow">
            <a:avLst>
              <a:gd name="adj1" fmla="val 25000"/>
              <a:gd name="adj2" fmla="val 78315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51652" name="Выгнутая вниз стрелка 78051651"/>
          <p:cNvSpPr/>
          <p:nvPr/>
        </p:nvSpPr>
        <p:spPr bwMode="auto">
          <a:xfrm rot="1147107" flipH="1">
            <a:off x="62175" y="4135793"/>
            <a:ext cx="1998460" cy="684988"/>
          </a:xfrm>
          <a:prstGeom prst="curvedUpArrow">
            <a:avLst>
              <a:gd name="adj1" fmla="val 25000"/>
              <a:gd name="adj2" fmla="val 78315"/>
              <a:gd name="adj3" fmla="val 26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45340" name=" 82845339"/>
          <p:cNvSpPr/>
          <p:nvPr/>
        </p:nvSpPr>
        <p:spPr bwMode="auto">
          <a:xfrm>
            <a:off x="4511413" y="3547603"/>
            <a:ext cx="13370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44030514" name="Рисунок 344030513"/>
          <p:cNvPicPr>
            <a:picLocks noChangeAspect="1"/>
          </p:cNvPicPr>
          <p:nvPr/>
        </p:nvPicPr>
        <p:blipFill>
          <a:blip r:embed="rId2"/>
          <a:srcRect l="26357" t="16517" r="35188" b="21007"/>
          <a:stretch/>
        </p:blipFill>
        <p:spPr bwMode="auto">
          <a:xfrm>
            <a:off x="1103333" y="76941"/>
            <a:ext cx="7223124" cy="6601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550346" name=" 623547465"/>
          <p:cNvSpPr/>
          <p:nvPr/>
        </p:nvSpPr>
        <p:spPr bwMode="auto">
          <a:xfrm>
            <a:off x="4877622" y="3344364"/>
            <a:ext cx="254916" cy="36579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785034202" name=" 1007249361"/>
          <p:cNvSpPr/>
          <p:nvPr/>
        </p:nvSpPr>
        <p:spPr bwMode="auto">
          <a:xfrm>
            <a:off x="-2748706" y="-5673979"/>
            <a:ext cx="45789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05578533" name=" 249992231"/>
          <p:cNvSpPr/>
          <p:nvPr/>
        </p:nvSpPr>
        <p:spPr bwMode="auto">
          <a:xfrm>
            <a:off x="827436" y="2665359"/>
            <a:ext cx="82941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3542179" name=" 1518921723"/>
          <p:cNvSpPr/>
          <p:nvPr/>
        </p:nvSpPr>
        <p:spPr bwMode="auto">
          <a:xfrm>
            <a:off x="5130390" y="3136704"/>
            <a:ext cx="20484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539013820" name=" 345910230"/>
          <p:cNvSpPr/>
          <p:nvPr/>
        </p:nvSpPr>
        <p:spPr bwMode="auto">
          <a:xfrm>
            <a:off x="1186610" y="2563484"/>
            <a:ext cx="93534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20643104" name="TextBox 320643103"/>
          <p:cNvSpPr txBox="1"/>
          <p:nvPr/>
        </p:nvSpPr>
        <p:spPr bwMode="auto">
          <a:xfrm>
            <a:off x="827436" y="185419"/>
            <a:ext cx="7867926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b="1">
                <a:latin typeface="Book Antiqua"/>
                <a:ea typeface="Book Antiqua"/>
                <a:cs typeface="Book Antiqua"/>
              </a:rPr>
              <a:t>Методическое сопровождение работников ФСО по исполнению решений Координационно-методического совета</a:t>
            </a:r>
            <a:endParaRPr b="1"/>
          </a:p>
        </p:txBody>
      </p:sp>
      <p:sp>
        <p:nvSpPr>
          <p:cNvPr id="342341301" name=" 342341300"/>
          <p:cNvSpPr/>
          <p:nvPr/>
        </p:nvSpPr>
        <p:spPr bwMode="auto">
          <a:xfrm>
            <a:off x="4444560" y="329184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38891743" name=" 538891742"/>
          <p:cNvSpPr/>
          <p:nvPr/>
        </p:nvSpPr>
        <p:spPr bwMode="auto">
          <a:xfrm>
            <a:off x="4444560" y="329184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48371103" name=" 848371102"/>
          <p:cNvSpPr/>
          <p:nvPr/>
        </p:nvSpPr>
        <p:spPr bwMode="auto">
          <a:xfrm>
            <a:off x="4451733" y="3301719"/>
            <a:ext cx="24781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9363612" name="Рисунок 6"/>
          <p:cNvPicPr>
            <a:picLocks noChangeAspect="1"/>
          </p:cNvPicPr>
          <p:nvPr/>
        </p:nvPicPr>
        <p:blipFill>
          <a:blip r:embed="rId2"/>
          <a:srcRect l="16916" t="26169" r="25774" b="49963"/>
          <a:stretch/>
        </p:blipFill>
        <p:spPr bwMode="auto">
          <a:xfrm>
            <a:off x="276222" y="964144"/>
            <a:ext cx="8591589" cy="2067008"/>
          </a:xfrm>
          <a:prstGeom prst="rect">
            <a:avLst/>
          </a:prstGeom>
        </p:spPr>
      </p:pic>
      <p:sp>
        <p:nvSpPr>
          <p:cNvPr id="471439690" name="TextBox 471439689"/>
          <p:cNvSpPr txBox="1"/>
          <p:nvPr/>
        </p:nvSpPr>
        <p:spPr bwMode="auto">
          <a:xfrm>
            <a:off x="535754" y="3136702"/>
            <a:ext cx="1763896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 - Вебинары - 7  </a:t>
            </a:r>
            <a:endParaRPr/>
          </a:p>
        </p:txBody>
      </p:sp>
      <p:sp>
        <p:nvSpPr>
          <p:cNvPr id="1670120033" name="TextBox 1670120032"/>
          <p:cNvSpPr txBox="1"/>
          <p:nvPr/>
        </p:nvSpPr>
        <p:spPr bwMode="auto">
          <a:xfrm>
            <a:off x="468333" y="3598332"/>
            <a:ext cx="5539186" cy="3738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 - Консультации (очные/телефон) </a:t>
            </a:r>
            <a:r>
              <a:rPr/>
              <a:t>- </a:t>
            </a:r>
            <a:r>
              <a:rPr>
                <a:latin typeface="Book Antiqua"/>
                <a:ea typeface="Book Antiqua"/>
                <a:cs typeface="Book Antiqua"/>
              </a:rPr>
              <a:t>5 / 10</a:t>
            </a:r>
            <a:endParaRPr/>
          </a:p>
        </p:txBody>
      </p:sp>
      <p:sp>
        <p:nvSpPr>
          <p:cNvPr id="1601300336" name="TextBox 1601300335"/>
          <p:cNvSpPr txBox="1"/>
          <p:nvPr/>
        </p:nvSpPr>
        <p:spPr bwMode="auto">
          <a:xfrm>
            <a:off x="468333" y="3972165"/>
            <a:ext cx="8773509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 - Разработаны и внедрены в АИС возможности визуализации результатов выполнения ПСП занимающимися </a:t>
            </a:r>
            <a:endParaRPr/>
          </a:p>
        </p:txBody>
      </p:sp>
      <p:sp>
        <p:nvSpPr>
          <p:cNvPr id="2086392193" name="TextBox 2086392192"/>
          <p:cNvSpPr txBox="1"/>
          <p:nvPr/>
        </p:nvSpPr>
        <p:spPr bwMode="auto">
          <a:xfrm>
            <a:off x="588672" y="5296781"/>
            <a:ext cx="8280182" cy="9144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 - Введено в работу мобильное приложение «Ямал Спорт», проведена синхронизация новостной ленты социальных сетей (ОК, </a:t>
            </a:r>
            <a:r>
              <a:rPr lang="en-US">
                <a:latin typeface="Book Antiqua"/>
                <a:ea typeface="Book Antiqua"/>
                <a:cs typeface="Book Antiqua"/>
              </a:rPr>
              <a:t>VK)</a:t>
            </a:r>
            <a:r>
              <a:rPr>
                <a:latin typeface="Book Antiqua"/>
                <a:ea typeface="Book Antiqua"/>
                <a:cs typeface="Book Antiqua"/>
              </a:rPr>
              <a:t> с новостной лентой мобильного приложения</a:t>
            </a:r>
            <a:endParaRPr/>
          </a:p>
        </p:txBody>
      </p:sp>
      <p:sp>
        <p:nvSpPr>
          <p:cNvPr id="2043449013" name="TextBox 2043449012"/>
          <p:cNvSpPr txBox="1"/>
          <p:nvPr/>
        </p:nvSpPr>
        <p:spPr bwMode="auto">
          <a:xfrm>
            <a:off x="535754" y="4723517"/>
            <a:ext cx="783306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- Разработано Методическое руководство и инструкции к нему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13471" name=" 623547465"/>
          <p:cNvSpPr/>
          <p:nvPr/>
        </p:nvSpPr>
        <p:spPr bwMode="auto">
          <a:xfrm>
            <a:off x="4877622" y="3344364"/>
            <a:ext cx="254916" cy="36579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39620853" name="Рисунок 110144528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5"/>
            <a:ext cx="623331" cy="612000"/>
          </a:xfrm>
          <a:prstGeom prst="rect">
            <a:avLst/>
          </a:prstGeom>
        </p:spPr>
      </p:pic>
      <p:sp>
        <p:nvSpPr>
          <p:cNvPr id="1124052402" name=" 1007249361"/>
          <p:cNvSpPr/>
          <p:nvPr/>
        </p:nvSpPr>
        <p:spPr bwMode="auto">
          <a:xfrm>
            <a:off x="-2748706" y="-5673979"/>
            <a:ext cx="45789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77540074" name=" 249992231"/>
          <p:cNvSpPr/>
          <p:nvPr/>
        </p:nvSpPr>
        <p:spPr bwMode="auto">
          <a:xfrm>
            <a:off x="827436" y="2665359"/>
            <a:ext cx="82941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393094655" name=" 1518921723"/>
          <p:cNvSpPr/>
          <p:nvPr/>
        </p:nvSpPr>
        <p:spPr bwMode="auto">
          <a:xfrm>
            <a:off x="5130390" y="3136704"/>
            <a:ext cx="20484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32630173" name=" 345910230"/>
          <p:cNvSpPr/>
          <p:nvPr/>
        </p:nvSpPr>
        <p:spPr bwMode="auto">
          <a:xfrm>
            <a:off x="1186610" y="2563484"/>
            <a:ext cx="93534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57487469" name=" 1157487468"/>
          <p:cNvSpPr/>
          <p:nvPr/>
        </p:nvSpPr>
        <p:spPr bwMode="auto">
          <a:xfrm>
            <a:off x="5719020" y="4423214"/>
            <a:ext cx="6399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00153154" name="Рисунок 30015315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58204" y="477595"/>
            <a:ext cx="6641043" cy="4128514"/>
          </a:xfrm>
          <a:prstGeom prst="rect">
            <a:avLst/>
          </a:prstGeom>
        </p:spPr>
      </p:pic>
      <p:sp>
        <p:nvSpPr>
          <p:cNvPr id="335728258" name="TextBox 335728257"/>
          <p:cNvSpPr txBox="1"/>
          <p:nvPr/>
        </p:nvSpPr>
        <p:spPr bwMode="auto">
          <a:xfrm>
            <a:off x="1006319" y="4347986"/>
            <a:ext cx="508881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432850955" name="TextBox 1432850954"/>
          <p:cNvSpPr txBox="1"/>
          <p:nvPr/>
        </p:nvSpPr>
        <p:spPr bwMode="auto">
          <a:xfrm>
            <a:off x="726074" y="5137534"/>
            <a:ext cx="8231742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Замешательство в выборе тематики курсов повышения квалификации, стажировки</a:t>
            </a:r>
            <a:endParaRPr/>
          </a:p>
        </p:txBody>
      </p:sp>
      <p:sp>
        <p:nvSpPr>
          <p:cNvPr id="1190721641" name="TextBox 1190721640"/>
          <p:cNvSpPr txBox="1"/>
          <p:nvPr/>
        </p:nvSpPr>
        <p:spPr bwMode="auto">
          <a:xfrm>
            <a:off x="645584" y="5939683"/>
            <a:ext cx="8312126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Поиск места, стоимости обучения повышения профессиональной компетентности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46804060" name="Рисунок 1582870915"/>
          <p:cNvPicPr>
            <a:picLocks noChangeAspect="1"/>
          </p:cNvPicPr>
          <p:nvPr/>
        </p:nvPicPr>
        <p:blipFill>
          <a:blip r:embed="rId2"/>
          <a:srcRect l="548" t="6386" r="17938" b="21739"/>
          <a:stretch/>
        </p:blipFill>
        <p:spPr bwMode="auto">
          <a:xfrm>
            <a:off x="210091" y="150300"/>
            <a:ext cx="4430731" cy="2756512"/>
          </a:xfrm>
          <a:prstGeom prst="rect">
            <a:avLst/>
          </a:prstGeom>
        </p:spPr>
      </p:pic>
      <p:pic>
        <p:nvPicPr>
          <p:cNvPr id="1701014127" name="Рисунок 1070550135"/>
          <p:cNvPicPr>
            <a:picLocks noChangeAspect="1"/>
          </p:cNvPicPr>
          <p:nvPr/>
        </p:nvPicPr>
        <p:blipFill>
          <a:blip r:embed="rId3"/>
          <a:srcRect l="1296" t="13969" r="1644" b="4751"/>
          <a:stretch/>
        </p:blipFill>
        <p:spPr bwMode="auto">
          <a:xfrm>
            <a:off x="4976556" y="150300"/>
            <a:ext cx="4069728" cy="2830668"/>
          </a:xfrm>
          <a:prstGeom prst="rect">
            <a:avLst/>
          </a:prstGeom>
        </p:spPr>
      </p:pic>
      <p:pic>
        <p:nvPicPr>
          <p:cNvPr id="1568418336" name="Рисунок 1187029735"/>
          <p:cNvPicPr>
            <a:picLocks noChangeAspect="1"/>
          </p:cNvPicPr>
          <p:nvPr/>
        </p:nvPicPr>
        <p:blipFill>
          <a:blip r:embed="rId4"/>
          <a:srcRect l="28666" t="42540" r="29507" b="22768"/>
          <a:stretch/>
        </p:blipFill>
        <p:spPr bwMode="auto">
          <a:xfrm>
            <a:off x="377403" y="3563552"/>
            <a:ext cx="4329024" cy="2327835"/>
          </a:xfrm>
          <a:prstGeom prst="rect">
            <a:avLst/>
          </a:prstGeom>
        </p:spPr>
      </p:pic>
      <p:sp>
        <p:nvSpPr>
          <p:cNvPr id="358535156" name="Равнобедренный треугольник 48"/>
          <p:cNvSpPr/>
          <p:nvPr/>
        </p:nvSpPr>
        <p:spPr bwMode="auto">
          <a:xfrm rot="16199932" flipV="1">
            <a:off x="4020572" y="1561986"/>
            <a:ext cx="1596319" cy="20978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18896238" name="Равнобедренный треугольник 48"/>
          <p:cNvSpPr/>
          <p:nvPr/>
        </p:nvSpPr>
        <p:spPr bwMode="auto">
          <a:xfrm flipV="1">
            <a:off x="1656275" y="3088331"/>
            <a:ext cx="1771281" cy="214722"/>
          </a:xfrm>
          <a:prstGeom prst="triangle">
            <a:avLst>
              <a:gd name="adj" fmla="val 51469"/>
            </a:avLst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95083216" name="Овал 767555949"/>
          <p:cNvSpPr/>
          <p:nvPr/>
        </p:nvSpPr>
        <p:spPr bwMode="auto">
          <a:xfrm>
            <a:off x="2400686" y="1239856"/>
            <a:ext cx="1707003" cy="325779"/>
          </a:xfrm>
          <a:prstGeom prst="ellipse">
            <a:avLst/>
          </a:prstGeom>
          <a:solidFill>
            <a:srgbClr val="C00000">
              <a:alpha val="0"/>
            </a:srgbClr>
          </a:solidFill>
          <a:ln w="57150" cap="flat" cmpd="sng" algn="ctr">
            <a:solidFill>
              <a:srgbClr val="C00000"/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74087" name="Равнобедренный треугольник 48"/>
          <p:cNvSpPr/>
          <p:nvPr/>
        </p:nvSpPr>
        <p:spPr bwMode="auto">
          <a:xfrm rot="16199969" flipV="1">
            <a:off x="3983546" y="4731380"/>
            <a:ext cx="1771281" cy="21472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6654729" name=" 566654728"/>
          <p:cNvSpPr/>
          <p:nvPr/>
        </p:nvSpPr>
        <p:spPr bwMode="auto">
          <a:xfrm>
            <a:off x="-3800277" y="4160551"/>
            <a:ext cx="11253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661162128" name="Рисунок 661162127"/>
          <p:cNvPicPr>
            <a:picLocks noChangeAspect="1"/>
          </p:cNvPicPr>
          <p:nvPr/>
        </p:nvPicPr>
        <p:blipFill>
          <a:blip r:embed="rId5"/>
          <a:srcRect l="34997" t="22740" r="33973" b="23200"/>
          <a:stretch/>
        </p:blipFill>
        <p:spPr bwMode="auto">
          <a:xfrm>
            <a:off x="5172566" y="3141584"/>
            <a:ext cx="3677708" cy="3604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4980205" name="TextBox 1"/>
          <p:cNvSpPr txBox="1"/>
          <p:nvPr/>
        </p:nvSpPr>
        <p:spPr bwMode="auto">
          <a:xfrm>
            <a:off x="1700413" y="177795"/>
            <a:ext cx="6981520" cy="822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Решение Коллегии департамента ФКиС ЯНАО  от 25-26.11.2022 </a:t>
            </a:r>
            <a:r>
              <a:rPr lang="ru-RU" sz="1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(протокол от 02.12.2022 № 20)</a:t>
            </a:r>
            <a:endParaRPr sz="24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349937597" name=" 1447792590"/>
          <p:cNvSpPr/>
          <p:nvPr/>
        </p:nvSpPr>
        <p:spPr bwMode="auto">
          <a:xfrm>
            <a:off x="4877622" y="3344364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44502952" name="Рисунок 8583909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68113"/>
            <a:ext cx="1061664" cy="1042362"/>
          </a:xfrm>
          <a:prstGeom prst="rect">
            <a:avLst/>
          </a:prstGeom>
        </p:spPr>
      </p:pic>
      <p:sp>
        <p:nvSpPr>
          <p:cNvPr id="833870301" name=" 833870300"/>
          <p:cNvSpPr/>
          <p:nvPr/>
        </p:nvSpPr>
        <p:spPr bwMode="auto">
          <a:xfrm>
            <a:off x="4575077" y="4062723"/>
            <a:ext cx="8078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251034236" name=" 1251034235"/>
          <p:cNvSpPr/>
          <p:nvPr/>
        </p:nvSpPr>
        <p:spPr bwMode="auto">
          <a:xfrm>
            <a:off x="4444559" y="3291840"/>
            <a:ext cx="1709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910602551" name=" 910602550"/>
          <p:cNvSpPr/>
          <p:nvPr/>
        </p:nvSpPr>
        <p:spPr bwMode="auto">
          <a:xfrm>
            <a:off x="5414698" y="4341353"/>
            <a:ext cx="8556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27862149" name="Рисунок 327862148"/>
          <p:cNvPicPr>
            <a:picLocks noChangeAspect="1"/>
          </p:cNvPicPr>
          <p:nvPr/>
        </p:nvPicPr>
        <p:blipFill>
          <a:blip r:embed="rId3"/>
          <a:srcRect l="27022" t="23863" r="31120" b="28777"/>
          <a:stretch/>
        </p:blipFill>
        <p:spPr bwMode="auto">
          <a:xfrm>
            <a:off x="1085974" y="1188463"/>
            <a:ext cx="7583294" cy="4826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7200" y="2108399"/>
            <a:ext cx="1665841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>
                <a:ln>
                  <a:noFill/>
                </a:ln>
                <a:solidFill>
                  <a:schemeClr val="tx1"/>
                </a:solidFill>
                <a:latin typeface="Liberation Serif"/>
                <a:ea typeface="Calibri"/>
                <a:cs typeface="Times New Roman"/>
              </a:rPr>
              <a:t>                    </a:t>
            </a:r>
            <a:endParaRPr lang="ru-RU" sz="6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4508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06813" y="237077"/>
            <a:ext cx="7854559" cy="64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Исполнение пунктов Решения Координационно-методического совета при департаменте ФКиС ЯНАО </a:t>
            </a:r>
            <a:r>
              <a:rPr lang="ru-RU" sz="12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(протокол от 13.05.2022 № 1)</a:t>
            </a:r>
            <a:endParaRPr sz="12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 l="3429" t="26169" r="17905" b="12031"/>
          <a:stretch/>
        </p:blipFill>
        <p:spPr bwMode="auto">
          <a:xfrm>
            <a:off x="179511" y="1412775"/>
            <a:ext cx="8746668" cy="38650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8768040" name="TextBox 1628768039"/>
          <p:cNvSpPr txBox="1"/>
          <p:nvPr/>
        </p:nvSpPr>
        <p:spPr bwMode="auto">
          <a:xfrm>
            <a:off x="2496805" y="319810"/>
            <a:ext cx="424226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8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Методическая неделя в декабре 2022</a:t>
            </a:r>
            <a:endParaRPr/>
          </a:p>
        </p:txBody>
      </p:sp>
      <p:sp>
        <p:nvSpPr>
          <p:cNvPr id="633065036" name=" 633065035"/>
          <p:cNvSpPr/>
          <p:nvPr/>
        </p:nvSpPr>
        <p:spPr bwMode="auto">
          <a:xfrm>
            <a:off x="6085083" y="4376631"/>
            <a:ext cx="168984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4615387" name="Рисунок 184615386"/>
          <p:cNvPicPr>
            <a:picLocks noChangeAspect="1"/>
          </p:cNvPicPr>
          <p:nvPr/>
        </p:nvPicPr>
        <p:blipFill>
          <a:blip r:embed="rId2"/>
          <a:srcRect l="75299" t="67521"/>
          <a:stretch/>
        </p:blipFill>
        <p:spPr bwMode="auto">
          <a:xfrm>
            <a:off x="212568" y="1079905"/>
            <a:ext cx="3387282" cy="3479622"/>
          </a:xfrm>
          <a:prstGeom prst="rect">
            <a:avLst/>
          </a:prstGeom>
        </p:spPr>
      </p:pic>
      <p:sp>
        <p:nvSpPr>
          <p:cNvPr id="1628094472" name="TextBox 1628094471"/>
          <p:cNvSpPr txBox="1"/>
          <p:nvPr/>
        </p:nvSpPr>
        <p:spPr bwMode="auto">
          <a:xfrm>
            <a:off x="5495451" y="1289949"/>
            <a:ext cx="1243648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Book Antiqua"/>
                <a:ea typeface="Book Antiqua"/>
                <a:cs typeface="Book Antiqua"/>
              </a:rPr>
              <a:t>Тема дня</a:t>
            </a:r>
            <a:endParaRPr/>
          </a:p>
        </p:txBody>
      </p:sp>
      <p:sp>
        <p:nvSpPr>
          <p:cNvPr id="1403733271" name="TextBox 1403733270"/>
          <p:cNvSpPr txBox="1"/>
          <p:nvPr/>
        </p:nvSpPr>
        <p:spPr bwMode="auto">
          <a:xfrm>
            <a:off x="3766805" y="1655744"/>
            <a:ext cx="5212399" cy="20117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AutoNum type="arabicPeriod"/>
              <a:defRPr/>
            </a:pPr>
            <a:r>
              <a:rPr>
                <a:latin typeface="Book Antiqua"/>
                <a:ea typeface="Book Antiqua"/>
                <a:cs typeface="Book Antiqua"/>
              </a:rPr>
              <a:t>00.12.2022 № 1 «О.......»</a:t>
            </a:r>
            <a:endParaRPr/>
          </a:p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2.  00.12.2022 № 2 «О.......»</a:t>
            </a:r>
            <a:endParaRPr/>
          </a:p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3. 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00.12.2022 № 3 «О.......»</a:t>
            </a:r>
            <a:endParaRPr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4.  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00.12.2022 № 4 «О.......»</a:t>
            </a:r>
            <a:endParaRPr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5.  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00.12.2022 № 5 «Об организации антидопинговой деятельности в спортивной школе»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6710992" name="TextBox 1"/>
          <p:cNvSpPr txBox="1"/>
          <p:nvPr/>
        </p:nvSpPr>
        <p:spPr bwMode="auto">
          <a:xfrm>
            <a:off x="2972381" y="1587498"/>
            <a:ext cx="5839503" cy="2286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Вопрос № 2</a:t>
            </a:r>
            <a:endParaRPr lang="ru-RU" sz="24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Liberation Serif"/>
              </a:rPr>
              <a:t>Результаты рейтинга 3, 4 АИС «</a:t>
            </a:r>
            <a:r>
              <a:rPr lang="en-US" sz="2200">
                <a:solidFill>
                  <a:srgbClr val="002060"/>
                </a:solidFill>
                <a:latin typeface="Liberation Serif"/>
              </a:rPr>
              <a:t>LSport</a:t>
            </a:r>
            <a:r>
              <a:rPr lang="ru-RU" sz="2200">
                <a:solidFill>
                  <a:srgbClr val="002060"/>
                </a:solidFill>
                <a:latin typeface="Liberation Serif"/>
              </a:rPr>
              <a:t>»</a:t>
            </a:r>
            <a:r>
              <a:rPr sz="2200">
                <a:solidFill>
                  <a:srgbClr val="002060"/>
                </a:solidFill>
                <a:latin typeface="Liberation Serif"/>
              </a:rPr>
              <a:t>. Анализ проблем, согласование способов достижения результата </a:t>
            </a:r>
            <a:endParaRPr/>
          </a:p>
          <a:p>
            <a:pPr algn="ctr">
              <a:defRPr/>
            </a:pPr>
            <a:r>
              <a:rPr sz="1800">
                <a:solidFill>
                  <a:srgbClr val="002060"/>
                </a:solidFill>
                <a:latin typeface="Liberation Serif"/>
              </a:rPr>
              <a:t>(Работа с разделом «Календарь», присвоение массовых и спортивных разрядов)</a:t>
            </a:r>
            <a:endParaRPr sz="18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2076711684" name="TextBox 2"/>
          <p:cNvSpPr txBox="1"/>
          <p:nvPr/>
        </p:nvSpPr>
        <p:spPr bwMode="auto">
          <a:xfrm>
            <a:off x="3699478" y="6107497"/>
            <a:ext cx="305370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08 декабря 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595141518" name="TextBox 1713553735"/>
          <p:cNvSpPr txBox="1"/>
          <p:nvPr/>
        </p:nvSpPr>
        <p:spPr bwMode="auto">
          <a:xfrm>
            <a:off x="1118331" y="133259"/>
            <a:ext cx="7620645" cy="70107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Департамент по физической культуре и спорту </a:t>
            </a:r>
            <a:endParaRPr/>
          </a:p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Ямало-Ненецкого автономного округа</a:t>
            </a:r>
            <a:endParaRPr/>
          </a:p>
        </p:txBody>
      </p:sp>
      <p:sp>
        <p:nvSpPr>
          <p:cNvPr id="880823593" name=" 1253322046"/>
          <p:cNvSpPr/>
          <p:nvPr/>
        </p:nvSpPr>
        <p:spPr bwMode="auto">
          <a:xfrm>
            <a:off x="4877622" y="3344364"/>
            <a:ext cx="254916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574646088" name="Рисунок 15471476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166" y="177796"/>
            <a:ext cx="623332" cy="612000"/>
          </a:xfrm>
          <a:prstGeom prst="rect">
            <a:avLst/>
          </a:prstGeom>
        </p:spPr>
      </p:pic>
      <p:sp>
        <p:nvSpPr>
          <p:cNvPr id="1291397418" name=" 871241938"/>
          <p:cNvSpPr/>
          <p:nvPr/>
        </p:nvSpPr>
        <p:spPr bwMode="auto">
          <a:xfrm>
            <a:off x="-2748707" y="-5673980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50437372" name=" 200837690"/>
          <p:cNvSpPr/>
          <p:nvPr/>
        </p:nvSpPr>
        <p:spPr bwMode="auto">
          <a:xfrm>
            <a:off x="4812651" y="5417325"/>
            <a:ext cx="61828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968984120" name="Рисунок 184348923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68091" y="2002012"/>
            <a:ext cx="2604289" cy="21381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2876698" name="TextBox 3"/>
          <p:cNvSpPr txBox="1"/>
          <p:nvPr/>
        </p:nvSpPr>
        <p:spPr bwMode="auto">
          <a:xfrm>
            <a:off x="397777" y="116631"/>
            <a:ext cx="8510943" cy="609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Показатели рейтинга </a:t>
            </a:r>
            <a:r>
              <a:rPr lang="ru-RU" sz="16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№ 3</a:t>
            </a: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в АИС «</a:t>
            </a:r>
            <a:r>
              <a:rPr lang="en-US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LSport</a:t>
            </a: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»</a:t>
            </a:r>
            <a:endParaRPr sz="16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Муниципальные образования / Государственные учреждения</a:t>
            </a:r>
            <a:endParaRPr sz="12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1143" t="25323" r="16000" b="38614"/>
          <a:stretch/>
        </p:blipFill>
        <p:spPr bwMode="auto">
          <a:xfrm>
            <a:off x="107504" y="1196752"/>
            <a:ext cx="8862678" cy="21698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1238" t="39883" r="31200" b="26549"/>
          <a:stretch/>
        </p:blipFill>
        <p:spPr bwMode="auto">
          <a:xfrm>
            <a:off x="107504" y="3573016"/>
            <a:ext cx="7214542" cy="20162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825346" name="TextBox 3"/>
          <p:cNvSpPr txBox="1"/>
          <p:nvPr/>
        </p:nvSpPr>
        <p:spPr bwMode="auto">
          <a:xfrm>
            <a:off x="397776" y="116631"/>
            <a:ext cx="8511014" cy="609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Показатели рейтинга</a:t>
            </a:r>
            <a:r>
              <a:rPr lang="ru-RU" sz="16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 № 4</a:t>
            </a: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в АИС «</a:t>
            </a:r>
            <a:r>
              <a:rPr lang="en-US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LSport</a:t>
            </a: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»</a:t>
            </a:r>
            <a:endParaRPr sz="16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Муниципальные образования / Государственные учреждения</a:t>
            </a:r>
            <a:endParaRPr sz="12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1238" t="25662" r="21429" b="28623"/>
          <a:stretch/>
        </p:blipFill>
        <p:spPr bwMode="auto">
          <a:xfrm>
            <a:off x="107504" y="980728"/>
            <a:ext cx="8937006" cy="2971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334" t="42085" r="26283" b="28962"/>
          <a:stretch/>
        </p:blipFill>
        <p:spPr bwMode="auto">
          <a:xfrm>
            <a:off x="107504" y="4365104"/>
            <a:ext cx="8640961" cy="1944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 bwMode="auto">
          <a:xfrm>
            <a:off x="1041841" y="279739"/>
            <a:ext cx="7531705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Показатели рейтинга в АИС «</a:t>
            </a:r>
            <a:r>
              <a:rPr lang="en-US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LSport</a:t>
            </a: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» Центров ФКиС 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1047" t="25831" r="10953" b="29807"/>
          <a:stretch/>
        </p:blipFill>
        <p:spPr bwMode="auto">
          <a:xfrm>
            <a:off x="95794" y="1916832"/>
            <a:ext cx="8995470" cy="2550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6804327" name="TextBox 3"/>
          <p:cNvSpPr txBox="1"/>
          <p:nvPr/>
        </p:nvSpPr>
        <p:spPr bwMode="auto">
          <a:xfrm>
            <a:off x="1217984" y="250303"/>
            <a:ext cx="7145010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Оценка деятельности физкультурно-спортивной организации</a:t>
            </a:r>
            <a:endParaRPr sz="12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8638" t="25832" r="7631" b="8605"/>
          <a:stretch/>
        </p:blipFill>
        <p:spPr bwMode="auto">
          <a:xfrm>
            <a:off x="301531" y="1289303"/>
            <a:ext cx="8659926" cy="3897112"/>
          </a:xfrm>
          <a:prstGeom prst="rect">
            <a:avLst/>
          </a:prstGeom>
        </p:spPr>
      </p:pic>
      <p:sp>
        <p:nvSpPr>
          <p:cNvPr id="1629407317" name="TextBox 1629407316"/>
          <p:cNvSpPr txBox="1"/>
          <p:nvPr/>
        </p:nvSpPr>
        <p:spPr bwMode="auto">
          <a:xfrm>
            <a:off x="3252252" y="923507"/>
            <a:ext cx="2946647" cy="3353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>
                <a:latin typeface="Book Antiqua"/>
                <a:ea typeface="Book Antiqua"/>
                <a:cs typeface="Book Antiqua"/>
              </a:rPr>
              <a:t>Критерии оценивания: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8259043" name="TextBox 3"/>
          <p:cNvSpPr txBox="1"/>
          <p:nvPr/>
        </p:nvSpPr>
        <p:spPr bwMode="auto">
          <a:xfrm>
            <a:off x="2285137" y="184159"/>
            <a:ext cx="5106854" cy="36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Модель подготовки спортсмена </a:t>
            </a:r>
            <a:endParaRPr sz="120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grpSp>
        <p:nvGrpSpPr>
          <p:cNvPr id="371" name="Группа 370"/>
          <p:cNvGrpSpPr/>
          <p:nvPr/>
        </p:nvGrpSpPr>
        <p:grpSpPr bwMode="auto">
          <a:xfrm>
            <a:off x="168471" y="692694"/>
            <a:ext cx="8942987" cy="6831736"/>
            <a:chOff x="0" y="0"/>
            <a:chExt cx="8942987" cy="6831736"/>
          </a:xfrm>
        </p:grpSpPr>
        <p:sp>
          <p:nvSpPr>
            <p:cNvPr id="372" name="圆角矩形 33"/>
            <p:cNvSpPr/>
            <p:nvPr/>
          </p:nvSpPr>
          <p:spPr bwMode="auto">
            <a:xfrm>
              <a:off x="5366152" y="5400598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33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grpSp>
          <p:nvGrpSpPr>
            <p:cNvPr id="373" name="组合 217"/>
            <p:cNvGrpSpPr/>
            <p:nvPr/>
          </p:nvGrpSpPr>
          <p:grpSpPr bwMode="auto">
            <a:xfrm>
              <a:off x="3456834" y="3219318"/>
              <a:ext cx="1815198" cy="3612418"/>
              <a:chOff x="0" y="0"/>
              <a:chExt cx="1815198" cy="3612418"/>
            </a:xfrm>
          </p:grpSpPr>
          <p:sp>
            <p:nvSpPr>
              <p:cNvPr id="490" name="Rectangle 217"/>
              <p:cNvSpPr>
                <a:spLocks noChangeArrowheads="1"/>
              </p:cNvSpPr>
              <p:nvPr/>
            </p:nvSpPr>
            <p:spPr bwMode="auto">
              <a:xfrm>
                <a:off x="728365" y="2479943"/>
                <a:ext cx="9415" cy="1132475"/>
              </a:xfrm>
              <a:prstGeom prst="rect">
                <a:avLst/>
              </a:prstGeom>
              <a:noFill/>
              <a:ln w="9525">
                <a:solidFill>
                  <a:schemeClr val="accent1">
                    <a:lumMod val="60000"/>
                    <a:lumOff val="40000"/>
                  </a:schemeClr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1" name="Freeform 219"/>
              <p:cNvSpPr/>
              <p:nvPr/>
            </p:nvSpPr>
            <p:spPr bwMode="auto">
              <a:xfrm>
                <a:off x="484231" y="3561500"/>
                <a:ext cx="0" cy="11315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  <a:gd name="T4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2" name="Freeform 220"/>
              <p:cNvSpPr/>
              <p:nvPr/>
            </p:nvSpPr>
            <p:spPr bwMode="auto">
              <a:xfrm>
                <a:off x="484231" y="3507752"/>
                <a:ext cx="2017" cy="53747"/>
              </a:xfrm>
              <a:custGeom>
                <a:avLst/>
                <a:gdLst>
                  <a:gd name="T0" fmla="*/ 0 w 1"/>
                  <a:gd name="T1" fmla="*/ 0 h 24"/>
                  <a:gd name="T2" fmla="*/ 0 w 1"/>
                  <a:gd name="T3" fmla="*/ 24 h 24"/>
                  <a:gd name="T4" fmla="*/ 0 w 1"/>
                  <a:gd name="T5" fmla="*/ 24 h 24"/>
                  <a:gd name="T6" fmla="*/ 1 w 1"/>
                  <a:gd name="T7" fmla="*/ 16 h 24"/>
                  <a:gd name="T8" fmla="*/ 0 w 1"/>
                  <a:gd name="T9" fmla="*/ 8 h 24"/>
                  <a:gd name="T10" fmla="*/ 0 w 1"/>
                  <a:gd name="T11" fmla="*/ 8 h 24"/>
                  <a:gd name="T12" fmla="*/ 0 w 1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4" extrusionOk="0">
                    <a:moveTo>
                      <a:pt x="0" y="0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22"/>
                      <a:pt x="1" y="19"/>
                      <a:pt x="1" y="16"/>
                    </a:cubicBezTo>
                    <a:cubicBezTo>
                      <a:pt x="1" y="13"/>
                      <a:pt x="1" y="11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3" name="Freeform 221"/>
              <p:cNvSpPr/>
              <p:nvPr/>
            </p:nvSpPr>
            <p:spPr bwMode="auto">
              <a:xfrm>
                <a:off x="1225377" y="2479943"/>
                <a:ext cx="9415" cy="35831"/>
              </a:xfrm>
              <a:custGeom>
                <a:avLst/>
                <a:gdLst>
                  <a:gd name="T0" fmla="*/ 6 w 6"/>
                  <a:gd name="T1" fmla="*/ 0 h 16"/>
                  <a:gd name="T2" fmla="*/ 0 w 6"/>
                  <a:gd name="T3" fmla="*/ 0 h 16"/>
                  <a:gd name="T4" fmla="*/ 0 w 6"/>
                  <a:gd name="T5" fmla="*/ 15 h 16"/>
                  <a:gd name="T6" fmla="*/ 6 w 6"/>
                  <a:gd name="T7" fmla="*/ 16 h 16"/>
                  <a:gd name="T8" fmla="*/ 6 w 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6" extrusionOk="0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" y="16"/>
                      <a:pt x="4" y="16"/>
                      <a:pt x="6" y="16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4" name="Freeform 222"/>
              <p:cNvSpPr/>
              <p:nvPr/>
            </p:nvSpPr>
            <p:spPr bwMode="auto">
              <a:xfrm>
                <a:off x="1225377" y="2513889"/>
                <a:ext cx="9415" cy="956145"/>
              </a:xfrm>
              <a:custGeom>
                <a:avLst/>
                <a:gdLst>
                  <a:gd name="T0" fmla="*/ 0 w 6"/>
                  <a:gd name="T1" fmla="*/ 0 h 429"/>
                  <a:gd name="T2" fmla="*/ 0 w 6"/>
                  <a:gd name="T3" fmla="*/ 0 h 429"/>
                  <a:gd name="T4" fmla="*/ 5 w 6"/>
                  <a:gd name="T5" fmla="*/ 1 h 429"/>
                  <a:gd name="T6" fmla="*/ 5 w 6"/>
                  <a:gd name="T7" fmla="*/ 428 h 429"/>
                  <a:gd name="T8" fmla="*/ 6 w 6"/>
                  <a:gd name="T9" fmla="*/ 429 h 429"/>
                  <a:gd name="T10" fmla="*/ 6 w 6"/>
                  <a:gd name="T11" fmla="*/ 1 h 429"/>
                  <a:gd name="T12" fmla="*/ 0 w 6"/>
                  <a:gd name="T13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29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1"/>
                      <a:pt x="5" y="1"/>
                    </a:cubicBezTo>
                    <a:cubicBezTo>
                      <a:pt x="5" y="428"/>
                      <a:pt x="5" y="428"/>
                      <a:pt x="5" y="428"/>
                    </a:cubicBezTo>
                    <a:cubicBezTo>
                      <a:pt x="5" y="428"/>
                      <a:pt x="6" y="429"/>
                      <a:pt x="6" y="42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2" y="1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5" name="Freeform 224"/>
              <p:cNvSpPr/>
              <p:nvPr/>
            </p:nvSpPr>
            <p:spPr bwMode="auto">
              <a:xfrm>
                <a:off x="978552" y="2479943"/>
                <a:ext cx="1344" cy="985377"/>
              </a:xfrm>
              <a:custGeom>
                <a:avLst/>
                <a:gdLst>
                  <a:gd name="T0" fmla="*/ 1 w 1"/>
                  <a:gd name="T1" fmla="*/ 0 h 442"/>
                  <a:gd name="T2" fmla="*/ 0 w 1"/>
                  <a:gd name="T3" fmla="*/ 0 h 442"/>
                  <a:gd name="T4" fmla="*/ 0 w 1"/>
                  <a:gd name="T5" fmla="*/ 442 h 442"/>
                  <a:gd name="T6" fmla="*/ 1 w 1"/>
                  <a:gd name="T7" fmla="*/ 438 h 442"/>
                  <a:gd name="T8" fmla="*/ 1 w 1"/>
                  <a:gd name="T9" fmla="*/ 441 h 442"/>
                  <a:gd name="T10" fmla="*/ 1 w 1"/>
                  <a:gd name="T11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42" extrusionOk="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42"/>
                      <a:pt x="0" y="442"/>
                      <a:pt x="0" y="442"/>
                    </a:cubicBezTo>
                    <a:cubicBezTo>
                      <a:pt x="1" y="440"/>
                      <a:pt x="1" y="438"/>
                      <a:pt x="1" y="438"/>
                    </a:cubicBezTo>
                    <a:cubicBezTo>
                      <a:pt x="1" y="438"/>
                      <a:pt x="1" y="439"/>
                      <a:pt x="1" y="44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6" name="Freeform 228"/>
              <p:cNvSpPr/>
              <p:nvPr/>
            </p:nvSpPr>
            <p:spPr bwMode="auto">
              <a:xfrm>
                <a:off x="893811" y="1499281"/>
                <a:ext cx="299955" cy="82035"/>
              </a:xfrm>
              <a:custGeom>
                <a:avLst/>
                <a:gdLst>
                  <a:gd name="T0" fmla="*/ 0 w 188"/>
                  <a:gd name="T1" fmla="*/ 0 h 37"/>
                  <a:gd name="T2" fmla="*/ 188 w 188"/>
                  <a:gd name="T3" fmla="*/ 4 h 37"/>
                  <a:gd name="T4" fmla="*/ 50 w 188"/>
                  <a:gd name="T5" fmla="*/ 37 h 37"/>
                  <a:gd name="T6" fmla="*/ 0 w 188"/>
                  <a:gd name="T7" fmla="*/ 36 h 37"/>
                  <a:gd name="T8" fmla="*/ 0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0" y="0"/>
                    </a:moveTo>
                    <a:cubicBezTo>
                      <a:pt x="67" y="0"/>
                      <a:pt x="130" y="1"/>
                      <a:pt x="188" y="4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34" y="36"/>
                      <a:pt x="18" y="36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7" name="Freeform 229"/>
              <p:cNvSpPr/>
              <p:nvPr/>
            </p:nvSpPr>
            <p:spPr bwMode="auto">
              <a:xfrm>
                <a:off x="973845" y="1432332"/>
                <a:ext cx="479524" cy="80150"/>
              </a:xfrm>
              <a:custGeom>
                <a:avLst/>
                <a:gdLst>
                  <a:gd name="T0" fmla="*/ 138 w 301"/>
                  <a:gd name="T1" fmla="*/ 0 h 36"/>
                  <a:gd name="T2" fmla="*/ 301 w 301"/>
                  <a:gd name="T3" fmla="*/ 11 h 36"/>
                  <a:gd name="T4" fmla="*/ 42 w 301"/>
                  <a:gd name="T5" fmla="*/ 36 h 36"/>
                  <a:gd name="T6" fmla="*/ 0 w 301"/>
                  <a:gd name="T7" fmla="*/ 34 h 36"/>
                  <a:gd name="T8" fmla="*/ 13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138" y="0"/>
                    </a:moveTo>
                    <a:cubicBezTo>
                      <a:pt x="199" y="3"/>
                      <a:pt x="254" y="6"/>
                      <a:pt x="301" y="11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30" y="35"/>
                      <a:pt x="16" y="34"/>
                      <a:pt x="0" y="34"/>
                    </a:cubicBez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8" name="Freeform 230"/>
              <p:cNvSpPr/>
              <p:nvPr/>
            </p:nvSpPr>
            <p:spPr bwMode="auto">
              <a:xfrm>
                <a:off x="1040427" y="1383299"/>
                <a:ext cx="580406" cy="64120"/>
              </a:xfrm>
              <a:custGeom>
                <a:avLst/>
                <a:gdLst>
                  <a:gd name="T0" fmla="*/ 258 w 364"/>
                  <a:gd name="T1" fmla="*/ 0 h 29"/>
                  <a:gd name="T2" fmla="*/ 364 w 364"/>
                  <a:gd name="T3" fmla="*/ 15 h 29"/>
                  <a:gd name="T4" fmla="*/ 28 w 364"/>
                  <a:gd name="T5" fmla="*/ 29 h 29"/>
                  <a:gd name="T6" fmla="*/ 0 w 364"/>
                  <a:gd name="T7" fmla="*/ 25 h 29"/>
                  <a:gd name="T8" fmla="*/ 258 w 364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9" extrusionOk="0">
                    <a:moveTo>
                      <a:pt x="258" y="0"/>
                    </a:moveTo>
                    <a:cubicBezTo>
                      <a:pt x="303" y="4"/>
                      <a:pt x="339" y="9"/>
                      <a:pt x="364" y="15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1" y="28"/>
                      <a:pt x="12" y="26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99" name="Freeform 231"/>
              <p:cNvSpPr/>
              <p:nvPr/>
            </p:nvSpPr>
            <p:spPr bwMode="auto">
              <a:xfrm>
                <a:off x="589820" y="1572830"/>
                <a:ext cx="303990" cy="82035"/>
              </a:xfrm>
              <a:custGeom>
                <a:avLst/>
                <a:gdLst>
                  <a:gd name="T0" fmla="*/ 0 w 191"/>
                  <a:gd name="T1" fmla="*/ 4 h 37"/>
                  <a:gd name="T2" fmla="*/ 141 w 191"/>
                  <a:gd name="T3" fmla="*/ 37 h 37"/>
                  <a:gd name="T4" fmla="*/ 191 w 191"/>
                  <a:gd name="T5" fmla="*/ 36 h 37"/>
                  <a:gd name="T6" fmla="*/ 191 w 191"/>
                  <a:gd name="T7" fmla="*/ 0 h 37"/>
                  <a:gd name="T8" fmla="*/ 0 w 191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1" h="37" extrusionOk="0">
                    <a:moveTo>
                      <a:pt x="0" y="4"/>
                    </a:moveTo>
                    <a:cubicBezTo>
                      <a:pt x="141" y="37"/>
                      <a:pt x="141" y="37"/>
                      <a:pt x="141" y="37"/>
                    </a:cubicBezTo>
                    <a:cubicBezTo>
                      <a:pt x="157" y="37"/>
                      <a:pt x="173" y="36"/>
                      <a:pt x="191" y="36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23" y="0"/>
                      <a:pt x="59" y="2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0" name="Freeform 232"/>
              <p:cNvSpPr/>
              <p:nvPr/>
            </p:nvSpPr>
            <p:spPr bwMode="auto">
              <a:xfrm>
                <a:off x="336271" y="1654866"/>
                <a:ext cx="478179" cy="80150"/>
              </a:xfrm>
              <a:custGeom>
                <a:avLst/>
                <a:gdLst>
                  <a:gd name="T0" fmla="*/ 159 w 300"/>
                  <a:gd name="T1" fmla="*/ 0 h 36"/>
                  <a:gd name="T2" fmla="*/ 300 w 300"/>
                  <a:gd name="T3" fmla="*/ 33 h 36"/>
                  <a:gd name="T4" fmla="*/ 258 w 300"/>
                  <a:gd name="T5" fmla="*/ 36 h 36"/>
                  <a:gd name="T6" fmla="*/ 0 w 300"/>
                  <a:gd name="T7" fmla="*/ 11 h 36"/>
                  <a:gd name="T8" fmla="*/ 159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159" y="0"/>
                    </a:moveTo>
                    <a:cubicBezTo>
                      <a:pt x="300" y="33"/>
                      <a:pt x="300" y="33"/>
                      <a:pt x="300" y="33"/>
                    </a:cubicBezTo>
                    <a:cubicBezTo>
                      <a:pt x="284" y="34"/>
                      <a:pt x="270" y="35"/>
                      <a:pt x="258" y="3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5" y="6"/>
                      <a:pt x="99" y="3"/>
                      <a:pt x="1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1" name="Freeform 233"/>
              <p:cNvSpPr/>
              <p:nvPr/>
            </p:nvSpPr>
            <p:spPr bwMode="auto">
              <a:xfrm>
                <a:off x="164099" y="1752932"/>
                <a:ext cx="583097" cy="65062"/>
              </a:xfrm>
              <a:custGeom>
                <a:avLst/>
                <a:gdLst>
                  <a:gd name="T0" fmla="*/ 108 w 366"/>
                  <a:gd name="T1" fmla="*/ 0 h 29"/>
                  <a:gd name="T2" fmla="*/ 366 w 366"/>
                  <a:gd name="T3" fmla="*/ 25 h 29"/>
                  <a:gd name="T4" fmla="*/ 338 w 366"/>
                  <a:gd name="T5" fmla="*/ 29 h 29"/>
                  <a:gd name="T6" fmla="*/ 0 w 366"/>
                  <a:gd name="T7" fmla="*/ 16 h 29"/>
                  <a:gd name="T8" fmla="*/ 108 w 366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29" extrusionOk="0">
                    <a:moveTo>
                      <a:pt x="108" y="0"/>
                    </a:moveTo>
                    <a:cubicBezTo>
                      <a:pt x="366" y="25"/>
                      <a:pt x="366" y="25"/>
                      <a:pt x="366" y="25"/>
                    </a:cubicBezTo>
                    <a:cubicBezTo>
                      <a:pt x="354" y="26"/>
                      <a:pt x="345" y="28"/>
                      <a:pt x="338" y="2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5" y="9"/>
                      <a:pt x="62" y="4"/>
                      <a:pt x="1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2" name="Freeform 234"/>
              <p:cNvSpPr/>
              <p:nvPr/>
            </p:nvSpPr>
            <p:spPr bwMode="auto">
              <a:xfrm>
                <a:off x="105588" y="1862314"/>
                <a:ext cx="597220" cy="42432"/>
              </a:xfrm>
              <a:custGeom>
                <a:avLst/>
                <a:gdLst>
                  <a:gd name="T0" fmla="*/ 37 w 375"/>
                  <a:gd name="T1" fmla="*/ 0 h 19"/>
                  <a:gd name="T2" fmla="*/ 375 w 375"/>
                  <a:gd name="T3" fmla="*/ 14 h 19"/>
                  <a:gd name="T4" fmla="*/ 365 w 375"/>
                  <a:gd name="T5" fmla="*/ 19 h 19"/>
                  <a:gd name="T6" fmla="*/ 0 w 375"/>
                  <a:gd name="T7" fmla="*/ 19 h 19"/>
                  <a:gd name="T8" fmla="*/ 37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7" y="0"/>
                    </a:moveTo>
                    <a:cubicBezTo>
                      <a:pt x="375" y="14"/>
                      <a:pt x="375" y="14"/>
                      <a:pt x="375" y="14"/>
                    </a:cubicBezTo>
                    <a:cubicBezTo>
                      <a:pt x="369" y="15"/>
                      <a:pt x="365" y="17"/>
                      <a:pt x="365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2"/>
                      <a:pt x="13" y="6"/>
                      <a:pt x="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3" name="Rectangle 235"/>
              <p:cNvSpPr>
                <a:spLocks noChangeArrowheads="1"/>
              </p:cNvSpPr>
              <p:nvPr/>
            </p:nvSpPr>
            <p:spPr bwMode="auto">
              <a:xfrm>
                <a:off x="105588" y="1904746"/>
                <a:ext cx="581078" cy="7354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4" name="Freeform 236"/>
              <p:cNvSpPr/>
              <p:nvPr/>
            </p:nvSpPr>
            <p:spPr bwMode="auto">
              <a:xfrm>
                <a:off x="164099" y="1788765"/>
                <a:ext cx="538708" cy="102780"/>
              </a:xfrm>
              <a:custGeom>
                <a:avLst/>
                <a:gdLst>
                  <a:gd name="T0" fmla="*/ 801 w 801"/>
                  <a:gd name="T1" fmla="*/ 109 h 109"/>
                  <a:gd name="T2" fmla="*/ 0 w 801"/>
                  <a:gd name="T3" fmla="*/ 78 h 109"/>
                  <a:gd name="T4" fmla="*/ 0 w 801"/>
                  <a:gd name="T5" fmla="*/ 0 h 109"/>
                  <a:gd name="T6" fmla="*/ 801 w 801"/>
                  <a:gd name="T7" fmla="*/ 31 h 109"/>
                  <a:gd name="T8" fmla="*/ 801 w 801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1" h="109" extrusionOk="0">
                    <a:moveTo>
                      <a:pt x="801" y="109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801" y="31"/>
                    </a:lnTo>
                    <a:lnTo>
                      <a:pt x="801" y="10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5" name="Freeform 237"/>
              <p:cNvSpPr/>
              <p:nvPr/>
            </p:nvSpPr>
            <p:spPr bwMode="auto">
              <a:xfrm>
                <a:off x="336271" y="1679382"/>
                <a:ext cx="410925" cy="132012"/>
              </a:xfrm>
              <a:custGeom>
                <a:avLst/>
                <a:gdLst>
                  <a:gd name="T0" fmla="*/ 611 w 611"/>
                  <a:gd name="T1" fmla="*/ 140 h 140"/>
                  <a:gd name="T2" fmla="*/ 0 w 611"/>
                  <a:gd name="T3" fmla="*/ 78 h 140"/>
                  <a:gd name="T4" fmla="*/ 0 w 611"/>
                  <a:gd name="T5" fmla="*/ 0 h 140"/>
                  <a:gd name="T6" fmla="*/ 611 w 611"/>
                  <a:gd name="T7" fmla="*/ 59 h 140"/>
                  <a:gd name="T8" fmla="*/ 611 w 61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1" h="140" extrusionOk="0">
                    <a:moveTo>
                      <a:pt x="611" y="140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611" y="59"/>
                    </a:lnTo>
                    <a:lnTo>
                      <a:pt x="611" y="14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6" name="Freeform 238"/>
              <p:cNvSpPr/>
              <p:nvPr/>
            </p:nvSpPr>
            <p:spPr bwMode="auto">
              <a:xfrm>
                <a:off x="589820" y="1581316"/>
                <a:ext cx="224629" cy="148985"/>
              </a:xfrm>
              <a:custGeom>
                <a:avLst/>
                <a:gdLst>
                  <a:gd name="T0" fmla="*/ 334 w 334"/>
                  <a:gd name="T1" fmla="*/ 158 h 158"/>
                  <a:gd name="T2" fmla="*/ 0 w 334"/>
                  <a:gd name="T3" fmla="*/ 78 h 158"/>
                  <a:gd name="T4" fmla="*/ 0 w 334"/>
                  <a:gd name="T5" fmla="*/ 0 h 158"/>
                  <a:gd name="T6" fmla="*/ 334 w 334"/>
                  <a:gd name="T7" fmla="*/ 78 h 158"/>
                  <a:gd name="T8" fmla="*/ 334 w 334"/>
                  <a:gd name="T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4" h="158" extrusionOk="0">
                    <a:moveTo>
                      <a:pt x="334" y="158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334" y="78"/>
                    </a:lnTo>
                    <a:lnTo>
                      <a:pt x="334" y="15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7" name="Freeform 239"/>
              <p:cNvSpPr/>
              <p:nvPr/>
            </p:nvSpPr>
            <p:spPr bwMode="auto">
              <a:xfrm>
                <a:off x="334926" y="2071647"/>
                <a:ext cx="412270" cy="127297"/>
              </a:xfrm>
              <a:custGeom>
                <a:avLst/>
                <a:gdLst>
                  <a:gd name="T0" fmla="*/ 613 w 613"/>
                  <a:gd name="T1" fmla="*/ 76 h 135"/>
                  <a:gd name="T2" fmla="*/ 0 w 613"/>
                  <a:gd name="T3" fmla="*/ 135 h 135"/>
                  <a:gd name="T4" fmla="*/ 0 w 613"/>
                  <a:gd name="T5" fmla="*/ 57 h 135"/>
                  <a:gd name="T6" fmla="*/ 613 w 613"/>
                  <a:gd name="T7" fmla="*/ 0 h 135"/>
                  <a:gd name="T8" fmla="*/ 613 w 613"/>
                  <a:gd name="T9" fmla="*/ 7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3" h="135" extrusionOk="0">
                    <a:moveTo>
                      <a:pt x="613" y="76"/>
                    </a:moveTo>
                    <a:lnTo>
                      <a:pt x="0" y="135"/>
                    </a:lnTo>
                    <a:lnTo>
                      <a:pt x="0" y="57"/>
                    </a:lnTo>
                    <a:lnTo>
                      <a:pt x="613" y="0"/>
                    </a:lnTo>
                    <a:lnTo>
                      <a:pt x="613" y="7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8" name="Freeform 240"/>
              <p:cNvSpPr/>
              <p:nvPr/>
            </p:nvSpPr>
            <p:spPr bwMode="auto">
              <a:xfrm>
                <a:off x="594529" y="2149912"/>
                <a:ext cx="219922" cy="147099"/>
              </a:xfrm>
              <a:custGeom>
                <a:avLst/>
                <a:gdLst>
                  <a:gd name="T0" fmla="*/ 327 w 327"/>
                  <a:gd name="T1" fmla="*/ 80 h 156"/>
                  <a:gd name="T2" fmla="*/ 0 w 327"/>
                  <a:gd name="T3" fmla="*/ 156 h 156"/>
                  <a:gd name="T4" fmla="*/ 0 w 327"/>
                  <a:gd name="T5" fmla="*/ 78 h 156"/>
                  <a:gd name="T6" fmla="*/ 327 w 327"/>
                  <a:gd name="T7" fmla="*/ 0 h 156"/>
                  <a:gd name="T8" fmla="*/ 327 w 327"/>
                  <a:gd name="T9" fmla="*/ 8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156" extrusionOk="0">
                    <a:moveTo>
                      <a:pt x="327" y="80"/>
                    </a:moveTo>
                    <a:lnTo>
                      <a:pt x="0" y="156"/>
                    </a:lnTo>
                    <a:lnTo>
                      <a:pt x="0" y="78"/>
                    </a:lnTo>
                    <a:lnTo>
                      <a:pt x="327" y="0"/>
                    </a:lnTo>
                    <a:lnTo>
                      <a:pt x="327" y="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09" name="Freeform 241"/>
              <p:cNvSpPr/>
              <p:nvPr/>
            </p:nvSpPr>
            <p:spPr bwMode="auto">
              <a:xfrm>
                <a:off x="167463" y="2063161"/>
                <a:ext cx="579733" cy="62234"/>
              </a:xfrm>
              <a:custGeom>
                <a:avLst/>
                <a:gdLst>
                  <a:gd name="T0" fmla="*/ 336 w 364"/>
                  <a:gd name="T1" fmla="*/ 0 h 28"/>
                  <a:gd name="T2" fmla="*/ 364 w 364"/>
                  <a:gd name="T3" fmla="*/ 4 h 28"/>
                  <a:gd name="T4" fmla="*/ 105 w 364"/>
                  <a:gd name="T5" fmla="*/ 28 h 28"/>
                  <a:gd name="T6" fmla="*/ 0 w 364"/>
                  <a:gd name="T7" fmla="*/ 14 h 28"/>
                  <a:gd name="T8" fmla="*/ 336 w 36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8" extrusionOk="0">
                    <a:moveTo>
                      <a:pt x="336" y="0"/>
                    </a:moveTo>
                    <a:cubicBezTo>
                      <a:pt x="343" y="2"/>
                      <a:pt x="353" y="3"/>
                      <a:pt x="364" y="4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60" y="24"/>
                      <a:pt x="25" y="20"/>
                      <a:pt x="0" y="14"/>
                    </a:cubicBez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0" name="Freeform 242"/>
              <p:cNvSpPr/>
              <p:nvPr/>
            </p:nvSpPr>
            <p:spPr bwMode="auto">
              <a:xfrm>
                <a:off x="334926" y="2143311"/>
                <a:ext cx="479524" cy="80150"/>
              </a:xfrm>
              <a:custGeom>
                <a:avLst/>
                <a:gdLst>
                  <a:gd name="T0" fmla="*/ 258 w 301"/>
                  <a:gd name="T1" fmla="*/ 0 h 36"/>
                  <a:gd name="T2" fmla="*/ 301 w 301"/>
                  <a:gd name="T3" fmla="*/ 3 h 36"/>
                  <a:gd name="T4" fmla="*/ 163 w 301"/>
                  <a:gd name="T5" fmla="*/ 36 h 36"/>
                  <a:gd name="T6" fmla="*/ 0 w 301"/>
                  <a:gd name="T7" fmla="*/ 25 h 36"/>
                  <a:gd name="T8" fmla="*/ 25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258" y="0"/>
                    </a:moveTo>
                    <a:cubicBezTo>
                      <a:pt x="270" y="1"/>
                      <a:pt x="285" y="2"/>
                      <a:pt x="301" y="3"/>
                    </a:cubicBezTo>
                    <a:cubicBezTo>
                      <a:pt x="163" y="36"/>
                      <a:pt x="163" y="36"/>
                      <a:pt x="163" y="36"/>
                    </a:cubicBezTo>
                    <a:cubicBezTo>
                      <a:pt x="101" y="34"/>
                      <a:pt x="46" y="30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1" name="Freeform 243"/>
              <p:cNvSpPr/>
              <p:nvPr/>
            </p:nvSpPr>
            <p:spPr bwMode="auto">
              <a:xfrm>
                <a:off x="593183" y="2225347"/>
                <a:ext cx="299282" cy="82977"/>
              </a:xfrm>
              <a:custGeom>
                <a:avLst/>
                <a:gdLst>
                  <a:gd name="T0" fmla="*/ 139 w 188"/>
                  <a:gd name="T1" fmla="*/ 0 h 37"/>
                  <a:gd name="T2" fmla="*/ 188 w 188"/>
                  <a:gd name="T3" fmla="*/ 1 h 37"/>
                  <a:gd name="T4" fmla="*/ 188 w 188"/>
                  <a:gd name="T5" fmla="*/ 37 h 37"/>
                  <a:gd name="T6" fmla="*/ 0 w 188"/>
                  <a:gd name="T7" fmla="*/ 32 h 37"/>
                  <a:gd name="T8" fmla="*/ 139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139" y="0"/>
                    </a:moveTo>
                    <a:cubicBezTo>
                      <a:pt x="154" y="1"/>
                      <a:pt x="171" y="1"/>
                      <a:pt x="188" y="1"/>
                    </a:cubicBezTo>
                    <a:cubicBezTo>
                      <a:pt x="188" y="37"/>
                      <a:pt x="188" y="37"/>
                      <a:pt x="188" y="37"/>
                    </a:cubicBezTo>
                    <a:cubicBezTo>
                      <a:pt x="122" y="37"/>
                      <a:pt x="58" y="35"/>
                      <a:pt x="0" y="32"/>
                    </a:cubicBez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2" name="Freeform 244"/>
              <p:cNvSpPr/>
              <p:nvPr/>
            </p:nvSpPr>
            <p:spPr bwMode="auto">
              <a:xfrm>
                <a:off x="1083469" y="2497860"/>
                <a:ext cx="599237" cy="40546"/>
              </a:xfrm>
              <a:custGeom>
                <a:avLst/>
                <a:gdLst>
                  <a:gd name="T0" fmla="*/ 10 w 376"/>
                  <a:gd name="T1" fmla="*/ 0 h 18"/>
                  <a:gd name="T2" fmla="*/ 376 w 376"/>
                  <a:gd name="T3" fmla="*/ 0 h 18"/>
                  <a:gd name="T4" fmla="*/ 338 w 376"/>
                  <a:gd name="T5" fmla="*/ 18 h 18"/>
                  <a:gd name="T6" fmla="*/ 0 w 376"/>
                  <a:gd name="T7" fmla="*/ 5 h 18"/>
                  <a:gd name="T8" fmla="*/ 10 w 37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6" h="18" extrusionOk="0">
                    <a:moveTo>
                      <a:pt x="10" y="0"/>
                    </a:moveTo>
                    <a:cubicBezTo>
                      <a:pt x="376" y="0"/>
                      <a:pt x="376" y="0"/>
                      <a:pt x="376" y="0"/>
                    </a:cubicBezTo>
                    <a:cubicBezTo>
                      <a:pt x="376" y="6"/>
                      <a:pt x="362" y="13"/>
                      <a:pt x="338" y="1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7" y="3"/>
                      <a:pt x="10" y="2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3" name="Freeform 245"/>
              <p:cNvSpPr/>
              <p:nvPr/>
            </p:nvSpPr>
            <p:spPr bwMode="auto">
              <a:xfrm>
                <a:off x="1039081" y="2432795"/>
                <a:ext cx="583097" cy="66948"/>
              </a:xfrm>
              <a:custGeom>
                <a:avLst/>
                <a:gdLst>
                  <a:gd name="T0" fmla="*/ 28 w 366"/>
                  <a:gd name="T1" fmla="*/ 0 h 30"/>
                  <a:gd name="T2" fmla="*/ 366 w 366"/>
                  <a:gd name="T3" fmla="*/ 14 h 30"/>
                  <a:gd name="T4" fmla="*/ 258 w 366"/>
                  <a:gd name="T5" fmla="*/ 30 h 30"/>
                  <a:gd name="T6" fmla="*/ 0 w 366"/>
                  <a:gd name="T7" fmla="*/ 5 h 30"/>
                  <a:gd name="T8" fmla="*/ 28 w 36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30" extrusionOk="0">
                    <a:moveTo>
                      <a:pt x="28" y="0"/>
                    </a:moveTo>
                    <a:cubicBezTo>
                      <a:pt x="366" y="14"/>
                      <a:pt x="366" y="14"/>
                      <a:pt x="366" y="14"/>
                    </a:cubicBezTo>
                    <a:cubicBezTo>
                      <a:pt x="341" y="20"/>
                      <a:pt x="304" y="25"/>
                      <a:pt x="258" y="3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3"/>
                      <a:pt x="22" y="2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4" name="Freeform 246"/>
              <p:cNvSpPr/>
              <p:nvPr/>
            </p:nvSpPr>
            <p:spPr bwMode="auto">
              <a:xfrm>
                <a:off x="971827" y="2368675"/>
                <a:ext cx="478179" cy="80150"/>
              </a:xfrm>
              <a:custGeom>
                <a:avLst/>
                <a:gdLst>
                  <a:gd name="T0" fmla="*/ 42 w 300"/>
                  <a:gd name="T1" fmla="*/ 0 h 36"/>
                  <a:gd name="T2" fmla="*/ 300 w 300"/>
                  <a:gd name="T3" fmla="*/ 26 h 36"/>
                  <a:gd name="T4" fmla="*/ 142 w 300"/>
                  <a:gd name="T5" fmla="*/ 36 h 36"/>
                  <a:gd name="T6" fmla="*/ 0 w 300"/>
                  <a:gd name="T7" fmla="*/ 3 h 36"/>
                  <a:gd name="T8" fmla="*/ 42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42" y="0"/>
                    </a:moveTo>
                    <a:cubicBezTo>
                      <a:pt x="300" y="26"/>
                      <a:pt x="300" y="26"/>
                      <a:pt x="300" y="26"/>
                    </a:cubicBezTo>
                    <a:cubicBezTo>
                      <a:pt x="255" y="30"/>
                      <a:pt x="201" y="34"/>
                      <a:pt x="142" y="3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6" y="2"/>
                      <a:pt x="30" y="2"/>
                      <a:pt x="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5" name="Freeform 247"/>
              <p:cNvSpPr/>
              <p:nvPr/>
            </p:nvSpPr>
            <p:spPr bwMode="auto">
              <a:xfrm>
                <a:off x="892467" y="2301726"/>
                <a:ext cx="306007" cy="80150"/>
              </a:xfrm>
              <a:custGeom>
                <a:avLst/>
                <a:gdLst>
                  <a:gd name="T0" fmla="*/ 50 w 192"/>
                  <a:gd name="T1" fmla="*/ 0 h 36"/>
                  <a:gd name="T2" fmla="*/ 192 w 192"/>
                  <a:gd name="T3" fmla="*/ 33 h 36"/>
                  <a:gd name="T4" fmla="*/ 0 w 192"/>
                  <a:gd name="T5" fmla="*/ 36 h 36"/>
                  <a:gd name="T6" fmla="*/ 0 w 192"/>
                  <a:gd name="T7" fmla="*/ 1 h 36"/>
                  <a:gd name="T8" fmla="*/ 50 w 19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6" extrusionOk="0">
                    <a:moveTo>
                      <a:pt x="50" y="0"/>
                    </a:moveTo>
                    <a:cubicBezTo>
                      <a:pt x="192" y="33"/>
                      <a:pt x="192" y="33"/>
                      <a:pt x="192" y="33"/>
                    </a:cubicBezTo>
                    <a:cubicBezTo>
                      <a:pt x="133" y="35"/>
                      <a:pt x="68" y="36"/>
                      <a:pt x="0" y="36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"/>
                      <a:pt x="35" y="0"/>
                      <a:pt x="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6" name="Freeform 248"/>
              <p:cNvSpPr/>
              <p:nvPr/>
            </p:nvSpPr>
            <p:spPr bwMode="auto">
              <a:xfrm>
                <a:off x="683977" y="1438932"/>
                <a:ext cx="415632" cy="601598"/>
              </a:xfrm>
              <a:custGeom>
                <a:avLst/>
                <a:gdLst>
                  <a:gd name="T0" fmla="*/ 251 w 261"/>
                  <a:gd name="T1" fmla="*/ 4 h 270"/>
                  <a:gd name="T2" fmla="*/ 224 w 261"/>
                  <a:gd name="T3" fmla="*/ 0 h 270"/>
                  <a:gd name="T4" fmla="*/ 224 w 261"/>
                  <a:gd name="T5" fmla="*/ 33 h 270"/>
                  <a:gd name="T6" fmla="*/ 214 w 261"/>
                  <a:gd name="T7" fmla="*/ 32 h 270"/>
                  <a:gd name="T8" fmla="*/ 205 w 261"/>
                  <a:gd name="T9" fmla="*/ 32 h 270"/>
                  <a:gd name="T10" fmla="*/ 196 w 261"/>
                  <a:gd name="T11" fmla="*/ 31 h 270"/>
                  <a:gd name="T12" fmla="*/ 188 w 261"/>
                  <a:gd name="T13" fmla="*/ 31 h 270"/>
                  <a:gd name="T14" fmla="*/ 182 w 261"/>
                  <a:gd name="T15" fmla="*/ 31 h 270"/>
                  <a:gd name="T16" fmla="*/ 182 w 261"/>
                  <a:gd name="T17" fmla="*/ 64 h 270"/>
                  <a:gd name="T18" fmla="*/ 180 w 261"/>
                  <a:gd name="T19" fmla="*/ 64 h 270"/>
                  <a:gd name="T20" fmla="*/ 172 w 261"/>
                  <a:gd name="T21" fmla="*/ 63 h 270"/>
                  <a:gd name="T22" fmla="*/ 164 w 261"/>
                  <a:gd name="T23" fmla="*/ 63 h 270"/>
                  <a:gd name="T24" fmla="*/ 156 w 261"/>
                  <a:gd name="T25" fmla="*/ 63 h 270"/>
                  <a:gd name="T26" fmla="*/ 147 w 261"/>
                  <a:gd name="T27" fmla="*/ 63 h 270"/>
                  <a:gd name="T28" fmla="*/ 139 w 261"/>
                  <a:gd name="T29" fmla="*/ 63 h 270"/>
                  <a:gd name="T30" fmla="*/ 132 w 261"/>
                  <a:gd name="T31" fmla="*/ 63 h 270"/>
                  <a:gd name="T32" fmla="*/ 132 w 261"/>
                  <a:gd name="T33" fmla="*/ 96 h 270"/>
                  <a:gd name="T34" fmla="*/ 129 w 261"/>
                  <a:gd name="T35" fmla="*/ 96 h 270"/>
                  <a:gd name="T36" fmla="*/ 120 w 261"/>
                  <a:gd name="T37" fmla="*/ 96 h 270"/>
                  <a:gd name="T38" fmla="*/ 109 w 261"/>
                  <a:gd name="T39" fmla="*/ 96 h 270"/>
                  <a:gd name="T40" fmla="*/ 94 w 261"/>
                  <a:gd name="T41" fmla="*/ 97 h 270"/>
                  <a:gd name="T42" fmla="*/ 82 w 261"/>
                  <a:gd name="T43" fmla="*/ 97 h 270"/>
                  <a:gd name="T44" fmla="*/ 82 w 261"/>
                  <a:gd name="T45" fmla="*/ 130 h 270"/>
                  <a:gd name="T46" fmla="*/ 49 w 261"/>
                  <a:gd name="T47" fmla="*/ 132 h 270"/>
                  <a:gd name="T48" fmla="*/ 40 w 261"/>
                  <a:gd name="T49" fmla="*/ 133 h 270"/>
                  <a:gd name="T50" fmla="*/ 40 w 261"/>
                  <a:gd name="T51" fmla="*/ 166 h 270"/>
                  <a:gd name="T52" fmla="*/ 36 w 261"/>
                  <a:gd name="T53" fmla="*/ 166 h 270"/>
                  <a:gd name="T54" fmla="*/ 28 w 261"/>
                  <a:gd name="T55" fmla="*/ 167 h 270"/>
                  <a:gd name="T56" fmla="*/ 22 w 261"/>
                  <a:gd name="T57" fmla="*/ 168 h 270"/>
                  <a:gd name="T58" fmla="*/ 17 w 261"/>
                  <a:gd name="T59" fmla="*/ 169 h 270"/>
                  <a:gd name="T60" fmla="*/ 13 w 261"/>
                  <a:gd name="T61" fmla="*/ 170 h 270"/>
                  <a:gd name="T62" fmla="*/ 12 w 261"/>
                  <a:gd name="T63" fmla="*/ 170 h 270"/>
                  <a:gd name="T64" fmla="*/ 12 w 261"/>
                  <a:gd name="T65" fmla="*/ 203 h 270"/>
                  <a:gd name="T66" fmla="*/ 12 w 261"/>
                  <a:gd name="T67" fmla="*/ 204 h 270"/>
                  <a:gd name="T68" fmla="*/ 10 w 261"/>
                  <a:gd name="T69" fmla="*/ 204 h 270"/>
                  <a:gd name="T70" fmla="*/ 7 w 261"/>
                  <a:gd name="T71" fmla="*/ 205 h 270"/>
                  <a:gd name="T72" fmla="*/ 5 w 261"/>
                  <a:gd name="T73" fmla="*/ 206 h 270"/>
                  <a:gd name="T74" fmla="*/ 4 w 261"/>
                  <a:gd name="T75" fmla="*/ 207 h 270"/>
                  <a:gd name="T76" fmla="*/ 3 w 261"/>
                  <a:gd name="T77" fmla="*/ 208 h 270"/>
                  <a:gd name="T78" fmla="*/ 2 w 261"/>
                  <a:gd name="T79" fmla="*/ 208 h 270"/>
                  <a:gd name="T80" fmla="*/ 2 w 261"/>
                  <a:gd name="T81" fmla="*/ 242 h 270"/>
                  <a:gd name="T82" fmla="*/ 12 w 261"/>
                  <a:gd name="T83" fmla="*/ 270 h 270"/>
                  <a:gd name="T84" fmla="*/ 112 w 261"/>
                  <a:gd name="T85" fmla="*/ 155 h 270"/>
                  <a:gd name="T86" fmla="*/ 112 w 261"/>
                  <a:gd name="T87" fmla="*/ 155 h 270"/>
                  <a:gd name="T88" fmla="*/ 251 w 261"/>
                  <a:gd name="T89" fmla="*/ 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1" h="270" extrusionOk="0">
                    <a:moveTo>
                      <a:pt x="251" y="4"/>
                    </a:moveTo>
                    <a:cubicBezTo>
                      <a:pt x="244" y="2"/>
                      <a:pt x="235" y="1"/>
                      <a:pt x="224" y="0"/>
                    </a:cubicBezTo>
                    <a:cubicBezTo>
                      <a:pt x="224" y="33"/>
                      <a:pt x="224" y="33"/>
                      <a:pt x="224" y="33"/>
                    </a:cubicBezTo>
                    <a:cubicBezTo>
                      <a:pt x="221" y="33"/>
                      <a:pt x="218" y="33"/>
                      <a:pt x="214" y="32"/>
                    </a:cubicBezTo>
                    <a:cubicBezTo>
                      <a:pt x="211" y="32"/>
                      <a:pt x="208" y="32"/>
                      <a:pt x="205" y="32"/>
                    </a:cubicBezTo>
                    <a:cubicBezTo>
                      <a:pt x="202" y="32"/>
                      <a:pt x="199" y="31"/>
                      <a:pt x="196" y="31"/>
                    </a:cubicBezTo>
                    <a:cubicBezTo>
                      <a:pt x="194" y="31"/>
                      <a:pt x="191" y="31"/>
                      <a:pt x="188" y="31"/>
                    </a:cubicBezTo>
                    <a:cubicBezTo>
                      <a:pt x="186" y="31"/>
                      <a:pt x="184" y="31"/>
                      <a:pt x="182" y="31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1" y="64"/>
                      <a:pt x="180" y="64"/>
                      <a:pt x="180" y="64"/>
                    </a:cubicBezTo>
                    <a:cubicBezTo>
                      <a:pt x="177" y="64"/>
                      <a:pt x="174" y="64"/>
                      <a:pt x="172" y="63"/>
                    </a:cubicBezTo>
                    <a:cubicBezTo>
                      <a:pt x="169" y="63"/>
                      <a:pt x="166" y="63"/>
                      <a:pt x="164" y="63"/>
                    </a:cubicBezTo>
                    <a:cubicBezTo>
                      <a:pt x="161" y="63"/>
                      <a:pt x="158" y="63"/>
                      <a:pt x="156" y="63"/>
                    </a:cubicBezTo>
                    <a:cubicBezTo>
                      <a:pt x="153" y="63"/>
                      <a:pt x="150" y="63"/>
                      <a:pt x="147" y="63"/>
                    </a:cubicBezTo>
                    <a:cubicBezTo>
                      <a:pt x="144" y="63"/>
                      <a:pt x="142" y="63"/>
                      <a:pt x="139" y="63"/>
                    </a:cubicBezTo>
                    <a:cubicBezTo>
                      <a:pt x="137" y="63"/>
                      <a:pt x="134" y="63"/>
                      <a:pt x="132" y="63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31" y="96"/>
                      <a:pt x="130" y="96"/>
                      <a:pt x="129" y="96"/>
                    </a:cubicBezTo>
                    <a:cubicBezTo>
                      <a:pt x="126" y="96"/>
                      <a:pt x="123" y="96"/>
                      <a:pt x="120" y="96"/>
                    </a:cubicBezTo>
                    <a:cubicBezTo>
                      <a:pt x="116" y="96"/>
                      <a:pt x="112" y="96"/>
                      <a:pt x="109" y="96"/>
                    </a:cubicBezTo>
                    <a:cubicBezTo>
                      <a:pt x="104" y="96"/>
                      <a:pt x="99" y="97"/>
                      <a:pt x="94" y="97"/>
                    </a:cubicBezTo>
                    <a:cubicBezTo>
                      <a:pt x="90" y="97"/>
                      <a:pt x="86" y="97"/>
                      <a:pt x="82" y="97"/>
                    </a:cubicBezTo>
                    <a:cubicBezTo>
                      <a:pt x="82" y="130"/>
                      <a:pt x="82" y="130"/>
                      <a:pt x="82" y="130"/>
                    </a:cubicBezTo>
                    <a:cubicBezTo>
                      <a:pt x="70" y="131"/>
                      <a:pt x="58" y="132"/>
                      <a:pt x="49" y="132"/>
                    </a:cubicBezTo>
                    <a:cubicBezTo>
                      <a:pt x="46" y="133"/>
                      <a:pt x="43" y="133"/>
                      <a:pt x="40" y="133"/>
                    </a:cubicBezTo>
                    <a:cubicBezTo>
                      <a:pt x="40" y="166"/>
                      <a:pt x="40" y="166"/>
                      <a:pt x="40" y="166"/>
                    </a:cubicBezTo>
                    <a:cubicBezTo>
                      <a:pt x="39" y="166"/>
                      <a:pt x="37" y="166"/>
                      <a:pt x="36" y="166"/>
                    </a:cubicBezTo>
                    <a:cubicBezTo>
                      <a:pt x="33" y="167"/>
                      <a:pt x="30" y="167"/>
                      <a:pt x="28" y="167"/>
                    </a:cubicBezTo>
                    <a:cubicBezTo>
                      <a:pt x="26" y="168"/>
                      <a:pt x="24" y="168"/>
                      <a:pt x="22" y="168"/>
                    </a:cubicBezTo>
                    <a:cubicBezTo>
                      <a:pt x="20" y="168"/>
                      <a:pt x="19" y="169"/>
                      <a:pt x="17" y="169"/>
                    </a:cubicBezTo>
                    <a:cubicBezTo>
                      <a:pt x="16" y="169"/>
                      <a:pt x="14" y="170"/>
                      <a:pt x="13" y="170"/>
                    </a:cubicBezTo>
                    <a:cubicBezTo>
                      <a:pt x="12" y="170"/>
                      <a:pt x="12" y="170"/>
                      <a:pt x="12" y="170"/>
                    </a:cubicBezTo>
                    <a:cubicBezTo>
                      <a:pt x="12" y="203"/>
                      <a:pt x="12" y="203"/>
                      <a:pt x="12" y="203"/>
                    </a:cubicBezTo>
                    <a:cubicBezTo>
                      <a:pt x="12" y="204"/>
                      <a:pt x="12" y="204"/>
                      <a:pt x="12" y="204"/>
                    </a:cubicBezTo>
                    <a:cubicBezTo>
                      <a:pt x="11" y="204"/>
                      <a:pt x="11" y="204"/>
                      <a:pt x="10" y="204"/>
                    </a:cubicBezTo>
                    <a:cubicBezTo>
                      <a:pt x="9" y="205"/>
                      <a:pt x="8" y="205"/>
                      <a:pt x="7" y="205"/>
                    </a:cubicBezTo>
                    <a:cubicBezTo>
                      <a:pt x="7" y="205"/>
                      <a:pt x="6" y="206"/>
                      <a:pt x="5" y="206"/>
                    </a:cubicBezTo>
                    <a:cubicBezTo>
                      <a:pt x="5" y="206"/>
                      <a:pt x="4" y="206"/>
                      <a:pt x="4" y="207"/>
                    </a:cubicBezTo>
                    <a:cubicBezTo>
                      <a:pt x="3" y="207"/>
                      <a:pt x="3" y="207"/>
                      <a:pt x="3" y="208"/>
                    </a:cubicBezTo>
                    <a:cubicBezTo>
                      <a:pt x="2" y="208"/>
                      <a:pt x="2" y="208"/>
                      <a:pt x="2" y="208"/>
                    </a:cubicBezTo>
                    <a:cubicBezTo>
                      <a:pt x="2" y="242"/>
                      <a:pt x="2" y="242"/>
                      <a:pt x="2" y="242"/>
                    </a:cubicBezTo>
                    <a:cubicBezTo>
                      <a:pt x="12" y="270"/>
                      <a:pt x="12" y="270"/>
                      <a:pt x="12" y="270"/>
                    </a:cubicBezTo>
                    <a:cubicBezTo>
                      <a:pt x="12" y="270"/>
                      <a:pt x="0" y="206"/>
                      <a:pt x="112" y="155"/>
                    </a:cubicBezTo>
                    <a:cubicBezTo>
                      <a:pt x="112" y="155"/>
                      <a:pt x="112" y="155"/>
                      <a:pt x="112" y="155"/>
                    </a:cubicBezTo>
                    <a:cubicBezTo>
                      <a:pt x="233" y="82"/>
                      <a:pt x="261" y="34"/>
                      <a:pt x="25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7" name="Freeform 249"/>
              <p:cNvSpPr/>
              <p:nvPr/>
            </p:nvSpPr>
            <p:spPr bwMode="auto">
              <a:xfrm>
                <a:off x="862202" y="1300318"/>
                <a:ext cx="920714" cy="483730"/>
              </a:xfrm>
              <a:custGeom>
                <a:avLst/>
                <a:gdLst>
                  <a:gd name="T0" fmla="*/ 272 w 578"/>
                  <a:gd name="T1" fmla="*/ 38 h 217"/>
                  <a:gd name="T2" fmla="*/ 274 w 578"/>
                  <a:gd name="T3" fmla="*/ 32 h 217"/>
                  <a:gd name="T4" fmla="*/ 145 w 578"/>
                  <a:gd name="T5" fmla="*/ 0 h 217"/>
                  <a:gd name="T6" fmla="*/ 14 w 578"/>
                  <a:gd name="T7" fmla="*/ 13 h 217"/>
                  <a:gd name="T8" fmla="*/ 139 w 578"/>
                  <a:gd name="T9" fmla="*/ 66 h 217"/>
                  <a:gd name="T10" fmla="*/ 140 w 578"/>
                  <a:gd name="T11" fmla="*/ 69 h 217"/>
                  <a:gd name="T12" fmla="*/ 140 w 578"/>
                  <a:gd name="T13" fmla="*/ 70 h 217"/>
                  <a:gd name="T14" fmla="*/ 140 w 578"/>
                  <a:gd name="T15" fmla="*/ 73 h 217"/>
                  <a:gd name="T16" fmla="*/ 141 w 578"/>
                  <a:gd name="T17" fmla="*/ 74 h 217"/>
                  <a:gd name="T18" fmla="*/ 141 w 578"/>
                  <a:gd name="T19" fmla="*/ 77 h 217"/>
                  <a:gd name="T20" fmla="*/ 141 w 578"/>
                  <a:gd name="T21" fmla="*/ 78 h 217"/>
                  <a:gd name="T22" fmla="*/ 141 w 578"/>
                  <a:gd name="T23" fmla="*/ 81 h 217"/>
                  <a:gd name="T24" fmla="*/ 140 w 578"/>
                  <a:gd name="T25" fmla="*/ 82 h 217"/>
                  <a:gd name="T26" fmla="*/ 140 w 578"/>
                  <a:gd name="T27" fmla="*/ 85 h 217"/>
                  <a:gd name="T28" fmla="*/ 140 w 578"/>
                  <a:gd name="T29" fmla="*/ 87 h 217"/>
                  <a:gd name="T30" fmla="*/ 139 w 578"/>
                  <a:gd name="T31" fmla="*/ 90 h 217"/>
                  <a:gd name="T32" fmla="*/ 139 w 578"/>
                  <a:gd name="T33" fmla="*/ 91 h 217"/>
                  <a:gd name="T34" fmla="*/ 137 w 578"/>
                  <a:gd name="T35" fmla="*/ 95 h 217"/>
                  <a:gd name="T36" fmla="*/ 137 w 578"/>
                  <a:gd name="T37" fmla="*/ 96 h 217"/>
                  <a:gd name="T38" fmla="*/ 135 w 578"/>
                  <a:gd name="T39" fmla="*/ 100 h 217"/>
                  <a:gd name="T40" fmla="*/ 134 w 578"/>
                  <a:gd name="T41" fmla="*/ 101 h 217"/>
                  <a:gd name="T42" fmla="*/ 133 w 578"/>
                  <a:gd name="T43" fmla="*/ 105 h 217"/>
                  <a:gd name="T44" fmla="*/ 132 w 578"/>
                  <a:gd name="T45" fmla="*/ 106 h 217"/>
                  <a:gd name="T46" fmla="*/ 130 w 578"/>
                  <a:gd name="T47" fmla="*/ 110 h 217"/>
                  <a:gd name="T48" fmla="*/ 129 w 578"/>
                  <a:gd name="T49" fmla="*/ 111 h 217"/>
                  <a:gd name="T50" fmla="*/ 125 w 578"/>
                  <a:gd name="T51" fmla="*/ 116 h 217"/>
                  <a:gd name="T52" fmla="*/ 125 w 578"/>
                  <a:gd name="T53" fmla="*/ 117 h 217"/>
                  <a:gd name="T54" fmla="*/ 121 w 578"/>
                  <a:gd name="T55" fmla="*/ 122 h 217"/>
                  <a:gd name="T56" fmla="*/ 120 w 578"/>
                  <a:gd name="T57" fmla="*/ 123 h 217"/>
                  <a:gd name="T58" fmla="*/ 117 w 578"/>
                  <a:gd name="T59" fmla="*/ 127 h 217"/>
                  <a:gd name="T60" fmla="*/ 115 w 578"/>
                  <a:gd name="T61" fmla="*/ 129 h 217"/>
                  <a:gd name="T62" fmla="*/ 111 w 578"/>
                  <a:gd name="T63" fmla="*/ 133 h 217"/>
                  <a:gd name="T64" fmla="*/ 110 w 578"/>
                  <a:gd name="T65" fmla="*/ 135 h 217"/>
                  <a:gd name="T66" fmla="*/ 104 w 578"/>
                  <a:gd name="T67" fmla="*/ 140 h 217"/>
                  <a:gd name="T68" fmla="*/ 103 w 578"/>
                  <a:gd name="T69" fmla="*/ 142 h 217"/>
                  <a:gd name="T70" fmla="*/ 98 w 578"/>
                  <a:gd name="T71" fmla="*/ 146 h 217"/>
                  <a:gd name="T72" fmla="*/ 96 w 578"/>
                  <a:gd name="T73" fmla="*/ 149 h 217"/>
                  <a:gd name="T74" fmla="*/ 91 w 578"/>
                  <a:gd name="T75" fmla="*/ 153 h 217"/>
                  <a:gd name="T76" fmla="*/ 89 w 578"/>
                  <a:gd name="T77" fmla="*/ 155 h 217"/>
                  <a:gd name="T78" fmla="*/ 81 w 578"/>
                  <a:gd name="T79" fmla="*/ 161 h 217"/>
                  <a:gd name="T80" fmla="*/ 80 w 578"/>
                  <a:gd name="T81" fmla="*/ 162 h 217"/>
                  <a:gd name="T82" fmla="*/ 73 w 578"/>
                  <a:gd name="T83" fmla="*/ 168 h 217"/>
                  <a:gd name="T84" fmla="*/ 70 w 578"/>
                  <a:gd name="T85" fmla="*/ 170 h 217"/>
                  <a:gd name="T86" fmla="*/ 64 w 578"/>
                  <a:gd name="T87" fmla="*/ 175 h 217"/>
                  <a:gd name="T88" fmla="*/ 61 w 578"/>
                  <a:gd name="T89" fmla="*/ 177 h 217"/>
                  <a:gd name="T90" fmla="*/ 53 w 578"/>
                  <a:gd name="T91" fmla="*/ 183 h 217"/>
                  <a:gd name="T92" fmla="*/ 51 w 578"/>
                  <a:gd name="T93" fmla="*/ 184 h 217"/>
                  <a:gd name="T94" fmla="*/ 40 w 578"/>
                  <a:gd name="T95" fmla="*/ 191 h 217"/>
                  <a:gd name="T96" fmla="*/ 38 w 578"/>
                  <a:gd name="T97" fmla="*/ 193 h 217"/>
                  <a:gd name="T98" fmla="*/ 29 w 578"/>
                  <a:gd name="T99" fmla="*/ 199 h 217"/>
                  <a:gd name="T100" fmla="*/ 25 w 578"/>
                  <a:gd name="T101" fmla="*/ 202 h 217"/>
                  <a:gd name="T102" fmla="*/ 17 w 578"/>
                  <a:gd name="T103" fmla="*/ 207 h 217"/>
                  <a:gd name="T104" fmla="*/ 13 w 578"/>
                  <a:gd name="T105" fmla="*/ 209 h 217"/>
                  <a:gd name="T106" fmla="*/ 0 w 578"/>
                  <a:gd name="T107" fmla="*/ 217 h 217"/>
                  <a:gd name="T108" fmla="*/ 578 w 578"/>
                  <a:gd name="T109" fmla="*/ 151 h 217"/>
                  <a:gd name="T110" fmla="*/ 514 w 578"/>
                  <a:gd name="T111" fmla="*/ 38 h 217"/>
                  <a:gd name="T112" fmla="*/ 272 w 578"/>
                  <a:gd name="T113" fmla="*/ 3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8" h="217" extrusionOk="0">
                    <a:moveTo>
                      <a:pt x="272" y="38"/>
                    </a:moveTo>
                    <a:cubicBezTo>
                      <a:pt x="274" y="32"/>
                      <a:pt x="274" y="32"/>
                      <a:pt x="274" y="3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3"/>
                      <a:pt x="123" y="19"/>
                      <a:pt x="139" y="66"/>
                    </a:cubicBezTo>
                    <a:cubicBezTo>
                      <a:pt x="139" y="67"/>
                      <a:pt x="140" y="68"/>
                      <a:pt x="140" y="69"/>
                    </a:cubicBezTo>
                    <a:cubicBezTo>
                      <a:pt x="140" y="70"/>
                      <a:pt x="140" y="70"/>
                      <a:pt x="140" y="70"/>
                    </a:cubicBezTo>
                    <a:cubicBezTo>
                      <a:pt x="140" y="71"/>
                      <a:pt x="140" y="72"/>
                      <a:pt x="140" y="73"/>
                    </a:cubicBezTo>
                    <a:cubicBezTo>
                      <a:pt x="140" y="73"/>
                      <a:pt x="140" y="74"/>
                      <a:pt x="141" y="74"/>
                    </a:cubicBezTo>
                    <a:cubicBezTo>
                      <a:pt x="141" y="75"/>
                      <a:pt x="141" y="76"/>
                      <a:pt x="141" y="77"/>
                    </a:cubicBezTo>
                    <a:cubicBezTo>
                      <a:pt x="141" y="77"/>
                      <a:pt x="141" y="77"/>
                      <a:pt x="141" y="78"/>
                    </a:cubicBezTo>
                    <a:cubicBezTo>
                      <a:pt x="141" y="79"/>
                      <a:pt x="141" y="80"/>
                      <a:pt x="141" y="81"/>
                    </a:cubicBezTo>
                    <a:cubicBezTo>
                      <a:pt x="140" y="82"/>
                      <a:pt x="140" y="82"/>
                      <a:pt x="140" y="82"/>
                    </a:cubicBezTo>
                    <a:cubicBezTo>
                      <a:pt x="140" y="83"/>
                      <a:pt x="140" y="84"/>
                      <a:pt x="140" y="85"/>
                    </a:cubicBezTo>
                    <a:cubicBezTo>
                      <a:pt x="140" y="86"/>
                      <a:pt x="140" y="86"/>
                      <a:pt x="140" y="87"/>
                    </a:cubicBezTo>
                    <a:cubicBezTo>
                      <a:pt x="139" y="88"/>
                      <a:pt x="139" y="89"/>
                      <a:pt x="139" y="90"/>
                    </a:cubicBezTo>
                    <a:cubicBezTo>
                      <a:pt x="139" y="90"/>
                      <a:pt x="139" y="91"/>
                      <a:pt x="139" y="91"/>
                    </a:cubicBezTo>
                    <a:cubicBezTo>
                      <a:pt x="138" y="92"/>
                      <a:pt x="138" y="94"/>
                      <a:pt x="137" y="95"/>
                    </a:cubicBezTo>
                    <a:cubicBezTo>
                      <a:pt x="137" y="96"/>
                      <a:pt x="137" y="96"/>
                      <a:pt x="137" y="96"/>
                    </a:cubicBezTo>
                    <a:cubicBezTo>
                      <a:pt x="136" y="97"/>
                      <a:pt x="136" y="99"/>
                      <a:pt x="135" y="100"/>
                    </a:cubicBezTo>
                    <a:cubicBezTo>
                      <a:pt x="135" y="100"/>
                      <a:pt x="135" y="101"/>
                      <a:pt x="134" y="101"/>
                    </a:cubicBezTo>
                    <a:cubicBezTo>
                      <a:pt x="134" y="103"/>
                      <a:pt x="133" y="104"/>
                      <a:pt x="133" y="105"/>
                    </a:cubicBezTo>
                    <a:cubicBezTo>
                      <a:pt x="132" y="105"/>
                      <a:pt x="132" y="106"/>
                      <a:pt x="132" y="106"/>
                    </a:cubicBezTo>
                    <a:cubicBezTo>
                      <a:pt x="131" y="108"/>
                      <a:pt x="130" y="109"/>
                      <a:pt x="130" y="110"/>
                    </a:cubicBezTo>
                    <a:cubicBezTo>
                      <a:pt x="129" y="110"/>
                      <a:pt x="129" y="111"/>
                      <a:pt x="129" y="111"/>
                    </a:cubicBezTo>
                    <a:cubicBezTo>
                      <a:pt x="128" y="113"/>
                      <a:pt x="127" y="115"/>
                      <a:pt x="125" y="116"/>
                    </a:cubicBezTo>
                    <a:cubicBezTo>
                      <a:pt x="125" y="117"/>
                      <a:pt x="125" y="117"/>
                      <a:pt x="125" y="117"/>
                    </a:cubicBezTo>
                    <a:cubicBezTo>
                      <a:pt x="124" y="119"/>
                      <a:pt x="123" y="120"/>
                      <a:pt x="121" y="122"/>
                    </a:cubicBezTo>
                    <a:cubicBezTo>
                      <a:pt x="121" y="122"/>
                      <a:pt x="120" y="123"/>
                      <a:pt x="120" y="123"/>
                    </a:cubicBezTo>
                    <a:cubicBezTo>
                      <a:pt x="119" y="125"/>
                      <a:pt x="118" y="126"/>
                      <a:pt x="117" y="127"/>
                    </a:cubicBezTo>
                    <a:cubicBezTo>
                      <a:pt x="116" y="128"/>
                      <a:pt x="116" y="128"/>
                      <a:pt x="115" y="129"/>
                    </a:cubicBezTo>
                    <a:cubicBezTo>
                      <a:pt x="114" y="130"/>
                      <a:pt x="113" y="132"/>
                      <a:pt x="111" y="133"/>
                    </a:cubicBezTo>
                    <a:cubicBezTo>
                      <a:pt x="111" y="134"/>
                      <a:pt x="110" y="134"/>
                      <a:pt x="110" y="135"/>
                    </a:cubicBezTo>
                    <a:cubicBezTo>
                      <a:pt x="108" y="137"/>
                      <a:pt x="106" y="138"/>
                      <a:pt x="104" y="140"/>
                    </a:cubicBezTo>
                    <a:cubicBezTo>
                      <a:pt x="104" y="141"/>
                      <a:pt x="103" y="141"/>
                      <a:pt x="103" y="142"/>
                    </a:cubicBezTo>
                    <a:cubicBezTo>
                      <a:pt x="101" y="143"/>
                      <a:pt x="100" y="145"/>
                      <a:pt x="98" y="146"/>
                    </a:cubicBezTo>
                    <a:cubicBezTo>
                      <a:pt x="97" y="147"/>
                      <a:pt x="97" y="148"/>
                      <a:pt x="96" y="149"/>
                    </a:cubicBezTo>
                    <a:cubicBezTo>
                      <a:pt x="94" y="150"/>
                      <a:pt x="92" y="151"/>
                      <a:pt x="91" y="153"/>
                    </a:cubicBezTo>
                    <a:cubicBezTo>
                      <a:pt x="90" y="154"/>
                      <a:pt x="89" y="154"/>
                      <a:pt x="89" y="155"/>
                    </a:cubicBezTo>
                    <a:cubicBezTo>
                      <a:pt x="86" y="157"/>
                      <a:pt x="84" y="159"/>
                      <a:pt x="81" y="161"/>
                    </a:cubicBezTo>
                    <a:cubicBezTo>
                      <a:pt x="80" y="162"/>
                      <a:pt x="80" y="162"/>
                      <a:pt x="80" y="162"/>
                    </a:cubicBezTo>
                    <a:cubicBezTo>
                      <a:pt x="78" y="164"/>
                      <a:pt x="75" y="166"/>
                      <a:pt x="73" y="168"/>
                    </a:cubicBezTo>
                    <a:cubicBezTo>
                      <a:pt x="72" y="169"/>
                      <a:pt x="71" y="169"/>
                      <a:pt x="70" y="170"/>
                    </a:cubicBezTo>
                    <a:cubicBezTo>
                      <a:pt x="68" y="172"/>
                      <a:pt x="66" y="173"/>
                      <a:pt x="64" y="175"/>
                    </a:cubicBezTo>
                    <a:cubicBezTo>
                      <a:pt x="63" y="176"/>
                      <a:pt x="62" y="176"/>
                      <a:pt x="61" y="177"/>
                    </a:cubicBezTo>
                    <a:cubicBezTo>
                      <a:pt x="58" y="179"/>
                      <a:pt x="56" y="181"/>
                      <a:pt x="53" y="183"/>
                    </a:cubicBezTo>
                    <a:cubicBezTo>
                      <a:pt x="52" y="183"/>
                      <a:pt x="52" y="184"/>
                      <a:pt x="51" y="184"/>
                    </a:cubicBezTo>
                    <a:cubicBezTo>
                      <a:pt x="47" y="187"/>
                      <a:pt x="44" y="189"/>
                      <a:pt x="40" y="191"/>
                    </a:cubicBezTo>
                    <a:cubicBezTo>
                      <a:pt x="39" y="192"/>
                      <a:pt x="39" y="193"/>
                      <a:pt x="38" y="193"/>
                    </a:cubicBezTo>
                    <a:cubicBezTo>
                      <a:pt x="35" y="195"/>
                      <a:pt x="32" y="197"/>
                      <a:pt x="29" y="199"/>
                    </a:cubicBezTo>
                    <a:cubicBezTo>
                      <a:pt x="28" y="200"/>
                      <a:pt x="27" y="201"/>
                      <a:pt x="25" y="202"/>
                    </a:cubicBezTo>
                    <a:cubicBezTo>
                      <a:pt x="23" y="203"/>
                      <a:pt x="20" y="205"/>
                      <a:pt x="17" y="207"/>
                    </a:cubicBezTo>
                    <a:cubicBezTo>
                      <a:pt x="16" y="208"/>
                      <a:pt x="14" y="209"/>
                      <a:pt x="13" y="209"/>
                    </a:cubicBezTo>
                    <a:cubicBezTo>
                      <a:pt x="9" y="212"/>
                      <a:pt x="5" y="215"/>
                      <a:pt x="0" y="217"/>
                    </a:cubicBezTo>
                    <a:cubicBezTo>
                      <a:pt x="35" y="202"/>
                      <a:pt x="578" y="176"/>
                      <a:pt x="578" y="151"/>
                    </a:cubicBezTo>
                    <a:cubicBezTo>
                      <a:pt x="514" y="38"/>
                      <a:pt x="514" y="38"/>
                      <a:pt x="514" y="38"/>
                    </a:cubicBezTo>
                    <a:lnTo>
                      <a:pt x="272" y="3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8" name="Freeform 250"/>
              <p:cNvSpPr/>
              <p:nvPr/>
            </p:nvSpPr>
            <p:spPr bwMode="auto">
              <a:xfrm>
                <a:off x="105588" y="1976410"/>
                <a:ext cx="1601330" cy="784530"/>
              </a:xfrm>
              <a:custGeom>
                <a:avLst/>
                <a:gdLst>
                  <a:gd name="T0" fmla="*/ 990 w 1005"/>
                  <a:gd name="T1" fmla="*/ 352 h 352"/>
                  <a:gd name="T2" fmla="*/ 990 w 1005"/>
                  <a:gd name="T3" fmla="*/ 233 h 352"/>
                  <a:gd name="T4" fmla="*/ 990 w 1005"/>
                  <a:gd name="T5" fmla="*/ 233 h 352"/>
                  <a:gd name="T6" fmla="*/ 988 w 1005"/>
                  <a:gd name="T7" fmla="*/ 237 h 352"/>
                  <a:gd name="T8" fmla="*/ 984 w 1005"/>
                  <a:gd name="T9" fmla="*/ 240 h 352"/>
                  <a:gd name="T10" fmla="*/ 978 w 1005"/>
                  <a:gd name="T11" fmla="*/ 243 h 352"/>
                  <a:gd name="T12" fmla="*/ 970 w 1005"/>
                  <a:gd name="T13" fmla="*/ 246 h 352"/>
                  <a:gd name="T14" fmla="*/ 960 w 1005"/>
                  <a:gd name="T15" fmla="*/ 249 h 352"/>
                  <a:gd name="T16" fmla="*/ 952 w 1005"/>
                  <a:gd name="T17" fmla="*/ 251 h 352"/>
                  <a:gd name="T18" fmla="*/ 952 w 1005"/>
                  <a:gd name="T19" fmla="*/ 218 h 352"/>
                  <a:gd name="T20" fmla="*/ 948 w 1005"/>
                  <a:gd name="T21" fmla="*/ 219 h 352"/>
                  <a:gd name="T22" fmla="*/ 933 w 1005"/>
                  <a:gd name="T23" fmla="*/ 222 h 352"/>
                  <a:gd name="T24" fmla="*/ 915 w 1005"/>
                  <a:gd name="T25" fmla="*/ 225 h 352"/>
                  <a:gd name="T26" fmla="*/ 892 w 1005"/>
                  <a:gd name="T27" fmla="*/ 228 h 352"/>
                  <a:gd name="T28" fmla="*/ 861 w 1005"/>
                  <a:gd name="T29" fmla="*/ 232 h 352"/>
                  <a:gd name="T30" fmla="*/ 844 w 1005"/>
                  <a:gd name="T31" fmla="*/ 234 h 352"/>
                  <a:gd name="T32" fmla="*/ 844 w 1005"/>
                  <a:gd name="T33" fmla="*/ 200 h 352"/>
                  <a:gd name="T34" fmla="*/ 813 w 1005"/>
                  <a:gd name="T35" fmla="*/ 203 h 352"/>
                  <a:gd name="T36" fmla="*/ 687 w 1005"/>
                  <a:gd name="T37" fmla="*/ 211 h 352"/>
                  <a:gd name="T38" fmla="*/ 686 w 1005"/>
                  <a:gd name="T39" fmla="*/ 211 h 352"/>
                  <a:gd name="T40" fmla="*/ 686 w 1005"/>
                  <a:gd name="T41" fmla="*/ 177 h 352"/>
                  <a:gd name="T42" fmla="*/ 640 w 1005"/>
                  <a:gd name="T43" fmla="*/ 179 h 352"/>
                  <a:gd name="T44" fmla="*/ 584 w 1005"/>
                  <a:gd name="T45" fmla="*/ 180 h 352"/>
                  <a:gd name="T46" fmla="*/ 543 w 1005"/>
                  <a:gd name="T47" fmla="*/ 181 h 352"/>
                  <a:gd name="T48" fmla="*/ 505 w 1005"/>
                  <a:gd name="T49" fmla="*/ 181 h 352"/>
                  <a:gd name="T50" fmla="*/ 494 w 1005"/>
                  <a:gd name="T51" fmla="*/ 181 h 352"/>
                  <a:gd name="T52" fmla="*/ 494 w 1005"/>
                  <a:gd name="T53" fmla="*/ 148 h 352"/>
                  <a:gd name="T54" fmla="*/ 470 w 1005"/>
                  <a:gd name="T55" fmla="*/ 148 h 352"/>
                  <a:gd name="T56" fmla="*/ 437 w 1005"/>
                  <a:gd name="T57" fmla="*/ 148 h 352"/>
                  <a:gd name="T58" fmla="*/ 405 w 1005"/>
                  <a:gd name="T59" fmla="*/ 147 h 352"/>
                  <a:gd name="T60" fmla="*/ 374 w 1005"/>
                  <a:gd name="T61" fmla="*/ 146 h 352"/>
                  <a:gd name="T62" fmla="*/ 344 w 1005"/>
                  <a:gd name="T63" fmla="*/ 146 h 352"/>
                  <a:gd name="T64" fmla="*/ 313 w 1005"/>
                  <a:gd name="T65" fmla="*/ 145 h 352"/>
                  <a:gd name="T66" fmla="*/ 307 w 1005"/>
                  <a:gd name="T67" fmla="*/ 144 h 352"/>
                  <a:gd name="T68" fmla="*/ 307 w 1005"/>
                  <a:gd name="T69" fmla="*/ 111 h 352"/>
                  <a:gd name="T70" fmla="*/ 282 w 1005"/>
                  <a:gd name="T71" fmla="*/ 110 h 352"/>
                  <a:gd name="T72" fmla="*/ 251 w 1005"/>
                  <a:gd name="T73" fmla="*/ 108 h 352"/>
                  <a:gd name="T74" fmla="*/ 218 w 1005"/>
                  <a:gd name="T75" fmla="*/ 106 h 352"/>
                  <a:gd name="T76" fmla="*/ 183 w 1005"/>
                  <a:gd name="T77" fmla="*/ 104 h 352"/>
                  <a:gd name="T78" fmla="*/ 144 w 1005"/>
                  <a:gd name="T79" fmla="*/ 100 h 352"/>
                  <a:gd name="T80" fmla="*/ 144 w 1005"/>
                  <a:gd name="T81" fmla="*/ 67 h 352"/>
                  <a:gd name="T82" fmla="*/ 39 w 1005"/>
                  <a:gd name="T83" fmla="*/ 52 h 352"/>
                  <a:gd name="T84" fmla="*/ 39 w 1005"/>
                  <a:gd name="T85" fmla="*/ 18 h 352"/>
                  <a:gd name="T86" fmla="*/ 0 w 1005"/>
                  <a:gd name="T87" fmla="*/ 0 h 352"/>
                  <a:gd name="T88" fmla="*/ 0 w 1005"/>
                  <a:gd name="T89" fmla="*/ 87 h 352"/>
                  <a:gd name="T90" fmla="*/ 640 w 1005"/>
                  <a:gd name="T91" fmla="*/ 293 h 352"/>
                  <a:gd name="T92" fmla="*/ 990 w 1005"/>
                  <a:gd name="T93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5" h="352" extrusionOk="0">
                    <a:moveTo>
                      <a:pt x="990" y="352"/>
                    </a:move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4"/>
                      <a:pt x="988" y="235"/>
                      <a:pt x="988" y="237"/>
                    </a:cubicBezTo>
                    <a:cubicBezTo>
                      <a:pt x="987" y="238"/>
                      <a:pt x="985" y="239"/>
                      <a:pt x="984" y="240"/>
                    </a:cubicBezTo>
                    <a:cubicBezTo>
                      <a:pt x="982" y="241"/>
                      <a:pt x="980" y="242"/>
                      <a:pt x="978" y="243"/>
                    </a:cubicBezTo>
                    <a:cubicBezTo>
                      <a:pt x="976" y="244"/>
                      <a:pt x="973" y="245"/>
                      <a:pt x="970" y="246"/>
                    </a:cubicBezTo>
                    <a:cubicBezTo>
                      <a:pt x="967" y="247"/>
                      <a:pt x="964" y="248"/>
                      <a:pt x="960" y="249"/>
                    </a:cubicBezTo>
                    <a:cubicBezTo>
                      <a:pt x="958" y="250"/>
                      <a:pt x="955" y="250"/>
                      <a:pt x="952" y="251"/>
                    </a:cubicBezTo>
                    <a:cubicBezTo>
                      <a:pt x="952" y="218"/>
                      <a:pt x="952" y="218"/>
                      <a:pt x="952" y="218"/>
                    </a:cubicBezTo>
                    <a:cubicBezTo>
                      <a:pt x="951" y="218"/>
                      <a:pt x="950" y="218"/>
                      <a:pt x="948" y="219"/>
                    </a:cubicBezTo>
                    <a:cubicBezTo>
                      <a:pt x="944" y="220"/>
                      <a:pt x="939" y="221"/>
                      <a:pt x="933" y="222"/>
                    </a:cubicBezTo>
                    <a:cubicBezTo>
                      <a:pt x="928" y="223"/>
                      <a:pt x="922" y="224"/>
                      <a:pt x="915" y="225"/>
                    </a:cubicBezTo>
                    <a:cubicBezTo>
                      <a:pt x="908" y="226"/>
                      <a:pt x="900" y="227"/>
                      <a:pt x="892" y="228"/>
                    </a:cubicBezTo>
                    <a:cubicBezTo>
                      <a:pt x="882" y="229"/>
                      <a:pt x="872" y="231"/>
                      <a:pt x="861" y="232"/>
                    </a:cubicBezTo>
                    <a:cubicBezTo>
                      <a:pt x="856" y="233"/>
                      <a:pt x="850" y="233"/>
                      <a:pt x="844" y="234"/>
                    </a:cubicBezTo>
                    <a:cubicBezTo>
                      <a:pt x="844" y="200"/>
                      <a:pt x="844" y="200"/>
                      <a:pt x="844" y="200"/>
                    </a:cubicBezTo>
                    <a:cubicBezTo>
                      <a:pt x="834" y="201"/>
                      <a:pt x="824" y="202"/>
                      <a:pt x="813" y="203"/>
                    </a:cubicBezTo>
                    <a:cubicBezTo>
                      <a:pt x="775" y="206"/>
                      <a:pt x="733" y="209"/>
                      <a:pt x="687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6" y="177"/>
                      <a:pt x="686" y="177"/>
                      <a:pt x="686" y="177"/>
                    </a:cubicBezTo>
                    <a:cubicBezTo>
                      <a:pt x="671" y="178"/>
                      <a:pt x="656" y="179"/>
                      <a:pt x="640" y="179"/>
                    </a:cubicBezTo>
                    <a:cubicBezTo>
                      <a:pt x="622" y="180"/>
                      <a:pt x="603" y="180"/>
                      <a:pt x="584" y="180"/>
                    </a:cubicBezTo>
                    <a:cubicBezTo>
                      <a:pt x="571" y="181"/>
                      <a:pt x="557" y="181"/>
                      <a:pt x="543" y="181"/>
                    </a:cubicBezTo>
                    <a:cubicBezTo>
                      <a:pt x="530" y="181"/>
                      <a:pt x="518" y="181"/>
                      <a:pt x="505" y="181"/>
                    </a:cubicBezTo>
                    <a:cubicBezTo>
                      <a:pt x="501" y="181"/>
                      <a:pt x="498" y="181"/>
                      <a:pt x="494" y="181"/>
                    </a:cubicBezTo>
                    <a:cubicBezTo>
                      <a:pt x="494" y="148"/>
                      <a:pt x="494" y="148"/>
                      <a:pt x="494" y="148"/>
                    </a:cubicBezTo>
                    <a:cubicBezTo>
                      <a:pt x="486" y="148"/>
                      <a:pt x="478" y="148"/>
                      <a:pt x="470" y="148"/>
                    </a:cubicBezTo>
                    <a:cubicBezTo>
                      <a:pt x="459" y="148"/>
                      <a:pt x="448" y="148"/>
                      <a:pt x="437" y="148"/>
                    </a:cubicBezTo>
                    <a:cubicBezTo>
                      <a:pt x="426" y="147"/>
                      <a:pt x="416" y="147"/>
                      <a:pt x="405" y="147"/>
                    </a:cubicBezTo>
                    <a:cubicBezTo>
                      <a:pt x="395" y="147"/>
                      <a:pt x="385" y="147"/>
                      <a:pt x="374" y="146"/>
                    </a:cubicBezTo>
                    <a:cubicBezTo>
                      <a:pt x="364" y="146"/>
                      <a:pt x="354" y="146"/>
                      <a:pt x="344" y="146"/>
                    </a:cubicBezTo>
                    <a:cubicBezTo>
                      <a:pt x="333" y="145"/>
                      <a:pt x="323" y="145"/>
                      <a:pt x="313" y="145"/>
                    </a:cubicBezTo>
                    <a:cubicBezTo>
                      <a:pt x="311" y="144"/>
                      <a:pt x="309" y="144"/>
                      <a:pt x="307" y="144"/>
                    </a:cubicBezTo>
                    <a:cubicBezTo>
                      <a:pt x="307" y="111"/>
                      <a:pt x="307" y="111"/>
                      <a:pt x="307" y="111"/>
                    </a:cubicBezTo>
                    <a:cubicBezTo>
                      <a:pt x="298" y="111"/>
                      <a:pt x="290" y="110"/>
                      <a:pt x="282" y="110"/>
                    </a:cubicBezTo>
                    <a:cubicBezTo>
                      <a:pt x="272" y="109"/>
                      <a:pt x="261" y="109"/>
                      <a:pt x="251" y="108"/>
                    </a:cubicBezTo>
                    <a:cubicBezTo>
                      <a:pt x="240" y="108"/>
                      <a:pt x="229" y="107"/>
                      <a:pt x="218" y="106"/>
                    </a:cubicBezTo>
                    <a:cubicBezTo>
                      <a:pt x="206" y="106"/>
                      <a:pt x="194" y="105"/>
                      <a:pt x="183" y="104"/>
                    </a:cubicBezTo>
                    <a:cubicBezTo>
                      <a:pt x="169" y="103"/>
                      <a:pt x="156" y="102"/>
                      <a:pt x="144" y="100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00" y="63"/>
                      <a:pt x="64" y="57"/>
                      <a:pt x="39" y="52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14" y="13"/>
                      <a:pt x="0" y="6"/>
                      <a:pt x="0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201"/>
                      <a:pt x="289" y="258"/>
                      <a:pt x="640" y="293"/>
                    </a:cubicBezTo>
                    <a:cubicBezTo>
                      <a:pt x="1005" y="330"/>
                      <a:pt x="986" y="339"/>
                      <a:pt x="990" y="352"/>
                    </a:cubicBezTo>
                    <a:close/>
                  </a:path>
                </a:pathLst>
              </a:custGeom>
              <a:solidFill>
                <a:srgbClr val="0066FF"/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19" name="Freeform 251"/>
              <p:cNvSpPr/>
              <p:nvPr/>
            </p:nvSpPr>
            <p:spPr bwMode="auto">
              <a:xfrm>
                <a:off x="105588" y="1978296"/>
                <a:ext cx="597220" cy="42432"/>
              </a:xfrm>
              <a:custGeom>
                <a:avLst/>
                <a:gdLst>
                  <a:gd name="T0" fmla="*/ 365 w 375"/>
                  <a:gd name="T1" fmla="*/ 0 h 19"/>
                  <a:gd name="T2" fmla="*/ 375 w 375"/>
                  <a:gd name="T3" fmla="*/ 5 h 19"/>
                  <a:gd name="T4" fmla="*/ 39 w 375"/>
                  <a:gd name="T5" fmla="*/ 19 h 19"/>
                  <a:gd name="T6" fmla="*/ 0 w 375"/>
                  <a:gd name="T7" fmla="*/ 0 h 19"/>
                  <a:gd name="T8" fmla="*/ 365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65" y="0"/>
                    </a:moveTo>
                    <a:cubicBezTo>
                      <a:pt x="365" y="2"/>
                      <a:pt x="369" y="3"/>
                      <a:pt x="375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14" y="13"/>
                      <a:pt x="0" y="7"/>
                      <a:pt x="0" y="0"/>
                    </a:cubicBezTo>
                    <a:lnTo>
                      <a:pt x="36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0" name="Freeform 252"/>
              <p:cNvSpPr/>
              <p:nvPr/>
            </p:nvSpPr>
            <p:spPr bwMode="auto">
              <a:xfrm>
                <a:off x="167463" y="1989612"/>
                <a:ext cx="535346" cy="104666"/>
              </a:xfrm>
              <a:custGeom>
                <a:avLst/>
                <a:gdLst>
                  <a:gd name="T0" fmla="*/ 796 w 796"/>
                  <a:gd name="T1" fmla="*/ 78 h 111"/>
                  <a:gd name="T2" fmla="*/ 0 w 796"/>
                  <a:gd name="T3" fmla="*/ 111 h 111"/>
                  <a:gd name="T4" fmla="*/ 0 w 796"/>
                  <a:gd name="T5" fmla="*/ 33 h 111"/>
                  <a:gd name="T6" fmla="*/ 796 w 796"/>
                  <a:gd name="T7" fmla="*/ 0 h 111"/>
                  <a:gd name="T8" fmla="*/ 796 w 796"/>
                  <a:gd name="T9" fmla="*/ 78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6" h="111" extrusionOk="0">
                    <a:moveTo>
                      <a:pt x="796" y="78"/>
                    </a:moveTo>
                    <a:lnTo>
                      <a:pt x="0" y="111"/>
                    </a:lnTo>
                    <a:lnTo>
                      <a:pt x="0" y="33"/>
                    </a:lnTo>
                    <a:lnTo>
                      <a:pt x="796" y="0"/>
                    </a:lnTo>
                    <a:lnTo>
                      <a:pt x="796" y="7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1" name="Freeform 253"/>
              <p:cNvSpPr/>
              <p:nvPr/>
            </p:nvSpPr>
            <p:spPr bwMode="auto">
              <a:xfrm>
                <a:off x="893811" y="223475"/>
                <a:ext cx="339635" cy="93350"/>
              </a:xfrm>
              <a:custGeom>
                <a:avLst/>
                <a:gdLst>
                  <a:gd name="T0" fmla="*/ 0 w 213"/>
                  <a:gd name="T1" fmla="*/ 0 h 42"/>
                  <a:gd name="T2" fmla="*/ 213 w 213"/>
                  <a:gd name="T3" fmla="*/ 5 h 42"/>
                  <a:gd name="T4" fmla="*/ 56 w 213"/>
                  <a:gd name="T5" fmla="*/ 42 h 42"/>
                  <a:gd name="T6" fmla="*/ 0 w 213"/>
                  <a:gd name="T7" fmla="*/ 41 h 42"/>
                  <a:gd name="T8" fmla="*/ 0 w 213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42" extrusionOk="0">
                    <a:moveTo>
                      <a:pt x="0" y="0"/>
                    </a:moveTo>
                    <a:cubicBezTo>
                      <a:pt x="76" y="0"/>
                      <a:pt x="147" y="2"/>
                      <a:pt x="213" y="5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39" y="42"/>
                      <a:pt x="20" y="41"/>
                      <a:pt x="0" y="4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2" name="Freeform 254"/>
              <p:cNvSpPr/>
              <p:nvPr/>
            </p:nvSpPr>
            <p:spPr bwMode="auto">
              <a:xfrm>
                <a:off x="983260" y="149926"/>
                <a:ext cx="543416" cy="91464"/>
              </a:xfrm>
              <a:custGeom>
                <a:avLst/>
                <a:gdLst>
                  <a:gd name="T0" fmla="*/ 157 w 341"/>
                  <a:gd name="T1" fmla="*/ 0 h 41"/>
                  <a:gd name="T2" fmla="*/ 341 w 341"/>
                  <a:gd name="T3" fmla="*/ 12 h 41"/>
                  <a:gd name="T4" fmla="*/ 49 w 341"/>
                  <a:gd name="T5" fmla="*/ 41 h 41"/>
                  <a:gd name="T6" fmla="*/ 0 w 341"/>
                  <a:gd name="T7" fmla="*/ 38 h 41"/>
                  <a:gd name="T8" fmla="*/ 157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157" y="0"/>
                    </a:moveTo>
                    <a:cubicBezTo>
                      <a:pt x="226" y="3"/>
                      <a:pt x="289" y="7"/>
                      <a:pt x="341" y="12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35" y="39"/>
                      <a:pt x="18" y="38"/>
                      <a:pt x="0" y="38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3" name="Freeform 255"/>
              <p:cNvSpPr/>
              <p:nvPr/>
            </p:nvSpPr>
            <p:spPr bwMode="auto">
              <a:xfrm>
                <a:off x="1059930" y="91462"/>
                <a:ext cx="657749" cy="76378"/>
              </a:xfrm>
              <a:custGeom>
                <a:avLst/>
                <a:gdLst>
                  <a:gd name="T0" fmla="*/ 293 w 413"/>
                  <a:gd name="T1" fmla="*/ 0 h 34"/>
                  <a:gd name="T2" fmla="*/ 413 w 413"/>
                  <a:gd name="T3" fmla="*/ 18 h 34"/>
                  <a:gd name="T4" fmla="*/ 32 w 413"/>
                  <a:gd name="T5" fmla="*/ 34 h 34"/>
                  <a:gd name="T6" fmla="*/ 0 w 413"/>
                  <a:gd name="T7" fmla="*/ 29 h 34"/>
                  <a:gd name="T8" fmla="*/ 293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293" y="0"/>
                    </a:moveTo>
                    <a:cubicBezTo>
                      <a:pt x="344" y="5"/>
                      <a:pt x="385" y="11"/>
                      <a:pt x="413" y="18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4" y="32"/>
                      <a:pt x="13" y="30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4" name="Freeform 256"/>
              <p:cNvSpPr/>
              <p:nvPr/>
            </p:nvSpPr>
            <p:spPr bwMode="auto">
              <a:xfrm>
                <a:off x="1111043" y="47146"/>
                <a:ext cx="676580" cy="47147"/>
              </a:xfrm>
              <a:custGeom>
                <a:avLst/>
                <a:gdLst>
                  <a:gd name="T0" fmla="*/ 381 w 425"/>
                  <a:gd name="T1" fmla="*/ 0 h 21"/>
                  <a:gd name="T2" fmla="*/ 425 w 425"/>
                  <a:gd name="T3" fmla="*/ 21 h 21"/>
                  <a:gd name="T4" fmla="*/ 11 w 425"/>
                  <a:gd name="T5" fmla="*/ 21 h 21"/>
                  <a:gd name="T6" fmla="*/ 0 w 425"/>
                  <a:gd name="T7" fmla="*/ 16 h 21"/>
                  <a:gd name="T8" fmla="*/ 381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381" y="0"/>
                    </a:moveTo>
                    <a:cubicBezTo>
                      <a:pt x="409" y="7"/>
                      <a:pt x="425" y="14"/>
                      <a:pt x="425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19"/>
                      <a:pt x="7" y="17"/>
                      <a:pt x="0" y="16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5" name="Freeform 257"/>
              <p:cNvSpPr/>
              <p:nvPr/>
            </p:nvSpPr>
            <p:spPr bwMode="auto">
              <a:xfrm>
                <a:off x="548123" y="308342"/>
                <a:ext cx="345687" cy="93350"/>
              </a:xfrm>
              <a:custGeom>
                <a:avLst/>
                <a:gdLst>
                  <a:gd name="T0" fmla="*/ 217 w 217"/>
                  <a:gd name="T1" fmla="*/ 0 h 42"/>
                  <a:gd name="T2" fmla="*/ 217 w 217"/>
                  <a:gd name="T3" fmla="*/ 41 h 42"/>
                  <a:gd name="T4" fmla="*/ 160 w 217"/>
                  <a:gd name="T5" fmla="*/ 42 h 42"/>
                  <a:gd name="T6" fmla="*/ 0 w 217"/>
                  <a:gd name="T7" fmla="*/ 5 h 42"/>
                  <a:gd name="T8" fmla="*/ 21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217" y="0"/>
                    </a:moveTo>
                    <a:cubicBezTo>
                      <a:pt x="217" y="41"/>
                      <a:pt x="217" y="41"/>
                      <a:pt x="217" y="41"/>
                    </a:cubicBezTo>
                    <a:cubicBezTo>
                      <a:pt x="197" y="41"/>
                      <a:pt x="178" y="41"/>
                      <a:pt x="160" y="4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67" y="2"/>
                      <a:pt x="140" y="0"/>
                      <a:pt x="2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6" name="Freeform 258"/>
              <p:cNvSpPr/>
              <p:nvPr/>
            </p:nvSpPr>
            <p:spPr bwMode="auto">
              <a:xfrm>
                <a:off x="262963" y="401693"/>
                <a:ext cx="540053" cy="91464"/>
              </a:xfrm>
              <a:custGeom>
                <a:avLst/>
                <a:gdLst>
                  <a:gd name="T0" fmla="*/ 179 w 339"/>
                  <a:gd name="T1" fmla="*/ 0 h 41"/>
                  <a:gd name="T2" fmla="*/ 339 w 339"/>
                  <a:gd name="T3" fmla="*/ 38 h 41"/>
                  <a:gd name="T4" fmla="*/ 292 w 339"/>
                  <a:gd name="T5" fmla="*/ 41 h 41"/>
                  <a:gd name="T6" fmla="*/ 0 w 339"/>
                  <a:gd name="T7" fmla="*/ 12 h 41"/>
                  <a:gd name="T8" fmla="*/ 179 w 339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41" extrusionOk="0">
                    <a:moveTo>
                      <a:pt x="179" y="0"/>
                    </a:moveTo>
                    <a:cubicBezTo>
                      <a:pt x="339" y="38"/>
                      <a:pt x="339" y="38"/>
                      <a:pt x="339" y="38"/>
                    </a:cubicBezTo>
                    <a:cubicBezTo>
                      <a:pt x="322" y="38"/>
                      <a:pt x="306" y="40"/>
                      <a:pt x="292" y="4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1" y="7"/>
                      <a:pt x="112" y="3"/>
                      <a:pt x="1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7" name="Freeform 259"/>
              <p:cNvSpPr/>
              <p:nvPr/>
            </p:nvSpPr>
            <p:spPr bwMode="auto">
              <a:xfrm>
                <a:off x="67253" y="511075"/>
                <a:ext cx="661111" cy="75435"/>
              </a:xfrm>
              <a:custGeom>
                <a:avLst/>
                <a:gdLst>
                  <a:gd name="T0" fmla="*/ 123 w 415"/>
                  <a:gd name="T1" fmla="*/ 0 h 34"/>
                  <a:gd name="T2" fmla="*/ 415 w 415"/>
                  <a:gd name="T3" fmla="*/ 29 h 34"/>
                  <a:gd name="T4" fmla="*/ 383 w 415"/>
                  <a:gd name="T5" fmla="*/ 34 h 34"/>
                  <a:gd name="T6" fmla="*/ 0 w 415"/>
                  <a:gd name="T7" fmla="*/ 18 h 34"/>
                  <a:gd name="T8" fmla="*/ 123 w 41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4" extrusionOk="0">
                    <a:moveTo>
                      <a:pt x="123" y="0"/>
                    </a:moveTo>
                    <a:cubicBezTo>
                      <a:pt x="415" y="29"/>
                      <a:pt x="415" y="29"/>
                      <a:pt x="415" y="29"/>
                    </a:cubicBezTo>
                    <a:cubicBezTo>
                      <a:pt x="401" y="30"/>
                      <a:pt x="391" y="32"/>
                      <a:pt x="383" y="34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8" y="11"/>
                      <a:pt x="70" y="5"/>
                      <a:pt x="1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8" name="Freeform 260"/>
              <p:cNvSpPr/>
              <p:nvPr/>
            </p:nvSpPr>
            <p:spPr bwMode="auto">
              <a:xfrm>
                <a:off x="0" y="635544"/>
                <a:ext cx="677253" cy="47147"/>
              </a:xfrm>
              <a:custGeom>
                <a:avLst/>
                <a:gdLst>
                  <a:gd name="T0" fmla="*/ 42 w 425"/>
                  <a:gd name="T1" fmla="*/ 0 h 21"/>
                  <a:gd name="T2" fmla="*/ 0 w 425"/>
                  <a:gd name="T3" fmla="*/ 21 h 21"/>
                  <a:gd name="T4" fmla="*/ 414 w 425"/>
                  <a:gd name="T5" fmla="*/ 21 h 21"/>
                  <a:gd name="T6" fmla="*/ 425 w 425"/>
                  <a:gd name="T7" fmla="*/ 16 h 21"/>
                  <a:gd name="T8" fmla="*/ 42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42" y="0"/>
                    </a:moveTo>
                    <a:cubicBezTo>
                      <a:pt x="15" y="7"/>
                      <a:pt x="0" y="14"/>
                      <a:pt x="0" y="21"/>
                    </a:cubicBezTo>
                    <a:cubicBezTo>
                      <a:pt x="414" y="21"/>
                      <a:pt x="414" y="21"/>
                      <a:pt x="414" y="21"/>
                    </a:cubicBezTo>
                    <a:cubicBezTo>
                      <a:pt x="414" y="19"/>
                      <a:pt x="418" y="18"/>
                      <a:pt x="425" y="16"/>
                    </a:cubicBez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29" name="Rectangle 261"/>
              <p:cNvSpPr>
                <a:spLocks noChangeArrowheads="1"/>
              </p:cNvSpPr>
              <p:nvPr/>
            </p:nvSpPr>
            <p:spPr bwMode="auto">
              <a:xfrm>
                <a:off x="0" y="682690"/>
                <a:ext cx="659766" cy="8486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0" name="Freeform 262"/>
              <p:cNvSpPr/>
              <p:nvPr/>
            </p:nvSpPr>
            <p:spPr bwMode="auto">
              <a:xfrm>
                <a:off x="67253" y="553506"/>
                <a:ext cx="609998" cy="117867"/>
              </a:xfrm>
              <a:custGeom>
                <a:avLst/>
                <a:gdLst>
                  <a:gd name="T0" fmla="*/ 907 w 907"/>
                  <a:gd name="T1" fmla="*/ 125 h 125"/>
                  <a:gd name="T2" fmla="*/ 0 w 907"/>
                  <a:gd name="T3" fmla="*/ 87 h 125"/>
                  <a:gd name="T4" fmla="*/ 0 w 907"/>
                  <a:gd name="T5" fmla="*/ 0 h 125"/>
                  <a:gd name="T6" fmla="*/ 907 w 907"/>
                  <a:gd name="T7" fmla="*/ 35 h 125"/>
                  <a:gd name="T8" fmla="*/ 907 w 907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125" extrusionOk="0">
                    <a:moveTo>
                      <a:pt x="907" y="125"/>
                    </a:moveTo>
                    <a:lnTo>
                      <a:pt x="0" y="87"/>
                    </a:lnTo>
                    <a:lnTo>
                      <a:pt x="0" y="0"/>
                    </a:lnTo>
                    <a:lnTo>
                      <a:pt x="907" y="35"/>
                    </a:lnTo>
                    <a:lnTo>
                      <a:pt x="907" y="1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1" name="Freeform 263"/>
              <p:cNvSpPr/>
              <p:nvPr/>
            </p:nvSpPr>
            <p:spPr bwMode="auto">
              <a:xfrm>
                <a:off x="262963" y="428095"/>
                <a:ext cx="465401" cy="149927"/>
              </a:xfrm>
              <a:custGeom>
                <a:avLst/>
                <a:gdLst>
                  <a:gd name="T0" fmla="*/ 692 w 692"/>
                  <a:gd name="T1" fmla="*/ 159 h 159"/>
                  <a:gd name="T2" fmla="*/ 0 w 692"/>
                  <a:gd name="T3" fmla="*/ 88 h 159"/>
                  <a:gd name="T4" fmla="*/ 0 w 692"/>
                  <a:gd name="T5" fmla="*/ 0 h 159"/>
                  <a:gd name="T6" fmla="*/ 692 w 692"/>
                  <a:gd name="T7" fmla="*/ 69 h 159"/>
                  <a:gd name="T8" fmla="*/ 692 w 692"/>
                  <a:gd name="T9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2" h="159" extrusionOk="0">
                    <a:moveTo>
                      <a:pt x="692" y="159"/>
                    </a:moveTo>
                    <a:lnTo>
                      <a:pt x="0" y="88"/>
                    </a:lnTo>
                    <a:lnTo>
                      <a:pt x="0" y="0"/>
                    </a:lnTo>
                    <a:lnTo>
                      <a:pt x="692" y="69"/>
                    </a:lnTo>
                    <a:lnTo>
                      <a:pt x="692" y="15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2" name="Freeform 264"/>
              <p:cNvSpPr/>
              <p:nvPr/>
            </p:nvSpPr>
            <p:spPr bwMode="auto">
              <a:xfrm>
                <a:off x="548123" y="316828"/>
                <a:ext cx="254894" cy="169729"/>
              </a:xfrm>
              <a:custGeom>
                <a:avLst/>
                <a:gdLst>
                  <a:gd name="T0" fmla="*/ 379 w 379"/>
                  <a:gd name="T1" fmla="*/ 180 h 180"/>
                  <a:gd name="T2" fmla="*/ 0 w 379"/>
                  <a:gd name="T3" fmla="*/ 90 h 180"/>
                  <a:gd name="T4" fmla="*/ 0 w 379"/>
                  <a:gd name="T5" fmla="*/ 0 h 180"/>
                  <a:gd name="T6" fmla="*/ 379 w 379"/>
                  <a:gd name="T7" fmla="*/ 90 h 180"/>
                  <a:gd name="T8" fmla="*/ 379 w 379"/>
                  <a:gd name="T9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9" h="180" extrusionOk="0">
                    <a:moveTo>
                      <a:pt x="379" y="18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379" y="90"/>
                    </a:lnTo>
                    <a:lnTo>
                      <a:pt x="379" y="1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3" name="Freeform 265"/>
              <p:cNvSpPr/>
              <p:nvPr/>
            </p:nvSpPr>
            <p:spPr bwMode="auto">
              <a:xfrm>
                <a:off x="259601" y="874108"/>
                <a:ext cx="468763" cy="147099"/>
              </a:xfrm>
              <a:custGeom>
                <a:avLst/>
                <a:gdLst>
                  <a:gd name="T0" fmla="*/ 697 w 697"/>
                  <a:gd name="T1" fmla="*/ 88 h 156"/>
                  <a:gd name="T2" fmla="*/ 0 w 697"/>
                  <a:gd name="T3" fmla="*/ 156 h 156"/>
                  <a:gd name="T4" fmla="*/ 0 w 697"/>
                  <a:gd name="T5" fmla="*/ 69 h 156"/>
                  <a:gd name="T6" fmla="*/ 697 w 697"/>
                  <a:gd name="T7" fmla="*/ 0 h 156"/>
                  <a:gd name="T8" fmla="*/ 697 w 697"/>
                  <a:gd name="T9" fmla="*/ 8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" h="156" extrusionOk="0">
                    <a:moveTo>
                      <a:pt x="697" y="88"/>
                    </a:moveTo>
                    <a:lnTo>
                      <a:pt x="0" y="156"/>
                    </a:lnTo>
                    <a:lnTo>
                      <a:pt x="0" y="69"/>
                    </a:lnTo>
                    <a:lnTo>
                      <a:pt x="697" y="0"/>
                    </a:lnTo>
                    <a:lnTo>
                      <a:pt x="697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4" name="Freeform 266"/>
              <p:cNvSpPr/>
              <p:nvPr/>
            </p:nvSpPr>
            <p:spPr bwMode="auto">
              <a:xfrm>
                <a:off x="554850" y="965574"/>
                <a:ext cx="248169" cy="167843"/>
              </a:xfrm>
              <a:custGeom>
                <a:avLst/>
                <a:gdLst>
                  <a:gd name="T0" fmla="*/ 369 w 369"/>
                  <a:gd name="T1" fmla="*/ 88 h 178"/>
                  <a:gd name="T2" fmla="*/ 0 w 369"/>
                  <a:gd name="T3" fmla="*/ 178 h 178"/>
                  <a:gd name="T4" fmla="*/ 0 w 369"/>
                  <a:gd name="T5" fmla="*/ 88 h 178"/>
                  <a:gd name="T6" fmla="*/ 369 w 369"/>
                  <a:gd name="T7" fmla="*/ 0 h 178"/>
                  <a:gd name="T8" fmla="*/ 369 w 369"/>
                  <a:gd name="T9" fmla="*/ 8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78" extrusionOk="0">
                    <a:moveTo>
                      <a:pt x="369" y="88"/>
                    </a:moveTo>
                    <a:lnTo>
                      <a:pt x="0" y="178"/>
                    </a:lnTo>
                    <a:lnTo>
                      <a:pt x="0" y="88"/>
                    </a:lnTo>
                    <a:lnTo>
                      <a:pt x="369" y="0"/>
                    </a:lnTo>
                    <a:lnTo>
                      <a:pt x="369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5" name="Freeform 267"/>
              <p:cNvSpPr/>
              <p:nvPr/>
            </p:nvSpPr>
            <p:spPr bwMode="auto">
              <a:xfrm>
                <a:off x="69943" y="863736"/>
                <a:ext cx="658421" cy="75435"/>
              </a:xfrm>
              <a:custGeom>
                <a:avLst/>
                <a:gdLst>
                  <a:gd name="T0" fmla="*/ 382 w 413"/>
                  <a:gd name="T1" fmla="*/ 0 h 34"/>
                  <a:gd name="T2" fmla="*/ 413 w 413"/>
                  <a:gd name="T3" fmla="*/ 5 h 34"/>
                  <a:gd name="T4" fmla="*/ 121 w 413"/>
                  <a:gd name="T5" fmla="*/ 34 h 34"/>
                  <a:gd name="T6" fmla="*/ 0 w 413"/>
                  <a:gd name="T7" fmla="*/ 16 h 34"/>
                  <a:gd name="T8" fmla="*/ 382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382" y="0"/>
                    </a:moveTo>
                    <a:cubicBezTo>
                      <a:pt x="389" y="2"/>
                      <a:pt x="400" y="4"/>
                      <a:pt x="413" y="5"/>
                    </a:cubicBezTo>
                    <a:cubicBezTo>
                      <a:pt x="121" y="34"/>
                      <a:pt x="121" y="34"/>
                      <a:pt x="121" y="34"/>
                    </a:cubicBezTo>
                    <a:cubicBezTo>
                      <a:pt x="70" y="29"/>
                      <a:pt x="28" y="23"/>
                      <a:pt x="0" y="16"/>
                    </a:cubicBez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6" name="Freeform 268"/>
              <p:cNvSpPr/>
              <p:nvPr/>
            </p:nvSpPr>
            <p:spPr bwMode="auto">
              <a:xfrm>
                <a:off x="259601" y="957087"/>
                <a:ext cx="543416" cy="91464"/>
              </a:xfrm>
              <a:custGeom>
                <a:avLst/>
                <a:gdLst>
                  <a:gd name="T0" fmla="*/ 293 w 341"/>
                  <a:gd name="T1" fmla="*/ 0 h 41"/>
                  <a:gd name="T2" fmla="*/ 341 w 341"/>
                  <a:gd name="T3" fmla="*/ 4 h 41"/>
                  <a:gd name="T4" fmla="*/ 185 w 341"/>
                  <a:gd name="T5" fmla="*/ 41 h 41"/>
                  <a:gd name="T6" fmla="*/ 0 w 341"/>
                  <a:gd name="T7" fmla="*/ 29 h 41"/>
                  <a:gd name="T8" fmla="*/ 293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293" y="0"/>
                    </a:moveTo>
                    <a:cubicBezTo>
                      <a:pt x="306" y="2"/>
                      <a:pt x="323" y="3"/>
                      <a:pt x="341" y="4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15" y="39"/>
                      <a:pt x="52" y="34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7" name="Freeform 269"/>
              <p:cNvSpPr/>
              <p:nvPr/>
            </p:nvSpPr>
            <p:spPr bwMode="auto">
              <a:xfrm>
                <a:off x="554850" y="1048554"/>
                <a:ext cx="337618" cy="93350"/>
              </a:xfrm>
              <a:custGeom>
                <a:avLst/>
                <a:gdLst>
                  <a:gd name="T0" fmla="*/ 156 w 212"/>
                  <a:gd name="T1" fmla="*/ 0 h 42"/>
                  <a:gd name="T2" fmla="*/ 212 w 212"/>
                  <a:gd name="T3" fmla="*/ 1 h 42"/>
                  <a:gd name="T4" fmla="*/ 212 w 212"/>
                  <a:gd name="T5" fmla="*/ 42 h 42"/>
                  <a:gd name="T6" fmla="*/ 0 w 212"/>
                  <a:gd name="T7" fmla="*/ 38 h 42"/>
                  <a:gd name="T8" fmla="*/ 156 w 21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42" extrusionOk="0">
                    <a:moveTo>
                      <a:pt x="156" y="0"/>
                    </a:moveTo>
                    <a:cubicBezTo>
                      <a:pt x="173" y="1"/>
                      <a:pt x="192" y="1"/>
                      <a:pt x="212" y="1"/>
                    </a:cubicBezTo>
                    <a:cubicBezTo>
                      <a:pt x="212" y="42"/>
                      <a:pt x="212" y="42"/>
                      <a:pt x="212" y="42"/>
                    </a:cubicBezTo>
                    <a:cubicBezTo>
                      <a:pt x="137" y="42"/>
                      <a:pt x="65" y="41"/>
                      <a:pt x="0" y="38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8" name="Freeform 270"/>
              <p:cNvSpPr/>
              <p:nvPr/>
            </p:nvSpPr>
            <p:spPr bwMode="auto">
              <a:xfrm>
                <a:off x="1109026" y="1355953"/>
                <a:ext cx="678598" cy="47147"/>
              </a:xfrm>
              <a:custGeom>
                <a:avLst/>
                <a:gdLst>
                  <a:gd name="T0" fmla="*/ 11 w 426"/>
                  <a:gd name="T1" fmla="*/ 0 h 21"/>
                  <a:gd name="T2" fmla="*/ 426 w 426"/>
                  <a:gd name="T3" fmla="*/ 0 h 21"/>
                  <a:gd name="T4" fmla="*/ 383 w 426"/>
                  <a:gd name="T5" fmla="*/ 21 h 21"/>
                  <a:gd name="T6" fmla="*/ 0 w 426"/>
                  <a:gd name="T7" fmla="*/ 6 h 21"/>
                  <a:gd name="T8" fmla="*/ 11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11" y="0"/>
                    </a:moveTo>
                    <a:cubicBezTo>
                      <a:pt x="426" y="0"/>
                      <a:pt x="426" y="0"/>
                      <a:pt x="426" y="0"/>
                    </a:cubicBezTo>
                    <a:cubicBezTo>
                      <a:pt x="426" y="8"/>
                      <a:pt x="410" y="15"/>
                      <a:pt x="383" y="2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7" y="4"/>
                      <a:pt x="11" y="2"/>
                      <a:pt x="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39" name="Freeform 271"/>
              <p:cNvSpPr/>
              <p:nvPr/>
            </p:nvSpPr>
            <p:spPr bwMode="auto">
              <a:xfrm>
                <a:off x="1057912" y="1285232"/>
                <a:ext cx="661111" cy="73549"/>
              </a:xfrm>
              <a:custGeom>
                <a:avLst/>
                <a:gdLst>
                  <a:gd name="T0" fmla="*/ 32 w 415"/>
                  <a:gd name="T1" fmla="*/ 0 h 33"/>
                  <a:gd name="T2" fmla="*/ 415 w 415"/>
                  <a:gd name="T3" fmla="*/ 15 h 33"/>
                  <a:gd name="T4" fmla="*/ 293 w 415"/>
                  <a:gd name="T5" fmla="*/ 33 h 33"/>
                  <a:gd name="T6" fmla="*/ 0 w 415"/>
                  <a:gd name="T7" fmla="*/ 5 h 33"/>
                  <a:gd name="T8" fmla="*/ 32 w 41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" extrusionOk="0">
                    <a:moveTo>
                      <a:pt x="32" y="0"/>
                    </a:moveTo>
                    <a:cubicBezTo>
                      <a:pt x="415" y="15"/>
                      <a:pt x="415" y="15"/>
                      <a:pt x="415" y="15"/>
                    </a:cubicBezTo>
                    <a:cubicBezTo>
                      <a:pt x="387" y="22"/>
                      <a:pt x="345" y="28"/>
                      <a:pt x="293" y="3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3"/>
                      <a:pt x="25" y="2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0" name="Freeform 272"/>
              <p:cNvSpPr/>
              <p:nvPr/>
            </p:nvSpPr>
            <p:spPr bwMode="auto">
              <a:xfrm>
                <a:off x="983260" y="1210739"/>
                <a:ext cx="541398" cy="91464"/>
              </a:xfrm>
              <a:custGeom>
                <a:avLst/>
                <a:gdLst>
                  <a:gd name="T0" fmla="*/ 47 w 340"/>
                  <a:gd name="T1" fmla="*/ 0 h 41"/>
                  <a:gd name="T2" fmla="*/ 340 w 340"/>
                  <a:gd name="T3" fmla="*/ 29 h 41"/>
                  <a:gd name="T4" fmla="*/ 160 w 340"/>
                  <a:gd name="T5" fmla="*/ 41 h 41"/>
                  <a:gd name="T6" fmla="*/ 0 w 340"/>
                  <a:gd name="T7" fmla="*/ 3 h 41"/>
                  <a:gd name="T8" fmla="*/ 47 w 340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" h="41" extrusionOk="0">
                    <a:moveTo>
                      <a:pt x="47" y="0"/>
                    </a:moveTo>
                    <a:cubicBezTo>
                      <a:pt x="340" y="29"/>
                      <a:pt x="340" y="29"/>
                      <a:pt x="340" y="29"/>
                    </a:cubicBezTo>
                    <a:cubicBezTo>
                      <a:pt x="289" y="34"/>
                      <a:pt x="228" y="38"/>
                      <a:pt x="160" y="4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8" y="2"/>
                      <a:pt x="34" y="1"/>
                      <a:pt x="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1" name="Freeform 273"/>
              <p:cNvSpPr/>
              <p:nvPr/>
            </p:nvSpPr>
            <p:spPr bwMode="auto">
              <a:xfrm>
                <a:off x="892467" y="1133418"/>
                <a:ext cx="345687" cy="93350"/>
              </a:xfrm>
              <a:custGeom>
                <a:avLst/>
                <a:gdLst>
                  <a:gd name="T0" fmla="*/ 57 w 217"/>
                  <a:gd name="T1" fmla="*/ 0 h 42"/>
                  <a:gd name="T2" fmla="*/ 217 w 217"/>
                  <a:gd name="T3" fmla="*/ 38 h 42"/>
                  <a:gd name="T4" fmla="*/ 0 w 217"/>
                  <a:gd name="T5" fmla="*/ 42 h 42"/>
                  <a:gd name="T6" fmla="*/ 0 w 217"/>
                  <a:gd name="T7" fmla="*/ 1 h 42"/>
                  <a:gd name="T8" fmla="*/ 5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57" y="0"/>
                    </a:moveTo>
                    <a:cubicBezTo>
                      <a:pt x="217" y="38"/>
                      <a:pt x="217" y="38"/>
                      <a:pt x="217" y="38"/>
                    </a:cubicBezTo>
                    <a:cubicBezTo>
                      <a:pt x="150" y="40"/>
                      <a:pt x="77" y="42"/>
                      <a:pt x="0" y="4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0" y="1"/>
                      <a:pt x="39" y="1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2" name="Freeform 283"/>
              <p:cNvSpPr/>
              <p:nvPr/>
            </p:nvSpPr>
            <p:spPr bwMode="auto">
              <a:xfrm>
                <a:off x="656403" y="156528"/>
                <a:ext cx="470108" cy="682691"/>
              </a:xfrm>
              <a:custGeom>
                <a:avLst/>
                <a:gdLst>
                  <a:gd name="T0" fmla="*/ 284 w 295"/>
                  <a:gd name="T1" fmla="*/ 4 h 306"/>
                  <a:gd name="T2" fmla="*/ 253 w 295"/>
                  <a:gd name="T3" fmla="*/ 0 h 306"/>
                  <a:gd name="T4" fmla="*/ 253 w 295"/>
                  <a:gd name="T5" fmla="*/ 38 h 306"/>
                  <a:gd name="T6" fmla="*/ 242 w 295"/>
                  <a:gd name="T7" fmla="*/ 37 h 306"/>
                  <a:gd name="T8" fmla="*/ 232 w 295"/>
                  <a:gd name="T9" fmla="*/ 36 h 306"/>
                  <a:gd name="T10" fmla="*/ 222 w 295"/>
                  <a:gd name="T11" fmla="*/ 35 h 306"/>
                  <a:gd name="T12" fmla="*/ 213 w 295"/>
                  <a:gd name="T13" fmla="*/ 35 h 306"/>
                  <a:gd name="T14" fmla="*/ 205 w 295"/>
                  <a:gd name="T15" fmla="*/ 35 h 306"/>
                  <a:gd name="T16" fmla="*/ 205 w 295"/>
                  <a:gd name="T17" fmla="*/ 72 h 306"/>
                  <a:gd name="T18" fmla="*/ 203 w 295"/>
                  <a:gd name="T19" fmla="*/ 72 h 306"/>
                  <a:gd name="T20" fmla="*/ 194 w 295"/>
                  <a:gd name="T21" fmla="*/ 72 h 306"/>
                  <a:gd name="T22" fmla="*/ 185 w 295"/>
                  <a:gd name="T23" fmla="*/ 72 h 306"/>
                  <a:gd name="T24" fmla="*/ 176 w 295"/>
                  <a:gd name="T25" fmla="*/ 71 h 306"/>
                  <a:gd name="T26" fmla="*/ 166 w 295"/>
                  <a:gd name="T27" fmla="*/ 71 h 306"/>
                  <a:gd name="T28" fmla="*/ 156 w 295"/>
                  <a:gd name="T29" fmla="*/ 71 h 306"/>
                  <a:gd name="T30" fmla="*/ 149 w 295"/>
                  <a:gd name="T31" fmla="*/ 71 h 306"/>
                  <a:gd name="T32" fmla="*/ 149 w 295"/>
                  <a:gd name="T33" fmla="*/ 109 h 306"/>
                  <a:gd name="T34" fmla="*/ 146 w 295"/>
                  <a:gd name="T35" fmla="*/ 109 h 306"/>
                  <a:gd name="T36" fmla="*/ 135 w 295"/>
                  <a:gd name="T37" fmla="*/ 109 h 306"/>
                  <a:gd name="T38" fmla="*/ 122 w 295"/>
                  <a:gd name="T39" fmla="*/ 109 h 306"/>
                  <a:gd name="T40" fmla="*/ 106 w 295"/>
                  <a:gd name="T41" fmla="*/ 110 h 306"/>
                  <a:gd name="T42" fmla="*/ 92 w 295"/>
                  <a:gd name="T43" fmla="*/ 110 h 306"/>
                  <a:gd name="T44" fmla="*/ 92 w 295"/>
                  <a:gd name="T45" fmla="*/ 148 h 306"/>
                  <a:gd name="T46" fmla="*/ 54 w 295"/>
                  <a:gd name="T47" fmla="*/ 150 h 306"/>
                  <a:gd name="T48" fmla="*/ 45 w 295"/>
                  <a:gd name="T49" fmla="*/ 151 h 306"/>
                  <a:gd name="T50" fmla="*/ 45 w 295"/>
                  <a:gd name="T51" fmla="*/ 188 h 306"/>
                  <a:gd name="T52" fmla="*/ 40 w 295"/>
                  <a:gd name="T53" fmla="*/ 188 h 306"/>
                  <a:gd name="T54" fmla="*/ 31 w 295"/>
                  <a:gd name="T55" fmla="*/ 190 h 306"/>
                  <a:gd name="T56" fmla="*/ 24 w 295"/>
                  <a:gd name="T57" fmla="*/ 191 h 306"/>
                  <a:gd name="T58" fmla="*/ 19 w 295"/>
                  <a:gd name="T59" fmla="*/ 192 h 306"/>
                  <a:gd name="T60" fmla="*/ 14 w 295"/>
                  <a:gd name="T61" fmla="*/ 192 h 306"/>
                  <a:gd name="T62" fmla="*/ 13 w 295"/>
                  <a:gd name="T63" fmla="*/ 193 h 306"/>
                  <a:gd name="T64" fmla="*/ 13 w 295"/>
                  <a:gd name="T65" fmla="*/ 231 h 306"/>
                  <a:gd name="T66" fmla="*/ 13 w 295"/>
                  <a:gd name="T67" fmla="*/ 231 h 306"/>
                  <a:gd name="T68" fmla="*/ 11 w 295"/>
                  <a:gd name="T69" fmla="*/ 231 h 306"/>
                  <a:gd name="T70" fmla="*/ 8 w 295"/>
                  <a:gd name="T71" fmla="*/ 232 h 306"/>
                  <a:gd name="T72" fmla="*/ 5 w 295"/>
                  <a:gd name="T73" fmla="*/ 233 h 306"/>
                  <a:gd name="T74" fmla="*/ 4 w 295"/>
                  <a:gd name="T75" fmla="*/ 234 h 306"/>
                  <a:gd name="T76" fmla="*/ 2 w 295"/>
                  <a:gd name="T77" fmla="*/ 235 h 306"/>
                  <a:gd name="T78" fmla="*/ 2 w 295"/>
                  <a:gd name="T79" fmla="*/ 236 h 306"/>
                  <a:gd name="T80" fmla="*/ 2 w 295"/>
                  <a:gd name="T81" fmla="*/ 274 h 306"/>
                  <a:gd name="T82" fmla="*/ 13 w 295"/>
                  <a:gd name="T83" fmla="*/ 306 h 306"/>
                  <a:gd name="T84" fmla="*/ 127 w 295"/>
                  <a:gd name="T85" fmla="*/ 176 h 306"/>
                  <a:gd name="T86" fmla="*/ 127 w 295"/>
                  <a:gd name="T87" fmla="*/ 176 h 306"/>
                  <a:gd name="T88" fmla="*/ 284 w 295"/>
                  <a:gd name="T89" fmla="*/ 4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5" h="306" extrusionOk="0">
                    <a:moveTo>
                      <a:pt x="284" y="4"/>
                    </a:moveTo>
                    <a:cubicBezTo>
                      <a:pt x="276" y="3"/>
                      <a:pt x="266" y="1"/>
                      <a:pt x="253" y="0"/>
                    </a:cubicBezTo>
                    <a:cubicBezTo>
                      <a:pt x="253" y="38"/>
                      <a:pt x="253" y="38"/>
                      <a:pt x="253" y="38"/>
                    </a:cubicBezTo>
                    <a:cubicBezTo>
                      <a:pt x="250" y="37"/>
                      <a:pt x="246" y="37"/>
                      <a:pt x="242" y="37"/>
                    </a:cubicBezTo>
                    <a:cubicBezTo>
                      <a:pt x="239" y="36"/>
                      <a:pt x="235" y="36"/>
                      <a:pt x="232" y="36"/>
                    </a:cubicBezTo>
                    <a:cubicBezTo>
                      <a:pt x="228" y="36"/>
                      <a:pt x="225" y="36"/>
                      <a:pt x="222" y="35"/>
                    </a:cubicBezTo>
                    <a:cubicBezTo>
                      <a:pt x="219" y="35"/>
                      <a:pt x="216" y="35"/>
                      <a:pt x="213" y="35"/>
                    </a:cubicBezTo>
                    <a:cubicBezTo>
                      <a:pt x="210" y="35"/>
                      <a:pt x="208" y="35"/>
                      <a:pt x="205" y="35"/>
                    </a:cubicBezTo>
                    <a:cubicBezTo>
                      <a:pt x="205" y="72"/>
                      <a:pt x="205" y="72"/>
                      <a:pt x="205" y="72"/>
                    </a:cubicBezTo>
                    <a:cubicBezTo>
                      <a:pt x="204" y="72"/>
                      <a:pt x="204" y="72"/>
                      <a:pt x="203" y="72"/>
                    </a:cubicBezTo>
                    <a:cubicBezTo>
                      <a:pt x="200" y="72"/>
                      <a:pt x="197" y="72"/>
                      <a:pt x="194" y="72"/>
                    </a:cubicBezTo>
                    <a:cubicBezTo>
                      <a:pt x="191" y="72"/>
                      <a:pt x="188" y="72"/>
                      <a:pt x="185" y="72"/>
                    </a:cubicBezTo>
                    <a:cubicBezTo>
                      <a:pt x="182" y="72"/>
                      <a:pt x="179" y="71"/>
                      <a:pt x="176" y="71"/>
                    </a:cubicBezTo>
                    <a:cubicBezTo>
                      <a:pt x="173" y="71"/>
                      <a:pt x="169" y="71"/>
                      <a:pt x="166" y="71"/>
                    </a:cubicBezTo>
                    <a:cubicBezTo>
                      <a:pt x="163" y="71"/>
                      <a:pt x="160" y="71"/>
                      <a:pt x="156" y="71"/>
                    </a:cubicBezTo>
                    <a:cubicBezTo>
                      <a:pt x="154" y="71"/>
                      <a:pt x="152" y="71"/>
                      <a:pt x="149" y="71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48" y="109"/>
                      <a:pt x="147" y="109"/>
                      <a:pt x="146" y="109"/>
                    </a:cubicBezTo>
                    <a:cubicBezTo>
                      <a:pt x="142" y="109"/>
                      <a:pt x="139" y="109"/>
                      <a:pt x="135" y="109"/>
                    </a:cubicBezTo>
                    <a:cubicBezTo>
                      <a:pt x="131" y="109"/>
                      <a:pt x="126" y="109"/>
                      <a:pt x="122" y="109"/>
                    </a:cubicBezTo>
                    <a:cubicBezTo>
                      <a:pt x="117" y="109"/>
                      <a:pt x="111" y="109"/>
                      <a:pt x="106" y="110"/>
                    </a:cubicBezTo>
                    <a:cubicBezTo>
                      <a:pt x="101" y="110"/>
                      <a:pt x="97" y="110"/>
                      <a:pt x="92" y="110"/>
                    </a:cubicBezTo>
                    <a:cubicBezTo>
                      <a:pt x="92" y="148"/>
                      <a:pt x="92" y="148"/>
                      <a:pt x="92" y="148"/>
                    </a:cubicBezTo>
                    <a:cubicBezTo>
                      <a:pt x="78" y="148"/>
                      <a:pt x="66" y="149"/>
                      <a:pt x="54" y="150"/>
                    </a:cubicBezTo>
                    <a:cubicBezTo>
                      <a:pt x="51" y="150"/>
                      <a:pt x="48" y="151"/>
                      <a:pt x="45" y="151"/>
                    </a:cubicBezTo>
                    <a:cubicBezTo>
                      <a:pt x="45" y="188"/>
                      <a:pt x="45" y="188"/>
                      <a:pt x="45" y="188"/>
                    </a:cubicBezTo>
                    <a:cubicBezTo>
                      <a:pt x="43" y="188"/>
                      <a:pt x="42" y="188"/>
                      <a:pt x="40" y="188"/>
                    </a:cubicBezTo>
                    <a:cubicBezTo>
                      <a:pt x="37" y="189"/>
                      <a:pt x="34" y="189"/>
                      <a:pt x="31" y="190"/>
                    </a:cubicBezTo>
                    <a:cubicBezTo>
                      <a:pt x="29" y="190"/>
                      <a:pt x="26" y="190"/>
                      <a:pt x="24" y="191"/>
                    </a:cubicBezTo>
                    <a:cubicBezTo>
                      <a:pt x="22" y="191"/>
                      <a:pt x="20" y="191"/>
                      <a:pt x="19" y="192"/>
                    </a:cubicBezTo>
                    <a:cubicBezTo>
                      <a:pt x="17" y="192"/>
                      <a:pt x="16" y="192"/>
                      <a:pt x="14" y="192"/>
                    </a:cubicBezTo>
                    <a:cubicBezTo>
                      <a:pt x="14" y="193"/>
                      <a:pt x="13" y="193"/>
                      <a:pt x="13" y="193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2" y="231"/>
                      <a:pt x="11" y="231"/>
                      <a:pt x="11" y="231"/>
                    </a:cubicBezTo>
                    <a:cubicBezTo>
                      <a:pt x="10" y="232"/>
                      <a:pt x="9" y="232"/>
                      <a:pt x="8" y="232"/>
                    </a:cubicBezTo>
                    <a:cubicBezTo>
                      <a:pt x="7" y="233"/>
                      <a:pt x="6" y="233"/>
                      <a:pt x="5" y="233"/>
                    </a:cubicBezTo>
                    <a:cubicBezTo>
                      <a:pt x="5" y="234"/>
                      <a:pt x="4" y="234"/>
                      <a:pt x="4" y="234"/>
                    </a:cubicBezTo>
                    <a:cubicBezTo>
                      <a:pt x="3" y="234"/>
                      <a:pt x="3" y="235"/>
                      <a:pt x="2" y="235"/>
                    </a:cubicBezTo>
                    <a:cubicBezTo>
                      <a:pt x="2" y="236"/>
                      <a:pt x="2" y="236"/>
                      <a:pt x="2" y="236"/>
                    </a:cubicBezTo>
                    <a:cubicBezTo>
                      <a:pt x="2" y="274"/>
                      <a:pt x="2" y="274"/>
                      <a:pt x="2" y="274"/>
                    </a:cubicBezTo>
                    <a:cubicBezTo>
                      <a:pt x="13" y="306"/>
                      <a:pt x="13" y="306"/>
                      <a:pt x="13" y="306"/>
                    </a:cubicBezTo>
                    <a:cubicBezTo>
                      <a:pt x="13" y="306"/>
                      <a:pt x="0" y="233"/>
                      <a:pt x="127" y="176"/>
                    </a:cubicBezTo>
                    <a:cubicBezTo>
                      <a:pt x="127" y="176"/>
                      <a:pt x="127" y="176"/>
                      <a:pt x="127" y="176"/>
                    </a:cubicBezTo>
                    <a:cubicBezTo>
                      <a:pt x="263" y="92"/>
                      <a:pt x="295" y="39"/>
                      <a:pt x="284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3" name="Freeform 286"/>
              <p:cNvSpPr/>
              <p:nvPr/>
            </p:nvSpPr>
            <p:spPr bwMode="auto">
              <a:xfrm>
                <a:off x="0" y="767556"/>
                <a:ext cx="678598" cy="47147"/>
              </a:xfrm>
              <a:custGeom>
                <a:avLst/>
                <a:gdLst>
                  <a:gd name="T0" fmla="*/ 414 w 426"/>
                  <a:gd name="T1" fmla="*/ 0 h 21"/>
                  <a:gd name="T2" fmla="*/ 426 w 426"/>
                  <a:gd name="T3" fmla="*/ 6 h 21"/>
                  <a:gd name="T4" fmla="*/ 44 w 426"/>
                  <a:gd name="T5" fmla="*/ 21 h 21"/>
                  <a:gd name="T6" fmla="*/ 0 w 426"/>
                  <a:gd name="T7" fmla="*/ 0 h 21"/>
                  <a:gd name="T8" fmla="*/ 414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414" y="0"/>
                    </a:moveTo>
                    <a:cubicBezTo>
                      <a:pt x="414" y="2"/>
                      <a:pt x="418" y="4"/>
                      <a:pt x="426" y="6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16" y="15"/>
                      <a:pt x="0" y="8"/>
                      <a:pt x="0" y="0"/>
                    </a:cubicBezTo>
                    <a:lnTo>
                      <a:pt x="41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4" name="Freeform 287"/>
              <p:cNvSpPr/>
              <p:nvPr/>
            </p:nvSpPr>
            <p:spPr bwMode="auto">
              <a:xfrm>
                <a:off x="69943" y="778667"/>
                <a:ext cx="608653" cy="117867"/>
              </a:xfrm>
              <a:custGeom>
                <a:avLst/>
                <a:gdLst>
                  <a:gd name="T0" fmla="*/ 905 w 905"/>
                  <a:gd name="T1" fmla="*/ 88 h 125"/>
                  <a:gd name="T2" fmla="*/ 0 w 905"/>
                  <a:gd name="T3" fmla="*/ 125 h 125"/>
                  <a:gd name="T4" fmla="*/ 0 w 905"/>
                  <a:gd name="T5" fmla="*/ 36 h 125"/>
                  <a:gd name="T6" fmla="*/ 905 w 905"/>
                  <a:gd name="T7" fmla="*/ 0 h 125"/>
                  <a:gd name="T8" fmla="*/ 905 w 905"/>
                  <a:gd name="T9" fmla="*/ 8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5" h="125" extrusionOk="0">
                    <a:moveTo>
                      <a:pt x="905" y="88"/>
                    </a:moveTo>
                    <a:lnTo>
                      <a:pt x="0" y="125"/>
                    </a:lnTo>
                    <a:lnTo>
                      <a:pt x="0" y="36"/>
                    </a:lnTo>
                    <a:lnTo>
                      <a:pt x="905" y="0"/>
                    </a:lnTo>
                    <a:lnTo>
                      <a:pt x="905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5" name="Freeform 288"/>
              <p:cNvSpPr/>
              <p:nvPr/>
            </p:nvSpPr>
            <p:spPr bwMode="auto">
              <a:xfrm>
                <a:off x="0" y="754067"/>
                <a:ext cx="1815199" cy="889196"/>
              </a:xfrm>
              <a:custGeom>
                <a:avLst/>
                <a:gdLst>
                  <a:gd name="T0" fmla="*/ 1122 w 1139"/>
                  <a:gd name="T1" fmla="*/ 399 h 399"/>
                  <a:gd name="T2" fmla="*/ 1122 w 1139"/>
                  <a:gd name="T3" fmla="*/ 265 h 399"/>
                  <a:gd name="T4" fmla="*/ 1122 w 1139"/>
                  <a:gd name="T5" fmla="*/ 265 h 399"/>
                  <a:gd name="T6" fmla="*/ 1119 w 1139"/>
                  <a:gd name="T7" fmla="*/ 269 h 399"/>
                  <a:gd name="T8" fmla="*/ 1115 w 1139"/>
                  <a:gd name="T9" fmla="*/ 273 h 399"/>
                  <a:gd name="T10" fmla="*/ 1108 w 1139"/>
                  <a:gd name="T11" fmla="*/ 276 h 399"/>
                  <a:gd name="T12" fmla="*/ 1099 w 1139"/>
                  <a:gd name="T13" fmla="*/ 280 h 399"/>
                  <a:gd name="T14" fmla="*/ 1088 w 1139"/>
                  <a:gd name="T15" fmla="*/ 283 h 399"/>
                  <a:gd name="T16" fmla="*/ 1079 w 1139"/>
                  <a:gd name="T17" fmla="*/ 285 h 399"/>
                  <a:gd name="T18" fmla="*/ 1079 w 1139"/>
                  <a:gd name="T19" fmla="*/ 248 h 399"/>
                  <a:gd name="T20" fmla="*/ 1075 w 1139"/>
                  <a:gd name="T21" fmla="*/ 249 h 399"/>
                  <a:gd name="T22" fmla="*/ 1058 w 1139"/>
                  <a:gd name="T23" fmla="*/ 252 h 399"/>
                  <a:gd name="T24" fmla="*/ 1037 w 1139"/>
                  <a:gd name="T25" fmla="*/ 256 h 399"/>
                  <a:gd name="T26" fmla="*/ 1011 w 1139"/>
                  <a:gd name="T27" fmla="*/ 259 h 399"/>
                  <a:gd name="T28" fmla="*/ 976 w 1139"/>
                  <a:gd name="T29" fmla="*/ 264 h 399"/>
                  <a:gd name="T30" fmla="*/ 957 w 1139"/>
                  <a:gd name="T31" fmla="*/ 266 h 399"/>
                  <a:gd name="T32" fmla="*/ 957 w 1139"/>
                  <a:gd name="T33" fmla="*/ 228 h 399"/>
                  <a:gd name="T34" fmla="*/ 921 w 1139"/>
                  <a:gd name="T35" fmla="*/ 231 h 399"/>
                  <a:gd name="T36" fmla="*/ 778 w 1139"/>
                  <a:gd name="T37" fmla="*/ 240 h 399"/>
                  <a:gd name="T38" fmla="*/ 777 w 1139"/>
                  <a:gd name="T39" fmla="*/ 240 h 399"/>
                  <a:gd name="T40" fmla="*/ 777 w 1139"/>
                  <a:gd name="T41" fmla="*/ 202 h 399"/>
                  <a:gd name="T42" fmla="*/ 725 w 1139"/>
                  <a:gd name="T43" fmla="*/ 204 h 399"/>
                  <a:gd name="T44" fmla="*/ 662 w 1139"/>
                  <a:gd name="T45" fmla="*/ 205 h 399"/>
                  <a:gd name="T46" fmla="*/ 615 w 1139"/>
                  <a:gd name="T47" fmla="*/ 206 h 399"/>
                  <a:gd name="T48" fmla="*/ 573 w 1139"/>
                  <a:gd name="T49" fmla="*/ 206 h 399"/>
                  <a:gd name="T50" fmla="*/ 560 w 1139"/>
                  <a:gd name="T51" fmla="*/ 206 h 399"/>
                  <a:gd name="T52" fmla="*/ 560 w 1139"/>
                  <a:gd name="T53" fmla="*/ 168 h 399"/>
                  <a:gd name="T54" fmla="*/ 533 w 1139"/>
                  <a:gd name="T55" fmla="*/ 168 h 399"/>
                  <a:gd name="T56" fmla="*/ 495 w 1139"/>
                  <a:gd name="T57" fmla="*/ 168 h 399"/>
                  <a:gd name="T58" fmla="*/ 459 w 1139"/>
                  <a:gd name="T59" fmla="*/ 168 h 399"/>
                  <a:gd name="T60" fmla="*/ 424 w 1139"/>
                  <a:gd name="T61" fmla="*/ 167 h 399"/>
                  <a:gd name="T62" fmla="*/ 390 w 1139"/>
                  <a:gd name="T63" fmla="*/ 166 h 399"/>
                  <a:gd name="T64" fmla="*/ 355 w 1139"/>
                  <a:gd name="T65" fmla="*/ 165 h 399"/>
                  <a:gd name="T66" fmla="*/ 348 w 1139"/>
                  <a:gd name="T67" fmla="*/ 164 h 399"/>
                  <a:gd name="T68" fmla="*/ 348 w 1139"/>
                  <a:gd name="T69" fmla="*/ 127 h 399"/>
                  <a:gd name="T70" fmla="*/ 320 w 1139"/>
                  <a:gd name="T71" fmla="*/ 125 h 399"/>
                  <a:gd name="T72" fmla="*/ 284 w 1139"/>
                  <a:gd name="T73" fmla="*/ 124 h 399"/>
                  <a:gd name="T74" fmla="*/ 247 w 1139"/>
                  <a:gd name="T75" fmla="*/ 121 h 399"/>
                  <a:gd name="T76" fmla="*/ 207 w 1139"/>
                  <a:gd name="T77" fmla="*/ 118 h 399"/>
                  <a:gd name="T78" fmla="*/ 163 w 1139"/>
                  <a:gd name="T79" fmla="*/ 115 h 399"/>
                  <a:gd name="T80" fmla="*/ 163 w 1139"/>
                  <a:gd name="T81" fmla="*/ 77 h 399"/>
                  <a:gd name="T82" fmla="*/ 44 w 1139"/>
                  <a:gd name="T83" fmla="*/ 59 h 399"/>
                  <a:gd name="T84" fmla="*/ 44 w 1139"/>
                  <a:gd name="T85" fmla="*/ 22 h 399"/>
                  <a:gd name="T86" fmla="*/ 0 w 1139"/>
                  <a:gd name="T87" fmla="*/ 0 h 399"/>
                  <a:gd name="T88" fmla="*/ 0 w 1139"/>
                  <a:gd name="T89" fmla="*/ 99 h 399"/>
                  <a:gd name="T90" fmla="*/ 726 w 1139"/>
                  <a:gd name="T91" fmla="*/ 333 h 399"/>
                  <a:gd name="T92" fmla="*/ 1122 w 1139"/>
                  <a:gd name="T93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9" h="399" extrusionOk="0">
                    <a:moveTo>
                      <a:pt x="1122" y="399"/>
                    </a:move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6"/>
                      <a:pt x="1120" y="268"/>
                      <a:pt x="1119" y="269"/>
                    </a:cubicBezTo>
                    <a:cubicBezTo>
                      <a:pt x="1118" y="270"/>
                      <a:pt x="1117" y="272"/>
                      <a:pt x="1115" y="273"/>
                    </a:cubicBezTo>
                    <a:cubicBezTo>
                      <a:pt x="1113" y="274"/>
                      <a:pt x="1111" y="275"/>
                      <a:pt x="1108" y="276"/>
                    </a:cubicBezTo>
                    <a:cubicBezTo>
                      <a:pt x="1106" y="277"/>
                      <a:pt x="1103" y="279"/>
                      <a:pt x="1099" y="280"/>
                    </a:cubicBezTo>
                    <a:cubicBezTo>
                      <a:pt x="1096" y="281"/>
                      <a:pt x="1092" y="282"/>
                      <a:pt x="1088" y="283"/>
                    </a:cubicBezTo>
                    <a:cubicBezTo>
                      <a:pt x="1085" y="284"/>
                      <a:pt x="1083" y="285"/>
                      <a:pt x="1079" y="285"/>
                    </a:cubicBezTo>
                    <a:cubicBezTo>
                      <a:pt x="1079" y="248"/>
                      <a:pt x="1079" y="248"/>
                      <a:pt x="1079" y="248"/>
                    </a:cubicBezTo>
                    <a:cubicBezTo>
                      <a:pt x="1078" y="248"/>
                      <a:pt x="1076" y="248"/>
                      <a:pt x="1075" y="249"/>
                    </a:cubicBezTo>
                    <a:cubicBezTo>
                      <a:pt x="1069" y="250"/>
                      <a:pt x="1064" y="251"/>
                      <a:pt x="1058" y="252"/>
                    </a:cubicBezTo>
                    <a:cubicBezTo>
                      <a:pt x="1051" y="253"/>
                      <a:pt x="1044" y="255"/>
                      <a:pt x="1037" y="256"/>
                    </a:cubicBezTo>
                    <a:cubicBezTo>
                      <a:pt x="1029" y="257"/>
                      <a:pt x="1020" y="258"/>
                      <a:pt x="1011" y="259"/>
                    </a:cubicBezTo>
                    <a:cubicBezTo>
                      <a:pt x="1000" y="261"/>
                      <a:pt x="988" y="262"/>
                      <a:pt x="976" y="264"/>
                    </a:cubicBezTo>
                    <a:cubicBezTo>
                      <a:pt x="970" y="264"/>
                      <a:pt x="963" y="265"/>
                      <a:pt x="957" y="266"/>
                    </a:cubicBezTo>
                    <a:cubicBezTo>
                      <a:pt x="957" y="228"/>
                      <a:pt x="957" y="228"/>
                      <a:pt x="957" y="228"/>
                    </a:cubicBezTo>
                    <a:cubicBezTo>
                      <a:pt x="945" y="229"/>
                      <a:pt x="934" y="230"/>
                      <a:pt x="921" y="231"/>
                    </a:cubicBezTo>
                    <a:cubicBezTo>
                      <a:pt x="879" y="235"/>
                      <a:pt x="830" y="238"/>
                      <a:pt x="778" y="240"/>
                    </a:cubicBezTo>
                    <a:cubicBezTo>
                      <a:pt x="777" y="240"/>
                      <a:pt x="777" y="240"/>
                      <a:pt x="777" y="240"/>
                    </a:cubicBezTo>
                    <a:cubicBezTo>
                      <a:pt x="777" y="202"/>
                      <a:pt x="777" y="202"/>
                      <a:pt x="777" y="202"/>
                    </a:cubicBezTo>
                    <a:cubicBezTo>
                      <a:pt x="760" y="203"/>
                      <a:pt x="743" y="203"/>
                      <a:pt x="725" y="204"/>
                    </a:cubicBezTo>
                    <a:cubicBezTo>
                      <a:pt x="705" y="204"/>
                      <a:pt x="684" y="205"/>
                      <a:pt x="662" y="205"/>
                    </a:cubicBezTo>
                    <a:cubicBezTo>
                      <a:pt x="647" y="206"/>
                      <a:pt x="631" y="206"/>
                      <a:pt x="615" y="206"/>
                    </a:cubicBezTo>
                    <a:cubicBezTo>
                      <a:pt x="601" y="206"/>
                      <a:pt x="587" y="206"/>
                      <a:pt x="573" y="206"/>
                    </a:cubicBezTo>
                    <a:cubicBezTo>
                      <a:pt x="568" y="206"/>
                      <a:pt x="564" y="206"/>
                      <a:pt x="560" y="206"/>
                    </a:cubicBezTo>
                    <a:cubicBezTo>
                      <a:pt x="560" y="168"/>
                      <a:pt x="560" y="168"/>
                      <a:pt x="560" y="168"/>
                    </a:cubicBezTo>
                    <a:cubicBezTo>
                      <a:pt x="551" y="168"/>
                      <a:pt x="542" y="168"/>
                      <a:pt x="533" y="168"/>
                    </a:cubicBezTo>
                    <a:cubicBezTo>
                      <a:pt x="520" y="168"/>
                      <a:pt x="508" y="168"/>
                      <a:pt x="495" y="168"/>
                    </a:cubicBezTo>
                    <a:cubicBezTo>
                      <a:pt x="483" y="168"/>
                      <a:pt x="471" y="168"/>
                      <a:pt x="459" y="168"/>
                    </a:cubicBezTo>
                    <a:cubicBezTo>
                      <a:pt x="448" y="167"/>
                      <a:pt x="436" y="167"/>
                      <a:pt x="424" y="167"/>
                    </a:cubicBezTo>
                    <a:cubicBezTo>
                      <a:pt x="413" y="167"/>
                      <a:pt x="401" y="166"/>
                      <a:pt x="390" y="166"/>
                    </a:cubicBezTo>
                    <a:cubicBezTo>
                      <a:pt x="378" y="165"/>
                      <a:pt x="366" y="165"/>
                      <a:pt x="355" y="165"/>
                    </a:cubicBezTo>
                    <a:cubicBezTo>
                      <a:pt x="353" y="165"/>
                      <a:pt x="350" y="164"/>
                      <a:pt x="348" y="164"/>
                    </a:cubicBezTo>
                    <a:cubicBezTo>
                      <a:pt x="348" y="127"/>
                      <a:pt x="348" y="127"/>
                      <a:pt x="348" y="127"/>
                    </a:cubicBezTo>
                    <a:cubicBezTo>
                      <a:pt x="338" y="126"/>
                      <a:pt x="329" y="126"/>
                      <a:pt x="320" y="125"/>
                    </a:cubicBezTo>
                    <a:cubicBezTo>
                      <a:pt x="308" y="125"/>
                      <a:pt x="296" y="124"/>
                      <a:pt x="284" y="124"/>
                    </a:cubicBezTo>
                    <a:cubicBezTo>
                      <a:pt x="272" y="123"/>
                      <a:pt x="259" y="122"/>
                      <a:pt x="247" y="121"/>
                    </a:cubicBezTo>
                    <a:cubicBezTo>
                      <a:pt x="234" y="120"/>
                      <a:pt x="220" y="119"/>
                      <a:pt x="207" y="118"/>
                    </a:cubicBezTo>
                    <a:cubicBezTo>
                      <a:pt x="192" y="117"/>
                      <a:pt x="177" y="116"/>
                      <a:pt x="163" y="115"/>
                    </a:cubicBezTo>
                    <a:cubicBezTo>
                      <a:pt x="163" y="77"/>
                      <a:pt x="163" y="77"/>
                      <a:pt x="163" y="77"/>
                    </a:cubicBezTo>
                    <a:cubicBezTo>
                      <a:pt x="113" y="72"/>
                      <a:pt x="72" y="66"/>
                      <a:pt x="44" y="59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16" y="15"/>
                      <a:pt x="0" y="8"/>
                      <a:pt x="0" y="0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229"/>
                      <a:pt x="328" y="293"/>
                      <a:pt x="726" y="333"/>
                    </a:cubicBezTo>
                    <a:cubicBezTo>
                      <a:pt x="1139" y="375"/>
                      <a:pt x="1117" y="385"/>
                      <a:pt x="1122" y="399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9050"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6" name="Freeform 289"/>
              <p:cNvSpPr/>
              <p:nvPr/>
            </p:nvSpPr>
            <p:spPr bwMode="auto">
              <a:xfrm>
                <a:off x="850563" y="0"/>
                <a:ext cx="927439" cy="548793"/>
              </a:xfrm>
              <a:custGeom>
                <a:avLst/>
                <a:gdLst>
                  <a:gd name="T0" fmla="*/ 308 w 582"/>
                  <a:gd name="T1" fmla="*/ 42 h 246"/>
                  <a:gd name="T2" fmla="*/ 310 w 582"/>
                  <a:gd name="T3" fmla="*/ 36 h 246"/>
                  <a:gd name="T4" fmla="*/ 163 w 582"/>
                  <a:gd name="T5" fmla="*/ 0 h 246"/>
                  <a:gd name="T6" fmla="*/ 15 w 582"/>
                  <a:gd name="T7" fmla="*/ 14 h 246"/>
                  <a:gd name="T8" fmla="*/ 157 w 582"/>
                  <a:gd name="T9" fmla="*/ 74 h 246"/>
                  <a:gd name="T10" fmla="*/ 158 w 582"/>
                  <a:gd name="T11" fmla="*/ 78 h 246"/>
                  <a:gd name="T12" fmla="*/ 158 w 582"/>
                  <a:gd name="T13" fmla="*/ 79 h 246"/>
                  <a:gd name="T14" fmla="*/ 158 w 582"/>
                  <a:gd name="T15" fmla="*/ 82 h 246"/>
                  <a:gd name="T16" fmla="*/ 159 w 582"/>
                  <a:gd name="T17" fmla="*/ 84 h 246"/>
                  <a:gd name="T18" fmla="*/ 159 w 582"/>
                  <a:gd name="T19" fmla="*/ 87 h 246"/>
                  <a:gd name="T20" fmla="*/ 159 w 582"/>
                  <a:gd name="T21" fmla="*/ 88 h 246"/>
                  <a:gd name="T22" fmla="*/ 159 w 582"/>
                  <a:gd name="T23" fmla="*/ 92 h 246"/>
                  <a:gd name="T24" fmla="*/ 158 w 582"/>
                  <a:gd name="T25" fmla="*/ 93 h 246"/>
                  <a:gd name="T26" fmla="*/ 158 w 582"/>
                  <a:gd name="T27" fmla="*/ 97 h 246"/>
                  <a:gd name="T28" fmla="*/ 158 w 582"/>
                  <a:gd name="T29" fmla="*/ 98 h 246"/>
                  <a:gd name="T30" fmla="*/ 157 w 582"/>
                  <a:gd name="T31" fmla="*/ 101 h 246"/>
                  <a:gd name="T32" fmla="*/ 156 w 582"/>
                  <a:gd name="T33" fmla="*/ 103 h 246"/>
                  <a:gd name="T34" fmla="*/ 155 w 582"/>
                  <a:gd name="T35" fmla="*/ 107 h 246"/>
                  <a:gd name="T36" fmla="*/ 155 w 582"/>
                  <a:gd name="T37" fmla="*/ 108 h 246"/>
                  <a:gd name="T38" fmla="*/ 152 w 582"/>
                  <a:gd name="T39" fmla="*/ 113 h 246"/>
                  <a:gd name="T40" fmla="*/ 152 w 582"/>
                  <a:gd name="T41" fmla="*/ 115 h 246"/>
                  <a:gd name="T42" fmla="*/ 150 w 582"/>
                  <a:gd name="T43" fmla="*/ 118 h 246"/>
                  <a:gd name="T44" fmla="*/ 149 w 582"/>
                  <a:gd name="T45" fmla="*/ 120 h 246"/>
                  <a:gd name="T46" fmla="*/ 146 w 582"/>
                  <a:gd name="T47" fmla="*/ 124 h 246"/>
                  <a:gd name="T48" fmla="*/ 145 w 582"/>
                  <a:gd name="T49" fmla="*/ 126 h 246"/>
                  <a:gd name="T50" fmla="*/ 141 w 582"/>
                  <a:gd name="T51" fmla="*/ 132 h 246"/>
                  <a:gd name="T52" fmla="*/ 141 w 582"/>
                  <a:gd name="T53" fmla="*/ 133 h 246"/>
                  <a:gd name="T54" fmla="*/ 137 w 582"/>
                  <a:gd name="T55" fmla="*/ 138 h 246"/>
                  <a:gd name="T56" fmla="*/ 135 w 582"/>
                  <a:gd name="T57" fmla="*/ 140 h 246"/>
                  <a:gd name="T58" fmla="*/ 132 w 582"/>
                  <a:gd name="T59" fmla="*/ 144 h 246"/>
                  <a:gd name="T60" fmla="*/ 130 w 582"/>
                  <a:gd name="T61" fmla="*/ 146 h 246"/>
                  <a:gd name="T62" fmla="*/ 125 w 582"/>
                  <a:gd name="T63" fmla="*/ 151 h 246"/>
                  <a:gd name="T64" fmla="*/ 124 w 582"/>
                  <a:gd name="T65" fmla="*/ 152 h 246"/>
                  <a:gd name="T66" fmla="*/ 118 w 582"/>
                  <a:gd name="T67" fmla="*/ 159 h 246"/>
                  <a:gd name="T68" fmla="*/ 116 w 582"/>
                  <a:gd name="T69" fmla="*/ 161 h 246"/>
                  <a:gd name="T70" fmla="*/ 110 w 582"/>
                  <a:gd name="T71" fmla="*/ 166 h 246"/>
                  <a:gd name="T72" fmla="*/ 108 w 582"/>
                  <a:gd name="T73" fmla="*/ 168 h 246"/>
                  <a:gd name="T74" fmla="*/ 102 w 582"/>
                  <a:gd name="T75" fmla="*/ 173 h 246"/>
                  <a:gd name="T76" fmla="*/ 100 w 582"/>
                  <a:gd name="T77" fmla="*/ 175 h 246"/>
                  <a:gd name="T78" fmla="*/ 91 w 582"/>
                  <a:gd name="T79" fmla="*/ 182 h 246"/>
                  <a:gd name="T80" fmla="*/ 90 w 582"/>
                  <a:gd name="T81" fmla="*/ 183 h 246"/>
                  <a:gd name="T82" fmla="*/ 82 w 582"/>
                  <a:gd name="T83" fmla="*/ 190 h 246"/>
                  <a:gd name="T84" fmla="*/ 79 w 582"/>
                  <a:gd name="T85" fmla="*/ 192 h 246"/>
                  <a:gd name="T86" fmla="*/ 71 w 582"/>
                  <a:gd name="T87" fmla="*/ 198 h 246"/>
                  <a:gd name="T88" fmla="*/ 68 w 582"/>
                  <a:gd name="T89" fmla="*/ 200 h 246"/>
                  <a:gd name="T90" fmla="*/ 59 w 582"/>
                  <a:gd name="T91" fmla="*/ 207 h 246"/>
                  <a:gd name="T92" fmla="*/ 57 w 582"/>
                  <a:gd name="T93" fmla="*/ 209 h 246"/>
                  <a:gd name="T94" fmla="*/ 45 w 582"/>
                  <a:gd name="T95" fmla="*/ 217 h 246"/>
                  <a:gd name="T96" fmla="*/ 42 w 582"/>
                  <a:gd name="T97" fmla="*/ 219 h 246"/>
                  <a:gd name="T98" fmla="*/ 32 w 582"/>
                  <a:gd name="T99" fmla="*/ 225 h 246"/>
                  <a:gd name="T100" fmla="*/ 28 w 582"/>
                  <a:gd name="T101" fmla="*/ 228 h 246"/>
                  <a:gd name="T102" fmla="*/ 18 w 582"/>
                  <a:gd name="T103" fmla="*/ 234 h 246"/>
                  <a:gd name="T104" fmla="*/ 14 w 582"/>
                  <a:gd name="T105" fmla="*/ 237 h 246"/>
                  <a:gd name="T106" fmla="*/ 0 w 582"/>
                  <a:gd name="T107" fmla="*/ 246 h 246"/>
                  <a:gd name="T108" fmla="*/ 582 w 582"/>
                  <a:gd name="T109" fmla="*/ 138 h 246"/>
                  <a:gd name="T110" fmla="*/ 582 w 582"/>
                  <a:gd name="T111" fmla="*/ 42 h 246"/>
                  <a:gd name="T112" fmla="*/ 308 w 582"/>
                  <a:gd name="T113" fmla="*/ 42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82" h="246" extrusionOk="0">
                    <a:moveTo>
                      <a:pt x="308" y="42"/>
                    </a:moveTo>
                    <a:cubicBezTo>
                      <a:pt x="310" y="36"/>
                      <a:pt x="310" y="36"/>
                      <a:pt x="310" y="36"/>
                    </a:cubicBezTo>
                    <a:cubicBezTo>
                      <a:pt x="163" y="0"/>
                      <a:pt x="163" y="0"/>
                      <a:pt x="163" y="0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39" y="21"/>
                      <a:pt x="157" y="74"/>
                    </a:cubicBezTo>
                    <a:cubicBezTo>
                      <a:pt x="157" y="76"/>
                      <a:pt x="157" y="77"/>
                      <a:pt x="158" y="78"/>
                    </a:cubicBezTo>
                    <a:cubicBezTo>
                      <a:pt x="158" y="79"/>
                      <a:pt x="158" y="79"/>
                      <a:pt x="158" y="79"/>
                    </a:cubicBezTo>
                    <a:cubicBezTo>
                      <a:pt x="158" y="80"/>
                      <a:pt x="158" y="81"/>
                      <a:pt x="158" y="82"/>
                    </a:cubicBezTo>
                    <a:cubicBezTo>
                      <a:pt x="158" y="83"/>
                      <a:pt x="159" y="83"/>
                      <a:pt x="159" y="84"/>
                    </a:cubicBezTo>
                    <a:cubicBezTo>
                      <a:pt x="159" y="85"/>
                      <a:pt x="159" y="86"/>
                      <a:pt x="159" y="87"/>
                    </a:cubicBezTo>
                    <a:cubicBezTo>
                      <a:pt x="159" y="87"/>
                      <a:pt x="159" y="87"/>
                      <a:pt x="159" y="88"/>
                    </a:cubicBezTo>
                    <a:cubicBezTo>
                      <a:pt x="159" y="89"/>
                      <a:pt x="159" y="91"/>
                      <a:pt x="159" y="92"/>
                    </a:cubicBezTo>
                    <a:cubicBezTo>
                      <a:pt x="159" y="92"/>
                      <a:pt x="158" y="93"/>
                      <a:pt x="158" y="93"/>
                    </a:cubicBezTo>
                    <a:cubicBezTo>
                      <a:pt x="158" y="94"/>
                      <a:pt x="158" y="96"/>
                      <a:pt x="158" y="97"/>
                    </a:cubicBezTo>
                    <a:cubicBezTo>
                      <a:pt x="158" y="97"/>
                      <a:pt x="158" y="98"/>
                      <a:pt x="158" y="98"/>
                    </a:cubicBezTo>
                    <a:cubicBezTo>
                      <a:pt x="157" y="99"/>
                      <a:pt x="157" y="100"/>
                      <a:pt x="157" y="101"/>
                    </a:cubicBezTo>
                    <a:cubicBezTo>
                      <a:pt x="157" y="102"/>
                      <a:pt x="156" y="103"/>
                      <a:pt x="156" y="103"/>
                    </a:cubicBezTo>
                    <a:cubicBezTo>
                      <a:pt x="156" y="104"/>
                      <a:pt x="155" y="106"/>
                      <a:pt x="155" y="107"/>
                    </a:cubicBezTo>
                    <a:cubicBezTo>
                      <a:pt x="155" y="108"/>
                      <a:pt x="155" y="108"/>
                      <a:pt x="155" y="108"/>
                    </a:cubicBezTo>
                    <a:cubicBezTo>
                      <a:pt x="154" y="110"/>
                      <a:pt x="153" y="111"/>
                      <a:pt x="152" y="113"/>
                    </a:cubicBezTo>
                    <a:cubicBezTo>
                      <a:pt x="152" y="114"/>
                      <a:pt x="152" y="114"/>
                      <a:pt x="152" y="115"/>
                    </a:cubicBezTo>
                    <a:cubicBezTo>
                      <a:pt x="151" y="116"/>
                      <a:pt x="150" y="117"/>
                      <a:pt x="150" y="118"/>
                    </a:cubicBezTo>
                    <a:cubicBezTo>
                      <a:pt x="149" y="119"/>
                      <a:pt x="149" y="120"/>
                      <a:pt x="149" y="120"/>
                    </a:cubicBezTo>
                    <a:cubicBezTo>
                      <a:pt x="148" y="122"/>
                      <a:pt x="147" y="123"/>
                      <a:pt x="146" y="124"/>
                    </a:cubicBezTo>
                    <a:cubicBezTo>
                      <a:pt x="146" y="125"/>
                      <a:pt x="146" y="125"/>
                      <a:pt x="145" y="126"/>
                    </a:cubicBezTo>
                    <a:cubicBezTo>
                      <a:pt x="144" y="128"/>
                      <a:pt x="143" y="130"/>
                      <a:pt x="141" y="132"/>
                    </a:cubicBezTo>
                    <a:cubicBezTo>
                      <a:pt x="141" y="133"/>
                      <a:pt x="141" y="133"/>
                      <a:pt x="141" y="133"/>
                    </a:cubicBezTo>
                    <a:cubicBezTo>
                      <a:pt x="139" y="134"/>
                      <a:pt x="138" y="136"/>
                      <a:pt x="137" y="138"/>
                    </a:cubicBezTo>
                    <a:cubicBezTo>
                      <a:pt x="136" y="138"/>
                      <a:pt x="136" y="139"/>
                      <a:pt x="135" y="140"/>
                    </a:cubicBezTo>
                    <a:cubicBezTo>
                      <a:pt x="134" y="141"/>
                      <a:pt x="133" y="142"/>
                      <a:pt x="132" y="144"/>
                    </a:cubicBezTo>
                    <a:cubicBezTo>
                      <a:pt x="131" y="145"/>
                      <a:pt x="131" y="145"/>
                      <a:pt x="130" y="146"/>
                    </a:cubicBezTo>
                    <a:cubicBezTo>
                      <a:pt x="128" y="148"/>
                      <a:pt x="127" y="149"/>
                      <a:pt x="125" y="151"/>
                    </a:cubicBezTo>
                    <a:cubicBezTo>
                      <a:pt x="125" y="151"/>
                      <a:pt x="124" y="152"/>
                      <a:pt x="124" y="152"/>
                    </a:cubicBezTo>
                    <a:cubicBezTo>
                      <a:pt x="122" y="154"/>
                      <a:pt x="120" y="157"/>
                      <a:pt x="118" y="159"/>
                    </a:cubicBezTo>
                    <a:cubicBezTo>
                      <a:pt x="117" y="159"/>
                      <a:pt x="116" y="160"/>
                      <a:pt x="116" y="161"/>
                    </a:cubicBezTo>
                    <a:cubicBezTo>
                      <a:pt x="114" y="162"/>
                      <a:pt x="112" y="164"/>
                      <a:pt x="110" y="166"/>
                    </a:cubicBezTo>
                    <a:cubicBezTo>
                      <a:pt x="110" y="167"/>
                      <a:pt x="109" y="167"/>
                      <a:pt x="108" y="168"/>
                    </a:cubicBezTo>
                    <a:cubicBezTo>
                      <a:pt x="106" y="170"/>
                      <a:pt x="104" y="171"/>
                      <a:pt x="102" y="173"/>
                    </a:cubicBezTo>
                    <a:cubicBezTo>
                      <a:pt x="101" y="174"/>
                      <a:pt x="101" y="175"/>
                      <a:pt x="100" y="175"/>
                    </a:cubicBezTo>
                    <a:cubicBezTo>
                      <a:pt x="97" y="178"/>
                      <a:pt x="94" y="180"/>
                      <a:pt x="91" y="182"/>
                    </a:cubicBezTo>
                    <a:cubicBezTo>
                      <a:pt x="90" y="183"/>
                      <a:pt x="90" y="183"/>
                      <a:pt x="90" y="183"/>
                    </a:cubicBezTo>
                    <a:cubicBezTo>
                      <a:pt x="88" y="185"/>
                      <a:pt x="85" y="188"/>
                      <a:pt x="82" y="190"/>
                    </a:cubicBezTo>
                    <a:cubicBezTo>
                      <a:pt x="81" y="191"/>
                      <a:pt x="80" y="192"/>
                      <a:pt x="79" y="192"/>
                    </a:cubicBezTo>
                    <a:cubicBezTo>
                      <a:pt x="76" y="194"/>
                      <a:pt x="74" y="196"/>
                      <a:pt x="71" y="198"/>
                    </a:cubicBezTo>
                    <a:cubicBezTo>
                      <a:pt x="70" y="199"/>
                      <a:pt x="69" y="200"/>
                      <a:pt x="68" y="200"/>
                    </a:cubicBezTo>
                    <a:cubicBezTo>
                      <a:pt x="65" y="203"/>
                      <a:pt x="62" y="205"/>
                      <a:pt x="59" y="207"/>
                    </a:cubicBezTo>
                    <a:cubicBezTo>
                      <a:pt x="58" y="207"/>
                      <a:pt x="58" y="208"/>
                      <a:pt x="57" y="209"/>
                    </a:cubicBezTo>
                    <a:cubicBezTo>
                      <a:pt x="53" y="211"/>
                      <a:pt x="49" y="214"/>
                      <a:pt x="45" y="217"/>
                    </a:cubicBezTo>
                    <a:cubicBezTo>
                      <a:pt x="44" y="217"/>
                      <a:pt x="43" y="218"/>
                      <a:pt x="42" y="219"/>
                    </a:cubicBezTo>
                    <a:cubicBezTo>
                      <a:pt x="39" y="221"/>
                      <a:pt x="36" y="223"/>
                      <a:pt x="32" y="225"/>
                    </a:cubicBezTo>
                    <a:cubicBezTo>
                      <a:pt x="31" y="226"/>
                      <a:pt x="29" y="227"/>
                      <a:pt x="28" y="228"/>
                    </a:cubicBezTo>
                    <a:cubicBezTo>
                      <a:pt x="25" y="230"/>
                      <a:pt x="22" y="232"/>
                      <a:pt x="18" y="234"/>
                    </a:cubicBezTo>
                    <a:cubicBezTo>
                      <a:pt x="17" y="235"/>
                      <a:pt x="16" y="236"/>
                      <a:pt x="14" y="237"/>
                    </a:cubicBezTo>
                    <a:cubicBezTo>
                      <a:pt x="9" y="240"/>
                      <a:pt x="5" y="243"/>
                      <a:pt x="0" y="246"/>
                    </a:cubicBezTo>
                    <a:cubicBezTo>
                      <a:pt x="38" y="229"/>
                      <a:pt x="582" y="166"/>
                      <a:pt x="582" y="138"/>
                    </a:cubicBezTo>
                    <a:cubicBezTo>
                      <a:pt x="582" y="42"/>
                      <a:pt x="582" y="42"/>
                      <a:pt x="582" y="42"/>
                    </a:cubicBezTo>
                    <a:lnTo>
                      <a:pt x="308" y="42"/>
                    </a:lnTo>
                    <a:close/>
                  </a:path>
                </a:pathLst>
              </a:custGeom>
              <a:solidFill>
                <a:schemeClr val="tx1"/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7" name="Freeform 291"/>
              <p:cNvSpPr/>
              <p:nvPr/>
            </p:nvSpPr>
            <p:spPr bwMode="auto">
              <a:xfrm>
                <a:off x="593183" y="3594503"/>
                <a:ext cx="4707" cy="0"/>
              </a:xfrm>
              <a:custGeom>
                <a:avLst/>
                <a:gdLst>
                  <a:gd name="T0" fmla="*/ 3 w 3"/>
                  <a:gd name="T1" fmla="*/ 2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 extrusionOk="0"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8" name="Freeform 292"/>
              <p:cNvSpPr/>
              <p:nvPr/>
            </p:nvSpPr>
            <p:spPr bwMode="auto">
              <a:xfrm>
                <a:off x="484231" y="35077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49" name="Freeform 293"/>
              <p:cNvSpPr/>
              <p:nvPr/>
            </p:nvSpPr>
            <p:spPr bwMode="auto">
              <a:xfrm>
                <a:off x="484231" y="3507752"/>
                <a:ext cx="0" cy="17915"/>
              </a:xfrm>
              <a:custGeom>
                <a:avLst/>
                <a:gdLst>
                  <a:gd name="T0" fmla="*/ 0 h 8"/>
                  <a:gd name="T1" fmla="*/ 0 h 8"/>
                  <a:gd name="T2" fmla="*/ 8 h 8"/>
                  <a:gd name="T3" fmla="*/ 8 h 8"/>
                  <a:gd name="T4" fmla="*/ 0 h 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0" name="Freeform 294"/>
              <p:cNvSpPr/>
              <p:nvPr/>
            </p:nvSpPr>
            <p:spPr bwMode="auto">
              <a:xfrm>
                <a:off x="1494394" y="3517182"/>
                <a:ext cx="0" cy="11315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1" name="Freeform 296"/>
              <p:cNvSpPr/>
              <p:nvPr/>
            </p:nvSpPr>
            <p:spPr bwMode="auto">
              <a:xfrm>
                <a:off x="484231" y="34945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2" name="Freeform 303"/>
              <p:cNvSpPr/>
              <p:nvPr/>
            </p:nvSpPr>
            <p:spPr bwMode="auto">
              <a:xfrm>
                <a:off x="1233446" y="3468150"/>
                <a:ext cx="1344" cy="15086"/>
              </a:xfrm>
              <a:custGeom>
                <a:avLst/>
                <a:gdLst>
                  <a:gd name="T0" fmla="*/ 0 w 1"/>
                  <a:gd name="T1" fmla="*/ 0 h 7"/>
                  <a:gd name="T2" fmla="*/ 0 w 1"/>
                  <a:gd name="T3" fmla="*/ 6 h 7"/>
                  <a:gd name="T4" fmla="*/ 1 w 1"/>
                  <a:gd name="T5" fmla="*/ 7 h 7"/>
                  <a:gd name="T6" fmla="*/ 1 w 1"/>
                  <a:gd name="T7" fmla="*/ 1 h 7"/>
                  <a:gd name="T8" fmla="*/ 0 w 1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7" extrusionOk="0"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3" name="Freeform 304"/>
              <p:cNvSpPr/>
              <p:nvPr/>
            </p:nvSpPr>
            <p:spPr bwMode="auto">
              <a:xfrm>
                <a:off x="1225377" y="3458719"/>
                <a:ext cx="8069" cy="35831"/>
              </a:xfrm>
              <a:custGeom>
                <a:avLst/>
                <a:gdLst>
                  <a:gd name="T0" fmla="*/ 4 w 5"/>
                  <a:gd name="T1" fmla="*/ 0 h 16"/>
                  <a:gd name="T2" fmla="*/ 0 w 5"/>
                  <a:gd name="T3" fmla="*/ 10 h 16"/>
                  <a:gd name="T4" fmla="*/ 0 w 5"/>
                  <a:gd name="T5" fmla="*/ 16 h 16"/>
                  <a:gd name="T6" fmla="*/ 4 w 5"/>
                  <a:gd name="T7" fmla="*/ 7 h 16"/>
                  <a:gd name="T8" fmla="*/ 5 w 5"/>
                  <a:gd name="T9" fmla="*/ 10 h 16"/>
                  <a:gd name="T10" fmla="*/ 5 w 5"/>
                  <a:gd name="T11" fmla="*/ 4 h 16"/>
                  <a:gd name="T12" fmla="*/ 4 w 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6" extrusionOk="0">
                    <a:moveTo>
                      <a:pt x="4" y="0"/>
                    </a:moveTo>
                    <a:cubicBezTo>
                      <a:pt x="4" y="0"/>
                      <a:pt x="2" y="4"/>
                      <a:pt x="0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0"/>
                      <a:pt x="4" y="7"/>
                      <a:pt x="4" y="7"/>
                    </a:cubicBezTo>
                    <a:cubicBezTo>
                      <a:pt x="4" y="7"/>
                      <a:pt x="4" y="8"/>
                      <a:pt x="5" y="10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4" name="Freeform 305"/>
              <p:cNvSpPr/>
              <p:nvPr/>
            </p:nvSpPr>
            <p:spPr bwMode="auto">
              <a:xfrm>
                <a:off x="978552" y="3456833"/>
                <a:ext cx="1344" cy="24515"/>
              </a:xfrm>
              <a:custGeom>
                <a:avLst/>
                <a:gdLst>
                  <a:gd name="T0" fmla="*/ 1 w 1"/>
                  <a:gd name="T1" fmla="*/ 0 h 11"/>
                  <a:gd name="T2" fmla="*/ 0 w 1"/>
                  <a:gd name="T3" fmla="*/ 4 h 11"/>
                  <a:gd name="T4" fmla="*/ 0 w 1"/>
                  <a:gd name="T5" fmla="*/ 11 h 11"/>
                  <a:gd name="T6" fmla="*/ 1 w 1"/>
                  <a:gd name="T7" fmla="*/ 7 h 11"/>
                  <a:gd name="T8" fmla="*/ 1 w 1"/>
                  <a:gd name="T9" fmla="*/ 9 h 11"/>
                  <a:gd name="T10" fmla="*/ 1 w 1"/>
                  <a:gd name="T11" fmla="*/ 3 h 11"/>
                  <a:gd name="T12" fmla="*/ 1 w 1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1" extrusionOk="0">
                    <a:moveTo>
                      <a:pt x="1" y="0"/>
                    </a:moveTo>
                    <a:cubicBezTo>
                      <a:pt x="1" y="0"/>
                      <a:pt x="1" y="2"/>
                      <a:pt x="0" y="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555" name="Freeform 307"/>
              <p:cNvSpPr/>
              <p:nvPr/>
            </p:nvSpPr>
            <p:spPr bwMode="auto">
              <a:xfrm>
                <a:off x="595874" y="3594503"/>
                <a:ext cx="10087" cy="0"/>
              </a:xfrm>
              <a:custGeom>
                <a:avLst/>
                <a:gdLst>
                  <a:gd name="T0" fmla="*/ 6 w 6"/>
                  <a:gd name="T1" fmla="*/ 0 w 6"/>
                  <a:gd name="T2" fmla="*/ 1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 extrusionOk="0">
                    <a:moveTo>
                      <a:pt x="6" y="0"/>
                    </a:moveTo>
                    <a:cubicBezTo>
                      <a:pt x="4" y="0"/>
                      <a:pt x="2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</p:grpSp>
        <p:grpSp>
          <p:nvGrpSpPr>
            <p:cNvPr id="374" name="组合 217"/>
            <p:cNvGrpSpPr/>
            <p:nvPr/>
          </p:nvGrpSpPr>
          <p:grpSpPr bwMode="auto">
            <a:xfrm>
              <a:off x="3356822" y="818574"/>
              <a:ext cx="2010724" cy="3545043"/>
              <a:chOff x="0" y="0"/>
              <a:chExt cx="2010724" cy="3545043"/>
            </a:xfrm>
          </p:grpSpPr>
          <p:sp>
            <p:nvSpPr>
              <p:cNvPr id="424" name="Rectangle 217"/>
              <p:cNvSpPr>
                <a:spLocks noChangeArrowheads="1"/>
              </p:cNvSpPr>
              <p:nvPr/>
            </p:nvSpPr>
            <p:spPr bwMode="auto">
              <a:xfrm>
                <a:off x="811488" y="2418993"/>
                <a:ext cx="10490" cy="11260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5" name="Freeform 219"/>
              <p:cNvSpPr/>
              <p:nvPr/>
            </p:nvSpPr>
            <p:spPr bwMode="auto">
              <a:xfrm>
                <a:off x="539493" y="3494414"/>
                <a:ext cx="0" cy="11251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  <a:gd name="T4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6" name="Freeform 220"/>
              <p:cNvSpPr/>
              <p:nvPr/>
            </p:nvSpPr>
            <p:spPr bwMode="auto">
              <a:xfrm>
                <a:off x="539493" y="3440971"/>
                <a:ext cx="2247" cy="53442"/>
              </a:xfrm>
              <a:custGeom>
                <a:avLst/>
                <a:gdLst>
                  <a:gd name="T0" fmla="*/ 0 w 1"/>
                  <a:gd name="T1" fmla="*/ 0 h 24"/>
                  <a:gd name="T2" fmla="*/ 0 w 1"/>
                  <a:gd name="T3" fmla="*/ 24 h 24"/>
                  <a:gd name="T4" fmla="*/ 0 w 1"/>
                  <a:gd name="T5" fmla="*/ 24 h 24"/>
                  <a:gd name="T6" fmla="*/ 1 w 1"/>
                  <a:gd name="T7" fmla="*/ 16 h 24"/>
                  <a:gd name="T8" fmla="*/ 0 w 1"/>
                  <a:gd name="T9" fmla="*/ 8 h 24"/>
                  <a:gd name="T10" fmla="*/ 0 w 1"/>
                  <a:gd name="T11" fmla="*/ 8 h 24"/>
                  <a:gd name="T12" fmla="*/ 0 w 1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4" extrusionOk="0">
                    <a:moveTo>
                      <a:pt x="0" y="0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22"/>
                      <a:pt x="1" y="19"/>
                      <a:pt x="1" y="16"/>
                    </a:cubicBezTo>
                    <a:cubicBezTo>
                      <a:pt x="1" y="13"/>
                      <a:pt x="1" y="11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7" name="Freeform 221"/>
              <p:cNvSpPr/>
              <p:nvPr/>
            </p:nvSpPr>
            <p:spPr bwMode="auto">
              <a:xfrm>
                <a:off x="1365220" y="2418993"/>
                <a:ext cx="10490" cy="35628"/>
              </a:xfrm>
              <a:custGeom>
                <a:avLst/>
                <a:gdLst>
                  <a:gd name="T0" fmla="*/ 6 w 6"/>
                  <a:gd name="T1" fmla="*/ 0 h 16"/>
                  <a:gd name="T2" fmla="*/ 0 w 6"/>
                  <a:gd name="T3" fmla="*/ 0 h 16"/>
                  <a:gd name="T4" fmla="*/ 0 w 6"/>
                  <a:gd name="T5" fmla="*/ 15 h 16"/>
                  <a:gd name="T6" fmla="*/ 6 w 6"/>
                  <a:gd name="T7" fmla="*/ 16 h 16"/>
                  <a:gd name="T8" fmla="*/ 6 w 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6" extrusionOk="0">
                    <a:moveTo>
                      <a:pt x="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" y="16"/>
                      <a:pt x="4" y="16"/>
                      <a:pt x="6" y="16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8" name="Freeform 222"/>
              <p:cNvSpPr/>
              <p:nvPr/>
            </p:nvSpPr>
            <p:spPr bwMode="auto">
              <a:xfrm>
                <a:off x="1365220" y="2452746"/>
                <a:ext cx="10490" cy="950721"/>
              </a:xfrm>
              <a:custGeom>
                <a:avLst/>
                <a:gdLst>
                  <a:gd name="T0" fmla="*/ 0 w 6"/>
                  <a:gd name="T1" fmla="*/ 0 h 429"/>
                  <a:gd name="T2" fmla="*/ 0 w 6"/>
                  <a:gd name="T3" fmla="*/ 0 h 429"/>
                  <a:gd name="T4" fmla="*/ 5 w 6"/>
                  <a:gd name="T5" fmla="*/ 1 h 429"/>
                  <a:gd name="T6" fmla="*/ 5 w 6"/>
                  <a:gd name="T7" fmla="*/ 428 h 429"/>
                  <a:gd name="T8" fmla="*/ 6 w 6"/>
                  <a:gd name="T9" fmla="*/ 429 h 429"/>
                  <a:gd name="T10" fmla="*/ 6 w 6"/>
                  <a:gd name="T11" fmla="*/ 1 h 429"/>
                  <a:gd name="T12" fmla="*/ 0 w 6"/>
                  <a:gd name="T13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29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1"/>
                      <a:pt x="5" y="1"/>
                    </a:cubicBezTo>
                    <a:cubicBezTo>
                      <a:pt x="5" y="428"/>
                      <a:pt x="5" y="428"/>
                      <a:pt x="5" y="428"/>
                    </a:cubicBezTo>
                    <a:cubicBezTo>
                      <a:pt x="5" y="428"/>
                      <a:pt x="6" y="429"/>
                      <a:pt x="6" y="42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2" y="1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29" name="Freeform 224"/>
              <p:cNvSpPr/>
              <p:nvPr/>
            </p:nvSpPr>
            <p:spPr bwMode="auto">
              <a:xfrm>
                <a:off x="1090227" y="2418993"/>
                <a:ext cx="1498" cy="979787"/>
              </a:xfrm>
              <a:custGeom>
                <a:avLst/>
                <a:gdLst>
                  <a:gd name="T0" fmla="*/ 1 w 1"/>
                  <a:gd name="T1" fmla="*/ 0 h 442"/>
                  <a:gd name="T2" fmla="*/ 0 w 1"/>
                  <a:gd name="T3" fmla="*/ 0 h 442"/>
                  <a:gd name="T4" fmla="*/ 0 w 1"/>
                  <a:gd name="T5" fmla="*/ 442 h 442"/>
                  <a:gd name="T6" fmla="*/ 1 w 1"/>
                  <a:gd name="T7" fmla="*/ 438 h 442"/>
                  <a:gd name="T8" fmla="*/ 1 w 1"/>
                  <a:gd name="T9" fmla="*/ 441 h 442"/>
                  <a:gd name="T10" fmla="*/ 1 w 1"/>
                  <a:gd name="T11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42" extrusionOk="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42"/>
                      <a:pt x="0" y="442"/>
                      <a:pt x="0" y="442"/>
                    </a:cubicBezTo>
                    <a:cubicBezTo>
                      <a:pt x="1" y="440"/>
                      <a:pt x="1" y="438"/>
                      <a:pt x="1" y="438"/>
                    </a:cubicBezTo>
                    <a:cubicBezTo>
                      <a:pt x="1" y="438"/>
                      <a:pt x="1" y="439"/>
                      <a:pt x="1" y="44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0" name="Freeform 228"/>
              <p:cNvSpPr/>
              <p:nvPr/>
            </p:nvSpPr>
            <p:spPr bwMode="auto">
              <a:xfrm>
                <a:off x="995815" y="1443895"/>
                <a:ext cx="334186" cy="81570"/>
              </a:xfrm>
              <a:custGeom>
                <a:avLst/>
                <a:gdLst>
                  <a:gd name="T0" fmla="*/ 0 w 188"/>
                  <a:gd name="T1" fmla="*/ 0 h 37"/>
                  <a:gd name="T2" fmla="*/ 188 w 188"/>
                  <a:gd name="T3" fmla="*/ 4 h 37"/>
                  <a:gd name="T4" fmla="*/ 50 w 188"/>
                  <a:gd name="T5" fmla="*/ 37 h 37"/>
                  <a:gd name="T6" fmla="*/ 0 w 188"/>
                  <a:gd name="T7" fmla="*/ 36 h 37"/>
                  <a:gd name="T8" fmla="*/ 0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0" y="0"/>
                    </a:moveTo>
                    <a:cubicBezTo>
                      <a:pt x="67" y="0"/>
                      <a:pt x="130" y="1"/>
                      <a:pt x="188" y="4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34" y="36"/>
                      <a:pt x="18" y="36"/>
                      <a:pt x="0" y="3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1" name="Freeform 229"/>
              <p:cNvSpPr/>
              <p:nvPr/>
            </p:nvSpPr>
            <p:spPr bwMode="auto">
              <a:xfrm>
                <a:off x="1084982" y="1377326"/>
                <a:ext cx="534249" cy="79695"/>
              </a:xfrm>
              <a:custGeom>
                <a:avLst/>
                <a:gdLst>
                  <a:gd name="T0" fmla="*/ 138 w 301"/>
                  <a:gd name="T1" fmla="*/ 0 h 36"/>
                  <a:gd name="T2" fmla="*/ 301 w 301"/>
                  <a:gd name="T3" fmla="*/ 11 h 36"/>
                  <a:gd name="T4" fmla="*/ 42 w 301"/>
                  <a:gd name="T5" fmla="*/ 36 h 36"/>
                  <a:gd name="T6" fmla="*/ 0 w 301"/>
                  <a:gd name="T7" fmla="*/ 34 h 36"/>
                  <a:gd name="T8" fmla="*/ 13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138" y="0"/>
                    </a:moveTo>
                    <a:cubicBezTo>
                      <a:pt x="199" y="3"/>
                      <a:pt x="254" y="6"/>
                      <a:pt x="301" y="11"/>
                    </a:cubicBezTo>
                    <a:cubicBezTo>
                      <a:pt x="42" y="36"/>
                      <a:pt x="42" y="36"/>
                      <a:pt x="42" y="36"/>
                    </a:cubicBezTo>
                    <a:cubicBezTo>
                      <a:pt x="30" y="35"/>
                      <a:pt x="16" y="34"/>
                      <a:pt x="0" y="34"/>
                    </a:cubicBez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2" name="Freeform 230"/>
              <p:cNvSpPr/>
              <p:nvPr/>
            </p:nvSpPr>
            <p:spPr bwMode="auto">
              <a:xfrm>
                <a:off x="1159164" y="1328571"/>
                <a:ext cx="646644" cy="63756"/>
              </a:xfrm>
              <a:custGeom>
                <a:avLst/>
                <a:gdLst>
                  <a:gd name="T0" fmla="*/ 258 w 364"/>
                  <a:gd name="T1" fmla="*/ 0 h 29"/>
                  <a:gd name="T2" fmla="*/ 364 w 364"/>
                  <a:gd name="T3" fmla="*/ 15 h 29"/>
                  <a:gd name="T4" fmla="*/ 28 w 364"/>
                  <a:gd name="T5" fmla="*/ 29 h 29"/>
                  <a:gd name="T6" fmla="*/ 0 w 364"/>
                  <a:gd name="T7" fmla="*/ 25 h 29"/>
                  <a:gd name="T8" fmla="*/ 258 w 364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9" extrusionOk="0">
                    <a:moveTo>
                      <a:pt x="258" y="0"/>
                    </a:moveTo>
                    <a:cubicBezTo>
                      <a:pt x="303" y="4"/>
                      <a:pt x="339" y="9"/>
                      <a:pt x="364" y="15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1" y="28"/>
                      <a:pt x="12" y="26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3" name="Freeform 231"/>
              <p:cNvSpPr/>
              <p:nvPr/>
            </p:nvSpPr>
            <p:spPr bwMode="auto">
              <a:xfrm>
                <a:off x="657132" y="1517027"/>
                <a:ext cx="338682" cy="81570"/>
              </a:xfrm>
              <a:custGeom>
                <a:avLst/>
                <a:gdLst>
                  <a:gd name="T0" fmla="*/ 0 w 191"/>
                  <a:gd name="T1" fmla="*/ 4 h 37"/>
                  <a:gd name="T2" fmla="*/ 141 w 191"/>
                  <a:gd name="T3" fmla="*/ 37 h 37"/>
                  <a:gd name="T4" fmla="*/ 191 w 191"/>
                  <a:gd name="T5" fmla="*/ 36 h 37"/>
                  <a:gd name="T6" fmla="*/ 191 w 191"/>
                  <a:gd name="T7" fmla="*/ 0 h 37"/>
                  <a:gd name="T8" fmla="*/ 0 w 191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1" h="37" extrusionOk="0">
                    <a:moveTo>
                      <a:pt x="0" y="4"/>
                    </a:moveTo>
                    <a:cubicBezTo>
                      <a:pt x="141" y="37"/>
                      <a:pt x="141" y="37"/>
                      <a:pt x="141" y="37"/>
                    </a:cubicBezTo>
                    <a:cubicBezTo>
                      <a:pt x="157" y="37"/>
                      <a:pt x="173" y="36"/>
                      <a:pt x="191" y="36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123" y="0"/>
                      <a:pt x="59" y="2"/>
                      <a:pt x="0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4" name="Freeform 232"/>
              <p:cNvSpPr/>
              <p:nvPr/>
            </p:nvSpPr>
            <p:spPr bwMode="auto">
              <a:xfrm>
                <a:off x="374648" y="1598598"/>
                <a:ext cx="532750" cy="79695"/>
              </a:xfrm>
              <a:custGeom>
                <a:avLst/>
                <a:gdLst>
                  <a:gd name="T0" fmla="*/ 159 w 300"/>
                  <a:gd name="T1" fmla="*/ 0 h 36"/>
                  <a:gd name="T2" fmla="*/ 300 w 300"/>
                  <a:gd name="T3" fmla="*/ 33 h 36"/>
                  <a:gd name="T4" fmla="*/ 258 w 300"/>
                  <a:gd name="T5" fmla="*/ 36 h 36"/>
                  <a:gd name="T6" fmla="*/ 0 w 300"/>
                  <a:gd name="T7" fmla="*/ 11 h 36"/>
                  <a:gd name="T8" fmla="*/ 159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159" y="0"/>
                    </a:moveTo>
                    <a:cubicBezTo>
                      <a:pt x="300" y="33"/>
                      <a:pt x="300" y="33"/>
                      <a:pt x="300" y="33"/>
                    </a:cubicBezTo>
                    <a:cubicBezTo>
                      <a:pt x="284" y="34"/>
                      <a:pt x="270" y="35"/>
                      <a:pt x="258" y="36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45" y="6"/>
                      <a:pt x="99" y="3"/>
                      <a:pt x="15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5" name="Freeform 233"/>
              <p:cNvSpPr/>
              <p:nvPr/>
            </p:nvSpPr>
            <p:spPr bwMode="auto">
              <a:xfrm>
                <a:off x="182827" y="1696107"/>
                <a:ext cx="649641" cy="64692"/>
              </a:xfrm>
              <a:custGeom>
                <a:avLst/>
                <a:gdLst>
                  <a:gd name="T0" fmla="*/ 108 w 366"/>
                  <a:gd name="T1" fmla="*/ 0 h 29"/>
                  <a:gd name="T2" fmla="*/ 366 w 366"/>
                  <a:gd name="T3" fmla="*/ 25 h 29"/>
                  <a:gd name="T4" fmla="*/ 338 w 366"/>
                  <a:gd name="T5" fmla="*/ 29 h 29"/>
                  <a:gd name="T6" fmla="*/ 0 w 366"/>
                  <a:gd name="T7" fmla="*/ 16 h 29"/>
                  <a:gd name="T8" fmla="*/ 108 w 366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29" extrusionOk="0">
                    <a:moveTo>
                      <a:pt x="108" y="0"/>
                    </a:moveTo>
                    <a:cubicBezTo>
                      <a:pt x="366" y="25"/>
                      <a:pt x="366" y="25"/>
                      <a:pt x="366" y="25"/>
                    </a:cubicBezTo>
                    <a:cubicBezTo>
                      <a:pt x="354" y="26"/>
                      <a:pt x="345" y="28"/>
                      <a:pt x="338" y="29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5" y="9"/>
                      <a:pt x="62" y="4"/>
                      <a:pt x="1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6" name="Freeform 234"/>
              <p:cNvSpPr/>
              <p:nvPr/>
            </p:nvSpPr>
            <p:spPr bwMode="auto">
              <a:xfrm>
                <a:off x="117639" y="1804869"/>
                <a:ext cx="665376" cy="42192"/>
              </a:xfrm>
              <a:custGeom>
                <a:avLst/>
                <a:gdLst>
                  <a:gd name="T0" fmla="*/ 37 w 375"/>
                  <a:gd name="T1" fmla="*/ 0 h 19"/>
                  <a:gd name="T2" fmla="*/ 375 w 375"/>
                  <a:gd name="T3" fmla="*/ 14 h 19"/>
                  <a:gd name="T4" fmla="*/ 365 w 375"/>
                  <a:gd name="T5" fmla="*/ 19 h 19"/>
                  <a:gd name="T6" fmla="*/ 0 w 375"/>
                  <a:gd name="T7" fmla="*/ 19 h 19"/>
                  <a:gd name="T8" fmla="*/ 37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7" y="0"/>
                    </a:moveTo>
                    <a:cubicBezTo>
                      <a:pt x="375" y="14"/>
                      <a:pt x="375" y="14"/>
                      <a:pt x="375" y="14"/>
                    </a:cubicBezTo>
                    <a:cubicBezTo>
                      <a:pt x="369" y="15"/>
                      <a:pt x="365" y="17"/>
                      <a:pt x="365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12"/>
                      <a:pt x="13" y="6"/>
                      <a:pt x="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7" name="Rectangle 235"/>
              <p:cNvSpPr>
                <a:spLocks noChangeArrowheads="1"/>
              </p:cNvSpPr>
              <p:nvPr/>
            </p:nvSpPr>
            <p:spPr bwMode="auto">
              <a:xfrm>
                <a:off x="117639" y="1847061"/>
                <a:ext cx="647393" cy="7313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8" name="Freeform 236"/>
              <p:cNvSpPr/>
              <p:nvPr/>
            </p:nvSpPr>
            <p:spPr bwMode="auto">
              <a:xfrm>
                <a:off x="182827" y="1731736"/>
                <a:ext cx="600186" cy="102197"/>
              </a:xfrm>
              <a:custGeom>
                <a:avLst/>
                <a:gdLst>
                  <a:gd name="T0" fmla="*/ 801 w 801"/>
                  <a:gd name="T1" fmla="*/ 109 h 109"/>
                  <a:gd name="T2" fmla="*/ 0 w 801"/>
                  <a:gd name="T3" fmla="*/ 78 h 109"/>
                  <a:gd name="T4" fmla="*/ 0 w 801"/>
                  <a:gd name="T5" fmla="*/ 0 h 109"/>
                  <a:gd name="T6" fmla="*/ 801 w 801"/>
                  <a:gd name="T7" fmla="*/ 31 h 109"/>
                  <a:gd name="T8" fmla="*/ 801 w 801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1" h="109" extrusionOk="0">
                    <a:moveTo>
                      <a:pt x="801" y="109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801" y="31"/>
                    </a:lnTo>
                    <a:lnTo>
                      <a:pt x="801" y="10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39" name="Freeform 237"/>
              <p:cNvSpPr/>
              <p:nvPr/>
            </p:nvSpPr>
            <p:spPr bwMode="auto">
              <a:xfrm>
                <a:off x="374648" y="1622975"/>
                <a:ext cx="457821" cy="131263"/>
              </a:xfrm>
              <a:custGeom>
                <a:avLst/>
                <a:gdLst>
                  <a:gd name="T0" fmla="*/ 611 w 611"/>
                  <a:gd name="T1" fmla="*/ 140 h 140"/>
                  <a:gd name="T2" fmla="*/ 0 w 611"/>
                  <a:gd name="T3" fmla="*/ 78 h 140"/>
                  <a:gd name="T4" fmla="*/ 0 w 611"/>
                  <a:gd name="T5" fmla="*/ 0 h 140"/>
                  <a:gd name="T6" fmla="*/ 611 w 611"/>
                  <a:gd name="T7" fmla="*/ 59 h 140"/>
                  <a:gd name="T8" fmla="*/ 611 w 61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1" h="140" extrusionOk="0">
                    <a:moveTo>
                      <a:pt x="611" y="140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611" y="59"/>
                    </a:lnTo>
                    <a:lnTo>
                      <a:pt x="611" y="14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0" name="Freeform 238"/>
              <p:cNvSpPr/>
              <p:nvPr/>
            </p:nvSpPr>
            <p:spPr bwMode="auto">
              <a:xfrm>
                <a:off x="657132" y="1525465"/>
                <a:ext cx="250265" cy="148140"/>
              </a:xfrm>
              <a:custGeom>
                <a:avLst/>
                <a:gdLst>
                  <a:gd name="T0" fmla="*/ 334 w 334"/>
                  <a:gd name="T1" fmla="*/ 158 h 158"/>
                  <a:gd name="T2" fmla="*/ 0 w 334"/>
                  <a:gd name="T3" fmla="*/ 78 h 158"/>
                  <a:gd name="T4" fmla="*/ 0 w 334"/>
                  <a:gd name="T5" fmla="*/ 0 h 158"/>
                  <a:gd name="T6" fmla="*/ 334 w 334"/>
                  <a:gd name="T7" fmla="*/ 78 h 158"/>
                  <a:gd name="T8" fmla="*/ 334 w 334"/>
                  <a:gd name="T9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4" h="158" extrusionOk="0">
                    <a:moveTo>
                      <a:pt x="334" y="158"/>
                    </a:moveTo>
                    <a:lnTo>
                      <a:pt x="0" y="78"/>
                    </a:lnTo>
                    <a:lnTo>
                      <a:pt x="0" y="0"/>
                    </a:lnTo>
                    <a:lnTo>
                      <a:pt x="334" y="78"/>
                    </a:lnTo>
                    <a:lnTo>
                      <a:pt x="334" y="15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1" name="Freeform 239"/>
              <p:cNvSpPr/>
              <p:nvPr/>
            </p:nvSpPr>
            <p:spPr bwMode="auto">
              <a:xfrm>
                <a:off x="373149" y="2013014"/>
                <a:ext cx="459319" cy="126575"/>
              </a:xfrm>
              <a:custGeom>
                <a:avLst/>
                <a:gdLst>
                  <a:gd name="T0" fmla="*/ 613 w 613"/>
                  <a:gd name="T1" fmla="*/ 76 h 135"/>
                  <a:gd name="T2" fmla="*/ 0 w 613"/>
                  <a:gd name="T3" fmla="*/ 135 h 135"/>
                  <a:gd name="T4" fmla="*/ 0 w 613"/>
                  <a:gd name="T5" fmla="*/ 57 h 135"/>
                  <a:gd name="T6" fmla="*/ 613 w 613"/>
                  <a:gd name="T7" fmla="*/ 0 h 135"/>
                  <a:gd name="T8" fmla="*/ 613 w 613"/>
                  <a:gd name="T9" fmla="*/ 7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3" h="135" extrusionOk="0">
                    <a:moveTo>
                      <a:pt x="613" y="76"/>
                    </a:moveTo>
                    <a:lnTo>
                      <a:pt x="0" y="135"/>
                    </a:lnTo>
                    <a:lnTo>
                      <a:pt x="0" y="57"/>
                    </a:lnTo>
                    <a:lnTo>
                      <a:pt x="613" y="0"/>
                    </a:lnTo>
                    <a:lnTo>
                      <a:pt x="613" y="76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2" name="Freeform 240"/>
              <p:cNvSpPr/>
              <p:nvPr/>
            </p:nvSpPr>
            <p:spPr bwMode="auto">
              <a:xfrm>
                <a:off x="662378" y="2090835"/>
                <a:ext cx="245020" cy="146265"/>
              </a:xfrm>
              <a:custGeom>
                <a:avLst/>
                <a:gdLst>
                  <a:gd name="T0" fmla="*/ 327 w 327"/>
                  <a:gd name="T1" fmla="*/ 80 h 156"/>
                  <a:gd name="T2" fmla="*/ 0 w 327"/>
                  <a:gd name="T3" fmla="*/ 156 h 156"/>
                  <a:gd name="T4" fmla="*/ 0 w 327"/>
                  <a:gd name="T5" fmla="*/ 78 h 156"/>
                  <a:gd name="T6" fmla="*/ 327 w 327"/>
                  <a:gd name="T7" fmla="*/ 0 h 156"/>
                  <a:gd name="T8" fmla="*/ 327 w 327"/>
                  <a:gd name="T9" fmla="*/ 8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7" h="156" extrusionOk="0">
                    <a:moveTo>
                      <a:pt x="327" y="80"/>
                    </a:moveTo>
                    <a:lnTo>
                      <a:pt x="0" y="156"/>
                    </a:lnTo>
                    <a:lnTo>
                      <a:pt x="0" y="78"/>
                    </a:lnTo>
                    <a:lnTo>
                      <a:pt x="327" y="0"/>
                    </a:lnTo>
                    <a:lnTo>
                      <a:pt x="327" y="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3" name="Freeform 241"/>
              <p:cNvSpPr/>
              <p:nvPr/>
            </p:nvSpPr>
            <p:spPr bwMode="auto">
              <a:xfrm>
                <a:off x="186573" y="2004576"/>
                <a:ext cx="645894" cy="61881"/>
              </a:xfrm>
              <a:custGeom>
                <a:avLst/>
                <a:gdLst>
                  <a:gd name="T0" fmla="*/ 336 w 364"/>
                  <a:gd name="T1" fmla="*/ 0 h 28"/>
                  <a:gd name="T2" fmla="*/ 364 w 364"/>
                  <a:gd name="T3" fmla="*/ 4 h 28"/>
                  <a:gd name="T4" fmla="*/ 105 w 364"/>
                  <a:gd name="T5" fmla="*/ 28 h 28"/>
                  <a:gd name="T6" fmla="*/ 0 w 364"/>
                  <a:gd name="T7" fmla="*/ 14 h 28"/>
                  <a:gd name="T8" fmla="*/ 336 w 364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28" extrusionOk="0">
                    <a:moveTo>
                      <a:pt x="336" y="0"/>
                    </a:moveTo>
                    <a:cubicBezTo>
                      <a:pt x="343" y="2"/>
                      <a:pt x="353" y="3"/>
                      <a:pt x="364" y="4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60" y="24"/>
                      <a:pt x="25" y="20"/>
                      <a:pt x="0" y="14"/>
                    </a:cubicBez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4" name="Freeform 242"/>
              <p:cNvSpPr/>
              <p:nvPr/>
            </p:nvSpPr>
            <p:spPr bwMode="auto">
              <a:xfrm>
                <a:off x="373149" y="2084271"/>
                <a:ext cx="534249" cy="79695"/>
              </a:xfrm>
              <a:custGeom>
                <a:avLst/>
                <a:gdLst>
                  <a:gd name="T0" fmla="*/ 258 w 301"/>
                  <a:gd name="T1" fmla="*/ 0 h 36"/>
                  <a:gd name="T2" fmla="*/ 301 w 301"/>
                  <a:gd name="T3" fmla="*/ 3 h 36"/>
                  <a:gd name="T4" fmla="*/ 163 w 301"/>
                  <a:gd name="T5" fmla="*/ 36 h 36"/>
                  <a:gd name="T6" fmla="*/ 0 w 301"/>
                  <a:gd name="T7" fmla="*/ 25 h 36"/>
                  <a:gd name="T8" fmla="*/ 258 w 301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36" extrusionOk="0">
                    <a:moveTo>
                      <a:pt x="258" y="0"/>
                    </a:moveTo>
                    <a:cubicBezTo>
                      <a:pt x="270" y="1"/>
                      <a:pt x="285" y="2"/>
                      <a:pt x="301" y="3"/>
                    </a:cubicBezTo>
                    <a:cubicBezTo>
                      <a:pt x="163" y="36"/>
                      <a:pt x="163" y="36"/>
                      <a:pt x="163" y="36"/>
                    </a:cubicBezTo>
                    <a:cubicBezTo>
                      <a:pt x="101" y="34"/>
                      <a:pt x="46" y="30"/>
                      <a:pt x="0" y="25"/>
                    </a:cubicBez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5" name="Freeform 243"/>
              <p:cNvSpPr/>
              <p:nvPr/>
            </p:nvSpPr>
            <p:spPr bwMode="auto">
              <a:xfrm>
                <a:off x="660879" y="2165842"/>
                <a:ext cx="333436" cy="82508"/>
              </a:xfrm>
              <a:custGeom>
                <a:avLst/>
                <a:gdLst>
                  <a:gd name="T0" fmla="*/ 139 w 188"/>
                  <a:gd name="T1" fmla="*/ 0 h 37"/>
                  <a:gd name="T2" fmla="*/ 188 w 188"/>
                  <a:gd name="T3" fmla="*/ 1 h 37"/>
                  <a:gd name="T4" fmla="*/ 188 w 188"/>
                  <a:gd name="T5" fmla="*/ 37 h 37"/>
                  <a:gd name="T6" fmla="*/ 0 w 188"/>
                  <a:gd name="T7" fmla="*/ 32 h 37"/>
                  <a:gd name="T8" fmla="*/ 139 w 18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8" h="37" extrusionOk="0">
                    <a:moveTo>
                      <a:pt x="139" y="0"/>
                    </a:moveTo>
                    <a:cubicBezTo>
                      <a:pt x="154" y="1"/>
                      <a:pt x="171" y="1"/>
                      <a:pt x="188" y="1"/>
                    </a:cubicBezTo>
                    <a:cubicBezTo>
                      <a:pt x="188" y="37"/>
                      <a:pt x="188" y="37"/>
                      <a:pt x="188" y="37"/>
                    </a:cubicBezTo>
                    <a:cubicBezTo>
                      <a:pt x="122" y="37"/>
                      <a:pt x="58" y="35"/>
                      <a:pt x="0" y="32"/>
                    </a:cubicBez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6" name="Freeform 244"/>
              <p:cNvSpPr/>
              <p:nvPr/>
            </p:nvSpPr>
            <p:spPr bwMode="auto">
              <a:xfrm>
                <a:off x="1207117" y="2436808"/>
                <a:ext cx="667623" cy="40316"/>
              </a:xfrm>
              <a:custGeom>
                <a:avLst/>
                <a:gdLst>
                  <a:gd name="T0" fmla="*/ 10 w 376"/>
                  <a:gd name="T1" fmla="*/ 0 h 18"/>
                  <a:gd name="T2" fmla="*/ 376 w 376"/>
                  <a:gd name="T3" fmla="*/ 0 h 18"/>
                  <a:gd name="T4" fmla="*/ 338 w 376"/>
                  <a:gd name="T5" fmla="*/ 18 h 18"/>
                  <a:gd name="T6" fmla="*/ 0 w 376"/>
                  <a:gd name="T7" fmla="*/ 5 h 18"/>
                  <a:gd name="T8" fmla="*/ 10 w 37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6" h="18" extrusionOk="0">
                    <a:moveTo>
                      <a:pt x="10" y="0"/>
                    </a:moveTo>
                    <a:cubicBezTo>
                      <a:pt x="376" y="0"/>
                      <a:pt x="376" y="0"/>
                      <a:pt x="376" y="0"/>
                    </a:cubicBezTo>
                    <a:cubicBezTo>
                      <a:pt x="376" y="6"/>
                      <a:pt x="362" y="13"/>
                      <a:pt x="338" y="18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7" y="3"/>
                      <a:pt x="10" y="2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7" name="Freeform 245"/>
              <p:cNvSpPr/>
              <p:nvPr/>
            </p:nvSpPr>
            <p:spPr bwMode="auto">
              <a:xfrm>
                <a:off x="1157664" y="2372113"/>
                <a:ext cx="649641" cy="66569"/>
              </a:xfrm>
              <a:custGeom>
                <a:avLst/>
                <a:gdLst>
                  <a:gd name="T0" fmla="*/ 28 w 366"/>
                  <a:gd name="T1" fmla="*/ 0 h 30"/>
                  <a:gd name="T2" fmla="*/ 366 w 366"/>
                  <a:gd name="T3" fmla="*/ 14 h 30"/>
                  <a:gd name="T4" fmla="*/ 258 w 366"/>
                  <a:gd name="T5" fmla="*/ 30 h 30"/>
                  <a:gd name="T6" fmla="*/ 0 w 366"/>
                  <a:gd name="T7" fmla="*/ 5 h 30"/>
                  <a:gd name="T8" fmla="*/ 28 w 36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6" h="30" extrusionOk="0">
                    <a:moveTo>
                      <a:pt x="28" y="0"/>
                    </a:moveTo>
                    <a:cubicBezTo>
                      <a:pt x="366" y="14"/>
                      <a:pt x="366" y="14"/>
                      <a:pt x="366" y="14"/>
                    </a:cubicBezTo>
                    <a:cubicBezTo>
                      <a:pt x="341" y="20"/>
                      <a:pt x="304" y="25"/>
                      <a:pt x="258" y="3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2" y="3"/>
                      <a:pt x="22" y="2"/>
                      <a:pt x="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8" name="Freeform 246"/>
              <p:cNvSpPr/>
              <p:nvPr/>
            </p:nvSpPr>
            <p:spPr bwMode="auto">
              <a:xfrm>
                <a:off x="1082734" y="2308356"/>
                <a:ext cx="532750" cy="79695"/>
              </a:xfrm>
              <a:custGeom>
                <a:avLst/>
                <a:gdLst>
                  <a:gd name="T0" fmla="*/ 42 w 300"/>
                  <a:gd name="T1" fmla="*/ 0 h 36"/>
                  <a:gd name="T2" fmla="*/ 300 w 300"/>
                  <a:gd name="T3" fmla="*/ 26 h 36"/>
                  <a:gd name="T4" fmla="*/ 142 w 300"/>
                  <a:gd name="T5" fmla="*/ 36 h 36"/>
                  <a:gd name="T6" fmla="*/ 0 w 300"/>
                  <a:gd name="T7" fmla="*/ 3 h 36"/>
                  <a:gd name="T8" fmla="*/ 42 w 300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36" extrusionOk="0">
                    <a:moveTo>
                      <a:pt x="42" y="0"/>
                    </a:moveTo>
                    <a:cubicBezTo>
                      <a:pt x="300" y="26"/>
                      <a:pt x="300" y="26"/>
                      <a:pt x="300" y="26"/>
                    </a:cubicBezTo>
                    <a:cubicBezTo>
                      <a:pt x="255" y="30"/>
                      <a:pt x="201" y="34"/>
                      <a:pt x="142" y="3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6" y="2"/>
                      <a:pt x="30" y="2"/>
                      <a:pt x="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49" name="Freeform 247"/>
              <p:cNvSpPr/>
              <p:nvPr/>
            </p:nvSpPr>
            <p:spPr bwMode="auto">
              <a:xfrm>
                <a:off x="994316" y="2241787"/>
                <a:ext cx="340930" cy="79695"/>
              </a:xfrm>
              <a:custGeom>
                <a:avLst/>
                <a:gdLst>
                  <a:gd name="T0" fmla="*/ 50 w 192"/>
                  <a:gd name="T1" fmla="*/ 0 h 36"/>
                  <a:gd name="T2" fmla="*/ 192 w 192"/>
                  <a:gd name="T3" fmla="*/ 33 h 36"/>
                  <a:gd name="T4" fmla="*/ 0 w 192"/>
                  <a:gd name="T5" fmla="*/ 36 h 36"/>
                  <a:gd name="T6" fmla="*/ 0 w 192"/>
                  <a:gd name="T7" fmla="*/ 1 h 36"/>
                  <a:gd name="T8" fmla="*/ 50 w 19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36" extrusionOk="0">
                    <a:moveTo>
                      <a:pt x="50" y="0"/>
                    </a:moveTo>
                    <a:cubicBezTo>
                      <a:pt x="192" y="33"/>
                      <a:pt x="192" y="33"/>
                      <a:pt x="192" y="33"/>
                    </a:cubicBezTo>
                    <a:cubicBezTo>
                      <a:pt x="133" y="35"/>
                      <a:pt x="68" y="36"/>
                      <a:pt x="0" y="36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8" y="1"/>
                      <a:pt x="35" y="0"/>
                      <a:pt x="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0" name="Freeform 248"/>
              <p:cNvSpPr/>
              <p:nvPr/>
            </p:nvSpPr>
            <p:spPr bwMode="auto">
              <a:xfrm>
                <a:off x="762035" y="1383888"/>
                <a:ext cx="463065" cy="598185"/>
              </a:xfrm>
              <a:custGeom>
                <a:avLst/>
                <a:gdLst>
                  <a:gd name="T0" fmla="*/ 251 w 261"/>
                  <a:gd name="T1" fmla="*/ 4 h 270"/>
                  <a:gd name="T2" fmla="*/ 224 w 261"/>
                  <a:gd name="T3" fmla="*/ 0 h 270"/>
                  <a:gd name="T4" fmla="*/ 224 w 261"/>
                  <a:gd name="T5" fmla="*/ 33 h 270"/>
                  <a:gd name="T6" fmla="*/ 214 w 261"/>
                  <a:gd name="T7" fmla="*/ 32 h 270"/>
                  <a:gd name="T8" fmla="*/ 205 w 261"/>
                  <a:gd name="T9" fmla="*/ 32 h 270"/>
                  <a:gd name="T10" fmla="*/ 196 w 261"/>
                  <a:gd name="T11" fmla="*/ 31 h 270"/>
                  <a:gd name="T12" fmla="*/ 188 w 261"/>
                  <a:gd name="T13" fmla="*/ 31 h 270"/>
                  <a:gd name="T14" fmla="*/ 182 w 261"/>
                  <a:gd name="T15" fmla="*/ 31 h 270"/>
                  <a:gd name="T16" fmla="*/ 182 w 261"/>
                  <a:gd name="T17" fmla="*/ 64 h 270"/>
                  <a:gd name="T18" fmla="*/ 180 w 261"/>
                  <a:gd name="T19" fmla="*/ 64 h 270"/>
                  <a:gd name="T20" fmla="*/ 172 w 261"/>
                  <a:gd name="T21" fmla="*/ 63 h 270"/>
                  <a:gd name="T22" fmla="*/ 164 w 261"/>
                  <a:gd name="T23" fmla="*/ 63 h 270"/>
                  <a:gd name="T24" fmla="*/ 156 w 261"/>
                  <a:gd name="T25" fmla="*/ 63 h 270"/>
                  <a:gd name="T26" fmla="*/ 147 w 261"/>
                  <a:gd name="T27" fmla="*/ 63 h 270"/>
                  <a:gd name="T28" fmla="*/ 139 w 261"/>
                  <a:gd name="T29" fmla="*/ 63 h 270"/>
                  <a:gd name="T30" fmla="*/ 132 w 261"/>
                  <a:gd name="T31" fmla="*/ 63 h 270"/>
                  <a:gd name="T32" fmla="*/ 132 w 261"/>
                  <a:gd name="T33" fmla="*/ 96 h 270"/>
                  <a:gd name="T34" fmla="*/ 129 w 261"/>
                  <a:gd name="T35" fmla="*/ 96 h 270"/>
                  <a:gd name="T36" fmla="*/ 120 w 261"/>
                  <a:gd name="T37" fmla="*/ 96 h 270"/>
                  <a:gd name="T38" fmla="*/ 109 w 261"/>
                  <a:gd name="T39" fmla="*/ 96 h 270"/>
                  <a:gd name="T40" fmla="*/ 94 w 261"/>
                  <a:gd name="T41" fmla="*/ 97 h 270"/>
                  <a:gd name="T42" fmla="*/ 82 w 261"/>
                  <a:gd name="T43" fmla="*/ 97 h 270"/>
                  <a:gd name="T44" fmla="*/ 82 w 261"/>
                  <a:gd name="T45" fmla="*/ 130 h 270"/>
                  <a:gd name="T46" fmla="*/ 49 w 261"/>
                  <a:gd name="T47" fmla="*/ 132 h 270"/>
                  <a:gd name="T48" fmla="*/ 40 w 261"/>
                  <a:gd name="T49" fmla="*/ 133 h 270"/>
                  <a:gd name="T50" fmla="*/ 40 w 261"/>
                  <a:gd name="T51" fmla="*/ 166 h 270"/>
                  <a:gd name="T52" fmla="*/ 36 w 261"/>
                  <a:gd name="T53" fmla="*/ 166 h 270"/>
                  <a:gd name="T54" fmla="*/ 28 w 261"/>
                  <a:gd name="T55" fmla="*/ 167 h 270"/>
                  <a:gd name="T56" fmla="*/ 22 w 261"/>
                  <a:gd name="T57" fmla="*/ 168 h 270"/>
                  <a:gd name="T58" fmla="*/ 17 w 261"/>
                  <a:gd name="T59" fmla="*/ 169 h 270"/>
                  <a:gd name="T60" fmla="*/ 13 w 261"/>
                  <a:gd name="T61" fmla="*/ 170 h 270"/>
                  <a:gd name="T62" fmla="*/ 12 w 261"/>
                  <a:gd name="T63" fmla="*/ 170 h 270"/>
                  <a:gd name="T64" fmla="*/ 12 w 261"/>
                  <a:gd name="T65" fmla="*/ 203 h 270"/>
                  <a:gd name="T66" fmla="*/ 12 w 261"/>
                  <a:gd name="T67" fmla="*/ 204 h 270"/>
                  <a:gd name="T68" fmla="*/ 10 w 261"/>
                  <a:gd name="T69" fmla="*/ 204 h 270"/>
                  <a:gd name="T70" fmla="*/ 7 w 261"/>
                  <a:gd name="T71" fmla="*/ 205 h 270"/>
                  <a:gd name="T72" fmla="*/ 5 w 261"/>
                  <a:gd name="T73" fmla="*/ 206 h 270"/>
                  <a:gd name="T74" fmla="*/ 4 w 261"/>
                  <a:gd name="T75" fmla="*/ 207 h 270"/>
                  <a:gd name="T76" fmla="*/ 3 w 261"/>
                  <a:gd name="T77" fmla="*/ 208 h 270"/>
                  <a:gd name="T78" fmla="*/ 2 w 261"/>
                  <a:gd name="T79" fmla="*/ 208 h 270"/>
                  <a:gd name="T80" fmla="*/ 2 w 261"/>
                  <a:gd name="T81" fmla="*/ 242 h 270"/>
                  <a:gd name="T82" fmla="*/ 12 w 261"/>
                  <a:gd name="T83" fmla="*/ 270 h 270"/>
                  <a:gd name="T84" fmla="*/ 112 w 261"/>
                  <a:gd name="T85" fmla="*/ 155 h 270"/>
                  <a:gd name="T86" fmla="*/ 112 w 261"/>
                  <a:gd name="T87" fmla="*/ 155 h 270"/>
                  <a:gd name="T88" fmla="*/ 251 w 261"/>
                  <a:gd name="T89" fmla="*/ 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1" h="270" extrusionOk="0">
                    <a:moveTo>
                      <a:pt x="251" y="4"/>
                    </a:moveTo>
                    <a:cubicBezTo>
                      <a:pt x="244" y="2"/>
                      <a:pt x="235" y="1"/>
                      <a:pt x="224" y="0"/>
                    </a:cubicBezTo>
                    <a:cubicBezTo>
                      <a:pt x="224" y="33"/>
                      <a:pt x="224" y="33"/>
                      <a:pt x="224" y="33"/>
                    </a:cubicBezTo>
                    <a:cubicBezTo>
                      <a:pt x="221" y="33"/>
                      <a:pt x="218" y="33"/>
                      <a:pt x="214" y="32"/>
                    </a:cubicBezTo>
                    <a:cubicBezTo>
                      <a:pt x="211" y="32"/>
                      <a:pt x="208" y="32"/>
                      <a:pt x="205" y="32"/>
                    </a:cubicBezTo>
                    <a:cubicBezTo>
                      <a:pt x="202" y="32"/>
                      <a:pt x="199" y="31"/>
                      <a:pt x="196" y="31"/>
                    </a:cubicBezTo>
                    <a:cubicBezTo>
                      <a:pt x="194" y="31"/>
                      <a:pt x="191" y="31"/>
                      <a:pt x="188" y="31"/>
                    </a:cubicBezTo>
                    <a:cubicBezTo>
                      <a:pt x="186" y="31"/>
                      <a:pt x="184" y="31"/>
                      <a:pt x="182" y="31"/>
                    </a:cubicBezTo>
                    <a:cubicBezTo>
                      <a:pt x="182" y="64"/>
                      <a:pt x="182" y="64"/>
                      <a:pt x="182" y="64"/>
                    </a:cubicBezTo>
                    <a:cubicBezTo>
                      <a:pt x="181" y="64"/>
                      <a:pt x="180" y="64"/>
                      <a:pt x="180" y="64"/>
                    </a:cubicBezTo>
                    <a:cubicBezTo>
                      <a:pt x="177" y="64"/>
                      <a:pt x="174" y="64"/>
                      <a:pt x="172" y="63"/>
                    </a:cubicBezTo>
                    <a:cubicBezTo>
                      <a:pt x="169" y="63"/>
                      <a:pt x="166" y="63"/>
                      <a:pt x="164" y="63"/>
                    </a:cubicBezTo>
                    <a:cubicBezTo>
                      <a:pt x="161" y="63"/>
                      <a:pt x="158" y="63"/>
                      <a:pt x="156" y="63"/>
                    </a:cubicBezTo>
                    <a:cubicBezTo>
                      <a:pt x="153" y="63"/>
                      <a:pt x="150" y="63"/>
                      <a:pt x="147" y="63"/>
                    </a:cubicBezTo>
                    <a:cubicBezTo>
                      <a:pt x="144" y="63"/>
                      <a:pt x="142" y="63"/>
                      <a:pt x="139" y="63"/>
                    </a:cubicBezTo>
                    <a:cubicBezTo>
                      <a:pt x="137" y="63"/>
                      <a:pt x="134" y="63"/>
                      <a:pt x="132" y="63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31" y="96"/>
                      <a:pt x="130" y="96"/>
                      <a:pt x="129" y="96"/>
                    </a:cubicBezTo>
                    <a:cubicBezTo>
                      <a:pt x="126" y="96"/>
                      <a:pt x="123" y="96"/>
                      <a:pt x="120" y="96"/>
                    </a:cubicBezTo>
                    <a:cubicBezTo>
                      <a:pt x="116" y="96"/>
                      <a:pt x="112" y="96"/>
                      <a:pt x="109" y="96"/>
                    </a:cubicBezTo>
                    <a:cubicBezTo>
                      <a:pt x="104" y="96"/>
                      <a:pt x="99" y="97"/>
                      <a:pt x="94" y="97"/>
                    </a:cubicBezTo>
                    <a:cubicBezTo>
                      <a:pt x="90" y="97"/>
                      <a:pt x="86" y="97"/>
                      <a:pt x="82" y="97"/>
                    </a:cubicBezTo>
                    <a:cubicBezTo>
                      <a:pt x="82" y="130"/>
                      <a:pt x="82" y="130"/>
                      <a:pt x="82" y="130"/>
                    </a:cubicBezTo>
                    <a:cubicBezTo>
                      <a:pt x="70" y="131"/>
                      <a:pt x="58" y="132"/>
                      <a:pt x="49" y="132"/>
                    </a:cubicBezTo>
                    <a:cubicBezTo>
                      <a:pt x="46" y="133"/>
                      <a:pt x="43" y="133"/>
                      <a:pt x="40" y="133"/>
                    </a:cubicBezTo>
                    <a:cubicBezTo>
                      <a:pt x="40" y="166"/>
                      <a:pt x="40" y="166"/>
                      <a:pt x="40" y="166"/>
                    </a:cubicBezTo>
                    <a:cubicBezTo>
                      <a:pt x="39" y="166"/>
                      <a:pt x="37" y="166"/>
                      <a:pt x="36" y="166"/>
                    </a:cubicBezTo>
                    <a:cubicBezTo>
                      <a:pt x="33" y="167"/>
                      <a:pt x="30" y="167"/>
                      <a:pt x="28" y="167"/>
                    </a:cubicBezTo>
                    <a:cubicBezTo>
                      <a:pt x="26" y="168"/>
                      <a:pt x="24" y="168"/>
                      <a:pt x="22" y="168"/>
                    </a:cubicBezTo>
                    <a:cubicBezTo>
                      <a:pt x="20" y="168"/>
                      <a:pt x="19" y="169"/>
                      <a:pt x="17" y="169"/>
                    </a:cubicBezTo>
                    <a:cubicBezTo>
                      <a:pt x="16" y="169"/>
                      <a:pt x="14" y="170"/>
                      <a:pt x="13" y="170"/>
                    </a:cubicBezTo>
                    <a:cubicBezTo>
                      <a:pt x="12" y="170"/>
                      <a:pt x="12" y="170"/>
                      <a:pt x="12" y="170"/>
                    </a:cubicBezTo>
                    <a:cubicBezTo>
                      <a:pt x="12" y="203"/>
                      <a:pt x="12" y="203"/>
                      <a:pt x="12" y="203"/>
                    </a:cubicBezTo>
                    <a:cubicBezTo>
                      <a:pt x="12" y="204"/>
                      <a:pt x="12" y="204"/>
                      <a:pt x="12" y="204"/>
                    </a:cubicBezTo>
                    <a:cubicBezTo>
                      <a:pt x="11" y="204"/>
                      <a:pt x="11" y="204"/>
                      <a:pt x="10" y="204"/>
                    </a:cubicBezTo>
                    <a:cubicBezTo>
                      <a:pt x="9" y="205"/>
                      <a:pt x="8" y="205"/>
                      <a:pt x="7" y="205"/>
                    </a:cubicBezTo>
                    <a:cubicBezTo>
                      <a:pt x="7" y="205"/>
                      <a:pt x="6" y="206"/>
                      <a:pt x="5" y="206"/>
                    </a:cubicBezTo>
                    <a:cubicBezTo>
                      <a:pt x="5" y="206"/>
                      <a:pt x="4" y="206"/>
                      <a:pt x="4" y="207"/>
                    </a:cubicBezTo>
                    <a:cubicBezTo>
                      <a:pt x="3" y="207"/>
                      <a:pt x="3" y="207"/>
                      <a:pt x="3" y="208"/>
                    </a:cubicBezTo>
                    <a:cubicBezTo>
                      <a:pt x="2" y="208"/>
                      <a:pt x="2" y="208"/>
                      <a:pt x="2" y="208"/>
                    </a:cubicBezTo>
                    <a:cubicBezTo>
                      <a:pt x="2" y="242"/>
                      <a:pt x="2" y="242"/>
                      <a:pt x="2" y="242"/>
                    </a:cubicBezTo>
                    <a:cubicBezTo>
                      <a:pt x="12" y="270"/>
                      <a:pt x="12" y="270"/>
                      <a:pt x="12" y="270"/>
                    </a:cubicBezTo>
                    <a:cubicBezTo>
                      <a:pt x="12" y="270"/>
                      <a:pt x="0" y="206"/>
                      <a:pt x="112" y="155"/>
                    </a:cubicBezTo>
                    <a:cubicBezTo>
                      <a:pt x="112" y="155"/>
                      <a:pt x="112" y="155"/>
                      <a:pt x="112" y="155"/>
                    </a:cubicBezTo>
                    <a:cubicBezTo>
                      <a:pt x="233" y="82"/>
                      <a:pt x="261" y="34"/>
                      <a:pt x="251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1" name="Freeform 249"/>
              <p:cNvSpPr/>
              <p:nvPr/>
            </p:nvSpPr>
            <p:spPr bwMode="auto">
              <a:xfrm>
                <a:off x="960599" y="1246061"/>
                <a:ext cx="1025788" cy="480986"/>
              </a:xfrm>
              <a:custGeom>
                <a:avLst/>
                <a:gdLst>
                  <a:gd name="T0" fmla="*/ 272 w 578"/>
                  <a:gd name="T1" fmla="*/ 38 h 217"/>
                  <a:gd name="T2" fmla="*/ 274 w 578"/>
                  <a:gd name="T3" fmla="*/ 32 h 217"/>
                  <a:gd name="T4" fmla="*/ 145 w 578"/>
                  <a:gd name="T5" fmla="*/ 0 h 217"/>
                  <a:gd name="T6" fmla="*/ 14 w 578"/>
                  <a:gd name="T7" fmla="*/ 13 h 217"/>
                  <a:gd name="T8" fmla="*/ 139 w 578"/>
                  <a:gd name="T9" fmla="*/ 66 h 217"/>
                  <a:gd name="T10" fmla="*/ 140 w 578"/>
                  <a:gd name="T11" fmla="*/ 69 h 217"/>
                  <a:gd name="T12" fmla="*/ 140 w 578"/>
                  <a:gd name="T13" fmla="*/ 70 h 217"/>
                  <a:gd name="T14" fmla="*/ 140 w 578"/>
                  <a:gd name="T15" fmla="*/ 73 h 217"/>
                  <a:gd name="T16" fmla="*/ 141 w 578"/>
                  <a:gd name="T17" fmla="*/ 74 h 217"/>
                  <a:gd name="T18" fmla="*/ 141 w 578"/>
                  <a:gd name="T19" fmla="*/ 77 h 217"/>
                  <a:gd name="T20" fmla="*/ 141 w 578"/>
                  <a:gd name="T21" fmla="*/ 78 h 217"/>
                  <a:gd name="T22" fmla="*/ 141 w 578"/>
                  <a:gd name="T23" fmla="*/ 81 h 217"/>
                  <a:gd name="T24" fmla="*/ 140 w 578"/>
                  <a:gd name="T25" fmla="*/ 82 h 217"/>
                  <a:gd name="T26" fmla="*/ 140 w 578"/>
                  <a:gd name="T27" fmla="*/ 85 h 217"/>
                  <a:gd name="T28" fmla="*/ 140 w 578"/>
                  <a:gd name="T29" fmla="*/ 87 h 217"/>
                  <a:gd name="T30" fmla="*/ 139 w 578"/>
                  <a:gd name="T31" fmla="*/ 90 h 217"/>
                  <a:gd name="T32" fmla="*/ 139 w 578"/>
                  <a:gd name="T33" fmla="*/ 91 h 217"/>
                  <a:gd name="T34" fmla="*/ 137 w 578"/>
                  <a:gd name="T35" fmla="*/ 95 h 217"/>
                  <a:gd name="T36" fmla="*/ 137 w 578"/>
                  <a:gd name="T37" fmla="*/ 96 h 217"/>
                  <a:gd name="T38" fmla="*/ 135 w 578"/>
                  <a:gd name="T39" fmla="*/ 100 h 217"/>
                  <a:gd name="T40" fmla="*/ 134 w 578"/>
                  <a:gd name="T41" fmla="*/ 101 h 217"/>
                  <a:gd name="T42" fmla="*/ 133 w 578"/>
                  <a:gd name="T43" fmla="*/ 105 h 217"/>
                  <a:gd name="T44" fmla="*/ 132 w 578"/>
                  <a:gd name="T45" fmla="*/ 106 h 217"/>
                  <a:gd name="T46" fmla="*/ 130 w 578"/>
                  <a:gd name="T47" fmla="*/ 110 h 217"/>
                  <a:gd name="T48" fmla="*/ 129 w 578"/>
                  <a:gd name="T49" fmla="*/ 111 h 217"/>
                  <a:gd name="T50" fmla="*/ 125 w 578"/>
                  <a:gd name="T51" fmla="*/ 116 h 217"/>
                  <a:gd name="T52" fmla="*/ 125 w 578"/>
                  <a:gd name="T53" fmla="*/ 117 h 217"/>
                  <a:gd name="T54" fmla="*/ 121 w 578"/>
                  <a:gd name="T55" fmla="*/ 122 h 217"/>
                  <a:gd name="T56" fmla="*/ 120 w 578"/>
                  <a:gd name="T57" fmla="*/ 123 h 217"/>
                  <a:gd name="T58" fmla="*/ 117 w 578"/>
                  <a:gd name="T59" fmla="*/ 127 h 217"/>
                  <a:gd name="T60" fmla="*/ 115 w 578"/>
                  <a:gd name="T61" fmla="*/ 129 h 217"/>
                  <a:gd name="T62" fmla="*/ 111 w 578"/>
                  <a:gd name="T63" fmla="*/ 133 h 217"/>
                  <a:gd name="T64" fmla="*/ 110 w 578"/>
                  <a:gd name="T65" fmla="*/ 135 h 217"/>
                  <a:gd name="T66" fmla="*/ 104 w 578"/>
                  <a:gd name="T67" fmla="*/ 140 h 217"/>
                  <a:gd name="T68" fmla="*/ 103 w 578"/>
                  <a:gd name="T69" fmla="*/ 142 h 217"/>
                  <a:gd name="T70" fmla="*/ 98 w 578"/>
                  <a:gd name="T71" fmla="*/ 146 h 217"/>
                  <a:gd name="T72" fmla="*/ 96 w 578"/>
                  <a:gd name="T73" fmla="*/ 149 h 217"/>
                  <a:gd name="T74" fmla="*/ 91 w 578"/>
                  <a:gd name="T75" fmla="*/ 153 h 217"/>
                  <a:gd name="T76" fmla="*/ 89 w 578"/>
                  <a:gd name="T77" fmla="*/ 155 h 217"/>
                  <a:gd name="T78" fmla="*/ 81 w 578"/>
                  <a:gd name="T79" fmla="*/ 161 h 217"/>
                  <a:gd name="T80" fmla="*/ 80 w 578"/>
                  <a:gd name="T81" fmla="*/ 162 h 217"/>
                  <a:gd name="T82" fmla="*/ 73 w 578"/>
                  <a:gd name="T83" fmla="*/ 168 h 217"/>
                  <a:gd name="T84" fmla="*/ 70 w 578"/>
                  <a:gd name="T85" fmla="*/ 170 h 217"/>
                  <a:gd name="T86" fmla="*/ 64 w 578"/>
                  <a:gd name="T87" fmla="*/ 175 h 217"/>
                  <a:gd name="T88" fmla="*/ 61 w 578"/>
                  <a:gd name="T89" fmla="*/ 177 h 217"/>
                  <a:gd name="T90" fmla="*/ 53 w 578"/>
                  <a:gd name="T91" fmla="*/ 183 h 217"/>
                  <a:gd name="T92" fmla="*/ 51 w 578"/>
                  <a:gd name="T93" fmla="*/ 184 h 217"/>
                  <a:gd name="T94" fmla="*/ 40 w 578"/>
                  <a:gd name="T95" fmla="*/ 191 h 217"/>
                  <a:gd name="T96" fmla="*/ 38 w 578"/>
                  <a:gd name="T97" fmla="*/ 193 h 217"/>
                  <a:gd name="T98" fmla="*/ 29 w 578"/>
                  <a:gd name="T99" fmla="*/ 199 h 217"/>
                  <a:gd name="T100" fmla="*/ 25 w 578"/>
                  <a:gd name="T101" fmla="*/ 202 h 217"/>
                  <a:gd name="T102" fmla="*/ 17 w 578"/>
                  <a:gd name="T103" fmla="*/ 207 h 217"/>
                  <a:gd name="T104" fmla="*/ 13 w 578"/>
                  <a:gd name="T105" fmla="*/ 209 h 217"/>
                  <a:gd name="T106" fmla="*/ 0 w 578"/>
                  <a:gd name="T107" fmla="*/ 217 h 217"/>
                  <a:gd name="T108" fmla="*/ 578 w 578"/>
                  <a:gd name="T109" fmla="*/ 151 h 217"/>
                  <a:gd name="T110" fmla="*/ 514 w 578"/>
                  <a:gd name="T111" fmla="*/ 38 h 217"/>
                  <a:gd name="T112" fmla="*/ 272 w 578"/>
                  <a:gd name="T113" fmla="*/ 3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8" h="217" extrusionOk="0">
                    <a:moveTo>
                      <a:pt x="272" y="38"/>
                    </a:moveTo>
                    <a:cubicBezTo>
                      <a:pt x="274" y="32"/>
                      <a:pt x="274" y="32"/>
                      <a:pt x="274" y="3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3"/>
                      <a:pt x="123" y="19"/>
                      <a:pt x="139" y="66"/>
                    </a:cubicBezTo>
                    <a:cubicBezTo>
                      <a:pt x="139" y="67"/>
                      <a:pt x="140" y="68"/>
                      <a:pt x="140" y="69"/>
                    </a:cubicBezTo>
                    <a:cubicBezTo>
                      <a:pt x="140" y="70"/>
                      <a:pt x="140" y="70"/>
                      <a:pt x="140" y="70"/>
                    </a:cubicBezTo>
                    <a:cubicBezTo>
                      <a:pt x="140" y="71"/>
                      <a:pt x="140" y="72"/>
                      <a:pt x="140" y="73"/>
                    </a:cubicBezTo>
                    <a:cubicBezTo>
                      <a:pt x="140" y="73"/>
                      <a:pt x="140" y="74"/>
                      <a:pt x="141" y="74"/>
                    </a:cubicBezTo>
                    <a:cubicBezTo>
                      <a:pt x="141" y="75"/>
                      <a:pt x="141" y="76"/>
                      <a:pt x="141" y="77"/>
                    </a:cubicBezTo>
                    <a:cubicBezTo>
                      <a:pt x="141" y="77"/>
                      <a:pt x="141" y="77"/>
                      <a:pt x="141" y="78"/>
                    </a:cubicBezTo>
                    <a:cubicBezTo>
                      <a:pt x="141" y="79"/>
                      <a:pt x="141" y="80"/>
                      <a:pt x="141" y="81"/>
                    </a:cubicBezTo>
                    <a:cubicBezTo>
                      <a:pt x="140" y="82"/>
                      <a:pt x="140" y="82"/>
                      <a:pt x="140" y="82"/>
                    </a:cubicBezTo>
                    <a:cubicBezTo>
                      <a:pt x="140" y="83"/>
                      <a:pt x="140" y="84"/>
                      <a:pt x="140" y="85"/>
                    </a:cubicBezTo>
                    <a:cubicBezTo>
                      <a:pt x="140" y="86"/>
                      <a:pt x="140" y="86"/>
                      <a:pt x="140" y="87"/>
                    </a:cubicBezTo>
                    <a:cubicBezTo>
                      <a:pt x="139" y="88"/>
                      <a:pt x="139" y="89"/>
                      <a:pt x="139" y="90"/>
                    </a:cubicBezTo>
                    <a:cubicBezTo>
                      <a:pt x="139" y="90"/>
                      <a:pt x="139" y="91"/>
                      <a:pt x="139" y="91"/>
                    </a:cubicBezTo>
                    <a:cubicBezTo>
                      <a:pt x="138" y="92"/>
                      <a:pt x="138" y="94"/>
                      <a:pt x="137" y="95"/>
                    </a:cubicBezTo>
                    <a:cubicBezTo>
                      <a:pt x="137" y="96"/>
                      <a:pt x="137" y="96"/>
                      <a:pt x="137" y="96"/>
                    </a:cubicBezTo>
                    <a:cubicBezTo>
                      <a:pt x="136" y="97"/>
                      <a:pt x="136" y="99"/>
                      <a:pt x="135" y="100"/>
                    </a:cubicBezTo>
                    <a:cubicBezTo>
                      <a:pt x="135" y="100"/>
                      <a:pt x="135" y="101"/>
                      <a:pt x="134" y="101"/>
                    </a:cubicBezTo>
                    <a:cubicBezTo>
                      <a:pt x="134" y="103"/>
                      <a:pt x="133" y="104"/>
                      <a:pt x="133" y="105"/>
                    </a:cubicBezTo>
                    <a:cubicBezTo>
                      <a:pt x="132" y="105"/>
                      <a:pt x="132" y="106"/>
                      <a:pt x="132" y="106"/>
                    </a:cubicBezTo>
                    <a:cubicBezTo>
                      <a:pt x="131" y="108"/>
                      <a:pt x="130" y="109"/>
                      <a:pt x="130" y="110"/>
                    </a:cubicBezTo>
                    <a:cubicBezTo>
                      <a:pt x="129" y="110"/>
                      <a:pt x="129" y="111"/>
                      <a:pt x="129" y="111"/>
                    </a:cubicBezTo>
                    <a:cubicBezTo>
                      <a:pt x="128" y="113"/>
                      <a:pt x="127" y="115"/>
                      <a:pt x="125" y="116"/>
                    </a:cubicBezTo>
                    <a:cubicBezTo>
                      <a:pt x="125" y="117"/>
                      <a:pt x="125" y="117"/>
                      <a:pt x="125" y="117"/>
                    </a:cubicBezTo>
                    <a:cubicBezTo>
                      <a:pt x="124" y="119"/>
                      <a:pt x="123" y="120"/>
                      <a:pt x="121" y="122"/>
                    </a:cubicBezTo>
                    <a:cubicBezTo>
                      <a:pt x="121" y="122"/>
                      <a:pt x="120" y="123"/>
                      <a:pt x="120" y="123"/>
                    </a:cubicBezTo>
                    <a:cubicBezTo>
                      <a:pt x="119" y="125"/>
                      <a:pt x="118" y="126"/>
                      <a:pt x="117" y="127"/>
                    </a:cubicBezTo>
                    <a:cubicBezTo>
                      <a:pt x="116" y="128"/>
                      <a:pt x="116" y="128"/>
                      <a:pt x="115" y="129"/>
                    </a:cubicBezTo>
                    <a:cubicBezTo>
                      <a:pt x="114" y="130"/>
                      <a:pt x="113" y="132"/>
                      <a:pt x="111" y="133"/>
                    </a:cubicBezTo>
                    <a:cubicBezTo>
                      <a:pt x="111" y="134"/>
                      <a:pt x="110" y="134"/>
                      <a:pt x="110" y="135"/>
                    </a:cubicBezTo>
                    <a:cubicBezTo>
                      <a:pt x="108" y="137"/>
                      <a:pt x="106" y="138"/>
                      <a:pt x="104" y="140"/>
                    </a:cubicBezTo>
                    <a:cubicBezTo>
                      <a:pt x="104" y="141"/>
                      <a:pt x="103" y="141"/>
                      <a:pt x="103" y="142"/>
                    </a:cubicBezTo>
                    <a:cubicBezTo>
                      <a:pt x="101" y="143"/>
                      <a:pt x="100" y="145"/>
                      <a:pt x="98" y="146"/>
                    </a:cubicBezTo>
                    <a:cubicBezTo>
                      <a:pt x="97" y="147"/>
                      <a:pt x="97" y="148"/>
                      <a:pt x="96" y="149"/>
                    </a:cubicBezTo>
                    <a:cubicBezTo>
                      <a:pt x="94" y="150"/>
                      <a:pt x="92" y="151"/>
                      <a:pt x="91" y="153"/>
                    </a:cubicBezTo>
                    <a:cubicBezTo>
                      <a:pt x="90" y="154"/>
                      <a:pt x="89" y="154"/>
                      <a:pt x="89" y="155"/>
                    </a:cubicBezTo>
                    <a:cubicBezTo>
                      <a:pt x="86" y="157"/>
                      <a:pt x="84" y="159"/>
                      <a:pt x="81" y="161"/>
                    </a:cubicBezTo>
                    <a:cubicBezTo>
                      <a:pt x="80" y="162"/>
                      <a:pt x="80" y="162"/>
                      <a:pt x="80" y="162"/>
                    </a:cubicBezTo>
                    <a:cubicBezTo>
                      <a:pt x="78" y="164"/>
                      <a:pt x="75" y="166"/>
                      <a:pt x="73" y="168"/>
                    </a:cubicBezTo>
                    <a:cubicBezTo>
                      <a:pt x="72" y="169"/>
                      <a:pt x="71" y="169"/>
                      <a:pt x="70" y="170"/>
                    </a:cubicBezTo>
                    <a:cubicBezTo>
                      <a:pt x="68" y="172"/>
                      <a:pt x="66" y="173"/>
                      <a:pt x="64" y="175"/>
                    </a:cubicBezTo>
                    <a:cubicBezTo>
                      <a:pt x="63" y="176"/>
                      <a:pt x="62" y="176"/>
                      <a:pt x="61" y="177"/>
                    </a:cubicBezTo>
                    <a:cubicBezTo>
                      <a:pt x="58" y="179"/>
                      <a:pt x="56" y="181"/>
                      <a:pt x="53" y="183"/>
                    </a:cubicBezTo>
                    <a:cubicBezTo>
                      <a:pt x="52" y="183"/>
                      <a:pt x="52" y="184"/>
                      <a:pt x="51" y="184"/>
                    </a:cubicBezTo>
                    <a:cubicBezTo>
                      <a:pt x="47" y="187"/>
                      <a:pt x="44" y="189"/>
                      <a:pt x="40" y="191"/>
                    </a:cubicBezTo>
                    <a:cubicBezTo>
                      <a:pt x="39" y="192"/>
                      <a:pt x="39" y="193"/>
                      <a:pt x="38" y="193"/>
                    </a:cubicBezTo>
                    <a:cubicBezTo>
                      <a:pt x="35" y="195"/>
                      <a:pt x="32" y="197"/>
                      <a:pt x="29" y="199"/>
                    </a:cubicBezTo>
                    <a:cubicBezTo>
                      <a:pt x="28" y="200"/>
                      <a:pt x="27" y="201"/>
                      <a:pt x="25" y="202"/>
                    </a:cubicBezTo>
                    <a:cubicBezTo>
                      <a:pt x="23" y="203"/>
                      <a:pt x="20" y="205"/>
                      <a:pt x="17" y="207"/>
                    </a:cubicBezTo>
                    <a:cubicBezTo>
                      <a:pt x="16" y="208"/>
                      <a:pt x="14" y="209"/>
                      <a:pt x="13" y="209"/>
                    </a:cubicBezTo>
                    <a:cubicBezTo>
                      <a:pt x="9" y="212"/>
                      <a:pt x="5" y="215"/>
                      <a:pt x="0" y="217"/>
                    </a:cubicBezTo>
                    <a:cubicBezTo>
                      <a:pt x="35" y="202"/>
                      <a:pt x="578" y="176"/>
                      <a:pt x="578" y="151"/>
                    </a:cubicBezTo>
                    <a:cubicBezTo>
                      <a:pt x="514" y="38"/>
                      <a:pt x="514" y="38"/>
                      <a:pt x="514" y="38"/>
                    </a:cubicBezTo>
                    <a:lnTo>
                      <a:pt x="272" y="38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2" name="Freeform 250"/>
              <p:cNvSpPr/>
              <p:nvPr/>
            </p:nvSpPr>
            <p:spPr bwMode="auto">
              <a:xfrm>
                <a:off x="115589" y="1918317"/>
                <a:ext cx="1770717" cy="780078"/>
              </a:xfrm>
              <a:custGeom>
                <a:avLst/>
                <a:gdLst>
                  <a:gd name="T0" fmla="*/ 990 w 1005"/>
                  <a:gd name="T1" fmla="*/ 352 h 352"/>
                  <a:gd name="T2" fmla="*/ 990 w 1005"/>
                  <a:gd name="T3" fmla="*/ 233 h 352"/>
                  <a:gd name="T4" fmla="*/ 990 w 1005"/>
                  <a:gd name="T5" fmla="*/ 233 h 352"/>
                  <a:gd name="T6" fmla="*/ 988 w 1005"/>
                  <a:gd name="T7" fmla="*/ 237 h 352"/>
                  <a:gd name="T8" fmla="*/ 984 w 1005"/>
                  <a:gd name="T9" fmla="*/ 240 h 352"/>
                  <a:gd name="T10" fmla="*/ 978 w 1005"/>
                  <a:gd name="T11" fmla="*/ 243 h 352"/>
                  <a:gd name="T12" fmla="*/ 970 w 1005"/>
                  <a:gd name="T13" fmla="*/ 246 h 352"/>
                  <a:gd name="T14" fmla="*/ 960 w 1005"/>
                  <a:gd name="T15" fmla="*/ 249 h 352"/>
                  <a:gd name="T16" fmla="*/ 952 w 1005"/>
                  <a:gd name="T17" fmla="*/ 251 h 352"/>
                  <a:gd name="T18" fmla="*/ 952 w 1005"/>
                  <a:gd name="T19" fmla="*/ 218 h 352"/>
                  <a:gd name="T20" fmla="*/ 948 w 1005"/>
                  <a:gd name="T21" fmla="*/ 219 h 352"/>
                  <a:gd name="T22" fmla="*/ 933 w 1005"/>
                  <a:gd name="T23" fmla="*/ 222 h 352"/>
                  <a:gd name="T24" fmla="*/ 915 w 1005"/>
                  <a:gd name="T25" fmla="*/ 225 h 352"/>
                  <a:gd name="T26" fmla="*/ 892 w 1005"/>
                  <a:gd name="T27" fmla="*/ 228 h 352"/>
                  <a:gd name="T28" fmla="*/ 861 w 1005"/>
                  <a:gd name="T29" fmla="*/ 232 h 352"/>
                  <a:gd name="T30" fmla="*/ 844 w 1005"/>
                  <a:gd name="T31" fmla="*/ 234 h 352"/>
                  <a:gd name="T32" fmla="*/ 844 w 1005"/>
                  <a:gd name="T33" fmla="*/ 200 h 352"/>
                  <a:gd name="T34" fmla="*/ 813 w 1005"/>
                  <a:gd name="T35" fmla="*/ 203 h 352"/>
                  <a:gd name="T36" fmla="*/ 687 w 1005"/>
                  <a:gd name="T37" fmla="*/ 211 h 352"/>
                  <a:gd name="T38" fmla="*/ 686 w 1005"/>
                  <a:gd name="T39" fmla="*/ 211 h 352"/>
                  <a:gd name="T40" fmla="*/ 686 w 1005"/>
                  <a:gd name="T41" fmla="*/ 177 h 352"/>
                  <a:gd name="T42" fmla="*/ 640 w 1005"/>
                  <a:gd name="T43" fmla="*/ 179 h 352"/>
                  <a:gd name="T44" fmla="*/ 584 w 1005"/>
                  <a:gd name="T45" fmla="*/ 180 h 352"/>
                  <a:gd name="T46" fmla="*/ 543 w 1005"/>
                  <a:gd name="T47" fmla="*/ 181 h 352"/>
                  <a:gd name="T48" fmla="*/ 505 w 1005"/>
                  <a:gd name="T49" fmla="*/ 181 h 352"/>
                  <a:gd name="T50" fmla="*/ 494 w 1005"/>
                  <a:gd name="T51" fmla="*/ 181 h 352"/>
                  <a:gd name="T52" fmla="*/ 494 w 1005"/>
                  <a:gd name="T53" fmla="*/ 148 h 352"/>
                  <a:gd name="T54" fmla="*/ 470 w 1005"/>
                  <a:gd name="T55" fmla="*/ 148 h 352"/>
                  <a:gd name="T56" fmla="*/ 437 w 1005"/>
                  <a:gd name="T57" fmla="*/ 148 h 352"/>
                  <a:gd name="T58" fmla="*/ 405 w 1005"/>
                  <a:gd name="T59" fmla="*/ 147 h 352"/>
                  <a:gd name="T60" fmla="*/ 374 w 1005"/>
                  <a:gd name="T61" fmla="*/ 146 h 352"/>
                  <a:gd name="T62" fmla="*/ 344 w 1005"/>
                  <a:gd name="T63" fmla="*/ 146 h 352"/>
                  <a:gd name="T64" fmla="*/ 313 w 1005"/>
                  <a:gd name="T65" fmla="*/ 145 h 352"/>
                  <a:gd name="T66" fmla="*/ 307 w 1005"/>
                  <a:gd name="T67" fmla="*/ 144 h 352"/>
                  <a:gd name="T68" fmla="*/ 307 w 1005"/>
                  <a:gd name="T69" fmla="*/ 111 h 352"/>
                  <a:gd name="T70" fmla="*/ 282 w 1005"/>
                  <a:gd name="T71" fmla="*/ 110 h 352"/>
                  <a:gd name="T72" fmla="*/ 251 w 1005"/>
                  <a:gd name="T73" fmla="*/ 108 h 352"/>
                  <a:gd name="T74" fmla="*/ 218 w 1005"/>
                  <a:gd name="T75" fmla="*/ 106 h 352"/>
                  <a:gd name="T76" fmla="*/ 183 w 1005"/>
                  <a:gd name="T77" fmla="*/ 104 h 352"/>
                  <a:gd name="T78" fmla="*/ 144 w 1005"/>
                  <a:gd name="T79" fmla="*/ 100 h 352"/>
                  <a:gd name="T80" fmla="*/ 144 w 1005"/>
                  <a:gd name="T81" fmla="*/ 67 h 352"/>
                  <a:gd name="T82" fmla="*/ 39 w 1005"/>
                  <a:gd name="T83" fmla="*/ 52 h 352"/>
                  <a:gd name="T84" fmla="*/ 39 w 1005"/>
                  <a:gd name="T85" fmla="*/ 18 h 352"/>
                  <a:gd name="T86" fmla="*/ 0 w 1005"/>
                  <a:gd name="T87" fmla="*/ 0 h 352"/>
                  <a:gd name="T88" fmla="*/ 0 w 1005"/>
                  <a:gd name="T89" fmla="*/ 87 h 352"/>
                  <a:gd name="T90" fmla="*/ 640 w 1005"/>
                  <a:gd name="T91" fmla="*/ 293 h 352"/>
                  <a:gd name="T92" fmla="*/ 990 w 1005"/>
                  <a:gd name="T93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05" h="352" extrusionOk="0">
                    <a:moveTo>
                      <a:pt x="990" y="352"/>
                    </a:move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3"/>
                      <a:pt x="990" y="233"/>
                      <a:pt x="990" y="233"/>
                    </a:cubicBezTo>
                    <a:cubicBezTo>
                      <a:pt x="990" y="234"/>
                      <a:pt x="988" y="235"/>
                      <a:pt x="988" y="237"/>
                    </a:cubicBezTo>
                    <a:cubicBezTo>
                      <a:pt x="987" y="238"/>
                      <a:pt x="985" y="239"/>
                      <a:pt x="984" y="240"/>
                    </a:cubicBezTo>
                    <a:cubicBezTo>
                      <a:pt x="982" y="241"/>
                      <a:pt x="980" y="242"/>
                      <a:pt x="978" y="243"/>
                    </a:cubicBezTo>
                    <a:cubicBezTo>
                      <a:pt x="976" y="244"/>
                      <a:pt x="973" y="245"/>
                      <a:pt x="970" y="246"/>
                    </a:cubicBezTo>
                    <a:cubicBezTo>
                      <a:pt x="967" y="247"/>
                      <a:pt x="964" y="248"/>
                      <a:pt x="960" y="249"/>
                    </a:cubicBezTo>
                    <a:cubicBezTo>
                      <a:pt x="958" y="250"/>
                      <a:pt x="955" y="250"/>
                      <a:pt x="952" y="251"/>
                    </a:cubicBezTo>
                    <a:cubicBezTo>
                      <a:pt x="952" y="218"/>
                      <a:pt x="952" y="218"/>
                      <a:pt x="952" y="218"/>
                    </a:cubicBezTo>
                    <a:cubicBezTo>
                      <a:pt x="951" y="218"/>
                      <a:pt x="950" y="218"/>
                      <a:pt x="948" y="219"/>
                    </a:cubicBezTo>
                    <a:cubicBezTo>
                      <a:pt x="944" y="220"/>
                      <a:pt x="939" y="221"/>
                      <a:pt x="933" y="222"/>
                    </a:cubicBezTo>
                    <a:cubicBezTo>
                      <a:pt x="928" y="223"/>
                      <a:pt x="922" y="224"/>
                      <a:pt x="915" y="225"/>
                    </a:cubicBezTo>
                    <a:cubicBezTo>
                      <a:pt x="908" y="226"/>
                      <a:pt x="900" y="227"/>
                      <a:pt x="892" y="228"/>
                    </a:cubicBezTo>
                    <a:cubicBezTo>
                      <a:pt x="882" y="229"/>
                      <a:pt x="872" y="231"/>
                      <a:pt x="861" y="232"/>
                    </a:cubicBezTo>
                    <a:cubicBezTo>
                      <a:pt x="856" y="233"/>
                      <a:pt x="850" y="233"/>
                      <a:pt x="844" y="234"/>
                    </a:cubicBezTo>
                    <a:cubicBezTo>
                      <a:pt x="844" y="200"/>
                      <a:pt x="844" y="200"/>
                      <a:pt x="844" y="200"/>
                    </a:cubicBezTo>
                    <a:cubicBezTo>
                      <a:pt x="834" y="201"/>
                      <a:pt x="824" y="202"/>
                      <a:pt x="813" y="203"/>
                    </a:cubicBezTo>
                    <a:cubicBezTo>
                      <a:pt x="775" y="206"/>
                      <a:pt x="733" y="209"/>
                      <a:pt x="687" y="211"/>
                    </a:cubicBezTo>
                    <a:cubicBezTo>
                      <a:pt x="686" y="211"/>
                      <a:pt x="686" y="211"/>
                      <a:pt x="686" y="211"/>
                    </a:cubicBezTo>
                    <a:cubicBezTo>
                      <a:pt x="686" y="177"/>
                      <a:pt x="686" y="177"/>
                      <a:pt x="686" y="177"/>
                    </a:cubicBezTo>
                    <a:cubicBezTo>
                      <a:pt x="671" y="178"/>
                      <a:pt x="656" y="179"/>
                      <a:pt x="640" y="179"/>
                    </a:cubicBezTo>
                    <a:cubicBezTo>
                      <a:pt x="622" y="180"/>
                      <a:pt x="603" y="180"/>
                      <a:pt x="584" y="180"/>
                    </a:cubicBezTo>
                    <a:cubicBezTo>
                      <a:pt x="571" y="181"/>
                      <a:pt x="557" y="181"/>
                      <a:pt x="543" y="181"/>
                    </a:cubicBezTo>
                    <a:cubicBezTo>
                      <a:pt x="530" y="181"/>
                      <a:pt x="518" y="181"/>
                      <a:pt x="505" y="181"/>
                    </a:cubicBezTo>
                    <a:cubicBezTo>
                      <a:pt x="501" y="181"/>
                      <a:pt x="498" y="181"/>
                      <a:pt x="494" y="181"/>
                    </a:cubicBezTo>
                    <a:cubicBezTo>
                      <a:pt x="494" y="148"/>
                      <a:pt x="494" y="148"/>
                      <a:pt x="494" y="148"/>
                    </a:cubicBezTo>
                    <a:cubicBezTo>
                      <a:pt x="486" y="148"/>
                      <a:pt x="478" y="148"/>
                      <a:pt x="470" y="148"/>
                    </a:cubicBezTo>
                    <a:cubicBezTo>
                      <a:pt x="459" y="148"/>
                      <a:pt x="448" y="148"/>
                      <a:pt x="437" y="148"/>
                    </a:cubicBezTo>
                    <a:cubicBezTo>
                      <a:pt x="426" y="147"/>
                      <a:pt x="416" y="147"/>
                      <a:pt x="405" y="147"/>
                    </a:cubicBezTo>
                    <a:cubicBezTo>
                      <a:pt x="395" y="147"/>
                      <a:pt x="385" y="147"/>
                      <a:pt x="374" y="146"/>
                    </a:cubicBezTo>
                    <a:cubicBezTo>
                      <a:pt x="364" y="146"/>
                      <a:pt x="354" y="146"/>
                      <a:pt x="344" y="146"/>
                    </a:cubicBezTo>
                    <a:cubicBezTo>
                      <a:pt x="333" y="145"/>
                      <a:pt x="323" y="145"/>
                      <a:pt x="313" y="145"/>
                    </a:cubicBezTo>
                    <a:cubicBezTo>
                      <a:pt x="311" y="144"/>
                      <a:pt x="309" y="144"/>
                      <a:pt x="307" y="144"/>
                    </a:cubicBezTo>
                    <a:cubicBezTo>
                      <a:pt x="307" y="111"/>
                      <a:pt x="307" y="111"/>
                      <a:pt x="307" y="111"/>
                    </a:cubicBezTo>
                    <a:cubicBezTo>
                      <a:pt x="298" y="111"/>
                      <a:pt x="290" y="110"/>
                      <a:pt x="282" y="110"/>
                    </a:cubicBezTo>
                    <a:cubicBezTo>
                      <a:pt x="272" y="109"/>
                      <a:pt x="261" y="109"/>
                      <a:pt x="251" y="108"/>
                    </a:cubicBezTo>
                    <a:cubicBezTo>
                      <a:pt x="240" y="108"/>
                      <a:pt x="229" y="107"/>
                      <a:pt x="218" y="106"/>
                    </a:cubicBezTo>
                    <a:cubicBezTo>
                      <a:pt x="206" y="106"/>
                      <a:pt x="194" y="105"/>
                      <a:pt x="183" y="104"/>
                    </a:cubicBezTo>
                    <a:cubicBezTo>
                      <a:pt x="169" y="103"/>
                      <a:pt x="156" y="102"/>
                      <a:pt x="144" y="100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00" y="63"/>
                      <a:pt x="64" y="57"/>
                      <a:pt x="39" y="52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14" y="13"/>
                      <a:pt x="0" y="6"/>
                      <a:pt x="0" y="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201"/>
                      <a:pt x="289" y="258"/>
                      <a:pt x="640" y="293"/>
                    </a:cubicBezTo>
                    <a:cubicBezTo>
                      <a:pt x="1005" y="330"/>
                      <a:pt x="986" y="339"/>
                      <a:pt x="990" y="352"/>
                    </a:cubicBezTo>
                    <a:close/>
                  </a:path>
                </a:pathLst>
              </a:custGeom>
              <a:solidFill>
                <a:srgbClr val="FC3774"/>
              </a:solidFill>
              <a:ln w="19050">
                <a:solidFill>
                  <a:srgbClr val="FC3774"/>
                </a:solidFill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3" name="Freeform 251"/>
              <p:cNvSpPr/>
              <p:nvPr/>
            </p:nvSpPr>
            <p:spPr bwMode="auto">
              <a:xfrm>
                <a:off x="117639" y="1920192"/>
                <a:ext cx="665376" cy="42192"/>
              </a:xfrm>
              <a:custGeom>
                <a:avLst/>
                <a:gdLst>
                  <a:gd name="T0" fmla="*/ 365 w 375"/>
                  <a:gd name="T1" fmla="*/ 0 h 19"/>
                  <a:gd name="T2" fmla="*/ 375 w 375"/>
                  <a:gd name="T3" fmla="*/ 5 h 19"/>
                  <a:gd name="T4" fmla="*/ 39 w 375"/>
                  <a:gd name="T5" fmla="*/ 19 h 19"/>
                  <a:gd name="T6" fmla="*/ 0 w 375"/>
                  <a:gd name="T7" fmla="*/ 0 h 19"/>
                  <a:gd name="T8" fmla="*/ 365 w 37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19" extrusionOk="0">
                    <a:moveTo>
                      <a:pt x="365" y="0"/>
                    </a:moveTo>
                    <a:cubicBezTo>
                      <a:pt x="365" y="2"/>
                      <a:pt x="369" y="3"/>
                      <a:pt x="375" y="5"/>
                    </a:cubicBezTo>
                    <a:cubicBezTo>
                      <a:pt x="39" y="19"/>
                      <a:pt x="39" y="19"/>
                      <a:pt x="39" y="19"/>
                    </a:cubicBezTo>
                    <a:cubicBezTo>
                      <a:pt x="14" y="13"/>
                      <a:pt x="0" y="7"/>
                      <a:pt x="0" y="0"/>
                    </a:cubicBezTo>
                    <a:lnTo>
                      <a:pt x="3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4" name="Freeform 252"/>
              <p:cNvSpPr/>
              <p:nvPr/>
            </p:nvSpPr>
            <p:spPr bwMode="auto">
              <a:xfrm>
                <a:off x="186573" y="1931445"/>
                <a:ext cx="596441" cy="104072"/>
              </a:xfrm>
              <a:custGeom>
                <a:avLst/>
                <a:gdLst>
                  <a:gd name="T0" fmla="*/ 796 w 796"/>
                  <a:gd name="T1" fmla="*/ 78 h 111"/>
                  <a:gd name="T2" fmla="*/ 0 w 796"/>
                  <a:gd name="T3" fmla="*/ 111 h 111"/>
                  <a:gd name="T4" fmla="*/ 0 w 796"/>
                  <a:gd name="T5" fmla="*/ 33 h 111"/>
                  <a:gd name="T6" fmla="*/ 796 w 796"/>
                  <a:gd name="T7" fmla="*/ 0 h 111"/>
                  <a:gd name="T8" fmla="*/ 796 w 796"/>
                  <a:gd name="T9" fmla="*/ 78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6" h="111" extrusionOk="0">
                    <a:moveTo>
                      <a:pt x="796" y="78"/>
                    </a:moveTo>
                    <a:lnTo>
                      <a:pt x="0" y="111"/>
                    </a:lnTo>
                    <a:lnTo>
                      <a:pt x="0" y="33"/>
                    </a:lnTo>
                    <a:lnTo>
                      <a:pt x="796" y="0"/>
                    </a:lnTo>
                    <a:lnTo>
                      <a:pt x="796" y="7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5" name="Freeform 253"/>
              <p:cNvSpPr/>
              <p:nvPr/>
            </p:nvSpPr>
            <p:spPr bwMode="auto">
              <a:xfrm>
                <a:off x="995815" y="175329"/>
                <a:ext cx="378395" cy="92821"/>
              </a:xfrm>
              <a:custGeom>
                <a:avLst/>
                <a:gdLst>
                  <a:gd name="T0" fmla="*/ 0 w 213"/>
                  <a:gd name="T1" fmla="*/ 0 h 42"/>
                  <a:gd name="T2" fmla="*/ 213 w 213"/>
                  <a:gd name="T3" fmla="*/ 5 h 42"/>
                  <a:gd name="T4" fmla="*/ 56 w 213"/>
                  <a:gd name="T5" fmla="*/ 42 h 42"/>
                  <a:gd name="T6" fmla="*/ 0 w 213"/>
                  <a:gd name="T7" fmla="*/ 41 h 42"/>
                  <a:gd name="T8" fmla="*/ 0 w 213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3" h="42" extrusionOk="0">
                    <a:moveTo>
                      <a:pt x="0" y="0"/>
                    </a:moveTo>
                    <a:cubicBezTo>
                      <a:pt x="76" y="0"/>
                      <a:pt x="147" y="2"/>
                      <a:pt x="213" y="5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39" y="42"/>
                      <a:pt x="20" y="41"/>
                      <a:pt x="0" y="4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6" name="Freeform 254"/>
              <p:cNvSpPr/>
              <p:nvPr/>
            </p:nvSpPr>
            <p:spPr bwMode="auto">
              <a:xfrm>
                <a:off x="1095472" y="102196"/>
                <a:ext cx="605432" cy="90946"/>
              </a:xfrm>
              <a:custGeom>
                <a:avLst/>
                <a:gdLst>
                  <a:gd name="T0" fmla="*/ 157 w 341"/>
                  <a:gd name="T1" fmla="*/ 0 h 41"/>
                  <a:gd name="T2" fmla="*/ 341 w 341"/>
                  <a:gd name="T3" fmla="*/ 12 h 41"/>
                  <a:gd name="T4" fmla="*/ 49 w 341"/>
                  <a:gd name="T5" fmla="*/ 41 h 41"/>
                  <a:gd name="T6" fmla="*/ 0 w 341"/>
                  <a:gd name="T7" fmla="*/ 38 h 41"/>
                  <a:gd name="T8" fmla="*/ 157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157" y="0"/>
                    </a:moveTo>
                    <a:cubicBezTo>
                      <a:pt x="226" y="3"/>
                      <a:pt x="289" y="7"/>
                      <a:pt x="341" y="12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35" y="39"/>
                      <a:pt x="18" y="38"/>
                      <a:pt x="0" y="38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7" name="Freeform 255"/>
              <p:cNvSpPr/>
              <p:nvPr/>
            </p:nvSpPr>
            <p:spPr bwMode="auto">
              <a:xfrm>
                <a:off x="1180892" y="44065"/>
                <a:ext cx="732813" cy="75945"/>
              </a:xfrm>
              <a:custGeom>
                <a:avLst/>
                <a:gdLst>
                  <a:gd name="T0" fmla="*/ 293 w 413"/>
                  <a:gd name="T1" fmla="*/ 0 h 34"/>
                  <a:gd name="T2" fmla="*/ 413 w 413"/>
                  <a:gd name="T3" fmla="*/ 18 h 34"/>
                  <a:gd name="T4" fmla="*/ 32 w 413"/>
                  <a:gd name="T5" fmla="*/ 34 h 34"/>
                  <a:gd name="T6" fmla="*/ 0 w 413"/>
                  <a:gd name="T7" fmla="*/ 29 h 34"/>
                  <a:gd name="T8" fmla="*/ 293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293" y="0"/>
                    </a:moveTo>
                    <a:cubicBezTo>
                      <a:pt x="344" y="5"/>
                      <a:pt x="385" y="11"/>
                      <a:pt x="413" y="18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24" y="32"/>
                      <a:pt x="13" y="30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8" name="Freeform 256"/>
              <p:cNvSpPr/>
              <p:nvPr/>
            </p:nvSpPr>
            <p:spPr bwMode="auto">
              <a:xfrm>
                <a:off x="1237837" y="0"/>
                <a:ext cx="753793" cy="46879"/>
              </a:xfrm>
              <a:custGeom>
                <a:avLst/>
                <a:gdLst>
                  <a:gd name="T0" fmla="*/ 381 w 425"/>
                  <a:gd name="T1" fmla="*/ 0 h 21"/>
                  <a:gd name="T2" fmla="*/ 425 w 425"/>
                  <a:gd name="T3" fmla="*/ 21 h 21"/>
                  <a:gd name="T4" fmla="*/ 11 w 425"/>
                  <a:gd name="T5" fmla="*/ 21 h 21"/>
                  <a:gd name="T6" fmla="*/ 0 w 425"/>
                  <a:gd name="T7" fmla="*/ 16 h 21"/>
                  <a:gd name="T8" fmla="*/ 381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381" y="0"/>
                    </a:moveTo>
                    <a:cubicBezTo>
                      <a:pt x="409" y="7"/>
                      <a:pt x="425" y="14"/>
                      <a:pt x="425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19"/>
                      <a:pt x="7" y="17"/>
                      <a:pt x="0" y="16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59" name="Freeform 257"/>
              <p:cNvSpPr/>
              <p:nvPr/>
            </p:nvSpPr>
            <p:spPr bwMode="auto">
              <a:xfrm>
                <a:off x="610676" y="259713"/>
                <a:ext cx="385138" cy="92821"/>
              </a:xfrm>
              <a:custGeom>
                <a:avLst/>
                <a:gdLst>
                  <a:gd name="T0" fmla="*/ 217 w 217"/>
                  <a:gd name="T1" fmla="*/ 0 h 42"/>
                  <a:gd name="T2" fmla="*/ 217 w 217"/>
                  <a:gd name="T3" fmla="*/ 41 h 42"/>
                  <a:gd name="T4" fmla="*/ 160 w 217"/>
                  <a:gd name="T5" fmla="*/ 42 h 42"/>
                  <a:gd name="T6" fmla="*/ 0 w 217"/>
                  <a:gd name="T7" fmla="*/ 5 h 42"/>
                  <a:gd name="T8" fmla="*/ 21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217" y="0"/>
                    </a:moveTo>
                    <a:cubicBezTo>
                      <a:pt x="217" y="41"/>
                      <a:pt x="217" y="41"/>
                      <a:pt x="217" y="41"/>
                    </a:cubicBezTo>
                    <a:cubicBezTo>
                      <a:pt x="197" y="41"/>
                      <a:pt x="178" y="41"/>
                      <a:pt x="160" y="4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67" y="2"/>
                      <a:pt x="140" y="0"/>
                      <a:pt x="2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0" name="Freeform 258"/>
              <p:cNvSpPr/>
              <p:nvPr/>
            </p:nvSpPr>
            <p:spPr bwMode="auto">
              <a:xfrm>
                <a:off x="292973" y="352534"/>
                <a:ext cx="601686" cy="90946"/>
              </a:xfrm>
              <a:custGeom>
                <a:avLst/>
                <a:gdLst>
                  <a:gd name="T0" fmla="*/ 179 w 339"/>
                  <a:gd name="T1" fmla="*/ 0 h 41"/>
                  <a:gd name="T2" fmla="*/ 339 w 339"/>
                  <a:gd name="T3" fmla="*/ 38 h 41"/>
                  <a:gd name="T4" fmla="*/ 292 w 339"/>
                  <a:gd name="T5" fmla="*/ 41 h 41"/>
                  <a:gd name="T6" fmla="*/ 0 w 339"/>
                  <a:gd name="T7" fmla="*/ 12 h 41"/>
                  <a:gd name="T8" fmla="*/ 179 w 339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41" extrusionOk="0">
                    <a:moveTo>
                      <a:pt x="179" y="0"/>
                    </a:moveTo>
                    <a:cubicBezTo>
                      <a:pt x="339" y="38"/>
                      <a:pt x="339" y="38"/>
                      <a:pt x="339" y="38"/>
                    </a:cubicBezTo>
                    <a:cubicBezTo>
                      <a:pt x="322" y="38"/>
                      <a:pt x="306" y="40"/>
                      <a:pt x="292" y="4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51" y="7"/>
                      <a:pt x="112" y="3"/>
                      <a:pt x="1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1" name="Freeform 259"/>
              <p:cNvSpPr/>
              <p:nvPr/>
            </p:nvSpPr>
            <p:spPr bwMode="auto">
              <a:xfrm>
                <a:off x="74928" y="461295"/>
                <a:ext cx="736559" cy="75007"/>
              </a:xfrm>
              <a:custGeom>
                <a:avLst/>
                <a:gdLst>
                  <a:gd name="T0" fmla="*/ 123 w 415"/>
                  <a:gd name="T1" fmla="*/ 0 h 34"/>
                  <a:gd name="T2" fmla="*/ 415 w 415"/>
                  <a:gd name="T3" fmla="*/ 29 h 34"/>
                  <a:gd name="T4" fmla="*/ 383 w 415"/>
                  <a:gd name="T5" fmla="*/ 34 h 34"/>
                  <a:gd name="T6" fmla="*/ 0 w 415"/>
                  <a:gd name="T7" fmla="*/ 18 h 34"/>
                  <a:gd name="T8" fmla="*/ 123 w 415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4" extrusionOk="0">
                    <a:moveTo>
                      <a:pt x="123" y="0"/>
                    </a:moveTo>
                    <a:cubicBezTo>
                      <a:pt x="415" y="29"/>
                      <a:pt x="415" y="29"/>
                      <a:pt x="415" y="29"/>
                    </a:cubicBezTo>
                    <a:cubicBezTo>
                      <a:pt x="401" y="30"/>
                      <a:pt x="391" y="32"/>
                      <a:pt x="383" y="34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8" y="11"/>
                      <a:pt x="70" y="5"/>
                      <a:pt x="1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2" name="Freeform 260"/>
              <p:cNvSpPr/>
              <p:nvPr/>
            </p:nvSpPr>
            <p:spPr bwMode="auto">
              <a:xfrm>
                <a:off x="0" y="585058"/>
                <a:ext cx="754543" cy="46879"/>
              </a:xfrm>
              <a:custGeom>
                <a:avLst/>
                <a:gdLst>
                  <a:gd name="T0" fmla="*/ 42 w 425"/>
                  <a:gd name="T1" fmla="*/ 0 h 21"/>
                  <a:gd name="T2" fmla="*/ 0 w 425"/>
                  <a:gd name="T3" fmla="*/ 21 h 21"/>
                  <a:gd name="T4" fmla="*/ 414 w 425"/>
                  <a:gd name="T5" fmla="*/ 21 h 21"/>
                  <a:gd name="T6" fmla="*/ 425 w 425"/>
                  <a:gd name="T7" fmla="*/ 16 h 21"/>
                  <a:gd name="T8" fmla="*/ 42 w 4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1" extrusionOk="0">
                    <a:moveTo>
                      <a:pt x="42" y="0"/>
                    </a:moveTo>
                    <a:cubicBezTo>
                      <a:pt x="15" y="7"/>
                      <a:pt x="0" y="14"/>
                      <a:pt x="0" y="21"/>
                    </a:cubicBezTo>
                    <a:cubicBezTo>
                      <a:pt x="414" y="21"/>
                      <a:pt x="414" y="21"/>
                      <a:pt x="414" y="21"/>
                    </a:cubicBezTo>
                    <a:cubicBezTo>
                      <a:pt x="414" y="19"/>
                      <a:pt x="418" y="18"/>
                      <a:pt x="425" y="16"/>
                    </a:cubicBez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3" name="Rectangle 261"/>
              <p:cNvSpPr>
                <a:spLocks noChangeArrowheads="1"/>
              </p:cNvSpPr>
              <p:nvPr/>
            </p:nvSpPr>
            <p:spPr bwMode="auto">
              <a:xfrm>
                <a:off x="0" y="631937"/>
                <a:ext cx="735060" cy="8438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4" name="Freeform 262"/>
              <p:cNvSpPr/>
              <p:nvPr/>
            </p:nvSpPr>
            <p:spPr bwMode="auto">
              <a:xfrm>
                <a:off x="74928" y="503487"/>
                <a:ext cx="679613" cy="117199"/>
              </a:xfrm>
              <a:custGeom>
                <a:avLst/>
                <a:gdLst>
                  <a:gd name="T0" fmla="*/ 907 w 907"/>
                  <a:gd name="T1" fmla="*/ 125 h 125"/>
                  <a:gd name="T2" fmla="*/ 0 w 907"/>
                  <a:gd name="T3" fmla="*/ 87 h 125"/>
                  <a:gd name="T4" fmla="*/ 0 w 907"/>
                  <a:gd name="T5" fmla="*/ 0 h 125"/>
                  <a:gd name="T6" fmla="*/ 907 w 907"/>
                  <a:gd name="T7" fmla="*/ 35 h 125"/>
                  <a:gd name="T8" fmla="*/ 907 w 907"/>
                  <a:gd name="T9" fmla="*/ 12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125" extrusionOk="0">
                    <a:moveTo>
                      <a:pt x="907" y="125"/>
                    </a:moveTo>
                    <a:lnTo>
                      <a:pt x="0" y="87"/>
                    </a:lnTo>
                    <a:lnTo>
                      <a:pt x="0" y="0"/>
                    </a:lnTo>
                    <a:lnTo>
                      <a:pt x="907" y="35"/>
                    </a:lnTo>
                    <a:lnTo>
                      <a:pt x="907" y="1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5" name="Freeform 263"/>
              <p:cNvSpPr/>
              <p:nvPr/>
            </p:nvSpPr>
            <p:spPr bwMode="auto">
              <a:xfrm>
                <a:off x="292973" y="378786"/>
                <a:ext cx="518514" cy="149077"/>
              </a:xfrm>
              <a:custGeom>
                <a:avLst/>
                <a:gdLst>
                  <a:gd name="T0" fmla="*/ 692 w 692"/>
                  <a:gd name="T1" fmla="*/ 159 h 159"/>
                  <a:gd name="T2" fmla="*/ 0 w 692"/>
                  <a:gd name="T3" fmla="*/ 88 h 159"/>
                  <a:gd name="T4" fmla="*/ 0 w 692"/>
                  <a:gd name="T5" fmla="*/ 0 h 159"/>
                  <a:gd name="T6" fmla="*/ 692 w 692"/>
                  <a:gd name="T7" fmla="*/ 69 h 159"/>
                  <a:gd name="T8" fmla="*/ 692 w 692"/>
                  <a:gd name="T9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2" h="159" extrusionOk="0">
                    <a:moveTo>
                      <a:pt x="692" y="159"/>
                    </a:moveTo>
                    <a:lnTo>
                      <a:pt x="0" y="88"/>
                    </a:lnTo>
                    <a:lnTo>
                      <a:pt x="0" y="0"/>
                    </a:lnTo>
                    <a:lnTo>
                      <a:pt x="692" y="69"/>
                    </a:lnTo>
                    <a:lnTo>
                      <a:pt x="692" y="15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6" name="Freeform 264"/>
              <p:cNvSpPr/>
              <p:nvPr/>
            </p:nvSpPr>
            <p:spPr bwMode="auto">
              <a:xfrm>
                <a:off x="610676" y="268151"/>
                <a:ext cx="283983" cy="168766"/>
              </a:xfrm>
              <a:custGeom>
                <a:avLst/>
                <a:gdLst>
                  <a:gd name="T0" fmla="*/ 379 w 379"/>
                  <a:gd name="T1" fmla="*/ 180 h 180"/>
                  <a:gd name="T2" fmla="*/ 0 w 379"/>
                  <a:gd name="T3" fmla="*/ 90 h 180"/>
                  <a:gd name="T4" fmla="*/ 0 w 379"/>
                  <a:gd name="T5" fmla="*/ 0 h 180"/>
                  <a:gd name="T6" fmla="*/ 379 w 379"/>
                  <a:gd name="T7" fmla="*/ 90 h 180"/>
                  <a:gd name="T8" fmla="*/ 379 w 379"/>
                  <a:gd name="T9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9" h="180" extrusionOk="0">
                    <a:moveTo>
                      <a:pt x="379" y="180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379" y="90"/>
                    </a:lnTo>
                    <a:lnTo>
                      <a:pt x="379" y="18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7" name="Freeform 265"/>
              <p:cNvSpPr/>
              <p:nvPr/>
            </p:nvSpPr>
            <p:spPr bwMode="auto">
              <a:xfrm>
                <a:off x="289227" y="822269"/>
                <a:ext cx="522260" cy="146265"/>
              </a:xfrm>
              <a:custGeom>
                <a:avLst/>
                <a:gdLst>
                  <a:gd name="T0" fmla="*/ 697 w 697"/>
                  <a:gd name="T1" fmla="*/ 88 h 156"/>
                  <a:gd name="T2" fmla="*/ 0 w 697"/>
                  <a:gd name="T3" fmla="*/ 156 h 156"/>
                  <a:gd name="T4" fmla="*/ 0 w 697"/>
                  <a:gd name="T5" fmla="*/ 69 h 156"/>
                  <a:gd name="T6" fmla="*/ 697 w 697"/>
                  <a:gd name="T7" fmla="*/ 0 h 156"/>
                  <a:gd name="T8" fmla="*/ 697 w 697"/>
                  <a:gd name="T9" fmla="*/ 8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" h="156" extrusionOk="0">
                    <a:moveTo>
                      <a:pt x="697" y="88"/>
                    </a:moveTo>
                    <a:lnTo>
                      <a:pt x="0" y="156"/>
                    </a:lnTo>
                    <a:lnTo>
                      <a:pt x="0" y="69"/>
                    </a:lnTo>
                    <a:lnTo>
                      <a:pt x="697" y="0"/>
                    </a:lnTo>
                    <a:lnTo>
                      <a:pt x="697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8" name="Freeform 266"/>
              <p:cNvSpPr/>
              <p:nvPr/>
            </p:nvSpPr>
            <p:spPr bwMode="auto">
              <a:xfrm>
                <a:off x="618170" y="913215"/>
                <a:ext cx="276490" cy="166891"/>
              </a:xfrm>
              <a:custGeom>
                <a:avLst/>
                <a:gdLst>
                  <a:gd name="T0" fmla="*/ 369 w 369"/>
                  <a:gd name="T1" fmla="*/ 88 h 178"/>
                  <a:gd name="T2" fmla="*/ 0 w 369"/>
                  <a:gd name="T3" fmla="*/ 178 h 178"/>
                  <a:gd name="T4" fmla="*/ 0 w 369"/>
                  <a:gd name="T5" fmla="*/ 88 h 178"/>
                  <a:gd name="T6" fmla="*/ 369 w 369"/>
                  <a:gd name="T7" fmla="*/ 0 h 178"/>
                  <a:gd name="T8" fmla="*/ 369 w 369"/>
                  <a:gd name="T9" fmla="*/ 8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9" h="178" extrusionOk="0">
                    <a:moveTo>
                      <a:pt x="369" y="88"/>
                    </a:moveTo>
                    <a:lnTo>
                      <a:pt x="0" y="178"/>
                    </a:lnTo>
                    <a:lnTo>
                      <a:pt x="0" y="88"/>
                    </a:lnTo>
                    <a:lnTo>
                      <a:pt x="369" y="0"/>
                    </a:lnTo>
                    <a:lnTo>
                      <a:pt x="369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69" name="Freeform 267"/>
              <p:cNvSpPr/>
              <p:nvPr/>
            </p:nvSpPr>
            <p:spPr bwMode="auto">
              <a:xfrm>
                <a:off x="77926" y="811956"/>
                <a:ext cx="733561" cy="75007"/>
              </a:xfrm>
              <a:custGeom>
                <a:avLst/>
                <a:gdLst>
                  <a:gd name="T0" fmla="*/ 382 w 413"/>
                  <a:gd name="T1" fmla="*/ 0 h 34"/>
                  <a:gd name="T2" fmla="*/ 413 w 413"/>
                  <a:gd name="T3" fmla="*/ 5 h 34"/>
                  <a:gd name="T4" fmla="*/ 121 w 413"/>
                  <a:gd name="T5" fmla="*/ 34 h 34"/>
                  <a:gd name="T6" fmla="*/ 0 w 413"/>
                  <a:gd name="T7" fmla="*/ 16 h 34"/>
                  <a:gd name="T8" fmla="*/ 382 w 413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3" h="34" extrusionOk="0">
                    <a:moveTo>
                      <a:pt x="382" y="0"/>
                    </a:moveTo>
                    <a:cubicBezTo>
                      <a:pt x="389" y="2"/>
                      <a:pt x="400" y="4"/>
                      <a:pt x="413" y="5"/>
                    </a:cubicBezTo>
                    <a:cubicBezTo>
                      <a:pt x="121" y="34"/>
                      <a:pt x="121" y="34"/>
                      <a:pt x="121" y="34"/>
                    </a:cubicBezTo>
                    <a:cubicBezTo>
                      <a:pt x="70" y="29"/>
                      <a:pt x="28" y="23"/>
                      <a:pt x="0" y="16"/>
                    </a:cubicBez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0" name="Freeform 268"/>
              <p:cNvSpPr/>
              <p:nvPr/>
            </p:nvSpPr>
            <p:spPr bwMode="auto">
              <a:xfrm>
                <a:off x="289227" y="904777"/>
                <a:ext cx="605432" cy="90946"/>
              </a:xfrm>
              <a:custGeom>
                <a:avLst/>
                <a:gdLst>
                  <a:gd name="T0" fmla="*/ 293 w 341"/>
                  <a:gd name="T1" fmla="*/ 0 h 41"/>
                  <a:gd name="T2" fmla="*/ 341 w 341"/>
                  <a:gd name="T3" fmla="*/ 4 h 41"/>
                  <a:gd name="T4" fmla="*/ 185 w 341"/>
                  <a:gd name="T5" fmla="*/ 41 h 41"/>
                  <a:gd name="T6" fmla="*/ 0 w 341"/>
                  <a:gd name="T7" fmla="*/ 29 h 41"/>
                  <a:gd name="T8" fmla="*/ 293 w 341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1" h="41" extrusionOk="0">
                    <a:moveTo>
                      <a:pt x="293" y="0"/>
                    </a:moveTo>
                    <a:cubicBezTo>
                      <a:pt x="306" y="2"/>
                      <a:pt x="323" y="3"/>
                      <a:pt x="341" y="4"/>
                    </a:cubicBezTo>
                    <a:cubicBezTo>
                      <a:pt x="185" y="41"/>
                      <a:pt x="185" y="41"/>
                      <a:pt x="185" y="41"/>
                    </a:cubicBezTo>
                    <a:cubicBezTo>
                      <a:pt x="115" y="39"/>
                      <a:pt x="52" y="34"/>
                      <a:pt x="0" y="29"/>
                    </a:cubicBez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1" name="Freeform 269"/>
              <p:cNvSpPr/>
              <p:nvPr/>
            </p:nvSpPr>
            <p:spPr bwMode="auto">
              <a:xfrm>
                <a:off x="618170" y="995724"/>
                <a:ext cx="376147" cy="92821"/>
              </a:xfrm>
              <a:custGeom>
                <a:avLst/>
                <a:gdLst>
                  <a:gd name="T0" fmla="*/ 156 w 212"/>
                  <a:gd name="T1" fmla="*/ 0 h 42"/>
                  <a:gd name="T2" fmla="*/ 212 w 212"/>
                  <a:gd name="T3" fmla="*/ 1 h 42"/>
                  <a:gd name="T4" fmla="*/ 212 w 212"/>
                  <a:gd name="T5" fmla="*/ 42 h 42"/>
                  <a:gd name="T6" fmla="*/ 0 w 212"/>
                  <a:gd name="T7" fmla="*/ 38 h 42"/>
                  <a:gd name="T8" fmla="*/ 156 w 212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42" extrusionOk="0">
                    <a:moveTo>
                      <a:pt x="156" y="0"/>
                    </a:moveTo>
                    <a:cubicBezTo>
                      <a:pt x="173" y="1"/>
                      <a:pt x="192" y="1"/>
                      <a:pt x="212" y="1"/>
                    </a:cubicBezTo>
                    <a:cubicBezTo>
                      <a:pt x="212" y="42"/>
                      <a:pt x="212" y="42"/>
                      <a:pt x="212" y="42"/>
                    </a:cubicBezTo>
                    <a:cubicBezTo>
                      <a:pt x="137" y="42"/>
                      <a:pt x="65" y="41"/>
                      <a:pt x="0" y="38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2" name="Freeform 270"/>
              <p:cNvSpPr/>
              <p:nvPr/>
            </p:nvSpPr>
            <p:spPr bwMode="auto">
              <a:xfrm>
                <a:off x="1235592" y="1301379"/>
                <a:ext cx="756041" cy="46879"/>
              </a:xfrm>
              <a:custGeom>
                <a:avLst/>
                <a:gdLst>
                  <a:gd name="T0" fmla="*/ 11 w 426"/>
                  <a:gd name="T1" fmla="*/ 0 h 21"/>
                  <a:gd name="T2" fmla="*/ 426 w 426"/>
                  <a:gd name="T3" fmla="*/ 0 h 21"/>
                  <a:gd name="T4" fmla="*/ 383 w 426"/>
                  <a:gd name="T5" fmla="*/ 21 h 21"/>
                  <a:gd name="T6" fmla="*/ 0 w 426"/>
                  <a:gd name="T7" fmla="*/ 6 h 21"/>
                  <a:gd name="T8" fmla="*/ 11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11" y="0"/>
                    </a:moveTo>
                    <a:cubicBezTo>
                      <a:pt x="426" y="0"/>
                      <a:pt x="426" y="0"/>
                      <a:pt x="426" y="0"/>
                    </a:cubicBezTo>
                    <a:cubicBezTo>
                      <a:pt x="426" y="8"/>
                      <a:pt x="410" y="15"/>
                      <a:pt x="383" y="2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7" y="4"/>
                      <a:pt x="11" y="2"/>
                      <a:pt x="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3" name="Freeform 271"/>
              <p:cNvSpPr/>
              <p:nvPr/>
            </p:nvSpPr>
            <p:spPr bwMode="auto">
              <a:xfrm>
                <a:off x="1178644" y="1231060"/>
                <a:ext cx="736559" cy="73131"/>
              </a:xfrm>
              <a:custGeom>
                <a:avLst/>
                <a:gdLst>
                  <a:gd name="T0" fmla="*/ 32 w 415"/>
                  <a:gd name="T1" fmla="*/ 0 h 33"/>
                  <a:gd name="T2" fmla="*/ 415 w 415"/>
                  <a:gd name="T3" fmla="*/ 15 h 33"/>
                  <a:gd name="T4" fmla="*/ 293 w 415"/>
                  <a:gd name="T5" fmla="*/ 33 h 33"/>
                  <a:gd name="T6" fmla="*/ 0 w 415"/>
                  <a:gd name="T7" fmla="*/ 5 h 33"/>
                  <a:gd name="T8" fmla="*/ 32 w 415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" extrusionOk="0">
                    <a:moveTo>
                      <a:pt x="32" y="0"/>
                    </a:moveTo>
                    <a:cubicBezTo>
                      <a:pt x="415" y="15"/>
                      <a:pt x="415" y="15"/>
                      <a:pt x="415" y="15"/>
                    </a:cubicBezTo>
                    <a:cubicBezTo>
                      <a:pt x="387" y="22"/>
                      <a:pt x="345" y="28"/>
                      <a:pt x="293" y="3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3"/>
                      <a:pt x="25" y="2"/>
                      <a:pt x="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4" name="Freeform 272"/>
              <p:cNvSpPr/>
              <p:nvPr/>
            </p:nvSpPr>
            <p:spPr bwMode="auto">
              <a:xfrm>
                <a:off x="1095472" y="1156990"/>
                <a:ext cx="603184" cy="90946"/>
              </a:xfrm>
              <a:custGeom>
                <a:avLst/>
                <a:gdLst>
                  <a:gd name="T0" fmla="*/ 47 w 340"/>
                  <a:gd name="T1" fmla="*/ 0 h 41"/>
                  <a:gd name="T2" fmla="*/ 340 w 340"/>
                  <a:gd name="T3" fmla="*/ 29 h 41"/>
                  <a:gd name="T4" fmla="*/ 160 w 340"/>
                  <a:gd name="T5" fmla="*/ 41 h 41"/>
                  <a:gd name="T6" fmla="*/ 0 w 340"/>
                  <a:gd name="T7" fmla="*/ 3 h 41"/>
                  <a:gd name="T8" fmla="*/ 47 w 340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" h="41" extrusionOk="0">
                    <a:moveTo>
                      <a:pt x="47" y="0"/>
                    </a:moveTo>
                    <a:cubicBezTo>
                      <a:pt x="340" y="29"/>
                      <a:pt x="340" y="29"/>
                      <a:pt x="340" y="29"/>
                    </a:cubicBezTo>
                    <a:cubicBezTo>
                      <a:pt x="289" y="34"/>
                      <a:pt x="228" y="38"/>
                      <a:pt x="160" y="4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8" y="2"/>
                      <a:pt x="34" y="1"/>
                      <a:pt x="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5" name="Freeform 273"/>
              <p:cNvSpPr/>
              <p:nvPr/>
            </p:nvSpPr>
            <p:spPr bwMode="auto">
              <a:xfrm>
                <a:off x="994316" y="1080108"/>
                <a:ext cx="385138" cy="92821"/>
              </a:xfrm>
              <a:custGeom>
                <a:avLst/>
                <a:gdLst>
                  <a:gd name="T0" fmla="*/ 57 w 217"/>
                  <a:gd name="T1" fmla="*/ 0 h 42"/>
                  <a:gd name="T2" fmla="*/ 217 w 217"/>
                  <a:gd name="T3" fmla="*/ 38 h 42"/>
                  <a:gd name="T4" fmla="*/ 0 w 217"/>
                  <a:gd name="T5" fmla="*/ 42 h 42"/>
                  <a:gd name="T6" fmla="*/ 0 w 217"/>
                  <a:gd name="T7" fmla="*/ 1 h 42"/>
                  <a:gd name="T8" fmla="*/ 57 w 217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7" h="42" extrusionOk="0">
                    <a:moveTo>
                      <a:pt x="57" y="0"/>
                    </a:moveTo>
                    <a:cubicBezTo>
                      <a:pt x="217" y="38"/>
                      <a:pt x="217" y="38"/>
                      <a:pt x="217" y="38"/>
                    </a:cubicBezTo>
                    <a:cubicBezTo>
                      <a:pt x="150" y="40"/>
                      <a:pt x="77" y="42"/>
                      <a:pt x="0" y="4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0" y="1"/>
                      <a:pt x="39" y="1"/>
                      <a:pt x="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6" name="Freeform 283"/>
              <p:cNvSpPr/>
              <p:nvPr/>
            </p:nvSpPr>
            <p:spPr bwMode="auto">
              <a:xfrm>
                <a:off x="731313" y="108758"/>
                <a:ext cx="523758" cy="678818"/>
              </a:xfrm>
              <a:custGeom>
                <a:avLst/>
                <a:gdLst>
                  <a:gd name="T0" fmla="*/ 284 w 295"/>
                  <a:gd name="T1" fmla="*/ 4 h 306"/>
                  <a:gd name="T2" fmla="*/ 253 w 295"/>
                  <a:gd name="T3" fmla="*/ 0 h 306"/>
                  <a:gd name="T4" fmla="*/ 253 w 295"/>
                  <a:gd name="T5" fmla="*/ 38 h 306"/>
                  <a:gd name="T6" fmla="*/ 242 w 295"/>
                  <a:gd name="T7" fmla="*/ 37 h 306"/>
                  <a:gd name="T8" fmla="*/ 232 w 295"/>
                  <a:gd name="T9" fmla="*/ 36 h 306"/>
                  <a:gd name="T10" fmla="*/ 222 w 295"/>
                  <a:gd name="T11" fmla="*/ 35 h 306"/>
                  <a:gd name="T12" fmla="*/ 213 w 295"/>
                  <a:gd name="T13" fmla="*/ 35 h 306"/>
                  <a:gd name="T14" fmla="*/ 205 w 295"/>
                  <a:gd name="T15" fmla="*/ 35 h 306"/>
                  <a:gd name="T16" fmla="*/ 205 w 295"/>
                  <a:gd name="T17" fmla="*/ 72 h 306"/>
                  <a:gd name="T18" fmla="*/ 203 w 295"/>
                  <a:gd name="T19" fmla="*/ 72 h 306"/>
                  <a:gd name="T20" fmla="*/ 194 w 295"/>
                  <a:gd name="T21" fmla="*/ 72 h 306"/>
                  <a:gd name="T22" fmla="*/ 185 w 295"/>
                  <a:gd name="T23" fmla="*/ 72 h 306"/>
                  <a:gd name="T24" fmla="*/ 176 w 295"/>
                  <a:gd name="T25" fmla="*/ 71 h 306"/>
                  <a:gd name="T26" fmla="*/ 166 w 295"/>
                  <a:gd name="T27" fmla="*/ 71 h 306"/>
                  <a:gd name="T28" fmla="*/ 156 w 295"/>
                  <a:gd name="T29" fmla="*/ 71 h 306"/>
                  <a:gd name="T30" fmla="*/ 149 w 295"/>
                  <a:gd name="T31" fmla="*/ 71 h 306"/>
                  <a:gd name="T32" fmla="*/ 149 w 295"/>
                  <a:gd name="T33" fmla="*/ 109 h 306"/>
                  <a:gd name="T34" fmla="*/ 146 w 295"/>
                  <a:gd name="T35" fmla="*/ 109 h 306"/>
                  <a:gd name="T36" fmla="*/ 135 w 295"/>
                  <a:gd name="T37" fmla="*/ 109 h 306"/>
                  <a:gd name="T38" fmla="*/ 122 w 295"/>
                  <a:gd name="T39" fmla="*/ 109 h 306"/>
                  <a:gd name="T40" fmla="*/ 106 w 295"/>
                  <a:gd name="T41" fmla="*/ 110 h 306"/>
                  <a:gd name="T42" fmla="*/ 92 w 295"/>
                  <a:gd name="T43" fmla="*/ 110 h 306"/>
                  <a:gd name="T44" fmla="*/ 92 w 295"/>
                  <a:gd name="T45" fmla="*/ 148 h 306"/>
                  <a:gd name="T46" fmla="*/ 54 w 295"/>
                  <a:gd name="T47" fmla="*/ 150 h 306"/>
                  <a:gd name="T48" fmla="*/ 45 w 295"/>
                  <a:gd name="T49" fmla="*/ 151 h 306"/>
                  <a:gd name="T50" fmla="*/ 45 w 295"/>
                  <a:gd name="T51" fmla="*/ 188 h 306"/>
                  <a:gd name="T52" fmla="*/ 40 w 295"/>
                  <a:gd name="T53" fmla="*/ 188 h 306"/>
                  <a:gd name="T54" fmla="*/ 31 w 295"/>
                  <a:gd name="T55" fmla="*/ 190 h 306"/>
                  <a:gd name="T56" fmla="*/ 24 w 295"/>
                  <a:gd name="T57" fmla="*/ 191 h 306"/>
                  <a:gd name="T58" fmla="*/ 19 w 295"/>
                  <a:gd name="T59" fmla="*/ 192 h 306"/>
                  <a:gd name="T60" fmla="*/ 14 w 295"/>
                  <a:gd name="T61" fmla="*/ 192 h 306"/>
                  <a:gd name="T62" fmla="*/ 13 w 295"/>
                  <a:gd name="T63" fmla="*/ 193 h 306"/>
                  <a:gd name="T64" fmla="*/ 13 w 295"/>
                  <a:gd name="T65" fmla="*/ 231 h 306"/>
                  <a:gd name="T66" fmla="*/ 13 w 295"/>
                  <a:gd name="T67" fmla="*/ 231 h 306"/>
                  <a:gd name="T68" fmla="*/ 11 w 295"/>
                  <a:gd name="T69" fmla="*/ 231 h 306"/>
                  <a:gd name="T70" fmla="*/ 8 w 295"/>
                  <a:gd name="T71" fmla="*/ 232 h 306"/>
                  <a:gd name="T72" fmla="*/ 5 w 295"/>
                  <a:gd name="T73" fmla="*/ 233 h 306"/>
                  <a:gd name="T74" fmla="*/ 4 w 295"/>
                  <a:gd name="T75" fmla="*/ 234 h 306"/>
                  <a:gd name="T76" fmla="*/ 2 w 295"/>
                  <a:gd name="T77" fmla="*/ 235 h 306"/>
                  <a:gd name="T78" fmla="*/ 2 w 295"/>
                  <a:gd name="T79" fmla="*/ 236 h 306"/>
                  <a:gd name="T80" fmla="*/ 2 w 295"/>
                  <a:gd name="T81" fmla="*/ 274 h 306"/>
                  <a:gd name="T82" fmla="*/ 13 w 295"/>
                  <a:gd name="T83" fmla="*/ 306 h 306"/>
                  <a:gd name="T84" fmla="*/ 127 w 295"/>
                  <a:gd name="T85" fmla="*/ 176 h 306"/>
                  <a:gd name="T86" fmla="*/ 127 w 295"/>
                  <a:gd name="T87" fmla="*/ 176 h 306"/>
                  <a:gd name="T88" fmla="*/ 284 w 295"/>
                  <a:gd name="T89" fmla="*/ 4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5" h="306" extrusionOk="0">
                    <a:moveTo>
                      <a:pt x="284" y="4"/>
                    </a:moveTo>
                    <a:cubicBezTo>
                      <a:pt x="276" y="3"/>
                      <a:pt x="266" y="1"/>
                      <a:pt x="253" y="0"/>
                    </a:cubicBezTo>
                    <a:cubicBezTo>
                      <a:pt x="253" y="38"/>
                      <a:pt x="253" y="38"/>
                      <a:pt x="253" y="38"/>
                    </a:cubicBezTo>
                    <a:cubicBezTo>
                      <a:pt x="250" y="37"/>
                      <a:pt x="246" y="37"/>
                      <a:pt x="242" y="37"/>
                    </a:cubicBezTo>
                    <a:cubicBezTo>
                      <a:pt x="239" y="36"/>
                      <a:pt x="235" y="36"/>
                      <a:pt x="232" y="36"/>
                    </a:cubicBezTo>
                    <a:cubicBezTo>
                      <a:pt x="228" y="36"/>
                      <a:pt x="225" y="36"/>
                      <a:pt x="222" y="35"/>
                    </a:cubicBezTo>
                    <a:cubicBezTo>
                      <a:pt x="219" y="35"/>
                      <a:pt x="216" y="35"/>
                      <a:pt x="213" y="35"/>
                    </a:cubicBezTo>
                    <a:cubicBezTo>
                      <a:pt x="210" y="35"/>
                      <a:pt x="208" y="35"/>
                      <a:pt x="205" y="35"/>
                    </a:cubicBezTo>
                    <a:cubicBezTo>
                      <a:pt x="205" y="72"/>
                      <a:pt x="205" y="72"/>
                      <a:pt x="205" y="72"/>
                    </a:cubicBezTo>
                    <a:cubicBezTo>
                      <a:pt x="204" y="72"/>
                      <a:pt x="204" y="72"/>
                      <a:pt x="203" y="72"/>
                    </a:cubicBezTo>
                    <a:cubicBezTo>
                      <a:pt x="200" y="72"/>
                      <a:pt x="197" y="72"/>
                      <a:pt x="194" y="72"/>
                    </a:cubicBezTo>
                    <a:cubicBezTo>
                      <a:pt x="191" y="72"/>
                      <a:pt x="188" y="72"/>
                      <a:pt x="185" y="72"/>
                    </a:cubicBezTo>
                    <a:cubicBezTo>
                      <a:pt x="182" y="72"/>
                      <a:pt x="179" y="71"/>
                      <a:pt x="176" y="71"/>
                    </a:cubicBezTo>
                    <a:cubicBezTo>
                      <a:pt x="173" y="71"/>
                      <a:pt x="169" y="71"/>
                      <a:pt x="166" y="71"/>
                    </a:cubicBezTo>
                    <a:cubicBezTo>
                      <a:pt x="163" y="71"/>
                      <a:pt x="160" y="71"/>
                      <a:pt x="156" y="71"/>
                    </a:cubicBezTo>
                    <a:cubicBezTo>
                      <a:pt x="154" y="71"/>
                      <a:pt x="152" y="71"/>
                      <a:pt x="149" y="71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48" y="109"/>
                      <a:pt x="147" y="109"/>
                      <a:pt x="146" y="109"/>
                    </a:cubicBezTo>
                    <a:cubicBezTo>
                      <a:pt x="142" y="109"/>
                      <a:pt x="139" y="109"/>
                      <a:pt x="135" y="109"/>
                    </a:cubicBezTo>
                    <a:cubicBezTo>
                      <a:pt x="131" y="109"/>
                      <a:pt x="126" y="109"/>
                      <a:pt x="122" y="109"/>
                    </a:cubicBezTo>
                    <a:cubicBezTo>
                      <a:pt x="117" y="109"/>
                      <a:pt x="111" y="109"/>
                      <a:pt x="106" y="110"/>
                    </a:cubicBezTo>
                    <a:cubicBezTo>
                      <a:pt x="101" y="110"/>
                      <a:pt x="97" y="110"/>
                      <a:pt x="92" y="110"/>
                    </a:cubicBezTo>
                    <a:cubicBezTo>
                      <a:pt x="92" y="148"/>
                      <a:pt x="92" y="148"/>
                      <a:pt x="92" y="148"/>
                    </a:cubicBezTo>
                    <a:cubicBezTo>
                      <a:pt x="78" y="148"/>
                      <a:pt x="66" y="149"/>
                      <a:pt x="54" y="150"/>
                    </a:cubicBezTo>
                    <a:cubicBezTo>
                      <a:pt x="51" y="150"/>
                      <a:pt x="48" y="151"/>
                      <a:pt x="45" y="151"/>
                    </a:cubicBezTo>
                    <a:cubicBezTo>
                      <a:pt x="45" y="188"/>
                      <a:pt x="45" y="188"/>
                      <a:pt x="45" y="188"/>
                    </a:cubicBezTo>
                    <a:cubicBezTo>
                      <a:pt x="43" y="188"/>
                      <a:pt x="42" y="188"/>
                      <a:pt x="40" y="188"/>
                    </a:cubicBezTo>
                    <a:cubicBezTo>
                      <a:pt x="37" y="189"/>
                      <a:pt x="34" y="189"/>
                      <a:pt x="31" y="190"/>
                    </a:cubicBezTo>
                    <a:cubicBezTo>
                      <a:pt x="29" y="190"/>
                      <a:pt x="26" y="190"/>
                      <a:pt x="24" y="191"/>
                    </a:cubicBezTo>
                    <a:cubicBezTo>
                      <a:pt x="22" y="191"/>
                      <a:pt x="20" y="191"/>
                      <a:pt x="19" y="192"/>
                    </a:cubicBezTo>
                    <a:cubicBezTo>
                      <a:pt x="17" y="192"/>
                      <a:pt x="16" y="192"/>
                      <a:pt x="14" y="192"/>
                    </a:cubicBezTo>
                    <a:cubicBezTo>
                      <a:pt x="14" y="193"/>
                      <a:pt x="13" y="193"/>
                      <a:pt x="13" y="193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2" y="231"/>
                      <a:pt x="11" y="231"/>
                      <a:pt x="11" y="231"/>
                    </a:cubicBezTo>
                    <a:cubicBezTo>
                      <a:pt x="10" y="232"/>
                      <a:pt x="9" y="232"/>
                      <a:pt x="8" y="232"/>
                    </a:cubicBezTo>
                    <a:cubicBezTo>
                      <a:pt x="7" y="233"/>
                      <a:pt x="6" y="233"/>
                      <a:pt x="5" y="233"/>
                    </a:cubicBezTo>
                    <a:cubicBezTo>
                      <a:pt x="5" y="234"/>
                      <a:pt x="4" y="234"/>
                      <a:pt x="4" y="234"/>
                    </a:cubicBezTo>
                    <a:cubicBezTo>
                      <a:pt x="3" y="234"/>
                      <a:pt x="3" y="235"/>
                      <a:pt x="2" y="235"/>
                    </a:cubicBezTo>
                    <a:cubicBezTo>
                      <a:pt x="2" y="236"/>
                      <a:pt x="2" y="236"/>
                      <a:pt x="2" y="236"/>
                    </a:cubicBezTo>
                    <a:cubicBezTo>
                      <a:pt x="2" y="274"/>
                      <a:pt x="2" y="274"/>
                      <a:pt x="2" y="274"/>
                    </a:cubicBezTo>
                    <a:cubicBezTo>
                      <a:pt x="13" y="306"/>
                      <a:pt x="13" y="306"/>
                      <a:pt x="13" y="306"/>
                    </a:cubicBezTo>
                    <a:cubicBezTo>
                      <a:pt x="13" y="306"/>
                      <a:pt x="0" y="233"/>
                      <a:pt x="127" y="176"/>
                    </a:cubicBezTo>
                    <a:cubicBezTo>
                      <a:pt x="127" y="176"/>
                      <a:pt x="127" y="176"/>
                      <a:pt x="127" y="176"/>
                    </a:cubicBezTo>
                    <a:cubicBezTo>
                      <a:pt x="263" y="92"/>
                      <a:pt x="295" y="39"/>
                      <a:pt x="284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noFill/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7" name="Freeform 286"/>
              <p:cNvSpPr/>
              <p:nvPr/>
            </p:nvSpPr>
            <p:spPr bwMode="auto">
              <a:xfrm>
                <a:off x="0" y="716321"/>
                <a:ext cx="756041" cy="46879"/>
              </a:xfrm>
              <a:custGeom>
                <a:avLst/>
                <a:gdLst>
                  <a:gd name="T0" fmla="*/ 414 w 426"/>
                  <a:gd name="T1" fmla="*/ 0 h 21"/>
                  <a:gd name="T2" fmla="*/ 426 w 426"/>
                  <a:gd name="T3" fmla="*/ 6 h 21"/>
                  <a:gd name="T4" fmla="*/ 44 w 426"/>
                  <a:gd name="T5" fmla="*/ 21 h 21"/>
                  <a:gd name="T6" fmla="*/ 0 w 426"/>
                  <a:gd name="T7" fmla="*/ 0 h 21"/>
                  <a:gd name="T8" fmla="*/ 414 w 42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21" extrusionOk="0">
                    <a:moveTo>
                      <a:pt x="414" y="0"/>
                    </a:moveTo>
                    <a:cubicBezTo>
                      <a:pt x="414" y="2"/>
                      <a:pt x="418" y="4"/>
                      <a:pt x="426" y="6"/>
                    </a:cubicBezTo>
                    <a:cubicBezTo>
                      <a:pt x="44" y="21"/>
                      <a:pt x="44" y="21"/>
                      <a:pt x="44" y="21"/>
                    </a:cubicBezTo>
                    <a:cubicBezTo>
                      <a:pt x="16" y="15"/>
                      <a:pt x="0" y="8"/>
                      <a:pt x="0" y="0"/>
                    </a:cubicBezTo>
                    <a:lnTo>
                      <a:pt x="4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8" name="Freeform 287"/>
              <p:cNvSpPr/>
              <p:nvPr/>
            </p:nvSpPr>
            <p:spPr bwMode="auto">
              <a:xfrm>
                <a:off x="77926" y="727371"/>
                <a:ext cx="678114" cy="117199"/>
              </a:xfrm>
              <a:custGeom>
                <a:avLst/>
                <a:gdLst>
                  <a:gd name="T0" fmla="*/ 905 w 905"/>
                  <a:gd name="T1" fmla="*/ 88 h 125"/>
                  <a:gd name="T2" fmla="*/ 0 w 905"/>
                  <a:gd name="T3" fmla="*/ 125 h 125"/>
                  <a:gd name="T4" fmla="*/ 0 w 905"/>
                  <a:gd name="T5" fmla="*/ 36 h 125"/>
                  <a:gd name="T6" fmla="*/ 905 w 905"/>
                  <a:gd name="T7" fmla="*/ 0 h 125"/>
                  <a:gd name="T8" fmla="*/ 905 w 905"/>
                  <a:gd name="T9" fmla="*/ 8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5" h="125" extrusionOk="0">
                    <a:moveTo>
                      <a:pt x="905" y="88"/>
                    </a:moveTo>
                    <a:lnTo>
                      <a:pt x="0" y="125"/>
                    </a:lnTo>
                    <a:lnTo>
                      <a:pt x="0" y="36"/>
                    </a:lnTo>
                    <a:lnTo>
                      <a:pt x="905" y="0"/>
                    </a:lnTo>
                    <a:lnTo>
                      <a:pt x="905" y="8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79" name="Freeform 288"/>
              <p:cNvSpPr/>
              <p:nvPr/>
            </p:nvSpPr>
            <p:spPr bwMode="auto">
              <a:xfrm>
                <a:off x="4711" y="695440"/>
                <a:ext cx="2006013" cy="884152"/>
              </a:xfrm>
              <a:custGeom>
                <a:avLst/>
                <a:gdLst>
                  <a:gd name="T0" fmla="*/ 1122 w 1139"/>
                  <a:gd name="T1" fmla="*/ 399 h 399"/>
                  <a:gd name="T2" fmla="*/ 1122 w 1139"/>
                  <a:gd name="T3" fmla="*/ 265 h 399"/>
                  <a:gd name="T4" fmla="*/ 1122 w 1139"/>
                  <a:gd name="T5" fmla="*/ 265 h 399"/>
                  <a:gd name="T6" fmla="*/ 1119 w 1139"/>
                  <a:gd name="T7" fmla="*/ 269 h 399"/>
                  <a:gd name="T8" fmla="*/ 1115 w 1139"/>
                  <a:gd name="T9" fmla="*/ 273 h 399"/>
                  <a:gd name="T10" fmla="*/ 1108 w 1139"/>
                  <a:gd name="T11" fmla="*/ 276 h 399"/>
                  <a:gd name="T12" fmla="*/ 1099 w 1139"/>
                  <a:gd name="T13" fmla="*/ 280 h 399"/>
                  <a:gd name="T14" fmla="*/ 1088 w 1139"/>
                  <a:gd name="T15" fmla="*/ 283 h 399"/>
                  <a:gd name="T16" fmla="*/ 1079 w 1139"/>
                  <a:gd name="T17" fmla="*/ 285 h 399"/>
                  <a:gd name="T18" fmla="*/ 1079 w 1139"/>
                  <a:gd name="T19" fmla="*/ 248 h 399"/>
                  <a:gd name="T20" fmla="*/ 1075 w 1139"/>
                  <a:gd name="T21" fmla="*/ 249 h 399"/>
                  <a:gd name="T22" fmla="*/ 1058 w 1139"/>
                  <a:gd name="T23" fmla="*/ 252 h 399"/>
                  <a:gd name="T24" fmla="*/ 1037 w 1139"/>
                  <a:gd name="T25" fmla="*/ 256 h 399"/>
                  <a:gd name="T26" fmla="*/ 1011 w 1139"/>
                  <a:gd name="T27" fmla="*/ 259 h 399"/>
                  <a:gd name="T28" fmla="*/ 976 w 1139"/>
                  <a:gd name="T29" fmla="*/ 264 h 399"/>
                  <a:gd name="T30" fmla="*/ 957 w 1139"/>
                  <a:gd name="T31" fmla="*/ 266 h 399"/>
                  <a:gd name="T32" fmla="*/ 957 w 1139"/>
                  <a:gd name="T33" fmla="*/ 228 h 399"/>
                  <a:gd name="T34" fmla="*/ 921 w 1139"/>
                  <a:gd name="T35" fmla="*/ 231 h 399"/>
                  <a:gd name="T36" fmla="*/ 778 w 1139"/>
                  <a:gd name="T37" fmla="*/ 240 h 399"/>
                  <a:gd name="T38" fmla="*/ 777 w 1139"/>
                  <a:gd name="T39" fmla="*/ 240 h 399"/>
                  <a:gd name="T40" fmla="*/ 777 w 1139"/>
                  <a:gd name="T41" fmla="*/ 202 h 399"/>
                  <a:gd name="T42" fmla="*/ 725 w 1139"/>
                  <a:gd name="T43" fmla="*/ 204 h 399"/>
                  <a:gd name="T44" fmla="*/ 662 w 1139"/>
                  <a:gd name="T45" fmla="*/ 205 h 399"/>
                  <a:gd name="T46" fmla="*/ 615 w 1139"/>
                  <a:gd name="T47" fmla="*/ 206 h 399"/>
                  <a:gd name="T48" fmla="*/ 573 w 1139"/>
                  <a:gd name="T49" fmla="*/ 206 h 399"/>
                  <a:gd name="T50" fmla="*/ 560 w 1139"/>
                  <a:gd name="T51" fmla="*/ 206 h 399"/>
                  <a:gd name="T52" fmla="*/ 560 w 1139"/>
                  <a:gd name="T53" fmla="*/ 168 h 399"/>
                  <a:gd name="T54" fmla="*/ 533 w 1139"/>
                  <a:gd name="T55" fmla="*/ 168 h 399"/>
                  <a:gd name="T56" fmla="*/ 495 w 1139"/>
                  <a:gd name="T57" fmla="*/ 168 h 399"/>
                  <a:gd name="T58" fmla="*/ 459 w 1139"/>
                  <a:gd name="T59" fmla="*/ 168 h 399"/>
                  <a:gd name="T60" fmla="*/ 424 w 1139"/>
                  <a:gd name="T61" fmla="*/ 167 h 399"/>
                  <a:gd name="T62" fmla="*/ 390 w 1139"/>
                  <a:gd name="T63" fmla="*/ 166 h 399"/>
                  <a:gd name="T64" fmla="*/ 355 w 1139"/>
                  <a:gd name="T65" fmla="*/ 165 h 399"/>
                  <a:gd name="T66" fmla="*/ 348 w 1139"/>
                  <a:gd name="T67" fmla="*/ 164 h 399"/>
                  <a:gd name="T68" fmla="*/ 348 w 1139"/>
                  <a:gd name="T69" fmla="*/ 127 h 399"/>
                  <a:gd name="T70" fmla="*/ 320 w 1139"/>
                  <a:gd name="T71" fmla="*/ 125 h 399"/>
                  <a:gd name="T72" fmla="*/ 284 w 1139"/>
                  <a:gd name="T73" fmla="*/ 124 h 399"/>
                  <a:gd name="T74" fmla="*/ 247 w 1139"/>
                  <a:gd name="T75" fmla="*/ 121 h 399"/>
                  <a:gd name="T76" fmla="*/ 207 w 1139"/>
                  <a:gd name="T77" fmla="*/ 118 h 399"/>
                  <a:gd name="T78" fmla="*/ 163 w 1139"/>
                  <a:gd name="T79" fmla="*/ 115 h 399"/>
                  <a:gd name="T80" fmla="*/ 163 w 1139"/>
                  <a:gd name="T81" fmla="*/ 77 h 399"/>
                  <a:gd name="T82" fmla="*/ 44 w 1139"/>
                  <a:gd name="T83" fmla="*/ 59 h 399"/>
                  <a:gd name="T84" fmla="*/ 44 w 1139"/>
                  <a:gd name="T85" fmla="*/ 22 h 399"/>
                  <a:gd name="T86" fmla="*/ 0 w 1139"/>
                  <a:gd name="T87" fmla="*/ 0 h 399"/>
                  <a:gd name="T88" fmla="*/ 0 w 1139"/>
                  <a:gd name="T89" fmla="*/ 99 h 399"/>
                  <a:gd name="T90" fmla="*/ 726 w 1139"/>
                  <a:gd name="T91" fmla="*/ 333 h 399"/>
                  <a:gd name="T92" fmla="*/ 1122 w 1139"/>
                  <a:gd name="T93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139" h="399" extrusionOk="0">
                    <a:moveTo>
                      <a:pt x="1122" y="399"/>
                    </a:move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5"/>
                      <a:pt x="1122" y="265"/>
                      <a:pt x="1122" y="265"/>
                    </a:cubicBezTo>
                    <a:cubicBezTo>
                      <a:pt x="1122" y="266"/>
                      <a:pt x="1120" y="268"/>
                      <a:pt x="1119" y="269"/>
                    </a:cubicBezTo>
                    <a:cubicBezTo>
                      <a:pt x="1118" y="270"/>
                      <a:pt x="1117" y="272"/>
                      <a:pt x="1115" y="273"/>
                    </a:cubicBezTo>
                    <a:cubicBezTo>
                      <a:pt x="1113" y="274"/>
                      <a:pt x="1111" y="275"/>
                      <a:pt x="1108" y="276"/>
                    </a:cubicBezTo>
                    <a:cubicBezTo>
                      <a:pt x="1106" y="277"/>
                      <a:pt x="1103" y="279"/>
                      <a:pt x="1099" y="280"/>
                    </a:cubicBezTo>
                    <a:cubicBezTo>
                      <a:pt x="1096" y="281"/>
                      <a:pt x="1092" y="282"/>
                      <a:pt x="1088" y="283"/>
                    </a:cubicBezTo>
                    <a:cubicBezTo>
                      <a:pt x="1085" y="284"/>
                      <a:pt x="1083" y="285"/>
                      <a:pt x="1079" y="285"/>
                    </a:cubicBezTo>
                    <a:cubicBezTo>
                      <a:pt x="1079" y="248"/>
                      <a:pt x="1079" y="248"/>
                      <a:pt x="1079" y="248"/>
                    </a:cubicBezTo>
                    <a:cubicBezTo>
                      <a:pt x="1078" y="248"/>
                      <a:pt x="1076" y="248"/>
                      <a:pt x="1075" y="249"/>
                    </a:cubicBezTo>
                    <a:cubicBezTo>
                      <a:pt x="1069" y="250"/>
                      <a:pt x="1064" y="251"/>
                      <a:pt x="1058" y="252"/>
                    </a:cubicBezTo>
                    <a:cubicBezTo>
                      <a:pt x="1051" y="253"/>
                      <a:pt x="1044" y="255"/>
                      <a:pt x="1037" y="256"/>
                    </a:cubicBezTo>
                    <a:cubicBezTo>
                      <a:pt x="1029" y="257"/>
                      <a:pt x="1020" y="258"/>
                      <a:pt x="1011" y="259"/>
                    </a:cubicBezTo>
                    <a:cubicBezTo>
                      <a:pt x="1000" y="261"/>
                      <a:pt x="988" y="262"/>
                      <a:pt x="976" y="264"/>
                    </a:cubicBezTo>
                    <a:cubicBezTo>
                      <a:pt x="970" y="264"/>
                      <a:pt x="963" y="265"/>
                      <a:pt x="957" y="266"/>
                    </a:cubicBezTo>
                    <a:cubicBezTo>
                      <a:pt x="957" y="228"/>
                      <a:pt x="957" y="228"/>
                      <a:pt x="957" y="228"/>
                    </a:cubicBezTo>
                    <a:cubicBezTo>
                      <a:pt x="945" y="229"/>
                      <a:pt x="934" y="230"/>
                      <a:pt x="921" y="231"/>
                    </a:cubicBezTo>
                    <a:cubicBezTo>
                      <a:pt x="879" y="235"/>
                      <a:pt x="830" y="238"/>
                      <a:pt x="778" y="240"/>
                    </a:cubicBezTo>
                    <a:cubicBezTo>
                      <a:pt x="777" y="240"/>
                      <a:pt x="777" y="240"/>
                      <a:pt x="777" y="240"/>
                    </a:cubicBezTo>
                    <a:cubicBezTo>
                      <a:pt x="777" y="202"/>
                      <a:pt x="777" y="202"/>
                      <a:pt x="777" y="202"/>
                    </a:cubicBezTo>
                    <a:cubicBezTo>
                      <a:pt x="760" y="203"/>
                      <a:pt x="743" y="203"/>
                      <a:pt x="725" y="204"/>
                    </a:cubicBezTo>
                    <a:cubicBezTo>
                      <a:pt x="705" y="204"/>
                      <a:pt x="684" y="205"/>
                      <a:pt x="662" y="205"/>
                    </a:cubicBezTo>
                    <a:cubicBezTo>
                      <a:pt x="647" y="206"/>
                      <a:pt x="631" y="206"/>
                      <a:pt x="615" y="206"/>
                    </a:cubicBezTo>
                    <a:cubicBezTo>
                      <a:pt x="601" y="206"/>
                      <a:pt x="587" y="206"/>
                      <a:pt x="573" y="206"/>
                    </a:cubicBezTo>
                    <a:cubicBezTo>
                      <a:pt x="568" y="206"/>
                      <a:pt x="564" y="206"/>
                      <a:pt x="560" y="206"/>
                    </a:cubicBezTo>
                    <a:cubicBezTo>
                      <a:pt x="560" y="168"/>
                      <a:pt x="560" y="168"/>
                      <a:pt x="560" y="168"/>
                    </a:cubicBezTo>
                    <a:cubicBezTo>
                      <a:pt x="551" y="168"/>
                      <a:pt x="542" y="168"/>
                      <a:pt x="533" y="168"/>
                    </a:cubicBezTo>
                    <a:cubicBezTo>
                      <a:pt x="520" y="168"/>
                      <a:pt x="508" y="168"/>
                      <a:pt x="495" y="168"/>
                    </a:cubicBezTo>
                    <a:cubicBezTo>
                      <a:pt x="483" y="168"/>
                      <a:pt x="471" y="168"/>
                      <a:pt x="459" y="168"/>
                    </a:cubicBezTo>
                    <a:cubicBezTo>
                      <a:pt x="448" y="167"/>
                      <a:pt x="436" y="167"/>
                      <a:pt x="424" y="167"/>
                    </a:cubicBezTo>
                    <a:cubicBezTo>
                      <a:pt x="413" y="167"/>
                      <a:pt x="401" y="166"/>
                      <a:pt x="390" y="166"/>
                    </a:cubicBezTo>
                    <a:cubicBezTo>
                      <a:pt x="378" y="165"/>
                      <a:pt x="366" y="165"/>
                      <a:pt x="355" y="165"/>
                    </a:cubicBezTo>
                    <a:cubicBezTo>
                      <a:pt x="353" y="165"/>
                      <a:pt x="350" y="164"/>
                      <a:pt x="348" y="164"/>
                    </a:cubicBezTo>
                    <a:cubicBezTo>
                      <a:pt x="348" y="127"/>
                      <a:pt x="348" y="127"/>
                      <a:pt x="348" y="127"/>
                    </a:cubicBezTo>
                    <a:cubicBezTo>
                      <a:pt x="338" y="126"/>
                      <a:pt x="329" y="126"/>
                      <a:pt x="320" y="125"/>
                    </a:cubicBezTo>
                    <a:cubicBezTo>
                      <a:pt x="308" y="125"/>
                      <a:pt x="296" y="124"/>
                      <a:pt x="284" y="124"/>
                    </a:cubicBezTo>
                    <a:cubicBezTo>
                      <a:pt x="272" y="123"/>
                      <a:pt x="259" y="122"/>
                      <a:pt x="247" y="121"/>
                    </a:cubicBezTo>
                    <a:cubicBezTo>
                      <a:pt x="234" y="120"/>
                      <a:pt x="220" y="119"/>
                      <a:pt x="207" y="118"/>
                    </a:cubicBezTo>
                    <a:cubicBezTo>
                      <a:pt x="192" y="117"/>
                      <a:pt x="177" y="116"/>
                      <a:pt x="163" y="115"/>
                    </a:cubicBezTo>
                    <a:cubicBezTo>
                      <a:pt x="163" y="77"/>
                      <a:pt x="163" y="77"/>
                      <a:pt x="163" y="77"/>
                    </a:cubicBezTo>
                    <a:cubicBezTo>
                      <a:pt x="113" y="72"/>
                      <a:pt x="72" y="66"/>
                      <a:pt x="44" y="59"/>
                    </a:cubicBezTo>
                    <a:cubicBezTo>
                      <a:pt x="44" y="22"/>
                      <a:pt x="44" y="22"/>
                      <a:pt x="44" y="22"/>
                    </a:cubicBezTo>
                    <a:cubicBezTo>
                      <a:pt x="16" y="15"/>
                      <a:pt x="0" y="8"/>
                      <a:pt x="0" y="0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229"/>
                      <a:pt x="328" y="293"/>
                      <a:pt x="726" y="333"/>
                    </a:cubicBezTo>
                    <a:cubicBezTo>
                      <a:pt x="1139" y="375"/>
                      <a:pt x="1117" y="385"/>
                      <a:pt x="1122" y="399"/>
                    </a:cubicBezTo>
                    <a:close/>
                  </a:path>
                </a:pathLst>
              </a:custGeom>
              <a:solidFill>
                <a:srgbClr val="FC3774"/>
              </a:solidFill>
              <a:ln w="19050">
                <a:noFill/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0" name="Freeform 289"/>
              <p:cNvSpPr/>
              <p:nvPr/>
            </p:nvSpPr>
            <p:spPr bwMode="auto">
              <a:xfrm>
                <a:off x="955476" y="23940"/>
                <a:ext cx="1033281" cy="466636"/>
              </a:xfrm>
              <a:custGeom>
                <a:avLst/>
                <a:gdLst>
                  <a:gd name="T0" fmla="*/ 308 w 582"/>
                  <a:gd name="T1" fmla="*/ 42 h 246"/>
                  <a:gd name="T2" fmla="*/ 310 w 582"/>
                  <a:gd name="T3" fmla="*/ 36 h 246"/>
                  <a:gd name="T4" fmla="*/ 163 w 582"/>
                  <a:gd name="T5" fmla="*/ 0 h 246"/>
                  <a:gd name="T6" fmla="*/ 15 w 582"/>
                  <a:gd name="T7" fmla="*/ 14 h 246"/>
                  <a:gd name="T8" fmla="*/ 157 w 582"/>
                  <a:gd name="T9" fmla="*/ 74 h 246"/>
                  <a:gd name="T10" fmla="*/ 158 w 582"/>
                  <a:gd name="T11" fmla="*/ 78 h 246"/>
                  <a:gd name="T12" fmla="*/ 158 w 582"/>
                  <a:gd name="T13" fmla="*/ 79 h 246"/>
                  <a:gd name="T14" fmla="*/ 158 w 582"/>
                  <a:gd name="T15" fmla="*/ 82 h 246"/>
                  <a:gd name="T16" fmla="*/ 159 w 582"/>
                  <a:gd name="T17" fmla="*/ 84 h 246"/>
                  <a:gd name="T18" fmla="*/ 159 w 582"/>
                  <a:gd name="T19" fmla="*/ 87 h 246"/>
                  <a:gd name="T20" fmla="*/ 159 w 582"/>
                  <a:gd name="T21" fmla="*/ 88 h 246"/>
                  <a:gd name="T22" fmla="*/ 159 w 582"/>
                  <a:gd name="T23" fmla="*/ 92 h 246"/>
                  <a:gd name="T24" fmla="*/ 158 w 582"/>
                  <a:gd name="T25" fmla="*/ 93 h 246"/>
                  <a:gd name="T26" fmla="*/ 158 w 582"/>
                  <a:gd name="T27" fmla="*/ 97 h 246"/>
                  <a:gd name="T28" fmla="*/ 158 w 582"/>
                  <a:gd name="T29" fmla="*/ 98 h 246"/>
                  <a:gd name="T30" fmla="*/ 157 w 582"/>
                  <a:gd name="T31" fmla="*/ 101 h 246"/>
                  <a:gd name="T32" fmla="*/ 156 w 582"/>
                  <a:gd name="T33" fmla="*/ 103 h 246"/>
                  <a:gd name="T34" fmla="*/ 155 w 582"/>
                  <a:gd name="T35" fmla="*/ 107 h 246"/>
                  <a:gd name="T36" fmla="*/ 155 w 582"/>
                  <a:gd name="T37" fmla="*/ 108 h 246"/>
                  <a:gd name="T38" fmla="*/ 152 w 582"/>
                  <a:gd name="T39" fmla="*/ 113 h 246"/>
                  <a:gd name="T40" fmla="*/ 152 w 582"/>
                  <a:gd name="T41" fmla="*/ 115 h 246"/>
                  <a:gd name="T42" fmla="*/ 150 w 582"/>
                  <a:gd name="T43" fmla="*/ 118 h 246"/>
                  <a:gd name="T44" fmla="*/ 149 w 582"/>
                  <a:gd name="T45" fmla="*/ 120 h 246"/>
                  <a:gd name="T46" fmla="*/ 146 w 582"/>
                  <a:gd name="T47" fmla="*/ 124 h 246"/>
                  <a:gd name="T48" fmla="*/ 145 w 582"/>
                  <a:gd name="T49" fmla="*/ 126 h 246"/>
                  <a:gd name="T50" fmla="*/ 141 w 582"/>
                  <a:gd name="T51" fmla="*/ 132 h 246"/>
                  <a:gd name="T52" fmla="*/ 141 w 582"/>
                  <a:gd name="T53" fmla="*/ 133 h 246"/>
                  <a:gd name="T54" fmla="*/ 137 w 582"/>
                  <a:gd name="T55" fmla="*/ 138 h 246"/>
                  <a:gd name="T56" fmla="*/ 135 w 582"/>
                  <a:gd name="T57" fmla="*/ 140 h 246"/>
                  <a:gd name="T58" fmla="*/ 132 w 582"/>
                  <a:gd name="T59" fmla="*/ 144 h 246"/>
                  <a:gd name="T60" fmla="*/ 130 w 582"/>
                  <a:gd name="T61" fmla="*/ 146 h 246"/>
                  <a:gd name="T62" fmla="*/ 125 w 582"/>
                  <a:gd name="T63" fmla="*/ 151 h 246"/>
                  <a:gd name="T64" fmla="*/ 124 w 582"/>
                  <a:gd name="T65" fmla="*/ 152 h 246"/>
                  <a:gd name="T66" fmla="*/ 118 w 582"/>
                  <a:gd name="T67" fmla="*/ 159 h 246"/>
                  <a:gd name="T68" fmla="*/ 116 w 582"/>
                  <a:gd name="T69" fmla="*/ 161 h 246"/>
                  <a:gd name="T70" fmla="*/ 110 w 582"/>
                  <a:gd name="T71" fmla="*/ 166 h 246"/>
                  <a:gd name="T72" fmla="*/ 108 w 582"/>
                  <a:gd name="T73" fmla="*/ 168 h 246"/>
                  <a:gd name="T74" fmla="*/ 102 w 582"/>
                  <a:gd name="T75" fmla="*/ 173 h 246"/>
                  <a:gd name="T76" fmla="*/ 100 w 582"/>
                  <a:gd name="T77" fmla="*/ 175 h 246"/>
                  <a:gd name="T78" fmla="*/ 91 w 582"/>
                  <a:gd name="T79" fmla="*/ 182 h 246"/>
                  <a:gd name="T80" fmla="*/ 90 w 582"/>
                  <a:gd name="T81" fmla="*/ 183 h 246"/>
                  <a:gd name="T82" fmla="*/ 82 w 582"/>
                  <a:gd name="T83" fmla="*/ 190 h 246"/>
                  <a:gd name="T84" fmla="*/ 79 w 582"/>
                  <a:gd name="T85" fmla="*/ 192 h 246"/>
                  <a:gd name="T86" fmla="*/ 71 w 582"/>
                  <a:gd name="T87" fmla="*/ 198 h 246"/>
                  <a:gd name="T88" fmla="*/ 68 w 582"/>
                  <a:gd name="T89" fmla="*/ 200 h 246"/>
                  <a:gd name="T90" fmla="*/ 59 w 582"/>
                  <a:gd name="T91" fmla="*/ 207 h 246"/>
                  <a:gd name="T92" fmla="*/ 57 w 582"/>
                  <a:gd name="T93" fmla="*/ 209 h 246"/>
                  <a:gd name="T94" fmla="*/ 45 w 582"/>
                  <a:gd name="T95" fmla="*/ 217 h 246"/>
                  <a:gd name="T96" fmla="*/ 42 w 582"/>
                  <a:gd name="T97" fmla="*/ 219 h 246"/>
                  <a:gd name="T98" fmla="*/ 32 w 582"/>
                  <a:gd name="T99" fmla="*/ 225 h 246"/>
                  <a:gd name="T100" fmla="*/ 28 w 582"/>
                  <a:gd name="T101" fmla="*/ 228 h 246"/>
                  <a:gd name="T102" fmla="*/ 18 w 582"/>
                  <a:gd name="T103" fmla="*/ 234 h 246"/>
                  <a:gd name="T104" fmla="*/ 14 w 582"/>
                  <a:gd name="T105" fmla="*/ 237 h 246"/>
                  <a:gd name="T106" fmla="*/ 0 w 582"/>
                  <a:gd name="T107" fmla="*/ 246 h 246"/>
                  <a:gd name="T108" fmla="*/ 582 w 582"/>
                  <a:gd name="T109" fmla="*/ 138 h 246"/>
                  <a:gd name="T110" fmla="*/ 582 w 582"/>
                  <a:gd name="T111" fmla="*/ 42 h 246"/>
                  <a:gd name="T112" fmla="*/ 308 w 582"/>
                  <a:gd name="T113" fmla="*/ 42 h 246"/>
                  <a:gd name="connsiteX0" fmla="*/ 5292 w 10000"/>
                  <a:gd name="connsiteY0" fmla="*/ 1163 h 9456"/>
                  <a:gd name="connsiteX1" fmla="*/ 5326 w 10000"/>
                  <a:gd name="connsiteY1" fmla="*/ 919 h 9456"/>
                  <a:gd name="connsiteX2" fmla="*/ 3560 w 10000"/>
                  <a:gd name="connsiteY2" fmla="*/ 963 h 9456"/>
                  <a:gd name="connsiteX3" fmla="*/ 258 w 10000"/>
                  <a:gd name="connsiteY3" fmla="*/ 25 h 9456"/>
                  <a:gd name="connsiteX4" fmla="*/ 2698 w 10000"/>
                  <a:gd name="connsiteY4" fmla="*/ 2464 h 9456"/>
                  <a:gd name="connsiteX5" fmla="*/ 2715 w 10000"/>
                  <a:gd name="connsiteY5" fmla="*/ 2627 h 9456"/>
                  <a:gd name="connsiteX6" fmla="*/ 2715 w 10000"/>
                  <a:gd name="connsiteY6" fmla="*/ 2667 h 9456"/>
                  <a:gd name="connsiteX7" fmla="*/ 2715 w 10000"/>
                  <a:gd name="connsiteY7" fmla="*/ 2789 h 9456"/>
                  <a:gd name="connsiteX8" fmla="*/ 2732 w 10000"/>
                  <a:gd name="connsiteY8" fmla="*/ 2871 h 9456"/>
                  <a:gd name="connsiteX9" fmla="*/ 2732 w 10000"/>
                  <a:gd name="connsiteY9" fmla="*/ 2993 h 9456"/>
                  <a:gd name="connsiteX10" fmla="*/ 2732 w 10000"/>
                  <a:gd name="connsiteY10" fmla="*/ 3033 h 9456"/>
                  <a:gd name="connsiteX11" fmla="*/ 2732 w 10000"/>
                  <a:gd name="connsiteY11" fmla="*/ 3196 h 9456"/>
                  <a:gd name="connsiteX12" fmla="*/ 2715 w 10000"/>
                  <a:gd name="connsiteY12" fmla="*/ 3236 h 9456"/>
                  <a:gd name="connsiteX13" fmla="*/ 2715 w 10000"/>
                  <a:gd name="connsiteY13" fmla="*/ 3399 h 9456"/>
                  <a:gd name="connsiteX14" fmla="*/ 2715 w 10000"/>
                  <a:gd name="connsiteY14" fmla="*/ 3440 h 9456"/>
                  <a:gd name="connsiteX15" fmla="*/ 2698 w 10000"/>
                  <a:gd name="connsiteY15" fmla="*/ 3562 h 9456"/>
                  <a:gd name="connsiteX16" fmla="*/ 2680 w 10000"/>
                  <a:gd name="connsiteY16" fmla="*/ 3643 h 9456"/>
                  <a:gd name="connsiteX17" fmla="*/ 2663 w 10000"/>
                  <a:gd name="connsiteY17" fmla="*/ 3806 h 9456"/>
                  <a:gd name="connsiteX18" fmla="*/ 2663 w 10000"/>
                  <a:gd name="connsiteY18" fmla="*/ 3846 h 9456"/>
                  <a:gd name="connsiteX19" fmla="*/ 2612 w 10000"/>
                  <a:gd name="connsiteY19" fmla="*/ 4049 h 9456"/>
                  <a:gd name="connsiteX20" fmla="*/ 2612 w 10000"/>
                  <a:gd name="connsiteY20" fmla="*/ 4131 h 9456"/>
                  <a:gd name="connsiteX21" fmla="*/ 2577 w 10000"/>
                  <a:gd name="connsiteY21" fmla="*/ 4253 h 9456"/>
                  <a:gd name="connsiteX22" fmla="*/ 2560 w 10000"/>
                  <a:gd name="connsiteY22" fmla="*/ 4334 h 9456"/>
                  <a:gd name="connsiteX23" fmla="*/ 2509 w 10000"/>
                  <a:gd name="connsiteY23" fmla="*/ 4497 h 9456"/>
                  <a:gd name="connsiteX24" fmla="*/ 2491 w 10000"/>
                  <a:gd name="connsiteY24" fmla="*/ 4578 h 9456"/>
                  <a:gd name="connsiteX25" fmla="*/ 2423 w 10000"/>
                  <a:gd name="connsiteY25" fmla="*/ 4822 h 9456"/>
                  <a:gd name="connsiteX26" fmla="*/ 2423 w 10000"/>
                  <a:gd name="connsiteY26" fmla="*/ 4863 h 9456"/>
                  <a:gd name="connsiteX27" fmla="*/ 2354 w 10000"/>
                  <a:gd name="connsiteY27" fmla="*/ 5066 h 9456"/>
                  <a:gd name="connsiteX28" fmla="*/ 2320 w 10000"/>
                  <a:gd name="connsiteY28" fmla="*/ 5147 h 9456"/>
                  <a:gd name="connsiteX29" fmla="*/ 2268 w 10000"/>
                  <a:gd name="connsiteY29" fmla="*/ 5310 h 9456"/>
                  <a:gd name="connsiteX30" fmla="*/ 2234 w 10000"/>
                  <a:gd name="connsiteY30" fmla="*/ 5391 h 9456"/>
                  <a:gd name="connsiteX31" fmla="*/ 2148 w 10000"/>
                  <a:gd name="connsiteY31" fmla="*/ 5594 h 9456"/>
                  <a:gd name="connsiteX32" fmla="*/ 2131 w 10000"/>
                  <a:gd name="connsiteY32" fmla="*/ 5635 h 9456"/>
                  <a:gd name="connsiteX33" fmla="*/ 2027 w 10000"/>
                  <a:gd name="connsiteY33" fmla="*/ 5919 h 9456"/>
                  <a:gd name="connsiteX34" fmla="*/ 1993 w 10000"/>
                  <a:gd name="connsiteY34" fmla="*/ 6001 h 9456"/>
                  <a:gd name="connsiteX35" fmla="*/ 1890 w 10000"/>
                  <a:gd name="connsiteY35" fmla="*/ 6204 h 9456"/>
                  <a:gd name="connsiteX36" fmla="*/ 1856 w 10000"/>
                  <a:gd name="connsiteY36" fmla="*/ 6285 h 9456"/>
                  <a:gd name="connsiteX37" fmla="*/ 1753 w 10000"/>
                  <a:gd name="connsiteY37" fmla="*/ 6489 h 9456"/>
                  <a:gd name="connsiteX38" fmla="*/ 1718 w 10000"/>
                  <a:gd name="connsiteY38" fmla="*/ 6570 h 9456"/>
                  <a:gd name="connsiteX39" fmla="*/ 1564 w 10000"/>
                  <a:gd name="connsiteY39" fmla="*/ 6854 h 9456"/>
                  <a:gd name="connsiteX40" fmla="*/ 1546 w 10000"/>
                  <a:gd name="connsiteY40" fmla="*/ 6895 h 9456"/>
                  <a:gd name="connsiteX41" fmla="*/ 1409 w 10000"/>
                  <a:gd name="connsiteY41" fmla="*/ 7180 h 9456"/>
                  <a:gd name="connsiteX42" fmla="*/ 1357 w 10000"/>
                  <a:gd name="connsiteY42" fmla="*/ 7261 h 9456"/>
                  <a:gd name="connsiteX43" fmla="*/ 1220 w 10000"/>
                  <a:gd name="connsiteY43" fmla="*/ 7505 h 9456"/>
                  <a:gd name="connsiteX44" fmla="*/ 1168 w 10000"/>
                  <a:gd name="connsiteY44" fmla="*/ 7586 h 9456"/>
                  <a:gd name="connsiteX45" fmla="*/ 1014 w 10000"/>
                  <a:gd name="connsiteY45" fmla="*/ 7871 h 9456"/>
                  <a:gd name="connsiteX46" fmla="*/ 979 w 10000"/>
                  <a:gd name="connsiteY46" fmla="*/ 7952 h 9456"/>
                  <a:gd name="connsiteX47" fmla="*/ 773 w 10000"/>
                  <a:gd name="connsiteY47" fmla="*/ 8277 h 9456"/>
                  <a:gd name="connsiteX48" fmla="*/ 722 w 10000"/>
                  <a:gd name="connsiteY48" fmla="*/ 8358 h 9456"/>
                  <a:gd name="connsiteX49" fmla="*/ 550 w 10000"/>
                  <a:gd name="connsiteY49" fmla="*/ 8602 h 9456"/>
                  <a:gd name="connsiteX50" fmla="*/ 481 w 10000"/>
                  <a:gd name="connsiteY50" fmla="*/ 8724 h 9456"/>
                  <a:gd name="connsiteX51" fmla="*/ 309 w 10000"/>
                  <a:gd name="connsiteY51" fmla="*/ 8968 h 9456"/>
                  <a:gd name="connsiteX52" fmla="*/ 241 w 10000"/>
                  <a:gd name="connsiteY52" fmla="*/ 9090 h 9456"/>
                  <a:gd name="connsiteX53" fmla="*/ 0 w 10000"/>
                  <a:gd name="connsiteY53" fmla="*/ 9456 h 9456"/>
                  <a:gd name="connsiteX54" fmla="*/ 10000 w 10000"/>
                  <a:gd name="connsiteY54" fmla="*/ 5066 h 9456"/>
                  <a:gd name="connsiteX55" fmla="*/ 10000 w 10000"/>
                  <a:gd name="connsiteY55" fmla="*/ 1163 h 9456"/>
                  <a:gd name="connsiteX56" fmla="*/ 5292 w 10000"/>
                  <a:gd name="connsiteY56" fmla="*/ 1163 h 9456"/>
                  <a:gd name="connsiteX0" fmla="*/ 5292 w 10000"/>
                  <a:gd name="connsiteY0" fmla="*/ 1215 h 9985"/>
                  <a:gd name="connsiteX1" fmla="*/ 5326 w 10000"/>
                  <a:gd name="connsiteY1" fmla="*/ 957 h 9985"/>
                  <a:gd name="connsiteX2" fmla="*/ 3560 w 10000"/>
                  <a:gd name="connsiteY2" fmla="*/ 1481 h 9985"/>
                  <a:gd name="connsiteX3" fmla="*/ 258 w 10000"/>
                  <a:gd name="connsiteY3" fmla="*/ 11 h 9985"/>
                  <a:gd name="connsiteX4" fmla="*/ 2698 w 10000"/>
                  <a:gd name="connsiteY4" fmla="*/ 2591 h 9985"/>
                  <a:gd name="connsiteX5" fmla="*/ 2715 w 10000"/>
                  <a:gd name="connsiteY5" fmla="*/ 2763 h 9985"/>
                  <a:gd name="connsiteX6" fmla="*/ 2715 w 10000"/>
                  <a:gd name="connsiteY6" fmla="*/ 2805 h 9985"/>
                  <a:gd name="connsiteX7" fmla="*/ 2715 w 10000"/>
                  <a:gd name="connsiteY7" fmla="*/ 2934 h 9985"/>
                  <a:gd name="connsiteX8" fmla="*/ 2732 w 10000"/>
                  <a:gd name="connsiteY8" fmla="*/ 3021 h 9985"/>
                  <a:gd name="connsiteX9" fmla="*/ 2732 w 10000"/>
                  <a:gd name="connsiteY9" fmla="*/ 3150 h 9985"/>
                  <a:gd name="connsiteX10" fmla="*/ 2732 w 10000"/>
                  <a:gd name="connsiteY10" fmla="*/ 3192 h 9985"/>
                  <a:gd name="connsiteX11" fmla="*/ 2732 w 10000"/>
                  <a:gd name="connsiteY11" fmla="*/ 3365 h 9985"/>
                  <a:gd name="connsiteX12" fmla="*/ 2715 w 10000"/>
                  <a:gd name="connsiteY12" fmla="*/ 3407 h 9985"/>
                  <a:gd name="connsiteX13" fmla="*/ 2715 w 10000"/>
                  <a:gd name="connsiteY13" fmla="*/ 3580 h 9985"/>
                  <a:gd name="connsiteX14" fmla="*/ 2715 w 10000"/>
                  <a:gd name="connsiteY14" fmla="*/ 3623 h 9985"/>
                  <a:gd name="connsiteX15" fmla="*/ 2698 w 10000"/>
                  <a:gd name="connsiteY15" fmla="*/ 3752 h 9985"/>
                  <a:gd name="connsiteX16" fmla="*/ 2680 w 10000"/>
                  <a:gd name="connsiteY16" fmla="*/ 3838 h 9985"/>
                  <a:gd name="connsiteX17" fmla="*/ 2663 w 10000"/>
                  <a:gd name="connsiteY17" fmla="*/ 4010 h 9985"/>
                  <a:gd name="connsiteX18" fmla="*/ 2663 w 10000"/>
                  <a:gd name="connsiteY18" fmla="*/ 4052 h 9985"/>
                  <a:gd name="connsiteX19" fmla="*/ 2612 w 10000"/>
                  <a:gd name="connsiteY19" fmla="*/ 4267 h 9985"/>
                  <a:gd name="connsiteX20" fmla="*/ 2612 w 10000"/>
                  <a:gd name="connsiteY20" fmla="*/ 4354 h 9985"/>
                  <a:gd name="connsiteX21" fmla="*/ 2577 w 10000"/>
                  <a:gd name="connsiteY21" fmla="*/ 4483 h 9985"/>
                  <a:gd name="connsiteX22" fmla="*/ 2560 w 10000"/>
                  <a:gd name="connsiteY22" fmla="*/ 4568 h 9985"/>
                  <a:gd name="connsiteX23" fmla="*/ 2509 w 10000"/>
                  <a:gd name="connsiteY23" fmla="*/ 4741 h 9985"/>
                  <a:gd name="connsiteX24" fmla="*/ 2491 w 10000"/>
                  <a:gd name="connsiteY24" fmla="*/ 4826 h 9985"/>
                  <a:gd name="connsiteX25" fmla="*/ 2423 w 10000"/>
                  <a:gd name="connsiteY25" fmla="*/ 5084 h 9985"/>
                  <a:gd name="connsiteX26" fmla="*/ 2423 w 10000"/>
                  <a:gd name="connsiteY26" fmla="*/ 5128 h 9985"/>
                  <a:gd name="connsiteX27" fmla="*/ 2354 w 10000"/>
                  <a:gd name="connsiteY27" fmla="*/ 5342 h 9985"/>
                  <a:gd name="connsiteX28" fmla="*/ 2320 w 10000"/>
                  <a:gd name="connsiteY28" fmla="*/ 5428 h 9985"/>
                  <a:gd name="connsiteX29" fmla="*/ 2268 w 10000"/>
                  <a:gd name="connsiteY29" fmla="*/ 5600 h 9985"/>
                  <a:gd name="connsiteX30" fmla="*/ 2234 w 10000"/>
                  <a:gd name="connsiteY30" fmla="*/ 5686 h 9985"/>
                  <a:gd name="connsiteX31" fmla="*/ 2148 w 10000"/>
                  <a:gd name="connsiteY31" fmla="*/ 5901 h 9985"/>
                  <a:gd name="connsiteX32" fmla="*/ 2131 w 10000"/>
                  <a:gd name="connsiteY32" fmla="*/ 5944 h 9985"/>
                  <a:gd name="connsiteX33" fmla="*/ 2027 w 10000"/>
                  <a:gd name="connsiteY33" fmla="*/ 6245 h 9985"/>
                  <a:gd name="connsiteX34" fmla="*/ 1993 w 10000"/>
                  <a:gd name="connsiteY34" fmla="*/ 6331 h 9985"/>
                  <a:gd name="connsiteX35" fmla="*/ 1890 w 10000"/>
                  <a:gd name="connsiteY35" fmla="*/ 6546 h 9985"/>
                  <a:gd name="connsiteX36" fmla="*/ 1856 w 10000"/>
                  <a:gd name="connsiteY36" fmla="*/ 6632 h 9985"/>
                  <a:gd name="connsiteX37" fmla="*/ 1753 w 10000"/>
                  <a:gd name="connsiteY37" fmla="*/ 6847 h 9985"/>
                  <a:gd name="connsiteX38" fmla="*/ 1718 w 10000"/>
                  <a:gd name="connsiteY38" fmla="*/ 6933 h 9985"/>
                  <a:gd name="connsiteX39" fmla="*/ 1564 w 10000"/>
                  <a:gd name="connsiteY39" fmla="*/ 7233 h 9985"/>
                  <a:gd name="connsiteX40" fmla="*/ 1546 w 10000"/>
                  <a:gd name="connsiteY40" fmla="*/ 7277 h 9985"/>
                  <a:gd name="connsiteX41" fmla="*/ 1409 w 10000"/>
                  <a:gd name="connsiteY41" fmla="*/ 7578 h 9985"/>
                  <a:gd name="connsiteX42" fmla="*/ 1357 w 10000"/>
                  <a:gd name="connsiteY42" fmla="*/ 7664 h 9985"/>
                  <a:gd name="connsiteX43" fmla="*/ 1220 w 10000"/>
                  <a:gd name="connsiteY43" fmla="*/ 7922 h 9985"/>
                  <a:gd name="connsiteX44" fmla="*/ 1168 w 10000"/>
                  <a:gd name="connsiteY44" fmla="*/ 8007 h 9985"/>
                  <a:gd name="connsiteX45" fmla="*/ 1014 w 10000"/>
                  <a:gd name="connsiteY45" fmla="*/ 8309 h 9985"/>
                  <a:gd name="connsiteX46" fmla="*/ 979 w 10000"/>
                  <a:gd name="connsiteY46" fmla="*/ 8394 h 9985"/>
                  <a:gd name="connsiteX47" fmla="*/ 773 w 10000"/>
                  <a:gd name="connsiteY47" fmla="*/ 8738 h 9985"/>
                  <a:gd name="connsiteX48" fmla="*/ 722 w 10000"/>
                  <a:gd name="connsiteY48" fmla="*/ 8824 h 9985"/>
                  <a:gd name="connsiteX49" fmla="*/ 550 w 10000"/>
                  <a:gd name="connsiteY49" fmla="*/ 9082 h 9985"/>
                  <a:gd name="connsiteX50" fmla="*/ 481 w 10000"/>
                  <a:gd name="connsiteY50" fmla="*/ 9211 h 9985"/>
                  <a:gd name="connsiteX51" fmla="*/ 309 w 10000"/>
                  <a:gd name="connsiteY51" fmla="*/ 9469 h 9985"/>
                  <a:gd name="connsiteX52" fmla="*/ 241 w 10000"/>
                  <a:gd name="connsiteY52" fmla="*/ 9598 h 9985"/>
                  <a:gd name="connsiteX53" fmla="*/ 0 w 10000"/>
                  <a:gd name="connsiteY53" fmla="*/ 9985 h 9985"/>
                  <a:gd name="connsiteX54" fmla="*/ 10000 w 10000"/>
                  <a:gd name="connsiteY54" fmla="*/ 5342 h 9985"/>
                  <a:gd name="connsiteX55" fmla="*/ 10000 w 10000"/>
                  <a:gd name="connsiteY55" fmla="*/ 1215 h 9985"/>
                  <a:gd name="connsiteX56" fmla="*/ 5292 w 10000"/>
                  <a:gd name="connsiteY56" fmla="*/ 1215 h 9985"/>
                  <a:gd name="connsiteX0" fmla="*/ 5292 w 10000"/>
                  <a:gd name="connsiteY0" fmla="*/ 274 h 9057"/>
                  <a:gd name="connsiteX1" fmla="*/ 5326 w 10000"/>
                  <a:gd name="connsiteY1" fmla="*/ 15 h 9057"/>
                  <a:gd name="connsiteX2" fmla="*/ 3560 w 10000"/>
                  <a:gd name="connsiteY2" fmla="*/ 540 h 9057"/>
                  <a:gd name="connsiteX3" fmla="*/ 3295 w 10000"/>
                  <a:gd name="connsiteY3" fmla="*/ 1462 h 9057"/>
                  <a:gd name="connsiteX4" fmla="*/ 2698 w 10000"/>
                  <a:gd name="connsiteY4" fmla="*/ 1652 h 9057"/>
                  <a:gd name="connsiteX5" fmla="*/ 2715 w 10000"/>
                  <a:gd name="connsiteY5" fmla="*/ 1824 h 9057"/>
                  <a:gd name="connsiteX6" fmla="*/ 2715 w 10000"/>
                  <a:gd name="connsiteY6" fmla="*/ 1866 h 9057"/>
                  <a:gd name="connsiteX7" fmla="*/ 2715 w 10000"/>
                  <a:gd name="connsiteY7" fmla="*/ 1995 h 9057"/>
                  <a:gd name="connsiteX8" fmla="*/ 2732 w 10000"/>
                  <a:gd name="connsiteY8" fmla="*/ 2083 h 9057"/>
                  <a:gd name="connsiteX9" fmla="*/ 2732 w 10000"/>
                  <a:gd name="connsiteY9" fmla="*/ 2212 h 9057"/>
                  <a:gd name="connsiteX10" fmla="*/ 2732 w 10000"/>
                  <a:gd name="connsiteY10" fmla="*/ 2254 h 9057"/>
                  <a:gd name="connsiteX11" fmla="*/ 2732 w 10000"/>
                  <a:gd name="connsiteY11" fmla="*/ 2427 h 9057"/>
                  <a:gd name="connsiteX12" fmla="*/ 2715 w 10000"/>
                  <a:gd name="connsiteY12" fmla="*/ 2469 h 9057"/>
                  <a:gd name="connsiteX13" fmla="*/ 2715 w 10000"/>
                  <a:gd name="connsiteY13" fmla="*/ 2642 h 9057"/>
                  <a:gd name="connsiteX14" fmla="*/ 2715 w 10000"/>
                  <a:gd name="connsiteY14" fmla="*/ 2685 h 9057"/>
                  <a:gd name="connsiteX15" fmla="*/ 2698 w 10000"/>
                  <a:gd name="connsiteY15" fmla="*/ 2815 h 9057"/>
                  <a:gd name="connsiteX16" fmla="*/ 2680 w 10000"/>
                  <a:gd name="connsiteY16" fmla="*/ 2901 h 9057"/>
                  <a:gd name="connsiteX17" fmla="*/ 2663 w 10000"/>
                  <a:gd name="connsiteY17" fmla="*/ 3073 h 9057"/>
                  <a:gd name="connsiteX18" fmla="*/ 2663 w 10000"/>
                  <a:gd name="connsiteY18" fmla="*/ 3115 h 9057"/>
                  <a:gd name="connsiteX19" fmla="*/ 2612 w 10000"/>
                  <a:gd name="connsiteY19" fmla="*/ 3330 h 9057"/>
                  <a:gd name="connsiteX20" fmla="*/ 2612 w 10000"/>
                  <a:gd name="connsiteY20" fmla="*/ 3418 h 9057"/>
                  <a:gd name="connsiteX21" fmla="*/ 2577 w 10000"/>
                  <a:gd name="connsiteY21" fmla="*/ 3547 h 9057"/>
                  <a:gd name="connsiteX22" fmla="*/ 2560 w 10000"/>
                  <a:gd name="connsiteY22" fmla="*/ 3632 h 9057"/>
                  <a:gd name="connsiteX23" fmla="*/ 2509 w 10000"/>
                  <a:gd name="connsiteY23" fmla="*/ 3805 h 9057"/>
                  <a:gd name="connsiteX24" fmla="*/ 2491 w 10000"/>
                  <a:gd name="connsiteY24" fmla="*/ 3890 h 9057"/>
                  <a:gd name="connsiteX25" fmla="*/ 2423 w 10000"/>
                  <a:gd name="connsiteY25" fmla="*/ 4149 h 9057"/>
                  <a:gd name="connsiteX26" fmla="*/ 2423 w 10000"/>
                  <a:gd name="connsiteY26" fmla="*/ 4193 h 9057"/>
                  <a:gd name="connsiteX27" fmla="*/ 2354 w 10000"/>
                  <a:gd name="connsiteY27" fmla="*/ 4407 h 9057"/>
                  <a:gd name="connsiteX28" fmla="*/ 2320 w 10000"/>
                  <a:gd name="connsiteY28" fmla="*/ 4493 h 9057"/>
                  <a:gd name="connsiteX29" fmla="*/ 2268 w 10000"/>
                  <a:gd name="connsiteY29" fmla="*/ 4665 h 9057"/>
                  <a:gd name="connsiteX30" fmla="*/ 2234 w 10000"/>
                  <a:gd name="connsiteY30" fmla="*/ 4752 h 9057"/>
                  <a:gd name="connsiteX31" fmla="*/ 2148 w 10000"/>
                  <a:gd name="connsiteY31" fmla="*/ 4967 h 9057"/>
                  <a:gd name="connsiteX32" fmla="*/ 2131 w 10000"/>
                  <a:gd name="connsiteY32" fmla="*/ 5010 h 9057"/>
                  <a:gd name="connsiteX33" fmla="*/ 2027 w 10000"/>
                  <a:gd name="connsiteY33" fmla="*/ 5311 h 9057"/>
                  <a:gd name="connsiteX34" fmla="*/ 1993 w 10000"/>
                  <a:gd name="connsiteY34" fmla="*/ 5398 h 9057"/>
                  <a:gd name="connsiteX35" fmla="*/ 1890 w 10000"/>
                  <a:gd name="connsiteY35" fmla="*/ 5613 h 9057"/>
                  <a:gd name="connsiteX36" fmla="*/ 1856 w 10000"/>
                  <a:gd name="connsiteY36" fmla="*/ 5699 h 9057"/>
                  <a:gd name="connsiteX37" fmla="*/ 1753 w 10000"/>
                  <a:gd name="connsiteY37" fmla="*/ 5914 h 9057"/>
                  <a:gd name="connsiteX38" fmla="*/ 1718 w 10000"/>
                  <a:gd name="connsiteY38" fmla="*/ 6000 h 9057"/>
                  <a:gd name="connsiteX39" fmla="*/ 1564 w 10000"/>
                  <a:gd name="connsiteY39" fmla="*/ 6301 h 9057"/>
                  <a:gd name="connsiteX40" fmla="*/ 1546 w 10000"/>
                  <a:gd name="connsiteY40" fmla="*/ 6345 h 9057"/>
                  <a:gd name="connsiteX41" fmla="*/ 1409 w 10000"/>
                  <a:gd name="connsiteY41" fmla="*/ 6646 h 9057"/>
                  <a:gd name="connsiteX42" fmla="*/ 1357 w 10000"/>
                  <a:gd name="connsiteY42" fmla="*/ 6733 h 9057"/>
                  <a:gd name="connsiteX43" fmla="*/ 1220 w 10000"/>
                  <a:gd name="connsiteY43" fmla="*/ 6991 h 9057"/>
                  <a:gd name="connsiteX44" fmla="*/ 1168 w 10000"/>
                  <a:gd name="connsiteY44" fmla="*/ 7076 h 9057"/>
                  <a:gd name="connsiteX45" fmla="*/ 1014 w 10000"/>
                  <a:gd name="connsiteY45" fmla="*/ 7378 h 9057"/>
                  <a:gd name="connsiteX46" fmla="*/ 979 w 10000"/>
                  <a:gd name="connsiteY46" fmla="*/ 7464 h 9057"/>
                  <a:gd name="connsiteX47" fmla="*/ 773 w 10000"/>
                  <a:gd name="connsiteY47" fmla="*/ 7808 h 9057"/>
                  <a:gd name="connsiteX48" fmla="*/ 722 w 10000"/>
                  <a:gd name="connsiteY48" fmla="*/ 7894 h 9057"/>
                  <a:gd name="connsiteX49" fmla="*/ 550 w 10000"/>
                  <a:gd name="connsiteY49" fmla="*/ 8153 h 9057"/>
                  <a:gd name="connsiteX50" fmla="*/ 481 w 10000"/>
                  <a:gd name="connsiteY50" fmla="*/ 8282 h 9057"/>
                  <a:gd name="connsiteX51" fmla="*/ 309 w 10000"/>
                  <a:gd name="connsiteY51" fmla="*/ 8540 h 9057"/>
                  <a:gd name="connsiteX52" fmla="*/ 241 w 10000"/>
                  <a:gd name="connsiteY52" fmla="*/ 8669 h 9057"/>
                  <a:gd name="connsiteX53" fmla="*/ 0 w 10000"/>
                  <a:gd name="connsiteY53" fmla="*/ 9057 h 9057"/>
                  <a:gd name="connsiteX54" fmla="*/ 10000 w 10000"/>
                  <a:gd name="connsiteY54" fmla="*/ 4407 h 9057"/>
                  <a:gd name="connsiteX55" fmla="*/ 10000 w 10000"/>
                  <a:gd name="connsiteY55" fmla="*/ 274 h 9057"/>
                  <a:gd name="connsiteX56" fmla="*/ 5292 w 10000"/>
                  <a:gd name="connsiteY56" fmla="*/ 274 h 9057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95 w 10000"/>
                  <a:gd name="connsiteY3" fmla="*/ 179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95 w 10000"/>
                  <a:gd name="connsiteY3" fmla="*/ 179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95 w 10000"/>
                  <a:gd name="connsiteY3" fmla="*/ 179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219 w 10000"/>
                  <a:gd name="connsiteY3" fmla="*/ 380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599 w 10000"/>
                  <a:gd name="connsiteY3" fmla="*/ 1085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  <a:gd name="connsiteX0" fmla="*/ 5292 w 10000"/>
                  <a:gd name="connsiteY0" fmla="*/ 303 h 10000"/>
                  <a:gd name="connsiteX1" fmla="*/ 5326 w 10000"/>
                  <a:gd name="connsiteY1" fmla="*/ 17 h 10000"/>
                  <a:gd name="connsiteX2" fmla="*/ 3560 w 10000"/>
                  <a:gd name="connsiteY2" fmla="*/ 596 h 10000"/>
                  <a:gd name="connsiteX3" fmla="*/ 3599 w 10000"/>
                  <a:gd name="connsiteY3" fmla="*/ 1085 h 10000"/>
                  <a:gd name="connsiteX4" fmla="*/ 2698 w 10000"/>
                  <a:gd name="connsiteY4" fmla="*/ 1824 h 10000"/>
                  <a:gd name="connsiteX5" fmla="*/ 2715 w 10000"/>
                  <a:gd name="connsiteY5" fmla="*/ 2014 h 10000"/>
                  <a:gd name="connsiteX6" fmla="*/ 2715 w 10000"/>
                  <a:gd name="connsiteY6" fmla="*/ 2060 h 10000"/>
                  <a:gd name="connsiteX7" fmla="*/ 2715 w 10000"/>
                  <a:gd name="connsiteY7" fmla="*/ 2203 h 10000"/>
                  <a:gd name="connsiteX8" fmla="*/ 2732 w 10000"/>
                  <a:gd name="connsiteY8" fmla="*/ 2300 h 10000"/>
                  <a:gd name="connsiteX9" fmla="*/ 2732 w 10000"/>
                  <a:gd name="connsiteY9" fmla="*/ 2442 h 10000"/>
                  <a:gd name="connsiteX10" fmla="*/ 2732 w 10000"/>
                  <a:gd name="connsiteY10" fmla="*/ 2489 h 10000"/>
                  <a:gd name="connsiteX11" fmla="*/ 2732 w 10000"/>
                  <a:gd name="connsiteY11" fmla="*/ 2680 h 10000"/>
                  <a:gd name="connsiteX12" fmla="*/ 2715 w 10000"/>
                  <a:gd name="connsiteY12" fmla="*/ 2726 h 10000"/>
                  <a:gd name="connsiteX13" fmla="*/ 2715 w 10000"/>
                  <a:gd name="connsiteY13" fmla="*/ 2917 h 10000"/>
                  <a:gd name="connsiteX14" fmla="*/ 2715 w 10000"/>
                  <a:gd name="connsiteY14" fmla="*/ 2965 h 10000"/>
                  <a:gd name="connsiteX15" fmla="*/ 2698 w 10000"/>
                  <a:gd name="connsiteY15" fmla="*/ 3108 h 10000"/>
                  <a:gd name="connsiteX16" fmla="*/ 2680 w 10000"/>
                  <a:gd name="connsiteY16" fmla="*/ 3203 h 10000"/>
                  <a:gd name="connsiteX17" fmla="*/ 2663 w 10000"/>
                  <a:gd name="connsiteY17" fmla="*/ 3393 h 10000"/>
                  <a:gd name="connsiteX18" fmla="*/ 2663 w 10000"/>
                  <a:gd name="connsiteY18" fmla="*/ 3439 h 10000"/>
                  <a:gd name="connsiteX19" fmla="*/ 2612 w 10000"/>
                  <a:gd name="connsiteY19" fmla="*/ 3677 h 10000"/>
                  <a:gd name="connsiteX20" fmla="*/ 2612 w 10000"/>
                  <a:gd name="connsiteY20" fmla="*/ 3774 h 10000"/>
                  <a:gd name="connsiteX21" fmla="*/ 2577 w 10000"/>
                  <a:gd name="connsiteY21" fmla="*/ 3916 h 10000"/>
                  <a:gd name="connsiteX22" fmla="*/ 2560 w 10000"/>
                  <a:gd name="connsiteY22" fmla="*/ 4010 h 10000"/>
                  <a:gd name="connsiteX23" fmla="*/ 2509 w 10000"/>
                  <a:gd name="connsiteY23" fmla="*/ 4201 h 10000"/>
                  <a:gd name="connsiteX24" fmla="*/ 2491 w 10000"/>
                  <a:gd name="connsiteY24" fmla="*/ 4295 h 10000"/>
                  <a:gd name="connsiteX25" fmla="*/ 2423 w 10000"/>
                  <a:gd name="connsiteY25" fmla="*/ 4581 h 10000"/>
                  <a:gd name="connsiteX26" fmla="*/ 2423 w 10000"/>
                  <a:gd name="connsiteY26" fmla="*/ 4630 h 10000"/>
                  <a:gd name="connsiteX27" fmla="*/ 2354 w 10000"/>
                  <a:gd name="connsiteY27" fmla="*/ 4866 h 10000"/>
                  <a:gd name="connsiteX28" fmla="*/ 2320 w 10000"/>
                  <a:gd name="connsiteY28" fmla="*/ 4961 h 10000"/>
                  <a:gd name="connsiteX29" fmla="*/ 2268 w 10000"/>
                  <a:gd name="connsiteY29" fmla="*/ 5151 h 10000"/>
                  <a:gd name="connsiteX30" fmla="*/ 2234 w 10000"/>
                  <a:gd name="connsiteY30" fmla="*/ 5247 h 10000"/>
                  <a:gd name="connsiteX31" fmla="*/ 2148 w 10000"/>
                  <a:gd name="connsiteY31" fmla="*/ 5484 h 10000"/>
                  <a:gd name="connsiteX32" fmla="*/ 2131 w 10000"/>
                  <a:gd name="connsiteY32" fmla="*/ 5532 h 10000"/>
                  <a:gd name="connsiteX33" fmla="*/ 2027 w 10000"/>
                  <a:gd name="connsiteY33" fmla="*/ 5864 h 10000"/>
                  <a:gd name="connsiteX34" fmla="*/ 1993 w 10000"/>
                  <a:gd name="connsiteY34" fmla="*/ 5960 h 10000"/>
                  <a:gd name="connsiteX35" fmla="*/ 1890 w 10000"/>
                  <a:gd name="connsiteY35" fmla="*/ 6197 h 10000"/>
                  <a:gd name="connsiteX36" fmla="*/ 1856 w 10000"/>
                  <a:gd name="connsiteY36" fmla="*/ 6292 h 10000"/>
                  <a:gd name="connsiteX37" fmla="*/ 1753 w 10000"/>
                  <a:gd name="connsiteY37" fmla="*/ 6530 h 10000"/>
                  <a:gd name="connsiteX38" fmla="*/ 1718 w 10000"/>
                  <a:gd name="connsiteY38" fmla="*/ 6625 h 10000"/>
                  <a:gd name="connsiteX39" fmla="*/ 1564 w 10000"/>
                  <a:gd name="connsiteY39" fmla="*/ 6957 h 10000"/>
                  <a:gd name="connsiteX40" fmla="*/ 1546 w 10000"/>
                  <a:gd name="connsiteY40" fmla="*/ 7006 h 10000"/>
                  <a:gd name="connsiteX41" fmla="*/ 1409 w 10000"/>
                  <a:gd name="connsiteY41" fmla="*/ 7338 h 10000"/>
                  <a:gd name="connsiteX42" fmla="*/ 1357 w 10000"/>
                  <a:gd name="connsiteY42" fmla="*/ 7434 h 10000"/>
                  <a:gd name="connsiteX43" fmla="*/ 1220 w 10000"/>
                  <a:gd name="connsiteY43" fmla="*/ 7719 h 10000"/>
                  <a:gd name="connsiteX44" fmla="*/ 1168 w 10000"/>
                  <a:gd name="connsiteY44" fmla="*/ 7813 h 10000"/>
                  <a:gd name="connsiteX45" fmla="*/ 1014 w 10000"/>
                  <a:gd name="connsiteY45" fmla="*/ 8146 h 10000"/>
                  <a:gd name="connsiteX46" fmla="*/ 979 w 10000"/>
                  <a:gd name="connsiteY46" fmla="*/ 8241 h 10000"/>
                  <a:gd name="connsiteX47" fmla="*/ 773 w 10000"/>
                  <a:gd name="connsiteY47" fmla="*/ 8621 h 10000"/>
                  <a:gd name="connsiteX48" fmla="*/ 722 w 10000"/>
                  <a:gd name="connsiteY48" fmla="*/ 8716 h 10000"/>
                  <a:gd name="connsiteX49" fmla="*/ 550 w 10000"/>
                  <a:gd name="connsiteY49" fmla="*/ 9002 h 10000"/>
                  <a:gd name="connsiteX50" fmla="*/ 481 w 10000"/>
                  <a:gd name="connsiteY50" fmla="*/ 9144 h 10000"/>
                  <a:gd name="connsiteX51" fmla="*/ 309 w 10000"/>
                  <a:gd name="connsiteY51" fmla="*/ 9429 h 10000"/>
                  <a:gd name="connsiteX52" fmla="*/ 241 w 10000"/>
                  <a:gd name="connsiteY52" fmla="*/ 9572 h 10000"/>
                  <a:gd name="connsiteX53" fmla="*/ 0 w 10000"/>
                  <a:gd name="connsiteY53" fmla="*/ 10000 h 10000"/>
                  <a:gd name="connsiteX54" fmla="*/ 10000 w 10000"/>
                  <a:gd name="connsiteY54" fmla="*/ 4866 h 10000"/>
                  <a:gd name="connsiteX55" fmla="*/ 10000 w 10000"/>
                  <a:gd name="connsiteY55" fmla="*/ 303 h 10000"/>
                  <a:gd name="connsiteX56" fmla="*/ 5292 w 10000"/>
                  <a:gd name="connsiteY56" fmla="*/ 303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000" h="10000" extrusionOk="0">
                    <a:moveTo>
                      <a:pt x="5292" y="303"/>
                    </a:moveTo>
                    <a:cubicBezTo>
                      <a:pt x="5326" y="17"/>
                      <a:pt x="5614" y="-32"/>
                      <a:pt x="5326" y="17"/>
                    </a:cubicBezTo>
                    <a:cubicBezTo>
                      <a:pt x="5038" y="66"/>
                      <a:pt x="3848" y="418"/>
                      <a:pt x="3560" y="596"/>
                    </a:cubicBezTo>
                    <a:cubicBezTo>
                      <a:pt x="3272" y="774"/>
                      <a:pt x="3743" y="880"/>
                      <a:pt x="3599" y="1085"/>
                    </a:cubicBezTo>
                    <a:cubicBezTo>
                      <a:pt x="3455" y="1290"/>
                      <a:pt x="2995" y="890"/>
                      <a:pt x="2698" y="1824"/>
                    </a:cubicBezTo>
                    <a:cubicBezTo>
                      <a:pt x="2698" y="1918"/>
                      <a:pt x="2698" y="1966"/>
                      <a:pt x="2715" y="2014"/>
                    </a:cubicBezTo>
                    <a:lnTo>
                      <a:pt x="2715" y="2060"/>
                    </a:lnTo>
                    <a:lnTo>
                      <a:pt x="2715" y="2203"/>
                    </a:lnTo>
                    <a:cubicBezTo>
                      <a:pt x="2715" y="2251"/>
                      <a:pt x="2732" y="2251"/>
                      <a:pt x="2732" y="2300"/>
                    </a:cubicBezTo>
                    <a:lnTo>
                      <a:pt x="2732" y="2442"/>
                    </a:lnTo>
                    <a:lnTo>
                      <a:pt x="2732" y="2489"/>
                    </a:lnTo>
                    <a:lnTo>
                      <a:pt x="2732" y="2680"/>
                    </a:lnTo>
                    <a:cubicBezTo>
                      <a:pt x="2726" y="2695"/>
                      <a:pt x="2721" y="2711"/>
                      <a:pt x="2715" y="2726"/>
                    </a:cubicBezTo>
                    <a:lnTo>
                      <a:pt x="2715" y="2917"/>
                    </a:lnTo>
                    <a:lnTo>
                      <a:pt x="2715" y="2965"/>
                    </a:lnTo>
                    <a:cubicBezTo>
                      <a:pt x="2698" y="3012"/>
                      <a:pt x="2698" y="3061"/>
                      <a:pt x="2698" y="3108"/>
                    </a:cubicBezTo>
                    <a:cubicBezTo>
                      <a:pt x="2698" y="3154"/>
                      <a:pt x="2680" y="3203"/>
                      <a:pt x="2680" y="3203"/>
                    </a:cubicBezTo>
                    <a:cubicBezTo>
                      <a:pt x="2680" y="3251"/>
                      <a:pt x="2663" y="3345"/>
                      <a:pt x="2663" y="3393"/>
                    </a:cubicBezTo>
                    <a:lnTo>
                      <a:pt x="2663" y="3439"/>
                    </a:lnTo>
                    <a:cubicBezTo>
                      <a:pt x="2646" y="3535"/>
                      <a:pt x="2629" y="3582"/>
                      <a:pt x="2612" y="3677"/>
                    </a:cubicBezTo>
                    <a:lnTo>
                      <a:pt x="2612" y="3774"/>
                    </a:lnTo>
                    <a:cubicBezTo>
                      <a:pt x="2595" y="3820"/>
                      <a:pt x="2577" y="3868"/>
                      <a:pt x="2577" y="3916"/>
                    </a:cubicBezTo>
                    <a:cubicBezTo>
                      <a:pt x="2560" y="3963"/>
                      <a:pt x="2560" y="4010"/>
                      <a:pt x="2560" y="4010"/>
                    </a:cubicBezTo>
                    <a:cubicBezTo>
                      <a:pt x="2543" y="4105"/>
                      <a:pt x="2526" y="4153"/>
                      <a:pt x="2509" y="4201"/>
                    </a:cubicBezTo>
                    <a:cubicBezTo>
                      <a:pt x="2509" y="4248"/>
                      <a:pt x="2509" y="4248"/>
                      <a:pt x="2491" y="4295"/>
                    </a:cubicBezTo>
                    <a:cubicBezTo>
                      <a:pt x="2474" y="4390"/>
                      <a:pt x="2457" y="4487"/>
                      <a:pt x="2423" y="4581"/>
                    </a:cubicBezTo>
                    <a:lnTo>
                      <a:pt x="2423" y="4630"/>
                    </a:lnTo>
                    <a:cubicBezTo>
                      <a:pt x="2388" y="4676"/>
                      <a:pt x="2371" y="4771"/>
                      <a:pt x="2354" y="4866"/>
                    </a:cubicBezTo>
                    <a:cubicBezTo>
                      <a:pt x="2337" y="4866"/>
                      <a:pt x="2337" y="4913"/>
                      <a:pt x="2320" y="4961"/>
                    </a:cubicBezTo>
                    <a:cubicBezTo>
                      <a:pt x="2302" y="5008"/>
                      <a:pt x="2285" y="5056"/>
                      <a:pt x="2268" y="5151"/>
                    </a:cubicBezTo>
                    <a:cubicBezTo>
                      <a:pt x="2257" y="5183"/>
                      <a:pt x="2245" y="5215"/>
                      <a:pt x="2234" y="5247"/>
                    </a:cubicBezTo>
                    <a:cubicBezTo>
                      <a:pt x="2199" y="5342"/>
                      <a:pt x="2182" y="5389"/>
                      <a:pt x="2148" y="5484"/>
                    </a:cubicBezTo>
                    <a:cubicBezTo>
                      <a:pt x="2142" y="5500"/>
                      <a:pt x="2137" y="5516"/>
                      <a:pt x="2131" y="5532"/>
                    </a:cubicBezTo>
                    <a:cubicBezTo>
                      <a:pt x="2096" y="5627"/>
                      <a:pt x="2062" y="5769"/>
                      <a:pt x="2027" y="5864"/>
                    </a:cubicBezTo>
                    <a:cubicBezTo>
                      <a:pt x="2010" y="5864"/>
                      <a:pt x="1993" y="5911"/>
                      <a:pt x="1993" y="5960"/>
                    </a:cubicBezTo>
                    <a:cubicBezTo>
                      <a:pt x="1959" y="6008"/>
                      <a:pt x="1924" y="6102"/>
                      <a:pt x="1890" y="6197"/>
                    </a:cubicBezTo>
                    <a:cubicBezTo>
                      <a:pt x="1890" y="6245"/>
                      <a:pt x="1873" y="6245"/>
                      <a:pt x="1856" y="6292"/>
                    </a:cubicBezTo>
                    <a:cubicBezTo>
                      <a:pt x="1821" y="6387"/>
                      <a:pt x="1787" y="6435"/>
                      <a:pt x="1753" y="6530"/>
                    </a:cubicBezTo>
                    <a:cubicBezTo>
                      <a:pt x="1735" y="6577"/>
                      <a:pt x="1735" y="6625"/>
                      <a:pt x="1718" y="6625"/>
                    </a:cubicBezTo>
                    <a:cubicBezTo>
                      <a:pt x="1667" y="6768"/>
                      <a:pt x="1615" y="6863"/>
                      <a:pt x="1564" y="6957"/>
                    </a:cubicBezTo>
                    <a:cubicBezTo>
                      <a:pt x="1558" y="6974"/>
                      <a:pt x="1552" y="6989"/>
                      <a:pt x="1546" y="7006"/>
                    </a:cubicBezTo>
                    <a:cubicBezTo>
                      <a:pt x="1512" y="7099"/>
                      <a:pt x="1460" y="7242"/>
                      <a:pt x="1409" y="7338"/>
                    </a:cubicBezTo>
                    <a:cubicBezTo>
                      <a:pt x="1392" y="7384"/>
                      <a:pt x="1375" y="7434"/>
                      <a:pt x="1357" y="7434"/>
                    </a:cubicBezTo>
                    <a:cubicBezTo>
                      <a:pt x="1306" y="7528"/>
                      <a:pt x="1271" y="7623"/>
                      <a:pt x="1220" y="7719"/>
                    </a:cubicBezTo>
                    <a:cubicBezTo>
                      <a:pt x="1203" y="7765"/>
                      <a:pt x="1186" y="7813"/>
                      <a:pt x="1168" y="7813"/>
                    </a:cubicBezTo>
                    <a:cubicBezTo>
                      <a:pt x="1117" y="7955"/>
                      <a:pt x="1065" y="8050"/>
                      <a:pt x="1014" y="8146"/>
                    </a:cubicBezTo>
                    <a:cubicBezTo>
                      <a:pt x="997" y="8146"/>
                      <a:pt x="997" y="8194"/>
                      <a:pt x="979" y="8241"/>
                    </a:cubicBezTo>
                    <a:cubicBezTo>
                      <a:pt x="911" y="8336"/>
                      <a:pt x="842" y="8479"/>
                      <a:pt x="773" y="8621"/>
                    </a:cubicBezTo>
                    <a:cubicBezTo>
                      <a:pt x="756" y="8621"/>
                      <a:pt x="739" y="8670"/>
                      <a:pt x="722" y="8716"/>
                    </a:cubicBezTo>
                    <a:cubicBezTo>
                      <a:pt x="670" y="8812"/>
                      <a:pt x="619" y="8907"/>
                      <a:pt x="550" y="9002"/>
                    </a:cubicBezTo>
                    <a:cubicBezTo>
                      <a:pt x="533" y="9049"/>
                      <a:pt x="498" y="9098"/>
                      <a:pt x="481" y="9144"/>
                    </a:cubicBezTo>
                    <a:cubicBezTo>
                      <a:pt x="430" y="9240"/>
                      <a:pt x="378" y="9334"/>
                      <a:pt x="309" y="9429"/>
                    </a:cubicBezTo>
                    <a:cubicBezTo>
                      <a:pt x="292" y="9477"/>
                      <a:pt x="275" y="9524"/>
                      <a:pt x="241" y="9572"/>
                    </a:cubicBezTo>
                    <a:cubicBezTo>
                      <a:pt x="155" y="9715"/>
                      <a:pt x="86" y="9858"/>
                      <a:pt x="0" y="10000"/>
                    </a:cubicBezTo>
                    <a:cubicBezTo>
                      <a:pt x="653" y="9192"/>
                      <a:pt x="10000" y="6197"/>
                      <a:pt x="10000" y="4866"/>
                    </a:cubicBezTo>
                    <a:lnTo>
                      <a:pt x="10000" y="303"/>
                    </a:lnTo>
                    <a:lnTo>
                      <a:pt x="5292" y="303"/>
                    </a:lnTo>
                    <a:close/>
                  </a:path>
                </a:pathLst>
              </a:custGeom>
              <a:solidFill>
                <a:schemeClr val="tx1"/>
              </a:solidFill>
              <a:ln w="19050">
                <a:noFill/>
              </a:ln>
              <a:effectLst>
                <a:outerShdw blurRad="139700" dist="38100" dir="5400000" algn="t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1" name="Freeform 291"/>
              <p:cNvSpPr/>
              <p:nvPr/>
            </p:nvSpPr>
            <p:spPr bwMode="auto">
              <a:xfrm>
                <a:off x="660879" y="3527230"/>
                <a:ext cx="5244" cy="0"/>
              </a:xfrm>
              <a:custGeom>
                <a:avLst/>
                <a:gdLst>
                  <a:gd name="T0" fmla="*/ 3 w 3"/>
                  <a:gd name="T1" fmla="*/ 2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 extrusionOk="0"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2" name="Freeform 292"/>
              <p:cNvSpPr/>
              <p:nvPr/>
            </p:nvSpPr>
            <p:spPr bwMode="auto">
              <a:xfrm>
                <a:off x="539493" y="344097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3" name="Freeform 293"/>
              <p:cNvSpPr/>
              <p:nvPr/>
            </p:nvSpPr>
            <p:spPr bwMode="auto">
              <a:xfrm>
                <a:off x="539493" y="3440971"/>
                <a:ext cx="0" cy="17813"/>
              </a:xfrm>
              <a:custGeom>
                <a:avLst/>
                <a:gdLst>
                  <a:gd name="T0" fmla="*/ 0 h 8"/>
                  <a:gd name="T1" fmla="*/ 0 h 8"/>
                  <a:gd name="T2" fmla="*/ 8 h 8"/>
                  <a:gd name="T3" fmla="*/ 8 h 8"/>
                  <a:gd name="T4" fmla="*/ 0 h 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4" name="Freeform 294"/>
              <p:cNvSpPr/>
              <p:nvPr/>
            </p:nvSpPr>
            <p:spPr bwMode="auto">
              <a:xfrm>
                <a:off x="1664938" y="3450348"/>
                <a:ext cx="0" cy="11251"/>
              </a:xfrm>
              <a:custGeom>
                <a:avLst/>
                <a:gdLst>
                  <a:gd name="T0" fmla="*/ 0 h 5"/>
                  <a:gd name="T1" fmla="*/ 5 h 5"/>
                  <a:gd name="T2" fmla="*/ 5 h 5"/>
                  <a:gd name="T3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 extrusionOk="0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0" y="2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5" name="Freeform 296"/>
              <p:cNvSpPr/>
              <p:nvPr/>
            </p:nvSpPr>
            <p:spPr bwMode="auto">
              <a:xfrm>
                <a:off x="539493" y="34278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6" name="Freeform 303"/>
              <p:cNvSpPr/>
              <p:nvPr/>
            </p:nvSpPr>
            <p:spPr bwMode="auto">
              <a:xfrm>
                <a:off x="1374210" y="3401593"/>
                <a:ext cx="1498" cy="15001"/>
              </a:xfrm>
              <a:custGeom>
                <a:avLst/>
                <a:gdLst>
                  <a:gd name="T0" fmla="*/ 0 w 1"/>
                  <a:gd name="T1" fmla="*/ 0 h 7"/>
                  <a:gd name="T2" fmla="*/ 0 w 1"/>
                  <a:gd name="T3" fmla="*/ 6 h 7"/>
                  <a:gd name="T4" fmla="*/ 1 w 1"/>
                  <a:gd name="T5" fmla="*/ 7 h 7"/>
                  <a:gd name="T6" fmla="*/ 1 w 1"/>
                  <a:gd name="T7" fmla="*/ 1 h 7"/>
                  <a:gd name="T8" fmla="*/ 0 w 1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7" extrusionOk="0">
                    <a:moveTo>
                      <a:pt x="0" y="0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1" y="7"/>
                      <a:pt x="1" y="7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7" name="Freeform 304"/>
              <p:cNvSpPr/>
              <p:nvPr/>
            </p:nvSpPr>
            <p:spPr bwMode="auto">
              <a:xfrm>
                <a:off x="1365220" y="3392217"/>
                <a:ext cx="8991" cy="35628"/>
              </a:xfrm>
              <a:custGeom>
                <a:avLst/>
                <a:gdLst>
                  <a:gd name="T0" fmla="*/ 4 w 5"/>
                  <a:gd name="T1" fmla="*/ 0 h 16"/>
                  <a:gd name="T2" fmla="*/ 0 w 5"/>
                  <a:gd name="T3" fmla="*/ 10 h 16"/>
                  <a:gd name="T4" fmla="*/ 0 w 5"/>
                  <a:gd name="T5" fmla="*/ 16 h 16"/>
                  <a:gd name="T6" fmla="*/ 4 w 5"/>
                  <a:gd name="T7" fmla="*/ 7 h 16"/>
                  <a:gd name="T8" fmla="*/ 5 w 5"/>
                  <a:gd name="T9" fmla="*/ 10 h 16"/>
                  <a:gd name="T10" fmla="*/ 5 w 5"/>
                  <a:gd name="T11" fmla="*/ 4 h 16"/>
                  <a:gd name="T12" fmla="*/ 4 w 5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6" extrusionOk="0">
                    <a:moveTo>
                      <a:pt x="4" y="0"/>
                    </a:moveTo>
                    <a:cubicBezTo>
                      <a:pt x="4" y="0"/>
                      <a:pt x="2" y="4"/>
                      <a:pt x="0" y="1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10"/>
                      <a:pt x="4" y="7"/>
                      <a:pt x="4" y="7"/>
                    </a:cubicBezTo>
                    <a:cubicBezTo>
                      <a:pt x="4" y="7"/>
                      <a:pt x="4" y="8"/>
                      <a:pt x="5" y="10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4" y="0"/>
                      <a:pt x="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8" name="Freeform 305"/>
              <p:cNvSpPr/>
              <p:nvPr/>
            </p:nvSpPr>
            <p:spPr bwMode="auto">
              <a:xfrm>
                <a:off x="1090227" y="3390341"/>
                <a:ext cx="1498" cy="24376"/>
              </a:xfrm>
              <a:custGeom>
                <a:avLst/>
                <a:gdLst>
                  <a:gd name="T0" fmla="*/ 1 w 1"/>
                  <a:gd name="T1" fmla="*/ 0 h 11"/>
                  <a:gd name="T2" fmla="*/ 0 w 1"/>
                  <a:gd name="T3" fmla="*/ 4 h 11"/>
                  <a:gd name="T4" fmla="*/ 0 w 1"/>
                  <a:gd name="T5" fmla="*/ 11 h 11"/>
                  <a:gd name="T6" fmla="*/ 1 w 1"/>
                  <a:gd name="T7" fmla="*/ 7 h 11"/>
                  <a:gd name="T8" fmla="*/ 1 w 1"/>
                  <a:gd name="T9" fmla="*/ 9 h 11"/>
                  <a:gd name="T10" fmla="*/ 1 w 1"/>
                  <a:gd name="T11" fmla="*/ 3 h 11"/>
                  <a:gd name="T12" fmla="*/ 1 w 1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1" extrusionOk="0">
                    <a:moveTo>
                      <a:pt x="1" y="0"/>
                    </a:moveTo>
                    <a:cubicBezTo>
                      <a:pt x="1" y="0"/>
                      <a:pt x="1" y="2"/>
                      <a:pt x="0" y="4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8"/>
                      <a:pt x="1" y="9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  <p:sp>
            <p:nvSpPr>
              <p:cNvPr id="489" name="Freeform 307"/>
              <p:cNvSpPr/>
              <p:nvPr/>
            </p:nvSpPr>
            <p:spPr bwMode="auto">
              <a:xfrm>
                <a:off x="663876" y="3527230"/>
                <a:ext cx="11239" cy="0"/>
              </a:xfrm>
              <a:custGeom>
                <a:avLst/>
                <a:gdLst>
                  <a:gd name="T0" fmla="*/ 6 w 6"/>
                  <a:gd name="T1" fmla="*/ 0 w 6"/>
                  <a:gd name="T2" fmla="*/ 1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 extrusionOk="0">
                    <a:moveTo>
                      <a:pt x="6" y="0"/>
                    </a:moveTo>
                    <a:cubicBezTo>
                      <a:pt x="4" y="0"/>
                      <a:pt x="2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 sz="2400">
                  <a:solidFill>
                    <a:prstClr val="black"/>
                  </a:solidFill>
                  <a:cs typeface="+mn-ea"/>
                </a:endParaRPr>
              </a:p>
            </p:txBody>
          </p:sp>
        </p:grpSp>
        <p:grpSp>
          <p:nvGrpSpPr>
            <p:cNvPr id="375" name="组合 588"/>
            <p:cNvGrpSpPr/>
            <p:nvPr/>
          </p:nvGrpSpPr>
          <p:grpSpPr bwMode="auto">
            <a:xfrm flipH="1">
              <a:off x="4898817" y="5100426"/>
              <a:ext cx="378468" cy="563922"/>
              <a:chOff x="0" y="0"/>
              <a:chExt cx="378468" cy="563922"/>
            </a:xfrm>
            <a:solidFill>
              <a:schemeClr val="tx1"/>
            </a:solidFill>
          </p:grpSpPr>
          <p:sp>
            <p:nvSpPr>
              <p:cNvPr id="420" name="Freeform 1099"/>
              <p:cNvSpPr/>
              <p:nvPr/>
            </p:nvSpPr>
            <p:spPr bwMode="auto">
              <a:xfrm>
                <a:off x="166712" y="0"/>
                <a:ext cx="99129" cy="129036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 extrusionOk="0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21" name="Freeform 1100"/>
              <p:cNvSpPr/>
              <p:nvPr/>
            </p:nvSpPr>
            <p:spPr bwMode="auto">
              <a:xfrm>
                <a:off x="9007" y="353643"/>
                <a:ext cx="157707" cy="210278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 extrusionOk="0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22" name="Freeform 1101"/>
              <p:cNvSpPr/>
              <p:nvPr/>
            </p:nvSpPr>
            <p:spPr bwMode="auto">
              <a:xfrm>
                <a:off x="234279" y="129033"/>
                <a:ext cx="144187" cy="95581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 extrusionOk="0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23" name="Freeform 1102"/>
              <p:cNvSpPr/>
              <p:nvPr/>
            </p:nvSpPr>
            <p:spPr bwMode="auto">
              <a:xfrm>
                <a:off x="0" y="129029"/>
                <a:ext cx="252329" cy="410999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 extrusionOk="0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76" name="Блок-схема: магнитный диск 375"/>
            <p:cNvSpPr/>
            <p:nvPr/>
          </p:nvSpPr>
          <p:spPr bwMode="auto">
            <a:xfrm>
              <a:off x="4279716" y="713459"/>
              <a:ext cx="1238576" cy="227307"/>
            </a:xfrm>
            <a:prstGeom prst="flowChartMagneticDisk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77" name="Рисунок 37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453566" y="0"/>
              <a:ext cx="735275" cy="770859"/>
            </a:xfrm>
            <a:prstGeom prst="rect">
              <a:avLst/>
            </a:prstGeom>
          </p:spPr>
        </p:pic>
        <p:sp>
          <p:nvSpPr>
            <p:cNvPr id="378" name="圆角矩形 33"/>
            <p:cNvSpPr/>
            <p:nvPr/>
          </p:nvSpPr>
          <p:spPr bwMode="auto">
            <a:xfrm>
              <a:off x="5436351" y="5472606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00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79" name="Synergistically utilize technically sound portals with frictionless chains. Dramatically customize…"/>
            <p:cNvSpPr txBox="1"/>
            <p:nvPr/>
          </p:nvSpPr>
          <p:spPr bwMode="auto">
            <a:xfrm>
              <a:off x="5529128" y="5527643"/>
              <a:ext cx="3043701" cy="353943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150">
                  <a:solidFill>
                    <a:schemeClr val="bg1"/>
                  </a:solidFill>
                  <a:latin typeface="Liberation Serif"/>
                  <a:cs typeface="Arial"/>
                </a:rPr>
                <a:t>Запись на тестирование СТАНЬ ЧЕМПТОНОМ ( выпускники ДОУ ,учащиеся ОУ)</a:t>
              </a:r>
              <a:endParaRPr/>
            </a:p>
          </p:txBody>
        </p:sp>
        <p:sp>
          <p:nvSpPr>
            <p:cNvPr id="380" name="圆角矩形 33"/>
            <p:cNvSpPr/>
            <p:nvPr/>
          </p:nvSpPr>
          <p:spPr bwMode="auto">
            <a:xfrm>
              <a:off x="0" y="4789496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33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1" name="圆角矩形 33"/>
            <p:cNvSpPr/>
            <p:nvPr/>
          </p:nvSpPr>
          <p:spPr bwMode="auto">
            <a:xfrm>
              <a:off x="108351" y="4871043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0066FF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2" name="Synergistically utilize technically sound portals with frictionless chains. Dramatically customize…"/>
            <p:cNvSpPr txBox="1"/>
            <p:nvPr/>
          </p:nvSpPr>
          <p:spPr bwMode="auto">
            <a:xfrm>
              <a:off x="241632" y="4968550"/>
              <a:ext cx="2810734" cy="24387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600">
                  <a:solidFill>
                    <a:schemeClr val="bg1"/>
                  </a:solidFill>
                  <a:latin typeface="Liberation Serif"/>
                  <a:cs typeface="Arial"/>
                </a:rPr>
                <a:t>Прохождение тестирования</a:t>
              </a:r>
              <a:endParaRPr/>
            </a:p>
          </p:txBody>
        </p:sp>
        <p:sp>
          <p:nvSpPr>
            <p:cNvPr id="383" name="Synergistically utilize technically sound portals with frictionless chains. Dramatically customize…"/>
            <p:cNvSpPr txBox="1"/>
            <p:nvPr/>
          </p:nvSpPr>
          <p:spPr bwMode="auto">
            <a:xfrm>
              <a:off x="417350" y="5496912"/>
              <a:ext cx="3125302" cy="54867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Заключение АПК на электронной почте родителей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Единая база АИС «</a:t>
              </a:r>
              <a:r>
                <a:rPr lang="en-US" sz="1200">
                  <a:cs typeface="Arial"/>
                </a:rPr>
                <a:t>LSport</a:t>
              </a:r>
              <a:r>
                <a:rPr lang="ru-RU" sz="1200">
                  <a:cs typeface="Arial"/>
                </a:rPr>
                <a:t>»</a:t>
              </a:r>
              <a:endParaRPr/>
            </a:p>
          </p:txBody>
        </p:sp>
        <p:sp>
          <p:nvSpPr>
            <p:cNvPr id="384" name="圆角矩形 33"/>
            <p:cNvSpPr/>
            <p:nvPr/>
          </p:nvSpPr>
          <p:spPr bwMode="auto">
            <a:xfrm>
              <a:off x="5454196" y="4111537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5" name="圆角矩形 33"/>
            <p:cNvSpPr/>
            <p:nvPr/>
          </p:nvSpPr>
          <p:spPr bwMode="auto">
            <a:xfrm>
              <a:off x="5515553" y="4208916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6" name="Synergistically utilize technically sound portals with frictionless chains. Dramatically customize…"/>
            <p:cNvSpPr txBox="1"/>
            <p:nvPr/>
          </p:nvSpPr>
          <p:spPr bwMode="auto">
            <a:xfrm>
              <a:off x="5598762" y="4173683"/>
              <a:ext cx="3021545" cy="4267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Запись в СШ на платформе «Хочувспортшколу.рф</a:t>
              </a:r>
              <a:endParaRPr/>
            </a:p>
          </p:txBody>
        </p:sp>
        <p:sp>
          <p:nvSpPr>
            <p:cNvPr id="387" name="Synergistically utilize technically sound portals with frictionless chains. Dramatically customize…"/>
            <p:cNvSpPr txBox="1"/>
            <p:nvPr/>
          </p:nvSpPr>
          <p:spPr bwMode="auto">
            <a:xfrm>
              <a:off x="5657475" y="4876576"/>
              <a:ext cx="3132086" cy="3657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Электронное заявление в кабинете спортивной школ</a:t>
              </a:r>
              <a:endParaRPr/>
            </a:p>
          </p:txBody>
        </p:sp>
        <p:sp>
          <p:nvSpPr>
            <p:cNvPr id="388" name="圆角矩形 33"/>
            <p:cNvSpPr/>
            <p:nvPr/>
          </p:nvSpPr>
          <p:spPr bwMode="auto">
            <a:xfrm>
              <a:off x="11743" y="3709252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89" name="圆角矩形 33"/>
            <p:cNvSpPr/>
            <p:nvPr/>
          </p:nvSpPr>
          <p:spPr bwMode="auto">
            <a:xfrm>
              <a:off x="105976" y="3785330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0" name="Synergistically utilize technically sound portals with frictionless chains. Dramatically customize…"/>
            <p:cNvSpPr txBox="1"/>
            <p:nvPr/>
          </p:nvSpPr>
          <p:spPr bwMode="auto">
            <a:xfrm>
              <a:off x="186341" y="3892088"/>
              <a:ext cx="3021544" cy="2133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Зачисление в спортивную школу</a:t>
              </a:r>
              <a:endParaRPr/>
            </a:p>
          </p:txBody>
        </p:sp>
        <p:sp>
          <p:nvSpPr>
            <p:cNvPr id="391" name="Synergistically utilize technically sound portals with frictionless chains. Dramatically customize…"/>
            <p:cNvSpPr txBox="1"/>
            <p:nvPr/>
          </p:nvSpPr>
          <p:spPr bwMode="auto">
            <a:xfrm>
              <a:off x="447881" y="4372660"/>
              <a:ext cx="3132086" cy="3657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Формирование группы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Приказ в АИС «</a:t>
              </a:r>
              <a:r>
                <a:rPr lang="en-US" sz="1200">
                  <a:cs typeface="Arial"/>
                </a:rPr>
                <a:t>LSport</a:t>
              </a:r>
              <a:r>
                <a:rPr lang="ru-RU" sz="1200">
                  <a:cs typeface="Arial"/>
                </a:rPr>
                <a:t>»</a:t>
              </a:r>
              <a:endParaRPr/>
            </a:p>
          </p:txBody>
        </p:sp>
        <p:sp>
          <p:nvSpPr>
            <p:cNvPr id="392" name="圆角矩形 33"/>
            <p:cNvSpPr/>
            <p:nvPr/>
          </p:nvSpPr>
          <p:spPr bwMode="auto">
            <a:xfrm>
              <a:off x="5457861" y="2342914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3" name="圆角矩形 33"/>
            <p:cNvSpPr/>
            <p:nvPr/>
          </p:nvSpPr>
          <p:spPr bwMode="auto">
            <a:xfrm>
              <a:off x="5576749" y="2415326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4" name="Synergistically utilize technically sound portals with frictionless chains. Dramatically customize…"/>
            <p:cNvSpPr txBox="1"/>
            <p:nvPr/>
          </p:nvSpPr>
          <p:spPr bwMode="auto">
            <a:xfrm>
              <a:off x="5518291" y="2488806"/>
              <a:ext cx="3369654" cy="2133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Формирование личного дела спортсмена</a:t>
              </a:r>
              <a:endParaRPr/>
            </a:p>
          </p:txBody>
        </p:sp>
        <p:sp>
          <p:nvSpPr>
            <p:cNvPr id="395" name="Synergistically utilize technically sound portals with frictionless chains. Dramatically customize…"/>
            <p:cNvSpPr txBox="1"/>
            <p:nvPr/>
          </p:nvSpPr>
          <p:spPr bwMode="auto">
            <a:xfrm>
              <a:off x="5589678" y="3160376"/>
              <a:ext cx="3132086" cy="91443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Электронная карточка спортсмена в АИС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Профиль на ПК, мобильное приложение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Присвоение спортивных разрядов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История переводов спортсмена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Реестр прохождение онлайн-тестирований  </a:t>
              </a:r>
              <a:endParaRPr/>
            </a:p>
          </p:txBody>
        </p:sp>
        <p:sp>
          <p:nvSpPr>
            <p:cNvPr id="396" name="圆角矩形 33"/>
            <p:cNvSpPr/>
            <p:nvPr/>
          </p:nvSpPr>
          <p:spPr bwMode="auto">
            <a:xfrm>
              <a:off x="101235" y="1872207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7" name="圆角矩形 33"/>
            <p:cNvSpPr/>
            <p:nvPr/>
          </p:nvSpPr>
          <p:spPr bwMode="auto">
            <a:xfrm>
              <a:off x="207496" y="1946640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398" name="Synergistically utilize technically sound portals with frictionless chains. Dramatically customize…"/>
            <p:cNvSpPr txBox="1"/>
            <p:nvPr/>
          </p:nvSpPr>
          <p:spPr bwMode="auto">
            <a:xfrm>
              <a:off x="311832" y="2016222"/>
              <a:ext cx="3021545" cy="2743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>
                  <a:solidFill>
                    <a:schemeClr val="bg1"/>
                  </a:solidFill>
                  <a:latin typeface="Liberation Serif"/>
                  <a:cs typeface="Arial"/>
                </a:rPr>
                <a:t>Начальный этап </a:t>
              </a:r>
              <a:r>
                <a:rPr lang="ru-RU" sz="1600">
                  <a:solidFill>
                    <a:schemeClr val="bg1"/>
                  </a:solidFill>
                  <a:latin typeface="Liberation Serif"/>
                  <a:cs typeface="Arial"/>
                </a:rPr>
                <a:t>подготовки</a:t>
              </a:r>
              <a:r>
                <a:rPr lang="ru-RU">
                  <a:solidFill>
                    <a:schemeClr val="bg1"/>
                  </a:solidFill>
                  <a:latin typeface="Liberation Serif"/>
                  <a:cs typeface="Arial"/>
                </a:rPr>
                <a:t> </a:t>
              </a:r>
              <a:endParaRPr/>
            </a:p>
          </p:txBody>
        </p:sp>
        <p:sp>
          <p:nvSpPr>
            <p:cNvPr id="399" name="Synergistically utilize technically sound portals with frictionless chains. Dramatically customize…"/>
            <p:cNvSpPr txBox="1"/>
            <p:nvPr/>
          </p:nvSpPr>
          <p:spPr bwMode="auto">
            <a:xfrm>
              <a:off x="311832" y="2520279"/>
              <a:ext cx="3132086" cy="109731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Электронный журнал посещений,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Календарный план соревнований с результатами и видеозаписью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Результаты ОФП,СФП, техники , тактики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Освоение основ антидопинговых правил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Медицинская справка и здоровья </a:t>
              </a:r>
              <a:endParaRPr/>
            </a:p>
          </p:txBody>
        </p:sp>
        <p:sp>
          <p:nvSpPr>
            <p:cNvPr id="400" name="圆角矩形 33"/>
            <p:cNvSpPr/>
            <p:nvPr/>
          </p:nvSpPr>
          <p:spPr bwMode="auto">
            <a:xfrm>
              <a:off x="5537304" y="98360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01" name="圆角矩形 33"/>
            <p:cNvSpPr/>
            <p:nvPr/>
          </p:nvSpPr>
          <p:spPr bwMode="auto">
            <a:xfrm>
              <a:off x="5620413" y="176772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02" name="Synergistically utilize technically sound portals with frictionless chains. Dramatically customize…"/>
            <p:cNvSpPr txBox="1"/>
            <p:nvPr/>
          </p:nvSpPr>
          <p:spPr bwMode="auto">
            <a:xfrm>
              <a:off x="5717035" y="172051"/>
              <a:ext cx="3021545" cy="4267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cs typeface="Arial"/>
                </a:rPr>
                <a:t> </a:t>
              </a: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Тренировочный этап  подготовки, </a:t>
              </a:r>
              <a:endParaRPr lang="ru-RU" sz="1600">
                <a:solidFill>
                  <a:schemeClr val="bg1"/>
                </a:solidFill>
                <a:latin typeface="Liberation Serif"/>
                <a:cs typeface="Arial"/>
              </a:endParaRPr>
            </a:p>
            <a:p>
              <a:pPr algn="ctr">
                <a:defRPr/>
              </a:pPr>
              <a:r>
                <a:rPr lang="ru-RU" sz="1400">
                  <a:solidFill>
                    <a:schemeClr val="bg1"/>
                  </a:solidFill>
                  <a:latin typeface="Liberation Serif"/>
                  <a:cs typeface="Arial"/>
                </a:rPr>
                <a:t>ССМ,ВСМ </a:t>
              </a:r>
              <a:endParaRPr/>
            </a:p>
          </p:txBody>
        </p:sp>
        <p:sp>
          <p:nvSpPr>
            <p:cNvPr id="403" name="Synergistically utilize technically sound portals with frictionless chains. Dramatically customize…"/>
            <p:cNvSpPr txBox="1"/>
            <p:nvPr/>
          </p:nvSpPr>
          <p:spPr bwMode="auto">
            <a:xfrm>
              <a:off x="5598762" y="796334"/>
              <a:ext cx="3344225" cy="150879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Индивидуальный план подготовки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Результаты УМО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Динамика физического развития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Судейская практика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Дневник самоконтроля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Результаты тестирования теоретических знаний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Рейтинг спортсмена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100">
                  <a:cs typeface="Arial"/>
                </a:rPr>
                <a:t>Спортивные сборные команды округа, РФ по виду спорта</a:t>
              </a:r>
              <a:endParaRPr/>
            </a:p>
          </p:txBody>
        </p:sp>
        <p:sp>
          <p:nvSpPr>
            <p:cNvPr id="404" name="TextBox 403"/>
            <p:cNvSpPr txBox="1"/>
            <p:nvPr/>
          </p:nvSpPr>
          <p:spPr bwMode="auto">
            <a:xfrm rot="886746">
              <a:off x="3550969" y="4324570"/>
              <a:ext cx="1709773" cy="304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/>
                  </a:solidFill>
                  <a:latin typeface="Liberation Serif"/>
                </a:rPr>
                <a:t>Поступление</a:t>
              </a:r>
              <a:r>
                <a:rPr lang="ru-RU" sz="1200" b="1">
                  <a:solidFill>
                    <a:schemeClr val="bg1"/>
                  </a:solidFill>
                  <a:latin typeface="Liberation Serif"/>
                </a:rPr>
                <a:t> в СШ</a:t>
              </a:r>
              <a:endParaRPr/>
            </a:p>
          </p:txBody>
        </p:sp>
        <p:sp>
          <p:nvSpPr>
            <p:cNvPr id="405" name="TextBox 404"/>
            <p:cNvSpPr txBox="1"/>
            <p:nvPr/>
          </p:nvSpPr>
          <p:spPr bwMode="auto">
            <a:xfrm rot="752119">
              <a:off x="3334527" y="1857400"/>
              <a:ext cx="2011282" cy="304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400" b="1">
                  <a:solidFill>
                    <a:schemeClr val="bg1"/>
                  </a:solidFill>
                  <a:latin typeface="Liberation Serif"/>
                </a:rPr>
                <a:t>Прохождение ПСП</a:t>
              </a:r>
              <a:endParaRPr/>
            </a:p>
          </p:txBody>
        </p:sp>
        <p:grpSp>
          <p:nvGrpSpPr>
            <p:cNvPr id="406" name="组合 588"/>
            <p:cNvGrpSpPr/>
            <p:nvPr/>
          </p:nvGrpSpPr>
          <p:grpSpPr bwMode="auto">
            <a:xfrm>
              <a:off x="3522193" y="3332277"/>
              <a:ext cx="400277" cy="607235"/>
              <a:chOff x="0" y="0"/>
              <a:chExt cx="400277" cy="607235"/>
            </a:xfrm>
            <a:solidFill>
              <a:schemeClr val="tx1"/>
            </a:solidFill>
          </p:grpSpPr>
          <p:sp>
            <p:nvSpPr>
              <p:cNvPr id="416" name="Freeform 1099"/>
              <p:cNvSpPr/>
              <p:nvPr/>
            </p:nvSpPr>
            <p:spPr bwMode="auto">
              <a:xfrm>
                <a:off x="176320" y="0"/>
                <a:ext cx="104842" cy="138947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 extrusionOk="0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7" name="Freeform 1100"/>
              <p:cNvSpPr/>
              <p:nvPr/>
            </p:nvSpPr>
            <p:spPr bwMode="auto">
              <a:xfrm>
                <a:off x="9526" y="380806"/>
                <a:ext cx="166795" cy="226429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 extrusionOk="0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8" name="Freeform 1101"/>
              <p:cNvSpPr/>
              <p:nvPr/>
            </p:nvSpPr>
            <p:spPr bwMode="auto">
              <a:xfrm>
                <a:off x="247780" y="138942"/>
                <a:ext cx="152497" cy="102922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 extrusionOk="0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9" name="Freeform 1102"/>
              <p:cNvSpPr/>
              <p:nvPr/>
            </p:nvSpPr>
            <p:spPr bwMode="auto">
              <a:xfrm>
                <a:off x="0" y="138939"/>
                <a:ext cx="266871" cy="442567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 extrusionOk="0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07" name="组合 588"/>
            <p:cNvGrpSpPr/>
            <p:nvPr/>
          </p:nvGrpSpPr>
          <p:grpSpPr bwMode="auto">
            <a:xfrm flipH="1">
              <a:off x="5051466" y="1540507"/>
              <a:ext cx="378468" cy="563922"/>
              <a:chOff x="0" y="0"/>
              <a:chExt cx="378468" cy="563922"/>
            </a:xfrm>
            <a:solidFill>
              <a:schemeClr val="tx1"/>
            </a:solidFill>
          </p:grpSpPr>
          <p:sp>
            <p:nvSpPr>
              <p:cNvPr id="412" name="Freeform 1099"/>
              <p:cNvSpPr/>
              <p:nvPr/>
            </p:nvSpPr>
            <p:spPr bwMode="auto">
              <a:xfrm>
                <a:off x="166712" y="0"/>
                <a:ext cx="99129" cy="129036"/>
              </a:xfrm>
              <a:custGeom>
                <a:avLst/>
                <a:gdLst>
                  <a:gd name="T0" fmla="*/ 5 w 9"/>
                  <a:gd name="T1" fmla="*/ 10 h 11"/>
                  <a:gd name="T2" fmla="*/ 8 w 9"/>
                  <a:gd name="T3" fmla="*/ 4 h 11"/>
                  <a:gd name="T4" fmla="*/ 5 w 9"/>
                  <a:gd name="T5" fmla="*/ 0 h 11"/>
                  <a:gd name="T6" fmla="*/ 0 w 9"/>
                  <a:gd name="T7" fmla="*/ 4 h 11"/>
                  <a:gd name="T8" fmla="*/ 5 w 9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1" extrusionOk="0">
                    <a:moveTo>
                      <a:pt x="5" y="10"/>
                    </a:moveTo>
                    <a:cubicBezTo>
                      <a:pt x="8" y="10"/>
                      <a:pt x="8" y="7"/>
                      <a:pt x="8" y="4"/>
                    </a:cubicBezTo>
                    <a:cubicBezTo>
                      <a:pt x="9" y="2"/>
                      <a:pt x="7" y="0"/>
                      <a:pt x="5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8"/>
                      <a:pt x="4" y="11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3" name="Freeform 1100"/>
              <p:cNvSpPr/>
              <p:nvPr/>
            </p:nvSpPr>
            <p:spPr bwMode="auto">
              <a:xfrm>
                <a:off x="9007" y="353643"/>
                <a:ext cx="157707" cy="210278"/>
              </a:xfrm>
              <a:custGeom>
                <a:avLst/>
                <a:gdLst>
                  <a:gd name="T0" fmla="*/ 12 w 14"/>
                  <a:gd name="T1" fmla="*/ 1 h 18"/>
                  <a:gd name="T2" fmla="*/ 10 w 14"/>
                  <a:gd name="T3" fmla="*/ 0 h 18"/>
                  <a:gd name="T4" fmla="*/ 8 w 14"/>
                  <a:gd name="T5" fmla="*/ 6 h 18"/>
                  <a:gd name="T6" fmla="*/ 1 w 14"/>
                  <a:gd name="T7" fmla="*/ 14 h 18"/>
                  <a:gd name="T8" fmla="*/ 1 w 14"/>
                  <a:gd name="T9" fmla="*/ 17 h 18"/>
                  <a:gd name="T10" fmla="*/ 4 w 14"/>
                  <a:gd name="T11" fmla="*/ 17 h 18"/>
                  <a:gd name="T12" fmla="*/ 12 w 14"/>
                  <a:gd name="T13" fmla="*/ 9 h 18"/>
                  <a:gd name="T14" fmla="*/ 13 w 14"/>
                  <a:gd name="T15" fmla="*/ 8 h 18"/>
                  <a:gd name="T16" fmla="*/ 14 w 14"/>
                  <a:gd name="T17" fmla="*/ 3 h 18"/>
                  <a:gd name="T18" fmla="*/ 12 w 14"/>
                  <a:gd name="T1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8" extrusionOk="0">
                    <a:moveTo>
                      <a:pt x="12" y="1"/>
                    </a:moveTo>
                    <a:cubicBezTo>
                      <a:pt x="11" y="1"/>
                      <a:pt x="10" y="0"/>
                      <a:pt x="10" y="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0" y="15"/>
                      <a:pt x="0" y="16"/>
                      <a:pt x="1" y="17"/>
                    </a:cubicBezTo>
                    <a:cubicBezTo>
                      <a:pt x="2" y="18"/>
                      <a:pt x="4" y="18"/>
                      <a:pt x="4" y="1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3" y="8"/>
                      <a:pt x="13" y="8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3" y="2"/>
                      <a:pt x="13" y="2"/>
                      <a:pt x="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4" name="Freeform 1101"/>
              <p:cNvSpPr/>
              <p:nvPr/>
            </p:nvSpPr>
            <p:spPr bwMode="auto">
              <a:xfrm>
                <a:off x="234279" y="129033"/>
                <a:ext cx="144187" cy="95581"/>
              </a:xfrm>
              <a:custGeom>
                <a:avLst/>
                <a:gdLst>
                  <a:gd name="T0" fmla="*/ 6 w 13"/>
                  <a:gd name="T1" fmla="*/ 8 h 8"/>
                  <a:gd name="T2" fmla="*/ 12 w 13"/>
                  <a:gd name="T3" fmla="*/ 4 h 8"/>
                  <a:gd name="T4" fmla="*/ 12 w 13"/>
                  <a:gd name="T5" fmla="*/ 1 h 8"/>
                  <a:gd name="T6" fmla="*/ 10 w 13"/>
                  <a:gd name="T7" fmla="*/ 1 h 8"/>
                  <a:gd name="T8" fmla="*/ 5 w 13"/>
                  <a:gd name="T9" fmla="*/ 4 h 8"/>
                  <a:gd name="T10" fmla="*/ 1 w 13"/>
                  <a:gd name="T11" fmla="*/ 3 h 8"/>
                  <a:gd name="T12" fmla="*/ 1 w 13"/>
                  <a:gd name="T13" fmla="*/ 5 h 8"/>
                  <a:gd name="T14" fmla="*/ 0 w 13"/>
                  <a:gd name="T15" fmla="*/ 7 h 8"/>
                  <a:gd name="T16" fmla="*/ 5 w 13"/>
                  <a:gd name="T17" fmla="*/ 8 h 8"/>
                  <a:gd name="T18" fmla="*/ 6 w 13"/>
                  <a:gd name="T1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8" extrusionOk="0">
                    <a:moveTo>
                      <a:pt x="6" y="8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3" y="2"/>
                      <a:pt x="12" y="1"/>
                    </a:cubicBezTo>
                    <a:cubicBezTo>
                      <a:pt x="12" y="1"/>
                      <a:pt x="11" y="0"/>
                      <a:pt x="10" y="1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  <p:sp>
            <p:nvSpPr>
              <p:cNvPr id="415" name="Freeform 1102"/>
              <p:cNvSpPr/>
              <p:nvPr/>
            </p:nvSpPr>
            <p:spPr bwMode="auto">
              <a:xfrm>
                <a:off x="0" y="129029"/>
                <a:ext cx="252329" cy="410999"/>
              </a:xfrm>
              <a:custGeom>
                <a:avLst/>
                <a:gdLst>
                  <a:gd name="T0" fmla="*/ 18 w 23"/>
                  <a:gd name="T1" fmla="*/ 17 h 35"/>
                  <a:gd name="T2" fmla="*/ 21 w 23"/>
                  <a:gd name="T3" fmla="*/ 5 h 35"/>
                  <a:gd name="T4" fmla="*/ 21 w 23"/>
                  <a:gd name="T5" fmla="*/ 2 h 35"/>
                  <a:gd name="T6" fmla="*/ 20 w 23"/>
                  <a:gd name="T7" fmla="*/ 2 h 35"/>
                  <a:gd name="T8" fmla="*/ 19 w 23"/>
                  <a:gd name="T9" fmla="*/ 7 h 35"/>
                  <a:gd name="T10" fmla="*/ 20 w 23"/>
                  <a:gd name="T11" fmla="*/ 3 h 35"/>
                  <a:gd name="T12" fmla="*/ 20 w 23"/>
                  <a:gd name="T13" fmla="*/ 2 h 35"/>
                  <a:gd name="T14" fmla="*/ 20 w 23"/>
                  <a:gd name="T15" fmla="*/ 1 h 35"/>
                  <a:gd name="T16" fmla="*/ 19 w 23"/>
                  <a:gd name="T17" fmla="*/ 1 h 35"/>
                  <a:gd name="T18" fmla="*/ 18 w 23"/>
                  <a:gd name="T19" fmla="*/ 2 h 35"/>
                  <a:gd name="T20" fmla="*/ 19 w 23"/>
                  <a:gd name="T21" fmla="*/ 3 h 35"/>
                  <a:gd name="T22" fmla="*/ 18 w 23"/>
                  <a:gd name="T23" fmla="*/ 6 h 35"/>
                  <a:gd name="T24" fmla="*/ 17 w 23"/>
                  <a:gd name="T25" fmla="*/ 0 h 35"/>
                  <a:gd name="T26" fmla="*/ 17 w 23"/>
                  <a:gd name="T27" fmla="*/ 0 h 35"/>
                  <a:gd name="T28" fmla="*/ 17 w 23"/>
                  <a:gd name="T29" fmla="*/ 0 h 35"/>
                  <a:gd name="T30" fmla="*/ 15 w 23"/>
                  <a:gd name="T31" fmla="*/ 0 h 35"/>
                  <a:gd name="T32" fmla="*/ 8 w 23"/>
                  <a:gd name="T33" fmla="*/ 0 h 35"/>
                  <a:gd name="T34" fmla="*/ 1 w 23"/>
                  <a:gd name="T35" fmla="*/ 5 h 35"/>
                  <a:gd name="T36" fmla="*/ 1 w 23"/>
                  <a:gd name="T37" fmla="*/ 8 h 35"/>
                  <a:gd name="T38" fmla="*/ 4 w 23"/>
                  <a:gd name="T39" fmla="*/ 8 h 35"/>
                  <a:gd name="T40" fmla="*/ 4 w 23"/>
                  <a:gd name="T41" fmla="*/ 8 h 35"/>
                  <a:gd name="T42" fmla="*/ 9 w 23"/>
                  <a:gd name="T43" fmla="*/ 4 h 35"/>
                  <a:gd name="T44" fmla="*/ 13 w 23"/>
                  <a:gd name="T45" fmla="*/ 4 h 35"/>
                  <a:gd name="T46" fmla="*/ 12 w 23"/>
                  <a:gd name="T47" fmla="*/ 4 h 35"/>
                  <a:gd name="T48" fmla="*/ 9 w 23"/>
                  <a:gd name="T49" fmla="*/ 15 h 35"/>
                  <a:gd name="T50" fmla="*/ 10 w 23"/>
                  <a:gd name="T51" fmla="*/ 16 h 35"/>
                  <a:gd name="T52" fmla="*/ 14 w 23"/>
                  <a:gd name="T53" fmla="*/ 20 h 35"/>
                  <a:gd name="T54" fmla="*/ 18 w 23"/>
                  <a:gd name="T55" fmla="*/ 24 h 35"/>
                  <a:gd name="T56" fmla="*/ 17 w 23"/>
                  <a:gd name="T57" fmla="*/ 32 h 35"/>
                  <a:gd name="T58" fmla="*/ 19 w 23"/>
                  <a:gd name="T59" fmla="*/ 35 h 35"/>
                  <a:gd name="T60" fmla="*/ 22 w 23"/>
                  <a:gd name="T61" fmla="*/ 33 h 35"/>
                  <a:gd name="T62" fmla="*/ 23 w 23"/>
                  <a:gd name="T63" fmla="*/ 24 h 35"/>
                  <a:gd name="T64" fmla="*/ 23 w 23"/>
                  <a:gd name="T65" fmla="*/ 22 h 35"/>
                  <a:gd name="T66" fmla="*/ 18 w 23"/>
                  <a:gd name="T67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35" extrusionOk="0">
                    <a:moveTo>
                      <a:pt x="18" y="17"/>
                    </a:moveTo>
                    <a:cubicBezTo>
                      <a:pt x="19" y="10"/>
                      <a:pt x="21" y="6"/>
                      <a:pt x="21" y="5"/>
                    </a:cubicBezTo>
                    <a:cubicBezTo>
                      <a:pt x="21" y="3"/>
                      <a:pt x="21" y="2"/>
                      <a:pt x="21" y="2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5"/>
                      <a:pt x="19" y="7"/>
                      <a:pt x="19" y="7"/>
                    </a:cubicBezTo>
                    <a:cubicBezTo>
                      <a:pt x="19" y="7"/>
                      <a:pt x="20" y="4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2"/>
                      <a:pt x="19" y="3"/>
                    </a:cubicBezTo>
                    <a:cubicBezTo>
                      <a:pt x="19" y="3"/>
                      <a:pt x="18" y="4"/>
                      <a:pt x="18" y="6"/>
                    </a:cubicBezTo>
                    <a:cubicBezTo>
                      <a:pt x="18" y="1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6" y="0"/>
                      <a:pt x="15" y="0"/>
                      <a:pt x="15" y="0"/>
                    </a:cubicBezTo>
                    <a:cubicBezTo>
                      <a:pt x="13" y="0"/>
                      <a:pt x="11" y="0"/>
                      <a:pt x="8" y="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2" y="8"/>
                      <a:pt x="3" y="9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7"/>
                      <a:pt x="9" y="13"/>
                      <a:pt x="9" y="15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1" y="18"/>
                      <a:pt x="14" y="20"/>
                    </a:cubicBezTo>
                    <a:cubicBezTo>
                      <a:pt x="14" y="20"/>
                      <a:pt x="18" y="24"/>
                      <a:pt x="18" y="24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4"/>
                      <a:pt x="18" y="35"/>
                      <a:pt x="19" y="35"/>
                    </a:cubicBezTo>
                    <a:cubicBezTo>
                      <a:pt x="20" y="35"/>
                      <a:pt x="21" y="35"/>
                      <a:pt x="22" y="3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3"/>
                      <a:pt x="23" y="22"/>
                      <a:pt x="23" y="22"/>
                    </a:cubicBezTo>
                    <a:cubicBezTo>
                      <a:pt x="22" y="21"/>
                      <a:pt x="18" y="17"/>
                      <a:pt x="18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zh-CN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08" name="圆角矩形 33"/>
            <p:cNvSpPr/>
            <p:nvPr/>
          </p:nvSpPr>
          <p:spPr bwMode="auto">
            <a:xfrm>
              <a:off x="241632" y="144014"/>
              <a:ext cx="3372428" cy="615250"/>
            </a:xfrm>
            <a:prstGeom prst="roundRect">
              <a:avLst>
                <a:gd name="adj" fmla="val 50000"/>
              </a:avLst>
            </a:prstGeom>
            <a:solidFill>
              <a:srgbClr val="FB6DA3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09" name="圆角矩形 33"/>
            <p:cNvSpPr/>
            <p:nvPr/>
          </p:nvSpPr>
          <p:spPr bwMode="auto">
            <a:xfrm>
              <a:off x="341109" y="218448"/>
              <a:ext cx="3206211" cy="458426"/>
            </a:xfrm>
            <a:prstGeom prst="roundRect">
              <a:avLst>
                <a:gd name="adj" fmla="val 50000"/>
              </a:avLst>
            </a:prstGeom>
            <a:solidFill>
              <a:srgbClr val="FC3774"/>
            </a:solidFill>
            <a:ln w="6350" cap="flat" cmpd="sng" algn="ctr">
              <a:gradFill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17400000" scaled="0"/>
              </a:gradFill>
              <a:prstDash val="solid"/>
            </a:ln>
            <a:effectLst>
              <a:outerShdw blurRad="152400" dist="38100" dir="810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sz="1050" b="0" i="0" u="none" strike="noStrike" cap="none" spc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410" name="Synergistically utilize technically sound portals with frictionless chains. Dramatically customize…"/>
            <p:cNvSpPr txBox="1"/>
            <p:nvPr/>
          </p:nvSpPr>
          <p:spPr bwMode="auto">
            <a:xfrm>
              <a:off x="430039" y="326316"/>
              <a:ext cx="3021543" cy="24387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defRPr/>
              </a:pPr>
              <a:r>
                <a:rPr lang="ru-RU" sz="1600">
                  <a:solidFill>
                    <a:schemeClr val="bg1"/>
                  </a:solidFill>
                  <a:latin typeface="Liberation Serif"/>
                  <a:cs typeface="Arial"/>
                </a:rPr>
                <a:t>Подготовка специалистов ФКиС</a:t>
              </a:r>
              <a:endParaRPr/>
            </a:p>
          </p:txBody>
        </p:sp>
        <p:sp>
          <p:nvSpPr>
            <p:cNvPr id="411" name="Synergistically utilize technically sound portals with frictionless chains. Dramatically customize…"/>
            <p:cNvSpPr txBox="1"/>
            <p:nvPr/>
          </p:nvSpPr>
          <p:spPr bwMode="auto">
            <a:xfrm>
              <a:off x="382030" y="864094"/>
              <a:ext cx="3135479" cy="731555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wrap="square" lIns="0" tIns="0" rIns="0" bIns="0">
              <a:spAutoFit/>
            </a:bodyPr>
            <a:lstStyle/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Получение стипендий лучшим спортсменам </a:t>
              </a:r>
              <a:endParaRPr/>
            </a:p>
            <a:p>
              <a:pPr marL="285750" indent="-285750">
                <a:buFont typeface="Wingdings"/>
                <a:buChar char="v"/>
                <a:defRPr/>
              </a:pPr>
              <a:r>
                <a:rPr lang="ru-RU" sz="1200">
                  <a:cs typeface="Arial"/>
                </a:rPr>
                <a:t>Целевое обучение в высших образовательных учреждений ФКиС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851</Words>
  <Application>Microsoft Office PowerPoint</Application>
  <DocSecurity>0</DocSecurity>
  <PresentationFormat>Экран (4:3)</PresentationFormat>
  <Paragraphs>141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微软雅黑</vt:lpstr>
      <vt:lpstr>Arial</vt:lpstr>
      <vt:lpstr>Book Antiqua</vt:lpstr>
      <vt:lpstr>Calibri</vt:lpstr>
      <vt:lpstr>Liberation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Специалист отдела НМД</dc:creator>
  <cp:keywords/>
  <dc:description/>
  <cp:lastModifiedBy>Елена Васильевна Плеханова</cp:lastModifiedBy>
  <cp:revision>47</cp:revision>
  <dcterms:created xsi:type="dcterms:W3CDTF">2022-11-02T04:08:06Z</dcterms:created>
  <dcterms:modified xsi:type="dcterms:W3CDTF">2022-12-19T05:17:13Z</dcterms:modified>
  <cp:category/>
  <dc:identifier/>
  <cp:contentStatus/>
  <dc:language/>
  <cp:version/>
</cp:coreProperties>
</file>