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456" r:id="rId3"/>
    <p:sldId id="457" r:id="rId4"/>
    <p:sldId id="472" r:id="rId5"/>
    <p:sldId id="473" r:id="rId6"/>
    <p:sldId id="474" r:id="rId7"/>
    <p:sldId id="471" r:id="rId8"/>
    <p:sldId id="467" r:id="rId9"/>
    <p:sldId id="468" r:id="rId10"/>
    <p:sldId id="469" r:id="rId11"/>
    <p:sldId id="470" r:id="rId12"/>
    <p:sldId id="4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739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546A6-5A70-4073-8814-8F3F2B1966D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78D3B-F2D5-43F0-806D-A563EC919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1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54BE2-AF27-455A-93E4-896B19056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6313CD-1899-4904-B43A-2D48D5A12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88A9-80EA-4C8E-AB66-F9EA6D23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0688D-60CE-4AA9-9B6A-9D493576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3B66D-A987-4E94-82E3-CA8B2A9F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5DDC2-997D-43F7-8E29-A6B0E79F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C9F131-E903-4C48-813E-58FAED2B4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0EFA37-8283-409C-9300-EEF903E7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5FA40-3960-4849-B9BA-C57A350E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04A0B-B4E3-4FCA-8734-0B7ADED6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6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10FD35-7567-44E7-81BC-68A25157A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E23945-F5A9-4227-AB3B-C8CA87807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CB6FC-3423-4A98-A5C9-DA153810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3FEED-BE4B-46B9-986C-36086A7C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6479F-C6CC-48E2-9846-86BA7132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8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6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6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4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5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C7F02-E4F7-4E55-A022-98ECC73A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EB23D-0EBB-4A48-B7A4-E1E39C8B0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DBBEF-45AF-4C2E-8BEF-0BF3A881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DA3C9-2D13-4369-B975-C9FDB1B1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BF0E6-BDC8-4A78-A19E-727D5A43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9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8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15C4F-4101-4A6D-A8B0-B1C619F2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E8ED4-011C-4657-9431-3E02A687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389BA-B012-4972-953E-20187F01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7AD2D-EFBC-4A00-905A-6C8DB71D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D5AAF0-862E-4901-B597-00C60123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9988C-9131-424A-88D1-EE0171E3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6F4E2-DF37-4547-8546-A374E1C64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DDD79E-F509-4467-B6F3-5F18E20DD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F3A7EC-932C-4F40-916D-961008B6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ADC80-4407-49C0-A2A4-6BD080A8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810FC9-05A9-40E6-965F-E9B5517E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0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4093E-087B-42B5-BFEE-6685A2AF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8FC368-E009-44FB-9B50-49EBAE54C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4115A0-2837-4A63-B96F-FA7F6A127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842E5E-B243-48A7-A52C-756B43D1F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03EBC5-8ED4-4956-8AB5-148589FAB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EA49D0-5F18-45E2-9101-99286337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12C763-6D92-42D9-9701-26D4681F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7F97E4-89CB-41D6-A587-670B06FE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E30A9-9A78-4764-86C9-4C0FBAD4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288113-75F5-4AFC-B5ED-1B832F2A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FEE011-9E0A-4084-9442-94DE5562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67F98F-F5EC-4043-BC37-EEAEE3D9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9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3492E8-ADA4-4880-ACB0-4FE6988B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001E97-A2D1-4932-B489-6B75DBDD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56D724-D25D-4EA0-8BF8-32935727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8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F2E93-7686-40D6-9845-563E0E77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612AD-CCE8-4B56-8BE1-E99586B85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E22FA4-2EFC-43D3-A248-F889C473E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D3903-365C-41C5-A007-0FDB6039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153672-39B1-43FF-8319-976E9242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EBBCC0-F2C1-4D03-84E7-2AEE046A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4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742AD-56F3-40AC-BF16-5F3571B9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B5C450-A367-42C1-8828-55212DFE5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1BE7B0-DAA3-4F19-B5FB-81C6E6C6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0BC03F-9930-4B89-87B4-45C339D3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BE92B7-2FD7-4B6C-9BB0-916AEFBB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666A27-4F15-4267-92A2-AE54808A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0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739CED"/>
            </a:gs>
            <a:gs pos="54715">
              <a:srgbClr val="E5ECFC"/>
            </a:gs>
            <a:gs pos="97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6D2F9-AF61-45D3-A9C3-B789A788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BD4EF-31E6-4796-A87F-64DE9391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0E3C5-3065-4EA3-AB61-D4979B3CD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2FEDD-60BE-4CD6-93E5-874531A3B9D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B16BC-33C4-40C5-8CFB-3A7C34395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72C120-1447-4797-A1A9-41BB13B8B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11EB-3BB9-4A91-B035-86ABAFA4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739CED"/>
            </a:gs>
            <a:gs pos="54715">
              <a:srgbClr val="E5ECFC"/>
            </a:gs>
            <a:gs pos="97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79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43555" y="1985481"/>
            <a:ext cx="4504889" cy="2887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ru-RU" sz="54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</a:br>
            <a:endParaRPr lang="ru-RU" sz="1200" b="1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53424-7636-4E5C-B598-F11664884BA2}"/>
              </a:ext>
            </a:extLst>
          </p:cNvPr>
          <p:cNvSpPr txBox="1"/>
          <p:nvPr/>
        </p:nvSpPr>
        <p:spPr>
          <a:xfrm>
            <a:off x="3649338" y="2340436"/>
            <a:ext cx="48933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локальных </a:t>
            </a:r>
          </a:p>
          <a:p>
            <a:pPr marL="18288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актах </a:t>
            </a:r>
          </a:p>
          <a:p>
            <a:pPr marL="18288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 об образовании </a:t>
            </a:r>
          </a:p>
          <a:p>
            <a:pPr marL="18288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вступлением в силу </a:t>
            </a:r>
          </a:p>
          <a:p>
            <a:pPr marL="18288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РФ от 30.04.2021 </a:t>
            </a:r>
          </a:p>
          <a:p>
            <a:pPr marL="18288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127-ФЗ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70C0"/>
            </a:gs>
            <a:gs pos="77000">
              <a:srgbClr val="0070C0"/>
            </a:gs>
            <a:gs pos="8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2C9C6-3217-4599-BE57-0343B2D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773834"/>
            <a:ext cx="11713799" cy="419382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образовательные общеразвивающие программы</a:t>
            </a:r>
          </a:p>
          <a:p>
            <a:pPr marL="0" indent="0" algn="just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от 22.09.2021 № 652н «Об утверждении профессионального стандарта «Педагог дополнительного образования детей и взрослых»</a:t>
            </a:r>
          </a:p>
          <a:p>
            <a:pPr marL="0" indent="0" algn="just">
              <a:buNone/>
            </a:pPr>
            <a:endParaRPr lang="ru-RU" b="0" i="0" dirty="0">
              <a:effectLst/>
              <a:latin typeface="Roboto" panose="02000000000000000000" pitchFamily="2" charset="0"/>
            </a:endParaRPr>
          </a:p>
          <a:p>
            <a:pPr marL="0" indent="0" algn="just">
              <a:buNone/>
            </a:pPr>
            <a:endParaRPr lang="ru-RU" b="0" i="0" dirty="0">
              <a:effectLst/>
              <a:latin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образовательные общеразвивающие и (или) спортивной подготовки</a:t>
            </a:r>
          </a:p>
          <a:p>
            <a:pPr marL="0" indent="0" algn="just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от 24.12.2020 № 952н «Об утверждении профессионального стандарта «Тренер-преподаватель»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FD86-813B-4E57-B8F6-52D0764A49F5}"/>
              </a:ext>
            </a:extLst>
          </p:cNvPr>
          <p:cNvSpPr txBox="1"/>
          <p:nvPr/>
        </p:nvSpPr>
        <p:spPr>
          <a:xfrm>
            <a:off x="1567146" y="280927"/>
            <a:ext cx="9433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0D91B-49E3-4B00-B6BA-10B0FE7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A95667-8748-4B16-A0F2-EA77A51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70C0"/>
            </a:gs>
            <a:gs pos="77000">
              <a:srgbClr val="0070C0"/>
            </a:gs>
            <a:gs pos="8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2C9C6-3217-4599-BE57-0343B2D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773834"/>
            <a:ext cx="11713799" cy="419382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образовательные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(общеразвивающие или программы спортивной подготовки)</a:t>
            </a:r>
            <a:endParaRPr lang="ru-RU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Приказ Министерства труда и социальной защиты РФ от 21 апреля 2022 г. N 237н "Об утверждении профессионального стандарта "Специалист по инструкторской и методической работе в области физической культуры и спорта»</a:t>
            </a:r>
          </a:p>
          <a:p>
            <a:pPr marL="0" indent="0" algn="just">
              <a:buNone/>
            </a:pPr>
            <a:endParaRPr lang="ru-RU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PT Serif" panose="020A0603040505020204" pitchFamily="18" charset="-52"/>
              </a:rPr>
              <a:t>Наименования должностей: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Инструктор-методист спортивной школы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Инструктор-методист физкультурно-спортивных организаций</a:t>
            </a:r>
          </a:p>
          <a:p>
            <a:pPr marL="0" indent="0" algn="just">
              <a:buNone/>
            </a:pPr>
            <a:endParaRPr lang="ru-RU" b="0" i="0" dirty="0">
              <a:solidFill>
                <a:srgbClr val="22272F"/>
              </a:solidFill>
              <a:effectLst/>
              <a:latin typeface="PT Serif" panose="020A0603040505020204" pitchFamily="18" charset="-52"/>
            </a:endParaRPr>
          </a:p>
          <a:p>
            <a:pPr marL="0" indent="0" algn="just">
              <a:buNone/>
            </a:pPr>
            <a:endParaRPr lang="ru-RU" b="0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FD86-813B-4E57-B8F6-52D0764A49F5}"/>
              </a:ext>
            </a:extLst>
          </p:cNvPr>
          <p:cNvSpPr txBox="1"/>
          <p:nvPr/>
        </p:nvSpPr>
        <p:spPr>
          <a:xfrm>
            <a:off x="1567146" y="280927"/>
            <a:ext cx="9433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0D91B-49E3-4B00-B6BA-10B0FE7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A95667-8748-4B16-A0F2-EA77A51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9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92D050"/>
            </a:gs>
            <a:gs pos="92000">
              <a:srgbClr val="E5ECFC"/>
            </a:gs>
            <a:gs pos="97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2C9C6-3217-4599-BE57-0343B2D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23" y="1773835"/>
            <a:ext cx="11437034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>
              <a:solidFill>
                <a:srgbClr val="000000"/>
              </a:solidFill>
              <a:latin typeface="YS Text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FD86-813B-4E57-B8F6-52D0764A49F5}"/>
              </a:ext>
            </a:extLst>
          </p:cNvPr>
          <p:cNvSpPr txBox="1"/>
          <p:nvPr/>
        </p:nvSpPr>
        <p:spPr>
          <a:xfrm>
            <a:off x="1191066" y="87518"/>
            <a:ext cx="970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Локальные нормативные акты,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 для реализации дополнительных общеобразовательных программ в области физической культуры и спорта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закону об образовании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0D91B-49E3-4B00-B6BA-10B0FE7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A95667-8748-4B16-A0F2-EA77A51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2" y="-34516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49B6499-5D9A-6078-E5D9-D2597719F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03288"/>
              </p:ext>
            </p:extLst>
          </p:nvPr>
        </p:nvGraphicFramePr>
        <p:xfrm>
          <a:off x="301841" y="1549393"/>
          <a:ext cx="11437035" cy="5257670"/>
        </p:xfrm>
        <a:graphic>
          <a:graphicData uri="http://schemas.openxmlformats.org/drawingml/2006/table">
            <a:tbl>
              <a:tblPr firstRow="1" firstCol="1" bandRow="1"/>
              <a:tblGrid>
                <a:gridCol w="426128">
                  <a:extLst>
                    <a:ext uri="{9D8B030D-6E8A-4147-A177-3AD203B41FA5}">
                      <a16:colId xmlns:a16="http://schemas.microsoft.com/office/drawing/2014/main" val="3071211198"/>
                    </a:ext>
                  </a:extLst>
                </a:gridCol>
                <a:gridCol w="7474998">
                  <a:extLst>
                    <a:ext uri="{9D8B030D-6E8A-4147-A177-3AD203B41FA5}">
                      <a16:colId xmlns:a16="http://schemas.microsoft.com/office/drawing/2014/main" val="2138700373"/>
                    </a:ext>
                  </a:extLst>
                </a:gridCol>
                <a:gridCol w="3535909">
                  <a:extLst>
                    <a:ext uri="{9D8B030D-6E8A-4147-A177-3AD203B41FA5}">
                      <a16:colId xmlns:a16="http://schemas.microsoft.com/office/drawing/2014/main" val="532902838"/>
                    </a:ext>
                  </a:extLst>
                </a:gridCol>
              </a:tblGrid>
              <a:tr h="285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локального нормативного акта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Основание принятия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815488"/>
                  </a:ext>
                </a:extLst>
              </a:tr>
              <a:tr h="13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языке образования</a:t>
                      </a: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6 ст. 14, ч. 4 ст. 44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630784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Договор о сетевой реализации дополнительных общеобразовательных программ</a:t>
                      </a: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4 ст. 15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735779"/>
                  </a:ext>
                </a:extLst>
              </a:tr>
              <a:tr h="530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об организации образовательного процесса с применением электронного обучения и дистанционных образовательных технологий</a:t>
                      </a: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1-2 ст. 16, ч. 4 ст. 44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277407"/>
                  </a:ext>
                </a:extLst>
              </a:tr>
              <a:tr h="13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об одежде</a:t>
                      </a:r>
                      <a:r>
                        <a:rPr lang="ru-RU" sz="1600" b="1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обучающихся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1 ст. 38, ч. 4 ст. 44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062758"/>
                  </a:ext>
                </a:extLst>
              </a:tr>
              <a:tr h="261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Инструкция по ведению журнала учета работы</a:t>
                      </a: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781087"/>
                  </a:ext>
                </a:extLst>
              </a:tr>
              <a:tr h="261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режиме занятий обучающихся (приложение 1)</a:t>
                      </a: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2 ст. 30, ч. 1,2 ст. 37, ч. 1 ст. 41, ч. 4 ст. 44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423241"/>
                  </a:ext>
                </a:extLst>
              </a:tr>
              <a:tr h="1136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об организации охраны здоровья, в том числе первичной медико-санитарной помощи обучающимся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(включая положение о порядке </a:t>
                      </a:r>
                      <a:r>
                        <a:rPr lang="ru-RU" sz="160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расследования и учете несчастных случаев с обучающимися во время пребывания в организации, осуществляющей образовательную деятельность)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1-4 ст. 41, ч. 4 ст. 44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886438"/>
                  </a:ext>
                </a:extLst>
              </a:tr>
              <a:tr h="13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личных делах обучающихся</a:t>
                      </a: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Пп. 15 ч. 1 ст. 34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159289"/>
                  </a:ext>
                </a:extLst>
              </a:tr>
              <a:tr h="261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порядке проведения аттестации педагогических работников</a:t>
                      </a: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719403"/>
                  </a:ext>
                </a:extLst>
              </a:tr>
              <a:tr h="798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порядке разработки, утверждения, обновления дополнительных общеобразовательных общеразвивающих и рабочих программ, реализуемых в краевом государственном бюджетном учреждении дополнительного образования</a:t>
                      </a: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4 ст. 44 Закона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4" marR="4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9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01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92D050"/>
            </a:gs>
            <a:gs pos="92000">
              <a:srgbClr val="E5ECFC"/>
            </a:gs>
            <a:gs pos="97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2C9C6-3217-4599-BE57-0343B2D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23" y="1773835"/>
            <a:ext cx="11437034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>
              <a:solidFill>
                <a:srgbClr val="000000"/>
              </a:solidFill>
              <a:latin typeface="YS Text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FD86-813B-4E57-B8F6-52D0764A49F5}"/>
              </a:ext>
            </a:extLst>
          </p:cNvPr>
          <p:cNvSpPr txBox="1"/>
          <p:nvPr/>
        </p:nvSpPr>
        <p:spPr>
          <a:xfrm>
            <a:off x="1292139" y="377889"/>
            <a:ext cx="970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Локальные нормативные акты,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 для реализации дополнительных общеобразовательных программ в области физической культуры и спорта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закону об образовании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0D91B-49E3-4B00-B6BA-10B0FE7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A95667-8748-4B16-A0F2-EA77A51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2" y="-34516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20E581A-8D69-8DA1-7B41-66C5BF967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969702"/>
              </p:ext>
            </p:extLst>
          </p:nvPr>
        </p:nvGraphicFramePr>
        <p:xfrm>
          <a:off x="485260" y="1964181"/>
          <a:ext cx="11437034" cy="4525393"/>
        </p:xfrm>
        <a:graphic>
          <a:graphicData uri="http://schemas.openxmlformats.org/drawingml/2006/table">
            <a:tbl>
              <a:tblPr firstRow="1" firstCol="1" bandRow="1"/>
              <a:tblGrid>
                <a:gridCol w="494669">
                  <a:extLst>
                    <a:ext uri="{9D8B030D-6E8A-4147-A177-3AD203B41FA5}">
                      <a16:colId xmlns:a16="http://schemas.microsoft.com/office/drawing/2014/main" val="687531048"/>
                    </a:ext>
                  </a:extLst>
                </a:gridCol>
                <a:gridCol w="5903105">
                  <a:extLst>
                    <a:ext uri="{9D8B030D-6E8A-4147-A177-3AD203B41FA5}">
                      <a16:colId xmlns:a16="http://schemas.microsoft.com/office/drawing/2014/main" val="1718592867"/>
                    </a:ext>
                  </a:extLst>
                </a:gridCol>
                <a:gridCol w="5039260">
                  <a:extLst>
                    <a:ext uri="{9D8B030D-6E8A-4147-A177-3AD203B41FA5}">
                      <a16:colId xmlns:a16="http://schemas.microsoft.com/office/drawing/2014/main" val="3688009434"/>
                    </a:ext>
                  </a:extLst>
                </a:gridCol>
              </a:tblGrid>
              <a:tr h="562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локального нормативного акта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Основание принятия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996429"/>
                  </a:ext>
                </a:extLst>
              </a:tr>
              <a:tr h="275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внутреннего распорядка обучающихся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43, 44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973848"/>
                  </a:ext>
                </a:extLst>
              </a:tr>
              <a:tr h="275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конференции работников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874917"/>
                  </a:ext>
                </a:extLst>
              </a:tr>
              <a:tr h="275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совете учреждения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4 ст. 26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490795"/>
                  </a:ext>
                </a:extLst>
              </a:tr>
              <a:tr h="275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совете родителей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3 ст. 30, ст. 45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165631"/>
                  </a:ext>
                </a:extLst>
              </a:tr>
              <a:tr h="275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профессиональном союзе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 ч. 6 ст. 26 Закона №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732258"/>
                  </a:ext>
                </a:extLst>
              </a:tr>
              <a:tr h="516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совете обучающихся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пп. 1 ч. 6 ст. 26, ч. 2 ст. 30, ч. 5 ст. 34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412977"/>
                  </a:ext>
                </a:extLst>
              </a:tr>
              <a:tr h="516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правилах приема, перевода, восстановления и отчисления из учреждения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2 ст. 30, ч. 1, 5 ст. 55, 57, 61, 62, ч. 3 ст. 75, 77, 78, 79, 80 Закона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376006"/>
                  </a:ext>
                </a:extLst>
              </a:tr>
              <a:tr h="516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формах, периодичности и порядке текущего контроля успеваемости и промежуточной аттестации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2 ст. 30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88763"/>
                  </a:ext>
                </a:extLst>
              </a:tr>
              <a:tr h="516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количестве обучающихся в объединениях (группах), их возрастных категориях и продолжительности занятий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Минспорта от 30.10.2015 № 999, от 0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3.08.2022 г. N 634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60412"/>
                  </a:ext>
                </a:extLst>
              </a:tr>
              <a:tr h="516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комиссии по урегулированию споров между участниками образовательных отношений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2-6 ст. 45 Закона №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13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42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92D050"/>
            </a:gs>
            <a:gs pos="92000">
              <a:srgbClr val="E5ECFC"/>
            </a:gs>
            <a:gs pos="97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2C9C6-3217-4599-BE57-0343B2D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43" y="1730224"/>
            <a:ext cx="11437034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>
              <a:solidFill>
                <a:srgbClr val="000000"/>
              </a:solidFill>
              <a:latin typeface="YS Text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FD86-813B-4E57-B8F6-52D0764A49F5}"/>
              </a:ext>
            </a:extLst>
          </p:cNvPr>
          <p:cNvSpPr txBox="1"/>
          <p:nvPr/>
        </p:nvSpPr>
        <p:spPr>
          <a:xfrm>
            <a:off x="1292139" y="176273"/>
            <a:ext cx="970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Локальные нормативные акты,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 для реализации дополнительных общеобразовательных программ в области физической культуры и спорта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закону об образовании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0D91B-49E3-4B00-B6BA-10B0FE7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A95667-8748-4B16-A0F2-EA77A51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2" y="-34516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9B65BE3-6C92-2C91-FC62-60246FF0C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348017"/>
              </p:ext>
            </p:extLst>
          </p:nvPr>
        </p:nvGraphicFramePr>
        <p:xfrm>
          <a:off x="189443" y="1433180"/>
          <a:ext cx="11724391" cy="5181022"/>
        </p:xfrm>
        <a:graphic>
          <a:graphicData uri="http://schemas.openxmlformats.org/drawingml/2006/table">
            <a:tbl>
              <a:tblPr firstRow="1" firstCol="1" bandRow="1"/>
              <a:tblGrid>
                <a:gridCol w="541743">
                  <a:extLst>
                    <a:ext uri="{9D8B030D-6E8A-4147-A177-3AD203B41FA5}">
                      <a16:colId xmlns:a16="http://schemas.microsoft.com/office/drawing/2014/main" val="596191788"/>
                    </a:ext>
                  </a:extLst>
                </a:gridCol>
                <a:gridCol w="6974631">
                  <a:extLst>
                    <a:ext uri="{9D8B030D-6E8A-4147-A177-3AD203B41FA5}">
                      <a16:colId xmlns:a16="http://schemas.microsoft.com/office/drawing/2014/main" val="1890405988"/>
                    </a:ext>
                  </a:extLst>
                </a:gridCol>
                <a:gridCol w="4208017">
                  <a:extLst>
                    <a:ext uri="{9D8B030D-6E8A-4147-A177-3AD203B41FA5}">
                      <a16:colId xmlns:a16="http://schemas.microsoft.com/office/drawing/2014/main" val="1204015471"/>
                    </a:ext>
                  </a:extLst>
                </a:gridCol>
              </a:tblGrid>
              <a:tr h="298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локального нормативного акта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Основание принятия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111357"/>
                  </a:ext>
                </a:extLst>
              </a:tr>
              <a:tr h="835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порядке оформления возникновения, приостановления и прекращения образовательных отношений между образовательным учреждением и обучающимся (мися) родителем (ями) (законным(и) представителем (ями))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2 ст. 30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109030"/>
                  </a:ext>
                </a:extLst>
              </a:tr>
              <a:tr h="414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порядке посещения обучающимся мероприятий, не обусловленных учебным планом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4 ст. 34 Закона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634479"/>
                  </a:ext>
                </a:extLst>
              </a:tr>
              <a:tr h="694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порядке обучения по индивидуальному учебному плану, в том числе ускоренному обучению, в пределах осваиваемой дополнительной общеобразовательной программы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3 ст. 1 ст. 34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Закона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543457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внутреннего трудового распорядка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46, 47 Закона №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851617"/>
                  </a:ext>
                </a:extLst>
              </a:tr>
              <a:tr h="414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защите, хранении и обработке и передаче персональных данных работников и обучающихся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ч. 1, 21 ст. 98 Закона №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321035"/>
                  </a:ext>
                </a:extLst>
              </a:tr>
              <a:tr h="146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педагогическом совете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4 ст. 26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682330"/>
                  </a:ext>
                </a:extLst>
              </a:tr>
              <a:tr h="146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методическом совете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4 ст. 26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693022"/>
                  </a:ext>
                </a:extLst>
              </a:tr>
              <a:tr h="146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Управляющий совет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4 ст. 26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152277"/>
                  </a:ext>
                </a:extLst>
              </a:tr>
              <a:tr h="414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комиссии по профессиональной этике педагогических работников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пп. 2 ч. 1 ст. 48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223294"/>
                  </a:ext>
                </a:extLst>
              </a:tr>
              <a:tr h="975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 правилах доступа педагогических работников к информационно коммуникационным сетям и базам данных, учебным и методическим материалам,  материально-техническим средствам обеспечения образовательной деятельности в учреждении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29 Закона №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70" marR="44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31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52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92D050"/>
            </a:gs>
            <a:gs pos="92000">
              <a:srgbClr val="E5ECFC"/>
            </a:gs>
            <a:gs pos="97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2C9C6-3217-4599-BE57-0343B2D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43" y="1730224"/>
            <a:ext cx="11437034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>
              <a:solidFill>
                <a:srgbClr val="000000"/>
              </a:solidFill>
              <a:latin typeface="YS Text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FD86-813B-4E57-B8F6-52D0764A49F5}"/>
              </a:ext>
            </a:extLst>
          </p:cNvPr>
          <p:cNvSpPr txBox="1"/>
          <p:nvPr/>
        </p:nvSpPr>
        <p:spPr>
          <a:xfrm>
            <a:off x="1292139" y="176273"/>
            <a:ext cx="970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Локальные нормативные акты,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 для реализации дополнительных общеобразовательных программ в области физической культуры и спорта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закону об образовании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0D91B-49E3-4B00-B6BA-10B0FE7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A95667-8748-4B16-A0F2-EA77A51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2" y="-34516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7A6C727-D583-0C31-7926-141CA223B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78989"/>
              </p:ext>
            </p:extLst>
          </p:nvPr>
        </p:nvGraphicFramePr>
        <p:xfrm>
          <a:off x="266330" y="1584878"/>
          <a:ext cx="11638625" cy="5109139"/>
        </p:xfrm>
        <a:graphic>
          <a:graphicData uri="http://schemas.openxmlformats.org/drawingml/2006/table">
            <a:tbl>
              <a:tblPr firstRow="1" firstCol="1" bandRow="1"/>
              <a:tblGrid>
                <a:gridCol w="507208">
                  <a:extLst>
                    <a:ext uri="{9D8B030D-6E8A-4147-A177-3AD203B41FA5}">
                      <a16:colId xmlns:a16="http://schemas.microsoft.com/office/drawing/2014/main" val="3665592039"/>
                    </a:ext>
                  </a:extLst>
                </a:gridCol>
                <a:gridCol w="6155788">
                  <a:extLst>
                    <a:ext uri="{9D8B030D-6E8A-4147-A177-3AD203B41FA5}">
                      <a16:colId xmlns:a16="http://schemas.microsoft.com/office/drawing/2014/main" val="2071477336"/>
                    </a:ext>
                  </a:extLst>
                </a:gridCol>
                <a:gridCol w="4975629">
                  <a:extLst>
                    <a:ext uri="{9D8B030D-6E8A-4147-A177-3AD203B41FA5}">
                      <a16:colId xmlns:a16="http://schemas.microsoft.com/office/drawing/2014/main" val="3568286741"/>
                    </a:ext>
                  </a:extLst>
                </a:gridCol>
              </a:tblGrid>
              <a:tr h="43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локального нормативного акта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Основание принятия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631877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Коллективный договор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7 ст. 47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627875"/>
                  </a:ext>
                </a:extLst>
              </a:tr>
              <a:tr h="45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мерах социальной поддержки и стимулирования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2 ст. 34, пп. 6 ч. 2 ст. 36, ч. 13 ст. 36, ч. 16 ст. 36, ч. 1 ст. 40 Закона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202854"/>
                  </a:ext>
                </a:extLst>
              </a:tr>
              <a:tr h="45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порядке аттестации педагогических работников на соответствие должности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2 ст. 49 Закона №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181668"/>
                  </a:ext>
                </a:extLst>
              </a:tr>
              <a:tr h="43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порядке оказания платных образовательных услуг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9 ст. 54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882261"/>
                  </a:ext>
                </a:extLst>
              </a:tr>
              <a:tr h="43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об организации промежуточной и итоговой аттестации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1 ст. 58, 59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714170"/>
                  </a:ext>
                </a:extLst>
              </a:tr>
              <a:tr h="21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документах об образовании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2, 15 ст. 60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300187"/>
                  </a:ext>
                </a:extLst>
              </a:tr>
              <a:tr h="664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порядке разработки и утверждения дополнительных общеобразовательных программ в области физической культуры и спорта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1,2,4,5 ст. 75, 84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177017"/>
                  </a:ext>
                </a:extLst>
              </a:tr>
              <a:tr h="664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об обеспечении информационной открытости системы образования. Мониторинг в системе образования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1 ст. 97 Закона № 273-ФЗ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438540"/>
                  </a:ext>
                </a:extLst>
              </a:tr>
              <a:tr h="1114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порядке размещения на официальном сайте образовательной организации в сети "Интернет" и обновления информации об образовательной организации, в том числе ее содержание и форма ее предоставления,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3 ст. 29 Закона № 273-ФЗ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20" marR="5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795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0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739CED"/>
            </a:gs>
            <a:gs pos="92000">
              <a:srgbClr val="92D050"/>
            </a:gs>
            <a:gs pos="97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2C9C6-3217-4599-BE57-0343B2D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9" y="1492908"/>
            <a:ext cx="11864741" cy="5084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+mn-ea"/>
              </a:rPr>
              <a:t>Антикоррупционная деятельность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+mn-ea"/>
              </a:rPr>
              <a:t>Памятка по противодействию коррупции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+mn-ea"/>
              </a:rPr>
              <a:t>План антикоррупционной работы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+mn-ea"/>
              </a:rPr>
              <a:t>Положение о конфликте интересов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+mn-ea"/>
              </a:rPr>
              <a:t>Положение об антикоррупционной рабочей группе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+mn-ea"/>
              </a:rPr>
              <a:t>Порядок уведомления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+mn-ea"/>
              </a:rPr>
              <a:t>Приложения к положению об антикоррупционной рабочей группе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+mn-ea"/>
              </a:rPr>
              <a:t>Кодекс этики и служебного поведения сотрудников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+mn-ea"/>
              </a:rPr>
              <a:t>Порядок проведения антикоррупционной экспертизы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FD86-813B-4E57-B8F6-52D0764A49F5}"/>
              </a:ext>
            </a:extLst>
          </p:cNvPr>
          <p:cNvSpPr txBox="1"/>
          <p:nvPr/>
        </p:nvSpPr>
        <p:spPr>
          <a:xfrm>
            <a:off x="1567146" y="280927"/>
            <a:ext cx="9433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нормативные акты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0D91B-49E3-4B00-B6BA-10B0FE7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A95667-8748-4B16-A0F2-EA77A51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2" y="-34516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5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70C0"/>
            </a:gs>
            <a:gs pos="54000">
              <a:srgbClr val="0070C0"/>
            </a:gs>
            <a:gs pos="20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2C9C6-3217-4599-BE57-0343B2D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27" y="1688831"/>
            <a:ext cx="11437146" cy="348033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учащихся под роспись с: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нормативными актами, связанными с осуществлением ДО ПСП;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Антидопинговыми правилами;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по виду спорта;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Положениями (регламентами) о спортивных соревнованиях, антидопинговыми правилами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Нормами, утвержденными общероссийскими спортивными федерациями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FD86-813B-4E57-B8F6-52D0764A49F5}"/>
              </a:ext>
            </a:extLst>
          </p:cNvPr>
          <p:cNvSpPr txBox="1"/>
          <p:nvPr/>
        </p:nvSpPr>
        <p:spPr>
          <a:xfrm>
            <a:off x="1567146" y="280927"/>
            <a:ext cx="9433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0D91B-49E3-4B00-B6BA-10B0FE7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A95667-8748-4B16-A0F2-EA77A51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1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0070C0"/>
            </a:gs>
            <a:gs pos="77000">
              <a:srgbClr val="0070C0"/>
            </a:gs>
            <a:gs pos="30000">
              <a:srgbClr val="3333FF">
                <a:alpha val="0"/>
              </a:srgb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2C9C6-3217-4599-BE57-0343B2D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23" y="1773834"/>
            <a:ext cx="11437034" cy="3480337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Ежегодно проводить занятия по доведению до сведения обучающихся информации о последствиях допинга в спорте для здоровья спортсменов, об ответственности за нарушение антидопинговых правил.</a:t>
            </a:r>
          </a:p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Принимать участие только в спортивных мероприятиях, в том числе в спортивных соревнованиях, предусмотренных реализуемыми ДО ПСП;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FD86-813B-4E57-B8F6-52D0764A49F5}"/>
              </a:ext>
            </a:extLst>
          </p:cNvPr>
          <p:cNvSpPr txBox="1"/>
          <p:nvPr/>
        </p:nvSpPr>
        <p:spPr>
          <a:xfrm>
            <a:off x="1567146" y="280927"/>
            <a:ext cx="9433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0D91B-49E3-4B00-B6BA-10B0FE7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A95667-8748-4B16-A0F2-EA77A51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3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0"/>
                <a:lumOff val="100000"/>
              </a:schemeClr>
            </a:gs>
            <a:gs pos="3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2C9C6-3217-4599-BE57-0343B2D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23" y="1773834"/>
            <a:ext cx="11437034" cy="43162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26 декабря 2017 г. N 1642 "Об утверждении государственной программы Российской Федерации "Развитие образования"</a:t>
            </a:r>
          </a:p>
          <a:p>
            <a:pPr marL="0" indent="0" algn="just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31 марта 2022 г. N 678-р Об утверждении Концепции развития дополнительного образования детей до 2030 г. и плана мероприятий по ее реализации</a:t>
            </a:r>
          </a:p>
          <a:p>
            <a:pPr marL="0" indent="0" algn="just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 сентября 2019 г. N 467 "Об утверждении Целевой модели развития региональных систем дополнительного образования детей»</a:t>
            </a:r>
          </a:p>
          <a:p>
            <a:pPr marL="0" indent="0" algn="just">
              <a:buNone/>
            </a:pPr>
            <a:r>
              <a:rPr lang="ru-RU" b="0" i="1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приоритетного проекта «Доступное дополнительное образование для детей» (утв. президиумом Совета при Президенте Российской Федерации по стратегическому развитию и приоритетным проектам, протокол от 30.11.2016 № 11) </a:t>
            </a:r>
            <a:r>
              <a:rPr lang="ru-RU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25 % должно быть охвачено техническими и естественно-научными программами до 2025 г.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FD86-813B-4E57-B8F6-52D0764A49F5}"/>
              </a:ext>
            </a:extLst>
          </p:cNvPr>
          <p:cNvSpPr txBox="1"/>
          <p:nvPr/>
        </p:nvSpPr>
        <p:spPr>
          <a:xfrm>
            <a:off x="1567146" y="280927"/>
            <a:ext cx="9433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D0D91B-49E3-4B00-B6BA-10B0FE7D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A95667-8748-4B16-A0F2-EA77A51D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1" y="0"/>
            <a:ext cx="1292138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76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1413</Words>
  <Application>Microsoft Office PowerPoint</Application>
  <PresentationFormat>Широкоэкранный</PresentationFormat>
  <Paragraphs>200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PT Serif</vt:lpstr>
      <vt:lpstr>Roboto</vt:lpstr>
      <vt:lpstr>Times New Roman</vt:lpstr>
      <vt:lpstr>YS Text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Самсонов</dc:creator>
  <cp:lastModifiedBy>User</cp:lastModifiedBy>
  <cp:revision>94</cp:revision>
  <dcterms:created xsi:type="dcterms:W3CDTF">2022-03-12T01:41:34Z</dcterms:created>
  <dcterms:modified xsi:type="dcterms:W3CDTF">2022-11-09T03:19:21Z</dcterms:modified>
</cp:coreProperties>
</file>