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12192000" cy="6858000"/>
  <p:defaultTextStyle>
    <a:defPPr>
      <a:defRPr lang="en-US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 bwMode="auto"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rgbClr val="EBEBEB"/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E29D5889-0F51-4A11-BD22-7C3FFB0F0384}" type="datetimeFigureOut">
              <a:rPr lang="en-US"/>
              <a:t>12/22/2022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5C24B80A-506B-47C0-BF92-BE1E19B7E093}" type="slidenum">
              <a:rPr lang="en-US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3"/>
          <a:stretch/>
        </p:blipFill>
        <p:spPr bwMode="auto">
          <a:xfrm rot="5400000">
            <a:off x="11452666" y="5699566"/>
            <a:ext cx="2046194" cy="2706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sp-metod@yanao.ru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6177684" name="Title 1"/>
          <p:cNvSpPr>
            <a:spLocks noGrp="1"/>
          </p:cNvSpPr>
          <p:nvPr>
            <p:ph type="title"/>
          </p:nvPr>
        </p:nvSpPr>
        <p:spPr bwMode="auto">
          <a:xfrm>
            <a:off x="1212378" y="365124"/>
            <a:ext cx="10141421" cy="652107"/>
          </a:xfrm>
        </p:spPr>
        <p:txBody>
          <a:bodyPr/>
          <a:lstStyle/>
          <a:p>
            <a:pPr algn="ctr">
              <a:defRPr/>
            </a:pPr>
            <a:r>
              <a:rPr lang="ru-RU" sz="2400">
                <a:latin typeface="Book Antiqua"/>
                <a:ea typeface="Book Antiqua"/>
                <a:cs typeface="Book Antiqua"/>
              </a:rPr>
              <a:t>Методическая неделя - 2022</a:t>
            </a:r>
            <a:endParaRPr sz="24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1861496453" name="Content Placeholder 2"/>
          <p:cNvSpPr>
            <a:spLocks noGrp="1"/>
          </p:cNvSpPr>
          <p:nvPr>
            <p:ph idx="1"/>
          </p:nvPr>
        </p:nvSpPr>
        <p:spPr bwMode="auto">
          <a:xfrm>
            <a:off x="3979521" y="2108673"/>
            <a:ext cx="7374277" cy="1692078"/>
          </a:xfrm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normAutofit/>
          </a:bodyPr>
          <a:lstStyle/>
          <a:p>
            <a:pPr marL="0" indent="0" algn="ctr">
              <a:buFont typeface="Arial"/>
              <a:buNone/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МЕТОДИЧЕСКОЕ СОПРОВОЖДЕНИЕ РАБОТНИКОВ </a:t>
            </a:r>
            <a:endParaRPr/>
          </a:p>
          <a:p>
            <a:pPr marL="0" indent="0" algn="ctr">
              <a:buFont typeface="Arial"/>
              <a:buNone/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СПОРТИВНОЙ ОТРАСЛИ ЯМАЛА</a:t>
            </a:r>
            <a:endParaRPr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399704652" name="TextBox 1399704651"/>
          <p:cNvSpPr txBox="1"/>
          <p:nvPr/>
        </p:nvSpPr>
        <p:spPr bwMode="auto">
          <a:xfrm>
            <a:off x="5450293" y="5883087"/>
            <a:ext cx="308168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г. Салехард, 22.12.2022</a:t>
            </a:r>
            <a:endParaRPr>
              <a:latin typeface="Book Antiqua"/>
              <a:ea typeface="Book Antiqua"/>
              <a:cs typeface="Book Antiqua"/>
            </a:endParaRPr>
          </a:p>
        </p:txBody>
      </p:sp>
      <p:pic>
        <p:nvPicPr>
          <p:cNvPr id="78140306" name="Рисунок 7814030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81870" y="1414742"/>
            <a:ext cx="3769411" cy="3321793"/>
          </a:xfrm>
          <a:prstGeom prst="ellipse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矩形 4"/>
          <p:cNvSpPr/>
          <p:nvPr/>
        </p:nvSpPr>
        <p:spPr bwMode="auto">
          <a:xfrm>
            <a:off x="2330102" y="2104336"/>
            <a:ext cx="3778448" cy="15664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100">
              <a:solidFill>
                <a:prstClr val="white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5" name="矩形 5"/>
          <p:cNvSpPr/>
          <p:nvPr/>
        </p:nvSpPr>
        <p:spPr bwMode="auto">
          <a:xfrm>
            <a:off x="8134435" y="2296915"/>
            <a:ext cx="3621619" cy="15664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100">
              <a:solidFill>
                <a:prstClr val="white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6" name="矩形 6"/>
          <p:cNvSpPr/>
          <p:nvPr/>
        </p:nvSpPr>
        <p:spPr bwMode="auto">
          <a:xfrm>
            <a:off x="576959" y="4412509"/>
            <a:ext cx="3731544" cy="15664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100">
              <a:solidFill>
                <a:prstClr val="white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" name="矩形 7"/>
          <p:cNvSpPr/>
          <p:nvPr/>
        </p:nvSpPr>
        <p:spPr bwMode="auto">
          <a:xfrm>
            <a:off x="6326634" y="4412509"/>
            <a:ext cx="3805413" cy="1566408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gradFill>
              <a:gsLst>
                <a:gs pos="0">
                  <a:schemeClr val="bg1">
                    <a:lumMod val="71000"/>
                  </a:schemeClr>
                </a:gs>
                <a:gs pos="100000">
                  <a:schemeClr val="bg1"/>
                </a:gs>
              </a:gsLst>
              <a:lin ang="2700000" scaled="1"/>
            </a:gradFill>
          </a:ln>
          <a:effectLst>
            <a:innerShdw blurRad="190500" dist="63500" dir="138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sz="1100">
              <a:solidFill>
                <a:prstClr val="white"/>
              </a:solidFill>
              <a:latin typeface="Book Antiqua"/>
              <a:ea typeface="Book Antiqua"/>
              <a:cs typeface="Book Antiqua"/>
            </a:endParaRPr>
          </a:p>
        </p:txBody>
      </p:sp>
      <p:grpSp>
        <p:nvGrpSpPr>
          <p:cNvPr id="8" name="组合 8"/>
          <p:cNvGrpSpPr/>
          <p:nvPr/>
        </p:nvGrpSpPr>
        <p:grpSpPr bwMode="auto">
          <a:xfrm>
            <a:off x="582680" y="1877842"/>
            <a:ext cx="2240211" cy="1985482"/>
            <a:chOff x="0" y="0"/>
            <a:chExt cx="2240211" cy="1985482"/>
          </a:xfrm>
        </p:grpSpPr>
        <p:grpSp>
          <p:nvGrpSpPr>
            <p:cNvPr id="9" name="组合 9"/>
            <p:cNvGrpSpPr/>
            <p:nvPr/>
          </p:nvGrpSpPr>
          <p:grpSpPr bwMode="auto">
            <a:xfrm>
              <a:off x="0" y="0"/>
              <a:ext cx="2240211" cy="1985482"/>
              <a:chOff x="0" y="0"/>
              <a:chExt cx="2240211" cy="1985482"/>
            </a:xfrm>
          </p:grpSpPr>
          <p:sp>
            <p:nvSpPr>
              <p:cNvPr id="16" name="Freeform 5"/>
              <p:cNvSpPr/>
              <p:nvPr/>
            </p:nvSpPr>
            <p:spPr bwMode="auto">
              <a:xfrm>
                <a:off x="0" y="0"/>
                <a:ext cx="2240211" cy="198548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17" name="Freeform 5"/>
              <p:cNvSpPr/>
              <p:nvPr/>
            </p:nvSpPr>
            <p:spPr bwMode="auto">
              <a:xfrm>
                <a:off x="145067" y="125716"/>
                <a:ext cx="1945855" cy="172459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FFB850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</p:grpSp>
        <p:sp>
          <p:nvSpPr>
            <p:cNvPr id="10" name="文本框 72"/>
            <p:cNvSpPr txBox="1"/>
            <p:nvPr/>
          </p:nvSpPr>
          <p:spPr bwMode="auto">
            <a:xfrm>
              <a:off x="292380" y="673368"/>
              <a:ext cx="1763314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 b="1">
                  <a:latin typeface="Book Antiqua"/>
                  <a:ea typeface="Book Antiqua"/>
                  <a:cs typeface="Book Antiqua"/>
                </a:rPr>
                <a:t>Методическая деятельность</a:t>
              </a:r>
              <a:endParaRPr sz="1600" b="1">
                <a:latin typeface="Book Antiqua"/>
                <a:ea typeface="Book Antiqua"/>
                <a:cs typeface="Book Antiqua"/>
              </a:endParaRPr>
            </a:p>
          </p:txBody>
        </p:sp>
        <p:grpSp>
          <p:nvGrpSpPr>
            <p:cNvPr id="11" name="Group 909"/>
            <p:cNvGrpSpPr>
              <a:grpSpLocks noChangeAspect="1"/>
            </p:cNvGrpSpPr>
            <p:nvPr/>
          </p:nvGrpSpPr>
          <p:grpSpPr bwMode="auto">
            <a:xfrm>
              <a:off x="1298192" y="231698"/>
              <a:ext cx="313558" cy="267412"/>
              <a:chOff x="0" y="0"/>
              <a:chExt cx="313558" cy="267412"/>
            </a:xfrm>
            <a:solidFill>
              <a:schemeClr val="bg1"/>
            </a:solidFill>
          </p:grpSpPr>
          <p:sp>
            <p:nvSpPr>
              <p:cNvPr id="12" name="Freeform 910"/>
              <p:cNvSpPr/>
              <p:nvPr/>
            </p:nvSpPr>
            <p:spPr bwMode="auto">
              <a:xfrm>
                <a:off x="46146" y="111224"/>
                <a:ext cx="66261" cy="113590"/>
              </a:xfrm>
              <a:custGeom>
                <a:avLst/>
                <a:gdLst>
                  <a:gd name="T0" fmla="*/ 2 w 23"/>
                  <a:gd name="T1" fmla="*/ 40 h 40"/>
                  <a:gd name="T2" fmla="*/ 21 w 23"/>
                  <a:gd name="T3" fmla="*/ 40 h 40"/>
                  <a:gd name="T4" fmla="*/ 23 w 23"/>
                  <a:gd name="T5" fmla="*/ 38 h 40"/>
                  <a:gd name="T6" fmla="*/ 23 w 23"/>
                  <a:gd name="T7" fmla="*/ 2 h 40"/>
                  <a:gd name="T8" fmla="*/ 21 w 23"/>
                  <a:gd name="T9" fmla="*/ 0 h 40"/>
                  <a:gd name="T10" fmla="*/ 2 w 23"/>
                  <a:gd name="T11" fmla="*/ 0 h 40"/>
                  <a:gd name="T12" fmla="*/ 0 w 23"/>
                  <a:gd name="T13" fmla="*/ 2 h 40"/>
                  <a:gd name="T14" fmla="*/ 0 w 23"/>
                  <a:gd name="T15" fmla="*/ 38 h 40"/>
                  <a:gd name="T16" fmla="*/ 2 w 23"/>
                  <a:gd name="T17" fmla="*/ 40 h 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3" h="40" extrusionOk="0">
                    <a:moveTo>
                      <a:pt x="2" y="40"/>
                    </a:moveTo>
                    <a:cubicBezTo>
                      <a:pt x="21" y="40"/>
                      <a:pt x="21" y="40"/>
                      <a:pt x="21" y="40"/>
                    </a:cubicBezTo>
                    <a:cubicBezTo>
                      <a:pt x="22" y="40"/>
                      <a:pt x="23" y="39"/>
                      <a:pt x="23" y="38"/>
                    </a:cubicBezTo>
                    <a:cubicBezTo>
                      <a:pt x="23" y="2"/>
                      <a:pt x="23" y="2"/>
                      <a:pt x="23" y="2"/>
                    </a:cubicBezTo>
                    <a:cubicBezTo>
                      <a:pt x="23" y="1"/>
                      <a:pt x="22" y="0"/>
                      <a:pt x="21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38"/>
                      <a:pt x="0" y="38"/>
                      <a:pt x="0" y="38"/>
                    </a:cubicBezTo>
                    <a:cubicBezTo>
                      <a:pt x="0" y="39"/>
                      <a:pt x="1" y="40"/>
                      <a:pt x="2" y="4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schemeClr val="bg1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13" name="Freeform 911"/>
              <p:cNvSpPr/>
              <p:nvPr/>
            </p:nvSpPr>
            <p:spPr bwMode="auto">
              <a:xfrm>
                <a:off x="140805" y="70994"/>
                <a:ext cx="63894" cy="153821"/>
              </a:xfrm>
              <a:custGeom>
                <a:avLst/>
                <a:gdLst>
                  <a:gd name="T0" fmla="*/ 2 w 22"/>
                  <a:gd name="T1" fmla="*/ 54 h 54"/>
                  <a:gd name="T2" fmla="*/ 20 w 22"/>
                  <a:gd name="T3" fmla="*/ 54 h 54"/>
                  <a:gd name="T4" fmla="*/ 22 w 22"/>
                  <a:gd name="T5" fmla="*/ 52 h 54"/>
                  <a:gd name="T6" fmla="*/ 22 w 22"/>
                  <a:gd name="T7" fmla="*/ 2 h 54"/>
                  <a:gd name="T8" fmla="*/ 20 w 22"/>
                  <a:gd name="T9" fmla="*/ 0 h 54"/>
                  <a:gd name="T10" fmla="*/ 2 w 22"/>
                  <a:gd name="T11" fmla="*/ 0 h 54"/>
                  <a:gd name="T12" fmla="*/ 0 w 22"/>
                  <a:gd name="T13" fmla="*/ 2 h 54"/>
                  <a:gd name="T14" fmla="*/ 0 w 22"/>
                  <a:gd name="T15" fmla="*/ 52 h 54"/>
                  <a:gd name="T16" fmla="*/ 2 w 22"/>
                  <a:gd name="T1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22" h="54" extrusionOk="0">
                    <a:moveTo>
                      <a:pt x="2" y="54"/>
                    </a:moveTo>
                    <a:cubicBezTo>
                      <a:pt x="20" y="54"/>
                      <a:pt x="20" y="54"/>
                      <a:pt x="20" y="54"/>
                    </a:cubicBezTo>
                    <a:cubicBezTo>
                      <a:pt x="21" y="54"/>
                      <a:pt x="22" y="53"/>
                      <a:pt x="22" y="52"/>
                    </a:cubicBezTo>
                    <a:cubicBezTo>
                      <a:pt x="22" y="2"/>
                      <a:pt x="22" y="2"/>
                      <a:pt x="22" y="2"/>
                    </a:cubicBezTo>
                    <a:cubicBezTo>
                      <a:pt x="22" y="1"/>
                      <a:pt x="21" y="0"/>
                      <a:pt x="20" y="0"/>
                    </a:cubicBezTo>
                    <a:cubicBezTo>
                      <a:pt x="2" y="0"/>
                      <a:pt x="2" y="0"/>
                      <a:pt x="2" y="0"/>
                    </a:cubicBezTo>
                    <a:cubicBezTo>
                      <a:pt x="1" y="0"/>
                      <a:pt x="0" y="1"/>
                      <a:pt x="0" y="2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53"/>
                      <a:pt x="1" y="54"/>
                      <a:pt x="2" y="54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schemeClr val="bg1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15" name="Freeform 913"/>
              <p:cNvSpPr/>
              <p:nvPr/>
            </p:nvSpPr>
            <p:spPr bwMode="auto">
              <a:xfrm>
                <a:off x="0" y="0"/>
                <a:ext cx="313558" cy="267412"/>
              </a:xfrm>
              <a:custGeom>
                <a:avLst/>
                <a:gdLst>
                  <a:gd name="T0" fmla="*/ 104 w 109"/>
                  <a:gd name="T1" fmla="*/ 85 h 94"/>
                  <a:gd name="T2" fmla="*/ 9 w 109"/>
                  <a:gd name="T3" fmla="*/ 85 h 94"/>
                  <a:gd name="T4" fmla="*/ 9 w 109"/>
                  <a:gd name="T5" fmla="*/ 85 h 94"/>
                  <a:gd name="T6" fmla="*/ 9 w 109"/>
                  <a:gd name="T7" fmla="*/ 4 h 94"/>
                  <a:gd name="T8" fmla="*/ 4 w 109"/>
                  <a:gd name="T9" fmla="*/ 0 h 94"/>
                  <a:gd name="T10" fmla="*/ 0 w 109"/>
                  <a:gd name="T11" fmla="*/ 4 h 94"/>
                  <a:gd name="T12" fmla="*/ 0 w 109"/>
                  <a:gd name="T13" fmla="*/ 85 h 94"/>
                  <a:gd name="T14" fmla="*/ 9 w 109"/>
                  <a:gd name="T15" fmla="*/ 94 h 94"/>
                  <a:gd name="T16" fmla="*/ 104 w 109"/>
                  <a:gd name="T17" fmla="*/ 94 h 94"/>
                  <a:gd name="T18" fmla="*/ 109 w 109"/>
                  <a:gd name="T19" fmla="*/ 90 h 94"/>
                  <a:gd name="T20" fmla="*/ 104 w 109"/>
                  <a:gd name="T21" fmla="*/ 85 h 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09" h="94" extrusionOk="0">
                    <a:moveTo>
                      <a:pt x="104" y="85"/>
                    </a:moveTo>
                    <a:cubicBezTo>
                      <a:pt x="9" y="85"/>
                      <a:pt x="9" y="85"/>
                      <a:pt x="9" y="85"/>
                    </a:cubicBezTo>
                    <a:cubicBezTo>
                      <a:pt x="9" y="85"/>
                      <a:pt x="9" y="85"/>
                      <a:pt x="9" y="85"/>
                    </a:cubicBezTo>
                    <a:cubicBezTo>
                      <a:pt x="9" y="4"/>
                      <a:pt x="9" y="4"/>
                      <a:pt x="9" y="4"/>
                    </a:cubicBezTo>
                    <a:cubicBezTo>
                      <a:pt x="9" y="2"/>
                      <a:pt x="7" y="0"/>
                      <a:pt x="4" y="0"/>
                    </a:cubicBezTo>
                    <a:cubicBezTo>
                      <a:pt x="2" y="0"/>
                      <a:pt x="0" y="2"/>
                      <a:pt x="0" y="4"/>
                    </a:cubicBezTo>
                    <a:cubicBezTo>
                      <a:pt x="0" y="85"/>
                      <a:pt x="0" y="85"/>
                      <a:pt x="0" y="85"/>
                    </a:cubicBezTo>
                    <a:cubicBezTo>
                      <a:pt x="0" y="90"/>
                      <a:pt x="4" y="94"/>
                      <a:pt x="9" y="94"/>
                    </a:cubicBezTo>
                    <a:cubicBezTo>
                      <a:pt x="104" y="94"/>
                      <a:pt x="104" y="94"/>
                      <a:pt x="104" y="94"/>
                    </a:cubicBezTo>
                    <a:cubicBezTo>
                      <a:pt x="107" y="94"/>
                      <a:pt x="109" y="92"/>
                      <a:pt x="109" y="90"/>
                    </a:cubicBezTo>
                    <a:cubicBezTo>
                      <a:pt x="109" y="87"/>
                      <a:pt x="107" y="85"/>
                      <a:pt x="104" y="85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schemeClr val="bg1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</p:grpSp>
      </p:grpSp>
      <p:grpSp>
        <p:nvGrpSpPr>
          <p:cNvPr id="18" name="组合 19"/>
          <p:cNvGrpSpPr/>
          <p:nvPr/>
        </p:nvGrpSpPr>
        <p:grpSpPr bwMode="auto">
          <a:xfrm>
            <a:off x="3870396" y="4211561"/>
            <a:ext cx="2240211" cy="1985482"/>
            <a:chOff x="0" y="0"/>
            <a:chExt cx="2240211" cy="1985482"/>
          </a:xfrm>
        </p:grpSpPr>
        <p:grpSp>
          <p:nvGrpSpPr>
            <p:cNvPr id="19" name="组合 20"/>
            <p:cNvGrpSpPr/>
            <p:nvPr/>
          </p:nvGrpSpPr>
          <p:grpSpPr bwMode="auto">
            <a:xfrm>
              <a:off x="0" y="0"/>
              <a:ext cx="2240211" cy="1985482"/>
              <a:chOff x="0" y="0"/>
              <a:chExt cx="2240211" cy="1985482"/>
            </a:xfrm>
          </p:grpSpPr>
          <p:sp>
            <p:nvSpPr>
              <p:cNvPr id="25" name="Freeform 5"/>
              <p:cNvSpPr/>
              <p:nvPr/>
            </p:nvSpPr>
            <p:spPr bwMode="auto">
              <a:xfrm>
                <a:off x="0" y="0"/>
                <a:ext cx="2240211" cy="198548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26" name="Freeform 5"/>
              <p:cNvSpPr/>
              <p:nvPr/>
            </p:nvSpPr>
            <p:spPr bwMode="auto">
              <a:xfrm>
                <a:off x="145067" y="125716"/>
                <a:ext cx="1945855" cy="172459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01ACBE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</p:grpSp>
        <p:grpSp>
          <p:nvGrpSpPr>
            <p:cNvPr id="20" name="Group 46"/>
            <p:cNvGrpSpPr>
              <a:grpSpLocks noChangeAspect="1"/>
            </p:cNvGrpSpPr>
            <p:nvPr/>
          </p:nvGrpSpPr>
          <p:grpSpPr bwMode="auto">
            <a:xfrm>
              <a:off x="1226498" y="221421"/>
              <a:ext cx="455170" cy="281801"/>
              <a:chOff x="0" y="0"/>
              <a:chExt cx="455170" cy="281801"/>
            </a:xfrm>
            <a:solidFill>
              <a:schemeClr val="bg1"/>
            </a:solidFill>
          </p:grpSpPr>
          <p:sp>
            <p:nvSpPr>
              <p:cNvPr id="22" name="Freeform 47"/>
              <p:cNvSpPr/>
              <p:nvPr/>
            </p:nvSpPr>
            <p:spPr bwMode="auto">
              <a:xfrm>
                <a:off x="113333" y="0"/>
                <a:ext cx="228504" cy="281801"/>
              </a:xfrm>
              <a:custGeom>
                <a:avLst/>
                <a:gdLst>
                  <a:gd name="T0" fmla="*/ 157 w 314"/>
                  <a:gd name="T1" fmla="*/ 0 h 386"/>
                  <a:gd name="T2" fmla="*/ 68 w 314"/>
                  <a:gd name="T3" fmla="*/ 89 h 386"/>
                  <a:gd name="T4" fmla="*/ 127 w 314"/>
                  <a:gd name="T5" fmla="*/ 172 h 386"/>
                  <a:gd name="T6" fmla="*/ 103 w 314"/>
                  <a:gd name="T7" fmla="*/ 172 h 386"/>
                  <a:gd name="T8" fmla="*/ 16 w 314"/>
                  <a:gd name="T9" fmla="*/ 320 h 386"/>
                  <a:gd name="T10" fmla="*/ 28 w 314"/>
                  <a:gd name="T11" fmla="*/ 386 h 386"/>
                  <a:gd name="T12" fmla="*/ 132 w 314"/>
                  <a:gd name="T13" fmla="*/ 386 h 386"/>
                  <a:gd name="T14" fmla="*/ 154 w 314"/>
                  <a:gd name="T15" fmla="*/ 203 h 386"/>
                  <a:gd name="T16" fmla="*/ 132 w 314"/>
                  <a:gd name="T17" fmla="*/ 180 h 386"/>
                  <a:gd name="T18" fmla="*/ 182 w 314"/>
                  <a:gd name="T19" fmla="*/ 180 h 386"/>
                  <a:gd name="T20" fmla="*/ 160 w 314"/>
                  <a:gd name="T21" fmla="*/ 203 h 386"/>
                  <a:gd name="T22" fmla="*/ 182 w 314"/>
                  <a:gd name="T23" fmla="*/ 386 h 386"/>
                  <a:gd name="T24" fmla="*/ 286 w 314"/>
                  <a:gd name="T25" fmla="*/ 386 h 386"/>
                  <a:gd name="T26" fmla="*/ 298 w 314"/>
                  <a:gd name="T27" fmla="*/ 320 h 386"/>
                  <a:gd name="T28" fmla="*/ 211 w 314"/>
                  <a:gd name="T29" fmla="*/ 172 h 386"/>
                  <a:gd name="T30" fmla="*/ 187 w 314"/>
                  <a:gd name="T31" fmla="*/ 172 h 386"/>
                  <a:gd name="T32" fmla="*/ 246 w 314"/>
                  <a:gd name="T33" fmla="*/ 89 h 386"/>
                  <a:gd name="T34" fmla="*/ 157 w 314"/>
                  <a:gd name="T35" fmla="*/ 0 h 3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314" h="386" extrusionOk="0">
                    <a:moveTo>
                      <a:pt x="157" y="0"/>
                    </a:moveTo>
                    <a:cubicBezTo>
                      <a:pt x="108" y="0"/>
                      <a:pt x="68" y="40"/>
                      <a:pt x="68" y="89"/>
                    </a:cubicBezTo>
                    <a:cubicBezTo>
                      <a:pt x="68" y="127"/>
                      <a:pt x="93" y="160"/>
                      <a:pt x="127" y="172"/>
                    </a:cubicBezTo>
                    <a:cubicBezTo>
                      <a:pt x="103" y="172"/>
                      <a:pt x="103" y="172"/>
                      <a:pt x="103" y="172"/>
                    </a:cubicBezTo>
                    <a:cubicBezTo>
                      <a:pt x="55" y="172"/>
                      <a:pt x="26" y="291"/>
                      <a:pt x="16" y="320"/>
                    </a:cubicBezTo>
                    <a:cubicBezTo>
                      <a:pt x="0" y="363"/>
                      <a:pt x="28" y="386"/>
                      <a:pt x="28" y="386"/>
                    </a:cubicBezTo>
                    <a:cubicBezTo>
                      <a:pt x="132" y="386"/>
                      <a:pt x="132" y="386"/>
                      <a:pt x="132" y="386"/>
                    </a:cubicBezTo>
                    <a:cubicBezTo>
                      <a:pt x="154" y="203"/>
                      <a:pt x="154" y="203"/>
                      <a:pt x="154" y="203"/>
                    </a:cubicBezTo>
                    <a:cubicBezTo>
                      <a:pt x="132" y="180"/>
                      <a:pt x="132" y="180"/>
                      <a:pt x="132" y="180"/>
                    </a:cubicBezTo>
                    <a:cubicBezTo>
                      <a:pt x="182" y="180"/>
                      <a:pt x="182" y="180"/>
                      <a:pt x="182" y="180"/>
                    </a:cubicBezTo>
                    <a:cubicBezTo>
                      <a:pt x="160" y="203"/>
                      <a:pt x="160" y="203"/>
                      <a:pt x="160" y="203"/>
                    </a:cubicBezTo>
                    <a:cubicBezTo>
                      <a:pt x="182" y="386"/>
                      <a:pt x="182" y="386"/>
                      <a:pt x="182" y="386"/>
                    </a:cubicBezTo>
                    <a:cubicBezTo>
                      <a:pt x="286" y="386"/>
                      <a:pt x="286" y="386"/>
                      <a:pt x="286" y="386"/>
                    </a:cubicBezTo>
                    <a:cubicBezTo>
                      <a:pt x="286" y="386"/>
                      <a:pt x="314" y="363"/>
                      <a:pt x="298" y="320"/>
                    </a:cubicBezTo>
                    <a:cubicBezTo>
                      <a:pt x="288" y="291"/>
                      <a:pt x="259" y="172"/>
                      <a:pt x="211" y="172"/>
                    </a:cubicBezTo>
                    <a:cubicBezTo>
                      <a:pt x="187" y="172"/>
                      <a:pt x="187" y="172"/>
                      <a:pt x="187" y="172"/>
                    </a:cubicBezTo>
                    <a:cubicBezTo>
                      <a:pt x="221" y="160"/>
                      <a:pt x="246" y="127"/>
                      <a:pt x="246" y="89"/>
                    </a:cubicBezTo>
                    <a:cubicBezTo>
                      <a:pt x="246" y="40"/>
                      <a:pt x="206" y="0"/>
                      <a:pt x="157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23" name="Freeform 48"/>
              <p:cNvSpPr/>
              <p:nvPr/>
            </p:nvSpPr>
            <p:spPr bwMode="auto">
              <a:xfrm>
                <a:off x="0" y="52071"/>
                <a:ext cx="145495" cy="229728"/>
              </a:xfrm>
              <a:custGeom>
                <a:avLst/>
                <a:gdLst>
                  <a:gd name="T0" fmla="*/ 128 w 200"/>
                  <a:gd name="T1" fmla="*/ 0 h 315"/>
                  <a:gd name="T2" fmla="*/ 55 w 200"/>
                  <a:gd name="T3" fmla="*/ 73 h 315"/>
                  <a:gd name="T4" fmla="*/ 103 w 200"/>
                  <a:gd name="T5" fmla="*/ 141 h 315"/>
                  <a:gd name="T6" fmla="*/ 84 w 200"/>
                  <a:gd name="T7" fmla="*/ 141 h 315"/>
                  <a:gd name="T8" fmla="*/ 13 w 200"/>
                  <a:gd name="T9" fmla="*/ 261 h 315"/>
                  <a:gd name="T10" fmla="*/ 23 w 200"/>
                  <a:gd name="T11" fmla="*/ 315 h 315"/>
                  <a:gd name="T12" fmla="*/ 108 w 200"/>
                  <a:gd name="T13" fmla="*/ 315 h 315"/>
                  <a:gd name="T14" fmla="*/ 126 w 200"/>
                  <a:gd name="T15" fmla="*/ 166 h 315"/>
                  <a:gd name="T16" fmla="*/ 107 w 200"/>
                  <a:gd name="T17" fmla="*/ 147 h 315"/>
                  <a:gd name="T18" fmla="*/ 149 w 200"/>
                  <a:gd name="T19" fmla="*/ 147 h 315"/>
                  <a:gd name="T20" fmla="*/ 130 w 200"/>
                  <a:gd name="T21" fmla="*/ 166 h 315"/>
                  <a:gd name="T22" fmla="*/ 148 w 200"/>
                  <a:gd name="T23" fmla="*/ 315 h 315"/>
                  <a:gd name="T24" fmla="*/ 168 w 200"/>
                  <a:gd name="T25" fmla="*/ 315 h 315"/>
                  <a:gd name="T26" fmla="*/ 161 w 200"/>
                  <a:gd name="T27" fmla="*/ 245 h 315"/>
                  <a:gd name="T28" fmla="*/ 166 w 200"/>
                  <a:gd name="T29" fmla="*/ 228 h 315"/>
                  <a:gd name="T30" fmla="*/ 194 w 200"/>
                  <a:gd name="T31" fmla="*/ 152 h 315"/>
                  <a:gd name="T32" fmla="*/ 172 w 200"/>
                  <a:gd name="T33" fmla="*/ 141 h 315"/>
                  <a:gd name="T34" fmla="*/ 152 w 200"/>
                  <a:gd name="T35" fmla="*/ 141 h 315"/>
                  <a:gd name="T36" fmla="*/ 200 w 200"/>
                  <a:gd name="T37" fmla="*/ 73 h 315"/>
                  <a:gd name="T38" fmla="*/ 128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 extrusionOk="0">
                    <a:moveTo>
                      <a:pt x="128" y="0"/>
                    </a:moveTo>
                    <a:cubicBezTo>
                      <a:pt x="88" y="0"/>
                      <a:pt x="55" y="33"/>
                      <a:pt x="55" y="73"/>
                    </a:cubicBezTo>
                    <a:cubicBezTo>
                      <a:pt x="55" y="104"/>
                      <a:pt x="76" y="131"/>
                      <a:pt x="103" y="141"/>
                    </a:cubicBezTo>
                    <a:cubicBezTo>
                      <a:pt x="84" y="141"/>
                      <a:pt x="84" y="141"/>
                      <a:pt x="84" y="141"/>
                    </a:cubicBezTo>
                    <a:cubicBezTo>
                      <a:pt x="45" y="141"/>
                      <a:pt x="21" y="238"/>
                      <a:pt x="13" y="261"/>
                    </a:cubicBezTo>
                    <a:cubicBezTo>
                      <a:pt x="0" y="296"/>
                      <a:pt x="23" y="315"/>
                      <a:pt x="23" y="315"/>
                    </a:cubicBezTo>
                    <a:cubicBezTo>
                      <a:pt x="108" y="315"/>
                      <a:pt x="108" y="315"/>
                      <a:pt x="108" y="315"/>
                    </a:cubicBezTo>
                    <a:cubicBezTo>
                      <a:pt x="126" y="166"/>
                      <a:pt x="126" y="166"/>
                      <a:pt x="126" y="166"/>
                    </a:cubicBezTo>
                    <a:cubicBezTo>
                      <a:pt x="107" y="147"/>
                      <a:pt x="107" y="147"/>
                      <a:pt x="107" y="147"/>
                    </a:cubicBezTo>
                    <a:cubicBezTo>
                      <a:pt x="149" y="147"/>
                      <a:pt x="149" y="147"/>
                      <a:pt x="149" y="147"/>
                    </a:cubicBezTo>
                    <a:cubicBezTo>
                      <a:pt x="130" y="166"/>
                      <a:pt x="130" y="166"/>
                      <a:pt x="130" y="166"/>
                    </a:cubicBezTo>
                    <a:cubicBezTo>
                      <a:pt x="148" y="315"/>
                      <a:pt x="148" y="315"/>
                      <a:pt x="148" y="315"/>
                    </a:cubicBezTo>
                    <a:cubicBezTo>
                      <a:pt x="168" y="315"/>
                      <a:pt x="168" y="315"/>
                      <a:pt x="168" y="315"/>
                    </a:cubicBezTo>
                    <a:cubicBezTo>
                      <a:pt x="160" y="303"/>
                      <a:pt x="149" y="279"/>
                      <a:pt x="161" y="245"/>
                    </a:cubicBezTo>
                    <a:cubicBezTo>
                      <a:pt x="162" y="241"/>
                      <a:pt x="164" y="235"/>
                      <a:pt x="166" y="228"/>
                    </a:cubicBezTo>
                    <a:cubicBezTo>
                      <a:pt x="173" y="207"/>
                      <a:pt x="182" y="178"/>
                      <a:pt x="194" y="152"/>
                    </a:cubicBezTo>
                    <a:cubicBezTo>
                      <a:pt x="188" y="145"/>
                      <a:pt x="180" y="141"/>
                      <a:pt x="172" y="141"/>
                    </a:cubicBezTo>
                    <a:cubicBezTo>
                      <a:pt x="152" y="141"/>
                      <a:pt x="152" y="141"/>
                      <a:pt x="152" y="141"/>
                    </a:cubicBezTo>
                    <a:cubicBezTo>
                      <a:pt x="180" y="131"/>
                      <a:pt x="200" y="104"/>
                      <a:pt x="200" y="73"/>
                    </a:cubicBezTo>
                    <a:cubicBezTo>
                      <a:pt x="200" y="33"/>
                      <a:pt x="168" y="0"/>
                      <a:pt x="128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24" name="Freeform 49"/>
              <p:cNvSpPr/>
              <p:nvPr/>
            </p:nvSpPr>
            <p:spPr bwMode="auto">
              <a:xfrm>
                <a:off x="309981" y="52071"/>
                <a:ext cx="145188" cy="229728"/>
              </a:xfrm>
              <a:custGeom>
                <a:avLst/>
                <a:gdLst>
                  <a:gd name="T0" fmla="*/ 72 w 200"/>
                  <a:gd name="T1" fmla="*/ 0 h 315"/>
                  <a:gd name="T2" fmla="*/ 0 w 200"/>
                  <a:gd name="T3" fmla="*/ 73 h 315"/>
                  <a:gd name="T4" fmla="*/ 48 w 200"/>
                  <a:gd name="T5" fmla="*/ 141 h 315"/>
                  <a:gd name="T6" fmla="*/ 28 w 200"/>
                  <a:gd name="T7" fmla="*/ 141 h 315"/>
                  <a:gd name="T8" fmla="*/ 6 w 200"/>
                  <a:gd name="T9" fmla="*/ 152 h 315"/>
                  <a:gd name="T10" fmla="*/ 34 w 200"/>
                  <a:gd name="T11" fmla="*/ 228 h 315"/>
                  <a:gd name="T12" fmla="*/ 39 w 200"/>
                  <a:gd name="T13" fmla="*/ 245 h 315"/>
                  <a:gd name="T14" fmla="*/ 32 w 200"/>
                  <a:gd name="T15" fmla="*/ 315 h 315"/>
                  <a:gd name="T16" fmla="*/ 52 w 200"/>
                  <a:gd name="T17" fmla="*/ 315 h 315"/>
                  <a:gd name="T18" fmla="*/ 70 w 200"/>
                  <a:gd name="T19" fmla="*/ 166 h 315"/>
                  <a:gd name="T20" fmla="*/ 52 w 200"/>
                  <a:gd name="T21" fmla="*/ 147 h 315"/>
                  <a:gd name="T22" fmla="*/ 93 w 200"/>
                  <a:gd name="T23" fmla="*/ 147 h 315"/>
                  <a:gd name="T24" fmla="*/ 74 w 200"/>
                  <a:gd name="T25" fmla="*/ 166 h 315"/>
                  <a:gd name="T26" fmla="*/ 92 w 200"/>
                  <a:gd name="T27" fmla="*/ 315 h 315"/>
                  <a:gd name="T28" fmla="*/ 178 w 200"/>
                  <a:gd name="T29" fmla="*/ 315 h 315"/>
                  <a:gd name="T30" fmla="*/ 187 w 200"/>
                  <a:gd name="T31" fmla="*/ 261 h 315"/>
                  <a:gd name="T32" fmla="*/ 116 w 200"/>
                  <a:gd name="T33" fmla="*/ 141 h 315"/>
                  <a:gd name="T34" fmla="*/ 97 w 200"/>
                  <a:gd name="T35" fmla="*/ 141 h 315"/>
                  <a:gd name="T36" fmla="*/ 145 w 200"/>
                  <a:gd name="T37" fmla="*/ 73 h 315"/>
                  <a:gd name="T38" fmla="*/ 72 w 200"/>
                  <a:gd name="T39" fmla="*/ 0 h 31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200" h="315" extrusionOk="0">
                    <a:moveTo>
                      <a:pt x="72" y="0"/>
                    </a:moveTo>
                    <a:cubicBezTo>
                      <a:pt x="32" y="0"/>
                      <a:pt x="0" y="33"/>
                      <a:pt x="0" y="73"/>
                    </a:cubicBezTo>
                    <a:cubicBezTo>
                      <a:pt x="0" y="104"/>
                      <a:pt x="20" y="131"/>
                      <a:pt x="48" y="141"/>
                    </a:cubicBezTo>
                    <a:cubicBezTo>
                      <a:pt x="28" y="141"/>
                      <a:pt x="28" y="141"/>
                      <a:pt x="28" y="141"/>
                    </a:cubicBezTo>
                    <a:cubicBezTo>
                      <a:pt x="20" y="141"/>
                      <a:pt x="13" y="145"/>
                      <a:pt x="6" y="152"/>
                    </a:cubicBezTo>
                    <a:cubicBezTo>
                      <a:pt x="18" y="178"/>
                      <a:pt x="27" y="207"/>
                      <a:pt x="34" y="228"/>
                    </a:cubicBezTo>
                    <a:cubicBezTo>
                      <a:pt x="36" y="235"/>
                      <a:pt x="38" y="241"/>
                      <a:pt x="39" y="245"/>
                    </a:cubicBezTo>
                    <a:cubicBezTo>
                      <a:pt x="52" y="279"/>
                      <a:pt x="40" y="303"/>
                      <a:pt x="32" y="315"/>
                    </a:cubicBezTo>
                    <a:cubicBezTo>
                      <a:pt x="52" y="315"/>
                      <a:pt x="52" y="315"/>
                      <a:pt x="52" y="315"/>
                    </a:cubicBezTo>
                    <a:cubicBezTo>
                      <a:pt x="70" y="166"/>
                      <a:pt x="70" y="166"/>
                      <a:pt x="70" y="166"/>
                    </a:cubicBezTo>
                    <a:cubicBezTo>
                      <a:pt x="52" y="147"/>
                      <a:pt x="52" y="147"/>
                      <a:pt x="52" y="147"/>
                    </a:cubicBezTo>
                    <a:cubicBezTo>
                      <a:pt x="93" y="147"/>
                      <a:pt x="93" y="147"/>
                      <a:pt x="93" y="147"/>
                    </a:cubicBezTo>
                    <a:cubicBezTo>
                      <a:pt x="74" y="166"/>
                      <a:pt x="74" y="166"/>
                      <a:pt x="74" y="166"/>
                    </a:cubicBezTo>
                    <a:cubicBezTo>
                      <a:pt x="92" y="315"/>
                      <a:pt x="92" y="315"/>
                      <a:pt x="92" y="315"/>
                    </a:cubicBezTo>
                    <a:cubicBezTo>
                      <a:pt x="178" y="315"/>
                      <a:pt x="178" y="315"/>
                      <a:pt x="178" y="315"/>
                    </a:cubicBezTo>
                    <a:cubicBezTo>
                      <a:pt x="178" y="315"/>
                      <a:pt x="200" y="296"/>
                      <a:pt x="187" y="261"/>
                    </a:cubicBezTo>
                    <a:cubicBezTo>
                      <a:pt x="179" y="238"/>
                      <a:pt x="156" y="141"/>
                      <a:pt x="116" y="141"/>
                    </a:cubicBezTo>
                    <a:cubicBezTo>
                      <a:pt x="97" y="141"/>
                      <a:pt x="97" y="141"/>
                      <a:pt x="97" y="141"/>
                    </a:cubicBezTo>
                    <a:cubicBezTo>
                      <a:pt x="125" y="131"/>
                      <a:pt x="145" y="104"/>
                      <a:pt x="145" y="73"/>
                    </a:cubicBezTo>
                    <a:cubicBezTo>
                      <a:pt x="145" y="33"/>
                      <a:pt x="112" y="0"/>
                      <a:pt x="72" y="0"/>
                    </a:cubicBezTo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latin typeface="Book Antiqua"/>
                  <a:ea typeface="Book Antiqua"/>
                  <a:cs typeface="Book Antiqua"/>
                </a:endParaRPr>
              </a:p>
            </p:txBody>
          </p:sp>
        </p:grpSp>
        <p:sp>
          <p:nvSpPr>
            <p:cNvPr id="21" name="文本框 72"/>
            <p:cNvSpPr txBox="1"/>
            <p:nvPr/>
          </p:nvSpPr>
          <p:spPr bwMode="auto">
            <a:xfrm>
              <a:off x="134821" y="736925"/>
              <a:ext cx="2020934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 b="1">
                  <a:latin typeface="Book Antiqua"/>
                  <a:ea typeface="Book Antiqua"/>
                  <a:cs typeface="Book Antiqua"/>
                </a:rPr>
                <a:t>Организационная деятельность</a:t>
              </a:r>
              <a:endParaRPr sz="1600" b="1"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27" name="组合 29"/>
          <p:cNvGrpSpPr/>
          <p:nvPr/>
        </p:nvGrpSpPr>
        <p:grpSpPr bwMode="auto">
          <a:xfrm>
            <a:off x="9681585" y="4161294"/>
            <a:ext cx="2240211" cy="1985482"/>
            <a:chOff x="0" y="0"/>
            <a:chExt cx="2240211" cy="1985482"/>
          </a:xfrm>
        </p:grpSpPr>
        <p:grpSp>
          <p:nvGrpSpPr>
            <p:cNvPr id="28" name="组合 30"/>
            <p:cNvGrpSpPr/>
            <p:nvPr/>
          </p:nvGrpSpPr>
          <p:grpSpPr bwMode="auto">
            <a:xfrm>
              <a:off x="0" y="0"/>
              <a:ext cx="2240211" cy="1985482"/>
              <a:chOff x="0" y="0"/>
              <a:chExt cx="2240211" cy="1985482"/>
            </a:xfrm>
          </p:grpSpPr>
          <p:sp>
            <p:nvSpPr>
              <p:cNvPr id="31" name="Freeform 5"/>
              <p:cNvSpPr/>
              <p:nvPr/>
            </p:nvSpPr>
            <p:spPr bwMode="auto">
              <a:xfrm>
                <a:off x="0" y="0"/>
                <a:ext cx="2240211" cy="198548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32" name="Freeform 5"/>
              <p:cNvSpPr/>
              <p:nvPr/>
            </p:nvSpPr>
            <p:spPr bwMode="auto">
              <a:xfrm>
                <a:off x="145067" y="125716"/>
                <a:ext cx="1945855" cy="172459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chemeClr val="accent6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</p:grpSp>
        <p:sp>
          <p:nvSpPr>
            <p:cNvPr id="29" name="Freeform 53"/>
            <p:cNvSpPr>
              <a:spLocks noEditPoints="1"/>
            </p:cNvSpPr>
            <p:nvPr/>
          </p:nvSpPr>
          <p:spPr bwMode="auto">
            <a:xfrm>
              <a:off x="1293503" y="214541"/>
              <a:ext cx="359847" cy="359847"/>
            </a:xfrm>
            <a:custGeom>
              <a:avLst/>
              <a:gdLst>
                <a:gd name="T0" fmla="*/ 166 w 449"/>
                <a:gd name="T1" fmla="*/ 362 h 449"/>
                <a:gd name="T2" fmla="*/ 211 w 449"/>
                <a:gd name="T3" fmla="*/ 317 h 449"/>
                <a:gd name="T4" fmla="*/ 237 w 449"/>
                <a:gd name="T5" fmla="*/ 407 h 449"/>
                <a:gd name="T6" fmla="*/ 302 w 449"/>
                <a:gd name="T7" fmla="*/ 313 h 449"/>
                <a:gd name="T8" fmla="*/ 294 w 449"/>
                <a:gd name="T9" fmla="*/ 393 h 449"/>
                <a:gd name="T10" fmla="*/ 395 w 449"/>
                <a:gd name="T11" fmla="*/ 289 h 449"/>
                <a:gd name="T12" fmla="*/ 294 w 449"/>
                <a:gd name="T13" fmla="*/ 393 h 449"/>
                <a:gd name="T14" fmla="*/ 95 w 449"/>
                <a:gd name="T15" fmla="*/ 353 h 449"/>
                <a:gd name="T16" fmla="*/ 121 w 449"/>
                <a:gd name="T17" fmla="*/ 309 h 449"/>
                <a:gd name="T18" fmla="*/ 237 w 449"/>
                <a:gd name="T19" fmla="*/ 293 h 449"/>
                <a:gd name="T20" fmla="*/ 311 w 449"/>
                <a:gd name="T21" fmla="*/ 191 h 449"/>
                <a:gd name="T22" fmla="*/ 307 w 449"/>
                <a:gd name="T23" fmla="*/ 287 h 449"/>
                <a:gd name="T24" fmla="*/ 211 w 449"/>
                <a:gd name="T25" fmla="*/ 293 h 449"/>
                <a:gd name="T26" fmla="*/ 137 w 449"/>
                <a:gd name="T27" fmla="*/ 226 h 449"/>
                <a:gd name="T28" fmla="*/ 211 w 449"/>
                <a:gd name="T29" fmla="*/ 196 h 449"/>
                <a:gd name="T30" fmla="*/ 333 w 449"/>
                <a:gd name="T31" fmla="*/ 282 h 449"/>
                <a:gd name="T32" fmla="*/ 335 w 449"/>
                <a:gd name="T33" fmla="*/ 188 h 449"/>
                <a:gd name="T34" fmla="*/ 407 w 449"/>
                <a:gd name="T35" fmla="*/ 224 h 449"/>
                <a:gd name="T36" fmla="*/ 116 w 449"/>
                <a:gd name="T37" fmla="*/ 281 h 449"/>
                <a:gd name="T38" fmla="*/ 41 w 449"/>
                <a:gd name="T39" fmla="*/ 224 h 449"/>
                <a:gd name="T40" fmla="*/ 114 w 449"/>
                <a:gd name="T41" fmla="*/ 188 h 449"/>
                <a:gd name="T42" fmla="*/ 116 w 449"/>
                <a:gd name="T43" fmla="*/ 281 h 449"/>
                <a:gd name="T44" fmla="*/ 59 w 449"/>
                <a:gd name="T45" fmla="*/ 146 h 449"/>
                <a:gd name="T46" fmla="*/ 158 w 449"/>
                <a:gd name="T47" fmla="*/ 55 h 449"/>
                <a:gd name="T48" fmla="*/ 331 w 449"/>
                <a:gd name="T49" fmla="*/ 164 h 449"/>
                <a:gd name="T50" fmla="*/ 390 w 449"/>
                <a:gd name="T51" fmla="*/ 147 h 449"/>
                <a:gd name="T52" fmla="*/ 211 w 449"/>
                <a:gd name="T53" fmla="*/ 171 h 449"/>
                <a:gd name="T54" fmla="*/ 210 w 449"/>
                <a:gd name="T55" fmla="*/ 43 h 449"/>
                <a:gd name="T56" fmla="*/ 211 w 449"/>
                <a:gd name="T57" fmla="*/ 171 h 449"/>
                <a:gd name="T58" fmla="*/ 237 w 449"/>
                <a:gd name="T59" fmla="*/ 43 h 449"/>
                <a:gd name="T60" fmla="*/ 308 w 449"/>
                <a:gd name="T61" fmla="*/ 167 h 449"/>
                <a:gd name="T62" fmla="*/ 225 w 449"/>
                <a:gd name="T63" fmla="*/ 0 h 449"/>
                <a:gd name="T64" fmla="*/ 225 w 449"/>
                <a:gd name="T65" fmla="*/ 449 h 449"/>
                <a:gd name="T66" fmla="*/ 225 w 449"/>
                <a:gd name="T67" fmla="*/ 0 h 4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449" h="449" extrusionOk="0">
                  <a:moveTo>
                    <a:pt x="211" y="407"/>
                  </a:moveTo>
                  <a:cubicBezTo>
                    <a:pt x="192" y="407"/>
                    <a:pt x="176" y="387"/>
                    <a:pt x="166" y="362"/>
                  </a:cubicBezTo>
                  <a:cubicBezTo>
                    <a:pt x="158" y="347"/>
                    <a:pt x="151" y="331"/>
                    <a:pt x="147" y="313"/>
                  </a:cubicBezTo>
                  <a:cubicBezTo>
                    <a:pt x="168" y="315"/>
                    <a:pt x="189" y="317"/>
                    <a:pt x="211" y="317"/>
                  </a:cubicBezTo>
                  <a:cubicBezTo>
                    <a:pt x="211" y="407"/>
                    <a:pt x="211" y="407"/>
                    <a:pt x="211" y="407"/>
                  </a:cubicBezTo>
                  <a:moveTo>
                    <a:pt x="237" y="407"/>
                  </a:moveTo>
                  <a:cubicBezTo>
                    <a:pt x="237" y="317"/>
                    <a:pt x="237" y="317"/>
                    <a:pt x="237" y="317"/>
                  </a:cubicBezTo>
                  <a:cubicBezTo>
                    <a:pt x="259" y="317"/>
                    <a:pt x="280" y="315"/>
                    <a:pt x="302" y="313"/>
                  </a:cubicBezTo>
                  <a:cubicBezTo>
                    <a:pt x="293" y="344"/>
                    <a:pt x="273" y="407"/>
                    <a:pt x="237" y="407"/>
                  </a:cubicBezTo>
                  <a:moveTo>
                    <a:pt x="294" y="393"/>
                  </a:moveTo>
                  <a:cubicBezTo>
                    <a:pt x="311" y="370"/>
                    <a:pt x="320" y="343"/>
                    <a:pt x="328" y="310"/>
                  </a:cubicBezTo>
                  <a:cubicBezTo>
                    <a:pt x="354" y="304"/>
                    <a:pt x="377" y="297"/>
                    <a:pt x="395" y="289"/>
                  </a:cubicBezTo>
                  <a:cubicBezTo>
                    <a:pt x="386" y="313"/>
                    <a:pt x="373" y="335"/>
                    <a:pt x="354" y="353"/>
                  </a:cubicBezTo>
                  <a:cubicBezTo>
                    <a:pt x="337" y="371"/>
                    <a:pt x="315" y="384"/>
                    <a:pt x="294" y="393"/>
                  </a:cubicBezTo>
                  <a:moveTo>
                    <a:pt x="154" y="393"/>
                  </a:moveTo>
                  <a:cubicBezTo>
                    <a:pt x="133" y="384"/>
                    <a:pt x="112" y="371"/>
                    <a:pt x="95" y="353"/>
                  </a:cubicBezTo>
                  <a:cubicBezTo>
                    <a:pt x="75" y="335"/>
                    <a:pt x="62" y="312"/>
                    <a:pt x="52" y="286"/>
                  </a:cubicBezTo>
                  <a:cubicBezTo>
                    <a:pt x="68" y="295"/>
                    <a:pt x="93" y="303"/>
                    <a:pt x="121" y="309"/>
                  </a:cubicBezTo>
                  <a:cubicBezTo>
                    <a:pt x="128" y="342"/>
                    <a:pt x="138" y="371"/>
                    <a:pt x="154" y="393"/>
                  </a:cubicBezTo>
                  <a:moveTo>
                    <a:pt x="237" y="293"/>
                  </a:moveTo>
                  <a:cubicBezTo>
                    <a:pt x="237" y="196"/>
                    <a:pt x="237" y="196"/>
                    <a:pt x="237" y="196"/>
                  </a:cubicBezTo>
                  <a:cubicBezTo>
                    <a:pt x="263" y="195"/>
                    <a:pt x="287" y="193"/>
                    <a:pt x="311" y="191"/>
                  </a:cubicBezTo>
                  <a:cubicBezTo>
                    <a:pt x="311" y="203"/>
                    <a:pt x="311" y="214"/>
                    <a:pt x="311" y="226"/>
                  </a:cubicBezTo>
                  <a:cubicBezTo>
                    <a:pt x="311" y="247"/>
                    <a:pt x="311" y="268"/>
                    <a:pt x="307" y="287"/>
                  </a:cubicBezTo>
                  <a:cubicBezTo>
                    <a:pt x="284" y="290"/>
                    <a:pt x="261" y="292"/>
                    <a:pt x="237" y="293"/>
                  </a:cubicBezTo>
                  <a:moveTo>
                    <a:pt x="211" y="293"/>
                  </a:moveTo>
                  <a:cubicBezTo>
                    <a:pt x="187" y="292"/>
                    <a:pt x="165" y="290"/>
                    <a:pt x="141" y="286"/>
                  </a:cubicBezTo>
                  <a:cubicBezTo>
                    <a:pt x="138" y="268"/>
                    <a:pt x="137" y="246"/>
                    <a:pt x="137" y="226"/>
                  </a:cubicBezTo>
                  <a:cubicBezTo>
                    <a:pt x="137" y="214"/>
                    <a:pt x="138" y="203"/>
                    <a:pt x="138" y="191"/>
                  </a:cubicBezTo>
                  <a:cubicBezTo>
                    <a:pt x="161" y="193"/>
                    <a:pt x="186" y="195"/>
                    <a:pt x="211" y="196"/>
                  </a:cubicBezTo>
                  <a:cubicBezTo>
                    <a:pt x="211" y="293"/>
                    <a:pt x="211" y="293"/>
                    <a:pt x="211" y="293"/>
                  </a:cubicBezTo>
                  <a:moveTo>
                    <a:pt x="333" y="282"/>
                  </a:moveTo>
                  <a:cubicBezTo>
                    <a:pt x="335" y="265"/>
                    <a:pt x="336" y="245"/>
                    <a:pt x="336" y="226"/>
                  </a:cubicBezTo>
                  <a:cubicBezTo>
                    <a:pt x="336" y="212"/>
                    <a:pt x="336" y="201"/>
                    <a:pt x="335" y="188"/>
                  </a:cubicBezTo>
                  <a:cubicBezTo>
                    <a:pt x="363" y="185"/>
                    <a:pt x="386" y="177"/>
                    <a:pt x="399" y="171"/>
                  </a:cubicBezTo>
                  <a:cubicBezTo>
                    <a:pt x="405" y="188"/>
                    <a:pt x="407" y="207"/>
                    <a:pt x="407" y="224"/>
                  </a:cubicBezTo>
                  <a:cubicBezTo>
                    <a:pt x="407" y="254"/>
                    <a:pt x="405" y="270"/>
                    <a:pt x="333" y="282"/>
                  </a:cubicBezTo>
                  <a:moveTo>
                    <a:pt x="116" y="281"/>
                  </a:moveTo>
                  <a:cubicBezTo>
                    <a:pt x="75" y="274"/>
                    <a:pt x="52" y="260"/>
                    <a:pt x="43" y="250"/>
                  </a:cubicBezTo>
                  <a:cubicBezTo>
                    <a:pt x="41" y="242"/>
                    <a:pt x="41" y="233"/>
                    <a:pt x="41" y="224"/>
                  </a:cubicBezTo>
                  <a:cubicBezTo>
                    <a:pt x="41" y="206"/>
                    <a:pt x="44" y="187"/>
                    <a:pt x="49" y="171"/>
                  </a:cubicBezTo>
                  <a:cubicBezTo>
                    <a:pt x="64" y="177"/>
                    <a:pt x="82" y="182"/>
                    <a:pt x="114" y="188"/>
                  </a:cubicBezTo>
                  <a:cubicBezTo>
                    <a:pt x="113" y="201"/>
                    <a:pt x="112" y="212"/>
                    <a:pt x="112" y="226"/>
                  </a:cubicBezTo>
                  <a:cubicBezTo>
                    <a:pt x="112" y="245"/>
                    <a:pt x="113" y="264"/>
                    <a:pt x="116" y="281"/>
                  </a:cubicBezTo>
                  <a:moveTo>
                    <a:pt x="117" y="164"/>
                  </a:moveTo>
                  <a:cubicBezTo>
                    <a:pt x="76" y="153"/>
                    <a:pt x="65" y="152"/>
                    <a:pt x="59" y="146"/>
                  </a:cubicBezTo>
                  <a:cubicBezTo>
                    <a:pt x="68" y="128"/>
                    <a:pt x="79" y="110"/>
                    <a:pt x="95" y="96"/>
                  </a:cubicBezTo>
                  <a:cubicBezTo>
                    <a:pt x="114" y="76"/>
                    <a:pt x="135" y="66"/>
                    <a:pt x="158" y="55"/>
                  </a:cubicBezTo>
                  <a:cubicBezTo>
                    <a:pt x="138" y="83"/>
                    <a:pt x="124" y="119"/>
                    <a:pt x="117" y="164"/>
                  </a:cubicBezTo>
                  <a:moveTo>
                    <a:pt x="331" y="164"/>
                  </a:moveTo>
                  <a:cubicBezTo>
                    <a:pt x="324" y="119"/>
                    <a:pt x="311" y="81"/>
                    <a:pt x="291" y="54"/>
                  </a:cubicBezTo>
                  <a:cubicBezTo>
                    <a:pt x="333" y="69"/>
                    <a:pt x="370" y="104"/>
                    <a:pt x="390" y="147"/>
                  </a:cubicBezTo>
                  <a:cubicBezTo>
                    <a:pt x="384" y="151"/>
                    <a:pt x="369" y="157"/>
                    <a:pt x="331" y="164"/>
                  </a:cubicBezTo>
                  <a:moveTo>
                    <a:pt x="211" y="171"/>
                  </a:moveTo>
                  <a:cubicBezTo>
                    <a:pt x="187" y="171"/>
                    <a:pt x="164" y="169"/>
                    <a:pt x="141" y="167"/>
                  </a:cubicBezTo>
                  <a:cubicBezTo>
                    <a:pt x="152" y="104"/>
                    <a:pt x="178" y="55"/>
                    <a:pt x="210" y="43"/>
                  </a:cubicBezTo>
                  <a:cubicBezTo>
                    <a:pt x="210" y="43"/>
                    <a:pt x="211" y="43"/>
                    <a:pt x="211" y="43"/>
                  </a:cubicBezTo>
                  <a:cubicBezTo>
                    <a:pt x="211" y="171"/>
                    <a:pt x="211" y="171"/>
                    <a:pt x="211" y="171"/>
                  </a:cubicBezTo>
                  <a:moveTo>
                    <a:pt x="237" y="171"/>
                  </a:moveTo>
                  <a:cubicBezTo>
                    <a:pt x="237" y="43"/>
                    <a:pt x="237" y="43"/>
                    <a:pt x="237" y="43"/>
                  </a:cubicBezTo>
                  <a:cubicBezTo>
                    <a:pt x="242" y="43"/>
                    <a:pt x="249" y="48"/>
                    <a:pt x="255" y="52"/>
                  </a:cubicBezTo>
                  <a:cubicBezTo>
                    <a:pt x="279" y="74"/>
                    <a:pt x="299" y="117"/>
                    <a:pt x="308" y="167"/>
                  </a:cubicBezTo>
                  <a:cubicBezTo>
                    <a:pt x="284" y="169"/>
                    <a:pt x="261" y="171"/>
                    <a:pt x="237" y="171"/>
                  </a:cubicBezTo>
                  <a:moveTo>
                    <a:pt x="225" y="0"/>
                  </a:moveTo>
                  <a:cubicBezTo>
                    <a:pt x="100" y="0"/>
                    <a:pt x="0" y="100"/>
                    <a:pt x="0" y="224"/>
                  </a:cubicBezTo>
                  <a:cubicBezTo>
                    <a:pt x="0" y="349"/>
                    <a:pt x="100" y="449"/>
                    <a:pt x="225" y="449"/>
                  </a:cubicBezTo>
                  <a:cubicBezTo>
                    <a:pt x="350" y="449"/>
                    <a:pt x="449" y="349"/>
                    <a:pt x="449" y="224"/>
                  </a:cubicBezTo>
                  <a:cubicBezTo>
                    <a:pt x="449" y="100"/>
                    <a:pt x="350" y="0"/>
                    <a:pt x="225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sz="1100">
                <a:solidFill>
                  <a:srgbClr val="FFB850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0" name="文本框 72"/>
            <p:cNvSpPr txBox="1"/>
            <p:nvPr/>
          </p:nvSpPr>
          <p:spPr bwMode="auto">
            <a:xfrm>
              <a:off x="67526" y="786970"/>
              <a:ext cx="2146571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 b="1">
                  <a:latin typeface="Book Antiqua"/>
                  <a:ea typeface="Book Antiqua"/>
                  <a:cs typeface="Book Antiqua"/>
                </a:rPr>
                <a:t>Информационная деятельность</a:t>
              </a:r>
              <a:endParaRPr sz="1600" b="1"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33" name="组合 36"/>
          <p:cNvGrpSpPr/>
          <p:nvPr/>
        </p:nvGrpSpPr>
        <p:grpSpPr bwMode="auto">
          <a:xfrm>
            <a:off x="6110606" y="2187317"/>
            <a:ext cx="2259390" cy="1985482"/>
            <a:chOff x="0" y="0"/>
            <a:chExt cx="2259390" cy="1985482"/>
          </a:xfrm>
        </p:grpSpPr>
        <p:grpSp>
          <p:nvGrpSpPr>
            <p:cNvPr id="34" name="组合 37"/>
            <p:cNvGrpSpPr/>
            <p:nvPr/>
          </p:nvGrpSpPr>
          <p:grpSpPr bwMode="auto">
            <a:xfrm>
              <a:off x="0" y="0"/>
              <a:ext cx="2259390" cy="1985482"/>
              <a:chOff x="0" y="0"/>
              <a:chExt cx="2259390" cy="1985482"/>
            </a:xfrm>
          </p:grpSpPr>
          <p:sp>
            <p:nvSpPr>
              <p:cNvPr id="37" name="Freeform 5"/>
              <p:cNvSpPr/>
              <p:nvPr/>
            </p:nvSpPr>
            <p:spPr bwMode="auto">
              <a:xfrm>
                <a:off x="0" y="0"/>
                <a:ext cx="2259390" cy="1985482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/>
                  </a:gs>
                </a:gsLst>
                <a:lin ang="2700000" scaled="1"/>
              </a:gradFill>
              <a:ln w="19050">
                <a:gradFill>
                  <a:gsLst>
                    <a:gs pos="0">
                      <a:schemeClr val="bg1"/>
                    </a:gs>
                    <a:gs pos="100000">
                      <a:schemeClr val="bg1">
                        <a:lumMod val="85000"/>
                      </a:schemeClr>
                    </a:gs>
                  </a:gsLst>
                  <a:lin ang="2700000" scaled="1"/>
                </a:gradFill>
              </a:ln>
              <a:effectLst>
                <a:outerShdw blurRad="254000" dist="101600" dir="2700000" algn="tl" rotWithShape="0">
                  <a:prstClr val="black">
                    <a:alpha val="30000"/>
                  </a:prstClr>
                </a:outerShdw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  <p:sp>
            <p:nvSpPr>
              <p:cNvPr id="38" name="Freeform 5"/>
              <p:cNvSpPr/>
              <p:nvPr/>
            </p:nvSpPr>
            <p:spPr bwMode="auto">
              <a:xfrm>
                <a:off x="146309" y="125716"/>
                <a:ext cx="1962514" cy="1724598"/>
              </a:xfrm>
              <a:custGeom>
                <a:avLst/>
                <a:gdLst>
                  <a:gd name="T0" fmla="*/ 407 w 1375"/>
                  <a:gd name="T1" fmla="*/ 1218 h 1218"/>
                  <a:gd name="T2" fmla="*/ 299 w 1375"/>
                  <a:gd name="T3" fmla="*/ 1156 h 1218"/>
                  <a:gd name="T4" fmla="*/ 19 w 1375"/>
                  <a:gd name="T5" fmla="*/ 671 h 1218"/>
                  <a:gd name="T6" fmla="*/ 19 w 1375"/>
                  <a:gd name="T7" fmla="*/ 547 h 1218"/>
                  <a:gd name="T8" fmla="*/ 299 w 1375"/>
                  <a:gd name="T9" fmla="*/ 62 h 1218"/>
                  <a:gd name="T10" fmla="*/ 407 w 1375"/>
                  <a:gd name="T11" fmla="*/ 0 h 1218"/>
                  <a:gd name="T12" fmla="*/ 967 w 1375"/>
                  <a:gd name="T13" fmla="*/ 0 h 1218"/>
                  <a:gd name="T14" fmla="*/ 1075 w 1375"/>
                  <a:gd name="T15" fmla="*/ 62 h 1218"/>
                  <a:gd name="T16" fmla="*/ 1355 w 1375"/>
                  <a:gd name="T17" fmla="*/ 547 h 1218"/>
                  <a:gd name="T18" fmla="*/ 1355 w 1375"/>
                  <a:gd name="T19" fmla="*/ 671 h 1218"/>
                  <a:gd name="T20" fmla="*/ 1075 w 1375"/>
                  <a:gd name="T21" fmla="*/ 1156 h 1218"/>
                  <a:gd name="T22" fmla="*/ 967 w 1375"/>
                  <a:gd name="T23" fmla="*/ 1218 h 1218"/>
                  <a:gd name="T24" fmla="*/ 407 w 1375"/>
                  <a:gd name="T25" fmla="*/ 1218 h 121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75" h="1218" extrusionOk="0">
                    <a:moveTo>
                      <a:pt x="407" y="1218"/>
                    </a:moveTo>
                    <a:cubicBezTo>
                      <a:pt x="368" y="1218"/>
                      <a:pt x="319" y="1190"/>
                      <a:pt x="299" y="1156"/>
                    </a:cubicBezTo>
                    <a:cubicBezTo>
                      <a:pt x="19" y="671"/>
                      <a:pt x="19" y="671"/>
                      <a:pt x="19" y="671"/>
                    </a:cubicBezTo>
                    <a:cubicBezTo>
                      <a:pt x="0" y="637"/>
                      <a:pt x="0" y="581"/>
                      <a:pt x="19" y="547"/>
                    </a:cubicBezTo>
                    <a:cubicBezTo>
                      <a:pt x="299" y="62"/>
                      <a:pt x="299" y="62"/>
                      <a:pt x="299" y="62"/>
                    </a:cubicBezTo>
                    <a:cubicBezTo>
                      <a:pt x="319" y="28"/>
                      <a:pt x="368" y="0"/>
                      <a:pt x="407" y="0"/>
                    </a:cubicBezTo>
                    <a:cubicBezTo>
                      <a:pt x="967" y="0"/>
                      <a:pt x="967" y="0"/>
                      <a:pt x="967" y="0"/>
                    </a:cubicBezTo>
                    <a:cubicBezTo>
                      <a:pt x="1007" y="0"/>
                      <a:pt x="1055" y="28"/>
                      <a:pt x="1075" y="62"/>
                    </a:cubicBezTo>
                    <a:cubicBezTo>
                      <a:pt x="1355" y="547"/>
                      <a:pt x="1355" y="547"/>
                      <a:pt x="1355" y="547"/>
                    </a:cubicBezTo>
                    <a:cubicBezTo>
                      <a:pt x="1375" y="581"/>
                      <a:pt x="1375" y="637"/>
                      <a:pt x="1355" y="671"/>
                    </a:cubicBezTo>
                    <a:cubicBezTo>
                      <a:pt x="1075" y="1156"/>
                      <a:pt x="1075" y="1156"/>
                      <a:pt x="1075" y="1156"/>
                    </a:cubicBezTo>
                    <a:cubicBezTo>
                      <a:pt x="1055" y="1190"/>
                      <a:pt x="1007" y="1218"/>
                      <a:pt x="967" y="1218"/>
                    </a:cubicBezTo>
                    <a:lnTo>
                      <a:pt x="407" y="1218"/>
                    </a:lnTo>
                    <a:close/>
                  </a:path>
                </a:pathLst>
              </a:custGeom>
              <a:solidFill>
                <a:srgbClr val="E87071"/>
              </a:solidFill>
              <a:ln w="19050">
                <a:noFill/>
              </a:ln>
              <a:effectLst>
                <a:softEdge rad="0"/>
              </a:effec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>
                  <a:defRPr/>
                </a:pPr>
                <a:endParaRPr sz="1100">
                  <a:solidFill>
                    <a:prstClr val="black"/>
                  </a:solidFill>
                  <a:latin typeface="Book Antiqua"/>
                  <a:ea typeface="Book Antiqua"/>
                  <a:cs typeface="Book Antiqua"/>
                </a:endParaRPr>
              </a:p>
            </p:txBody>
          </p:sp>
        </p:grpSp>
        <p:sp>
          <p:nvSpPr>
            <p:cNvPr id="35" name="Freeform 57"/>
            <p:cNvSpPr>
              <a:spLocks noEditPoints="1"/>
            </p:cNvSpPr>
            <p:nvPr/>
          </p:nvSpPr>
          <p:spPr bwMode="auto">
            <a:xfrm>
              <a:off x="654204" y="210589"/>
              <a:ext cx="352734" cy="350412"/>
            </a:xfrm>
            <a:custGeom>
              <a:avLst/>
              <a:gdLst>
                <a:gd name="T0" fmla="*/ 145 w 437"/>
                <a:gd name="T1" fmla="*/ 119 h 437"/>
                <a:gd name="T2" fmla="*/ 126 w 437"/>
                <a:gd name="T3" fmla="*/ 159 h 437"/>
                <a:gd name="T4" fmla="*/ 197 w 437"/>
                <a:gd name="T5" fmla="*/ 237 h 437"/>
                <a:gd name="T6" fmla="*/ 214 w 437"/>
                <a:gd name="T7" fmla="*/ 245 h 437"/>
                <a:gd name="T8" fmla="*/ 276 w 437"/>
                <a:gd name="T9" fmla="*/ 245 h 437"/>
                <a:gd name="T10" fmla="*/ 276 w 437"/>
                <a:gd name="T11" fmla="*/ 196 h 437"/>
                <a:gd name="T12" fmla="*/ 225 w 437"/>
                <a:gd name="T13" fmla="*/ 196 h 437"/>
                <a:gd name="T14" fmla="*/ 161 w 437"/>
                <a:gd name="T15" fmla="*/ 126 h 437"/>
                <a:gd name="T16" fmla="*/ 145 w 437"/>
                <a:gd name="T17" fmla="*/ 119 h 437"/>
                <a:gd name="T18" fmla="*/ 219 w 437"/>
                <a:gd name="T19" fmla="*/ 388 h 437"/>
                <a:gd name="T20" fmla="*/ 48 w 437"/>
                <a:gd name="T21" fmla="*/ 218 h 437"/>
                <a:gd name="T22" fmla="*/ 219 w 437"/>
                <a:gd name="T23" fmla="*/ 48 h 437"/>
                <a:gd name="T24" fmla="*/ 388 w 437"/>
                <a:gd name="T25" fmla="*/ 218 h 437"/>
                <a:gd name="T26" fmla="*/ 219 w 437"/>
                <a:gd name="T27" fmla="*/ 388 h 437"/>
                <a:gd name="T28" fmla="*/ 219 w 437"/>
                <a:gd name="T29" fmla="*/ 0 h 437"/>
                <a:gd name="T30" fmla="*/ 0 w 437"/>
                <a:gd name="T31" fmla="*/ 218 h 437"/>
                <a:gd name="T32" fmla="*/ 219 w 437"/>
                <a:gd name="T33" fmla="*/ 437 h 437"/>
                <a:gd name="T34" fmla="*/ 437 w 437"/>
                <a:gd name="T35" fmla="*/ 218 h 437"/>
                <a:gd name="T36" fmla="*/ 219 w 437"/>
                <a:gd name="T37" fmla="*/ 0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437" h="437" extrusionOk="0">
                  <a:moveTo>
                    <a:pt x="145" y="119"/>
                  </a:moveTo>
                  <a:cubicBezTo>
                    <a:pt x="127" y="119"/>
                    <a:pt x="110" y="142"/>
                    <a:pt x="126" y="159"/>
                  </a:cubicBezTo>
                  <a:cubicBezTo>
                    <a:pt x="197" y="237"/>
                    <a:pt x="197" y="237"/>
                    <a:pt x="197" y="237"/>
                  </a:cubicBezTo>
                  <a:cubicBezTo>
                    <a:pt x="201" y="242"/>
                    <a:pt x="207" y="245"/>
                    <a:pt x="214" y="245"/>
                  </a:cubicBezTo>
                  <a:cubicBezTo>
                    <a:pt x="276" y="245"/>
                    <a:pt x="276" y="245"/>
                    <a:pt x="276" y="245"/>
                  </a:cubicBezTo>
                  <a:cubicBezTo>
                    <a:pt x="306" y="245"/>
                    <a:pt x="309" y="196"/>
                    <a:pt x="276" y="196"/>
                  </a:cubicBezTo>
                  <a:cubicBezTo>
                    <a:pt x="225" y="196"/>
                    <a:pt x="225" y="196"/>
                    <a:pt x="225" y="196"/>
                  </a:cubicBezTo>
                  <a:cubicBezTo>
                    <a:pt x="161" y="126"/>
                    <a:pt x="161" y="126"/>
                    <a:pt x="161" y="126"/>
                  </a:cubicBezTo>
                  <a:cubicBezTo>
                    <a:pt x="156" y="121"/>
                    <a:pt x="151" y="119"/>
                    <a:pt x="145" y="119"/>
                  </a:cubicBezTo>
                  <a:moveTo>
                    <a:pt x="219" y="388"/>
                  </a:moveTo>
                  <a:cubicBezTo>
                    <a:pt x="124" y="388"/>
                    <a:pt x="48" y="312"/>
                    <a:pt x="48" y="218"/>
                  </a:cubicBezTo>
                  <a:cubicBezTo>
                    <a:pt x="48" y="124"/>
                    <a:pt x="124" y="48"/>
                    <a:pt x="219" y="48"/>
                  </a:cubicBezTo>
                  <a:cubicBezTo>
                    <a:pt x="313" y="48"/>
                    <a:pt x="388" y="124"/>
                    <a:pt x="388" y="218"/>
                  </a:cubicBezTo>
                  <a:cubicBezTo>
                    <a:pt x="388" y="312"/>
                    <a:pt x="313" y="388"/>
                    <a:pt x="219" y="388"/>
                  </a:cubicBezTo>
                  <a:moveTo>
                    <a:pt x="219" y="0"/>
                  </a:moveTo>
                  <a:cubicBezTo>
                    <a:pt x="98" y="0"/>
                    <a:pt x="0" y="97"/>
                    <a:pt x="0" y="218"/>
                  </a:cubicBezTo>
                  <a:cubicBezTo>
                    <a:pt x="0" y="339"/>
                    <a:pt x="98" y="437"/>
                    <a:pt x="219" y="437"/>
                  </a:cubicBezTo>
                  <a:cubicBezTo>
                    <a:pt x="339" y="437"/>
                    <a:pt x="437" y="339"/>
                    <a:pt x="437" y="218"/>
                  </a:cubicBezTo>
                  <a:cubicBezTo>
                    <a:pt x="437" y="97"/>
                    <a:pt x="339" y="0"/>
                    <a:pt x="219" y="0"/>
                  </a:cubicBezTo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sz="1100"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36" name="文本框 72"/>
            <p:cNvSpPr txBox="1"/>
            <p:nvPr/>
          </p:nvSpPr>
          <p:spPr bwMode="auto">
            <a:xfrm>
              <a:off x="275761" y="647409"/>
              <a:ext cx="1689071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ru-RU" sz="1600" b="1">
                  <a:latin typeface="Book Antiqua"/>
                  <a:ea typeface="Book Antiqua"/>
                  <a:cs typeface="Book Antiqua"/>
                </a:rPr>
                <a:t>Научная деятельность</a:t>
              </a:r>
              <a:endParaRPr sz="1600" b="1">
                <a:latin typeface="Book Antiqua"/>
                <a:ea typeface="Book Antiqua"/>
                <a:cs typeface="Book Antiqua"/>
              </a:endParaRPr>
            </a:p>
          </p:txBody>
        </p:sp>
      </p:grpSp>
      <p:sp>
        <p:nvSpPr>
          <p:cNvPr id="39" name="矩形 47"/>
          <p:cNvSpPr>
            <a:spLocks noChangeArrowheads="1"/>
          </p:cNvSpPr>
          <p:nvPr/>
        </p:nvSpPr>
        <p:spPr bwMode="auto">
          <a:xfrm>
            <a:off x="2838596" y="2176007"/>
            <a:ext cx="3173189" cy="1344594"/>
          </a:xfrm>
          <a:prstGeom prst="rect">
            <a:avLst/>
          </a:prstGeom>
          <a:noFill/>
          <a:ln>
            <a:noFill/>
          </a:ln>
        </p:spPr>
        <p:txBody>
          <a:bodyPr wrap="square" lIns="51430" tIns="25715" rIns="51430" bIns="25715">
            <a:spAutoFit/>
          </a:bodyPr>
          <a:lstStyle/>
          <a:p>
            <a:pPr marL="171450" indent="-171450">
              <a:buFontTx/>
              <a:buChar char="-"/>
              <a:defRPr/>
            </a:pPr>
            <a:r>
              <a:rPr lang="ru-RU" sz="1400">
                <a:latin typeface="Book Antiqua"/>
                <a:ea typeface="Book Antiqua"/>
                <a:cs typeface="Book Antiqua"/>
              </a:rPr>
              <a:t>КМС (2)/Семинары (3);</a:t>
            </a:r>
            <a:endParaRPr sz="1400"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400">
                <a:latin typeface="Book Antiqua"/>
                <a:ea typeface="Book Antiqua"/>
                <a:cs typeface="Book Antiqua"/>
              </a:rPr>
              <a:t>Коллегия (2);</a:t>
            </a:r>
            <a:endParaRPr sz="1400"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400">
                <a:latin typeface="Book Antiqua"/>
                <a:ea typeface="Book Antiqua"/>
                <a:cs typeface="Book Antiqua"/>
              </a:rPr>
              <a:t>Методические продукты (рекомендации, онлайн-курсы, сборники</a:t>
            </a:r>
            <a:r>
              <a:rPr lang="ru-RU" sz="1400">
                <a:solidFill>
                  <a:schemeClr val="tx1">
                    <a:lumMod val="75000"/>
                    <a:lumOff val="25000"/>
                  </a:schemeClr>
                </a:solidFill>
                <a:latin typeface="Book Antiqua"/>
                <a:ea typeface="Book Antiqua"/>
                <a:cs typeface="Book Antiqua"/>
              </a:rPr>
              <a:t>);</a:t>
            </a:r>
            <a:endParaRPr/>
          </a:p>
          <a:p>
            <a:pPr marL="171450" indent="-171450">
              <a:buFontTx/>
              <a:buChar char="-"/>
              <a:defRPr/>
            </a:pPr>
            <a:r>
              <a:rPr lang="ru-RU" sz="1400">
                <a:latin typeface="Book Antiqua"/>
                <a:ea typeface="Book Antiqua"/>
                <a:cs typeface="Book Antiqua"/>
              </a:rPr>
              <a:t>Методический «Кванториум».</a:t>
            </a:r>
            <a:endParaRPr sz="14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40" name="矩形 47"/>
          <p:cNvSpPr>
            <a:spLocks noChangeArrowheads="1"/>
          </p:cNvSpPr>
          <p:nvPr/>
        </p:nvSpPr>
        <p:spPr bwMode="auto">
          <a:xfrm>
            <a:off x="710353" y="4508946"/>
            <a:ext cx="3338714" cy="1514505"/>
          </a:xfrm>
          <a:prstGeom prst="rect">
            <a:avLst/>
          </a:prstGeom>
          <a:noFill/>
          <a:ln>
            <a:noFill/>
          </a:ln>
        </p:spPr>
        <p:txBody>
          <a:bodyPr wrap="square" lIns="51430" tIns="25715" rIns="51430" bIns="25715">
            <a:spAutoFit/>
          </a:bodyPr>
          <a:lstStyle/>
          <a:p>
            <a:pPr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-НПА </a:t>
            </a:r>
            <a:r>
              <a:rPr lang="ru-RU" sz="1400">
                <a:latin typeface="Book Antiqua"/>
                <a:ea typeface="Book Antiqua"/>
                <a:cs typeface="Book Antiqua"/>
              </a:rPr>
              <a:t>(приказы, Положения, Регламенты)</a:t>
            </a:r>
            <a:r>
              <a:rPr lang="ru-RU" sz="1600">
                <a:latin typeface="Book Antiqua"/>
                <a:ea typeface="Book Antiqua"/>
                <a:cs typeface="Book Antiqua"/>
              </a:rPr>
              <a:t>;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Стань Чемпионом;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Непрерывное образование работника;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Лспорт.</a:t>
            </a:r>
            <a:endParaRPr sz="16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41" name="矩形 47"/>
          <p:cNvSpPr>
            <a:spLocks noChangeArrowheads="1"/>
          </p:cNvSpPr>
          <p:nvPr/>
        </p:nvSpPr>
        <p:spPr bwMode="auto">
          <a:xfrm>
            <a:off x="6300868" y="4568906"/>
            <a:ext cx="3487220" cy="1148745"/>
          </a:xfrm>
          <a:prstGeom prst="rect">
            <a:avLst/>
          </a:prstGeom>
          <a:noFill/>
          <a:ln>
            <a:noFill/>
          </a:ln>
        </p:spPr>
        <p:txBody>
          <a:bodyPr wrap="square" lIns="51429" tIns="25714" rIns="51429" bIns="25714">
            <a:spAutoFit/>
          </a:bodyPr>
          <a:lstStyle/>
          <a:p>
            <a:pPr marL="171450" indent="-171450">
              <a:buFontTx/>
              <a:buChar char="-"/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Сайт</a:t>
            </a:r>
            <a:endParaRPr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мессенджеры-</a:t>
            </a:r>
            <a:r>
              <a:rPr lang="en-US">
                <a:latin typeface="Book Antiqua"/>
                <a:ea typeface="Book Antiqua"/>
                <a:cs typeface="Book Antiqua"/>
              </a:rPr>
              <a:t>viber</a:t>
            </a:r>
            <a:r>
              <a:rPr lang="ru-RU">
                <a:latin typeface="Book Antiqua"/>
                <a:ea typeface="Book Antiqua"/>
                <a:cs typeface="Book Antiqua"/>
              </a:rPr>
              <a:t>,</a:t>
            </a:r>
            <a:r>
              <a:rPr lang="en-US">
                <a:latin typeface="Book Antiqua"/>
                <a:ea typeface="Book Antiqua"/>
                <a:cs typeface="Book Antiqua"/>
              </a:rPr>
              <a:t> Telegram</a:t>
            </a:r>
            <a:r>
              <a:rPr lang="ru-RU">
                <a:latin typeface="Book Antiqua"/>
                <a:ea typeface="Book Antiqua"/>
                <a:cs typeface="Book Antiqua"/>
              </a:rPr>
              <a:t>;</a:t>
            </a:r>
            <a:endParaRPr>
              <a:latin typeface="Book Antiqua"/>
              <a:ea typeface="Book Antiqua"/>
              <a:cs typeface="Book Antiqua"/>
            </a:endParaRPr>
          </a:p>
          <a:p>
            <a:pPr marL="171450" indent="-171450">
              <a:buFontTx/>
              <a:buChar char="-"/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Библиотека документов;</a:t>
            </a:r>
            <a:endParaRPr/>
          </a:p>
          <a:p>
            <a:pPr marL="171450" indent="-171450">
              <a:buFontTx/>
              <a:buChar char="-"/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 </a:t>
            </a:r>
            <a:r>
              <a:rPr lang="en-US" sz="18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You Tube</a:t>
            </a:r>
            <a:r>
              <a:rPr lang="ru-RU" sz="18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.</a:t>
            </a:r>
            <a:endParaRPr>
              <a:latin typeface="Book Antiqua"/>
              <a:ea typeface="Book Antiqua"/>
              <a:cs typeface="Book Antiqua"/>
            </a:endParaRPr>
          </a:p>
        </p:txBody>
      </p:sp>
      <p:sp>
        <p:nvSpPr>
          <p:cNvPr id="42" name="矩形 50"/>
          <p:cNvSpPr>
            <a:spLocks noChangeArrowheads="1"/>
          </p:cNvSpPr>
          <p:nvPr/>
        </p:nvSpPr>
        <p:spPr bwMode="auto">
          <a:xfrm>
            <a:off x="8492228" y="2392872"/>
            <a:ext cx="3279636" cy="1423065"/>
          </a:xfrm>
          <a:prstGeom prst="rect">
            <a:avLst/>
          </a:prstGeom>
          <a:noFill/>
          <a:ln>
            <a:noFill/>
          </a:ln>
        </p:spPr>
        <p:txBody>
          <a:bodyPr wrap="square" lIns="51430" tIns="25715" rIns="51430" bIns="25715">
            <a:spAutoFit/>
          </a:bodyPr>
          <a:lstStyle/>
          <a:p>
            <a:pPr>
              <a:defRPr/>
            </a:pPr>
            <a:r>
              <a:rPr lang="ru-RU" sz="1400">
                <a:latin typeface="Book Antiqua"/>
                <a:ea typeface="Book Antiqua"/>
                <a:cs typeface="Book Antiqua"/>
              </a:rPr>
              <a:t>Пилотный проект научно-методического обеспечения подготовки спортивного резерва на основе медико-биологического контроля</a:t>
            </a:r>
            <a:r>
              <a:rPr lang="ru-RU" sz="1600">
                <a:latin typeface="Book Antiqua"/>
                <a:ea typeface="Book Antiqua"/>
                <a:cs typeface="Book Antiqua"/>
              </a:rPr>
              <a:t> (Е.В. Леконцев)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endParaRPr>
              <a:solidFill>
                <a:schemeClr val="tx1">
                  <a:lumMod val="75000"/>
                  <a:lumOff val="25000"/>
                </a:schemeClr>
              </a:solidFill>
              <a:latin typeface="Book Antiqua"/>
              <a:ea typeface="Book Antiqua"/>
              <a:cs typeface="Book Antiqua"/>
            </a:endParaRPr>
          </a:p>
        </p:txBody>
      </p:sp>
      <p:grpSp>
        <p:nvGrpSpPr>
          <p:cNvPr id="43" name="组合 51"/>
          <p:cNvGrpSpPr/>
          <p:nvPr/>
        </p:nvGrpSpPr>
        <p:grpSpPr bwMode="auto">
          <a:xfrm>
            <a:off x="656424" y="1378778"/>
            <a:ext cx="975510" cy="730762"/>
            <a:chOff x="0" y="0"/>
            <a:chExt cx="975510" cy="730762"/>
          </a:xfrm>
        </p:grpSpPr>
        <p:sp>
          <p:nvSpPr>
            <p:cNvPr id="44" name="Freeform 5"/>
            <p:cNvSpPr/>
            <p:nvPr/>
          </p:nvSpPr>
          <p:spPr bwMode="auto">
            <a:xfrm>
              <a:off x="53931" y="0"/>
              <a:ext cx="824516" cy="73076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 extrusionOk="0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sz="1100">
                <a:solidFill>
                  <a:prstClr val="black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46" name="文本框 59"/>
            <p:cNvSpPr txBox="1"/>
            <p:nvPr/>
          </p:nvSpPr>
          <p:spPr bwMode="auto">
            <a:xfrm>
              <a:off x="0" y="130497"/>
              <a:ext cx="975510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schemeClr val="accent2">
                      <a:lumMod val="75000"/>
                    </a:schemeClr>
                  </a:solidFill>
                  <a:latin typeface="Book Antiqua"/>
                  <a:ea typeface="Book Antiqua"/>
                  <a:cs typeface="Book Antiqua"/>
                </a:rPr>
                <a:t>01</a:t>
              </a:r>
              <a:endParaRPr sz="3200">
                <a:solidFill>
                  <a:srgbClr val="FFB850"/>
                </a:solidFill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48" name="组合 56"/>
          <p:cNvGrpSpPr/>
          <p:nvPr/>
        </p:nvGrpSpPr>
        <p:grpSpPr bwMode="auto">
          <a:xfrm>
            <a:off x="3982071" y="3878331"/>
            <a:ext cx="975510" cy="730761"/>
            <a:chOff x="0" y="0"/>
            <a:chExt cx="975510" cy="730761"/>
          </a:xfrm>
        </p:grpSpPr>
        <p:sp>
          <p:nvSpPr>
            <p:cNvPr id="49" name="Freeform 5"/>
            <p:cNvSpPr/>
            <p:nvPr/>
          </p:nvSpPr>
          <p:spPr bwMode="auto">
            <a:xfrm>
              <a:off x="86428" y="0"/>
              <a:ext cx="824516" cy="73076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 extrusionOk="0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sz="1100">
                <a:solidFill>
                  <a:prstClr val="black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1" name="文本框 62"/>
            <p:cNvSpPr txBox="1"/>
            <p:nvPr/>
          </p:nvSpPr>
          <p:spPr bwMode="auto">
            <a:xfrm>
              <a:off x="0" y="44631"/>
              <a:ext cx="975510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srgbClr val="002060"/>
                  </a:solidFill>
                  <a:latin typeface="Book Antiqua"/>
                  <a:ea typeface="Book Antiqua"/>
                  <a:cs typeface="Book Antiqua"/>
                </a:rPr>
                <a:t>02</a:t>
              </a:r>
              <a:endParaRPr sz="3200">
                <a:solidFill>
                  <a:srgbClr val="01ACBE"/>
                </a:solidFill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53" name="组合 61"/>
          <p:cNvGrpSpPr/>
          <p:nvPr/>
        </p:nvGrpSpPr>
        <p:grpSpPr bwMode="auto">
          <a:xfrm>
            <a:off x="7587683" y="1766789"/>
            <a:ext cx="975510" cy="730761"/>
            <a:chOff x="0" y="0"/>
            <a:chExt cx="975510" cy="730761"/>
          </a:xfrm>
        </p:grpSpPr>
        <p:sp>
          <p:nvSpPr>
            <p:cNvPr id="54" name="Freeform 5"/>
            <p:cNvSpPr/>
            <p:nvPr/>
          </p:nvSpPr>
          <p:spPr bwMode="auto">
            <a:xfrm>
              <a:off x="75496" y="0"/>
              <a:ext cx="824516" cy="730762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 extrusionOk="0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sz="1100">
                <a:solidFill>
                  <a:prstClr val="black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56" name="文本框 65"/>
            <p:cNvSpPr txBox="1"/>
            <p:nvPr/>
          </p:nvSpPr>
          <p:spPr bwMode="auto">
            <a:xfrm>
              <a:off x="0" y="151606"/>
              <a:ext cx="975510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srgbClr val="C00000"/>
                  </a:solidFill>
                  <a:latin typeface="Book Antiqua"/>
                  <a:ea typeface="Book Antiqua"/>
                  <a:cs typeface="Book Antiqua"/>
                </a:rPr>
                <a:t>03</a:t>
              </a:r>
              <a:endParaRPr sz="3200">
                <a:solidFill>
                  <a:srgbClr val="E87071"/>
                </a:solidFill>
                <a:latin typeface="Book Antiqua"/>
                <a:ea typeface="Book Antiqua"/>
                <a:cs typeface="Book Antiqua"/>
              </a:endParaRPr>
            </a:p>
          </p:txBody>
        </p:sp>
      </p:grpSp>
      <p:grpSp>
        <p:nvGrpSpPr>
          <p:cNvPr id="58" name="组合 66"/>
          <p:cNvGrpSpPr/>
          <p:nvPr/>
        </p:nvGrpSpPr>
        <p:grpSpPr bwMode="auto">
          <a:xfrm>
            <a:off x="10852876" y="3986195"/>
            <a:ext cx="975510" cy="730761"/>
            <a:chOff x="0" y="0"/>
            <a:chExt cx="975510" cy="730761"/>
          </a:xfrm>
        </p:grpSpPr>
        <p:sp>
          <p:nvSpPr>
            <p:cNvPr id="59" name="Freeform 5"/>
            <p:cNvSpPr/>
            <p:nvPr/>
          </p:nvSpPr>
          <p:spPr bwMode="auto">
            <a:xfrm>
              <a:off x="74491" y="0"/>
              <a:ext cx="824516" cy="730761"/>
            </a:xfrm>
            <a:custGeom>
              <a:avLst/>
              <a:gdLst>
                <a:gd name="T0" fmla="*/ 407 w 1375"/>
                <a:gd name="T1" fmla="*/ 1218 h 1218"/>
                <a:gd name="T2" fmla="*/ 299 w 1375"/>
                <a:gd name="T3" fmla="*/ 1156 h 1218"/>
                <a:gd name="T4" fmla="*/ 19 w 1375"/>
                <a:gd name="T5" fmla="*/ 671 h 1218"/>
                <a:gd name="T6" fmla="*/ 19 w 1375"/>
                <a:gd name="T7" fmla="*/ 547 h 1218"/>
                <a:gd name="T8" fmla="*/ 299 w 1375"/>
                <a:gd name="T9" fmla="*/ 62 h 1218"/>
                <a:gd name="T10" fmla="*/ 407 w 1375"/>
                <a:gd name="T11" fmla="*/ 0 h 1218"/>
                <a:gd name="T12" fmla="*/ 967 w 1375"/>
                <a:gd name="T13" fmla="*/ 0 h 1218"/>
                <a:gd name="T14" fmla="*/ 1075 w 1375"/>
                <a:gd name="T15" fmla="*/ 62 h 1218"/>
                <a:gd name="T16" fmla="*/ 1355 w 1375"/>
                <a:gd name="T17" fmla="*/ 547 h 1218"/>
                <a:gd name="T18" fmla="*/ 1355 w 1375"/>
                <a:gd name="T19" fmla="*/ 671 h 1218"/>
                <a:gd name="T20" fmla="*/ 1075 w 1375"/>
                <a:gd name="T21" fmla="*/ 1156 h 1218"/>
                <a:gd name="T22" fmla="*/ 967 w 1375"/>
                <a:gd name="T23" fmla="*/ 1218 h 1218"/>
                <a:gd name="T24" fmla="*/ 407 w 1375"/>
                <a:gd name="T25" fmla="*/ 1218 h 1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75" h="1218" extrusionOk="0">
                  <a:moveTo>
                    <a:pt x="407" y="1218"/>
                  </a:moveTo>
                  <a:cubicBezTo>
                    <a:pt x="368" y="1218"/>
                    <a:pt x="319" y="1190"/>
                    <a:pt x="299" y="1156"/>
                  </a:cubicBezTo>
                  <a:cubicBezTo>
                    <a:pt x="19" y="671"/>
                    <a:pt x="19" y="671"/>
                    <a:pt x="19" y="671"/>
                  </a:cubicBezTo>
                  <a:cubicBezTo>
                    <a:pt x="0" y="637"/>
                    <a:pt x="0" y="581"/>
                    <a:pt x="19" y="547"/>
                  </a:cubicBezTo>
                  <a:cubicBezTo>
                    <a:pt x="299" y="62"/>
                    <a:pt x="299" y="62"/>
                    <a:pt x="299" y="62"/>
                  </a:cubicBezTo>
                  <a:cubicBezTo>
                    <a:pt x="319" y="28"/>
                    <a:pt x="368" y="0"/>
                    <a:pt x="407" y="0"/>
                  </a:cubicBezTo>
                  <a:cubicBezTo>
                    <a:pt x="967" y="0"/>
                    <a:pt x="967" y="0"/>
                    <a:pt x="967" y="0"/>
                  </a:cubicBezTo>
                  <a:cubicBezTo>
                    <a:pt x="1007" y="0"/>
                    <a:pt x="1055" y="28"/>
                    <a:pt x="1075" y="62"/>
                  </a:cubicBezTo>
                  <a:cubicBezTo>
                    <a:pt x="1355" y="547"/>
                    <a:pt x="1355" y="547"/>
                    <a:pt x="1355" y="547"/>
                  </a:cubicBezTo>
                  <a:cubicBezTo>
                    <a:pt x="1375" y="581"/>
                    <a:pt x="1375" y="637"/>
                    <a:pt x="1355" y="671"/>
                  </a:cubicBezTo>
                  <a:cubicBezTo>
                    <a:pt x="1075" y="1156"/>
                    <a:pt x="1075" y="1156"/>
                    <a:pt x="1075" y="1156"/>
                  </a:cubicBezTo>
                  <a:cubicBezTo>
                    <a:pt x="1055" y="1190"/>
                    <a:pt x="1007" y="1218"/>
                    <a:pt x="967" y="1218"/>
                  </a:cubicBezTo>
                  <a:lnTo>
                    <a:pt x="407" y="1218"/>
                  </a:lnTo>
                  <a:close/>
                </a:path>
              </a:pathLst>
            </a:custGeom>
            <a:gradFill>
              <a:gsLst>
                <a:gs pos="0">
                  <a:schemeClr val="bg1">
                    <a:lumMod val="85000"/>
                  </a:schemeClr>
                </a:gs>
                <a:gs pos="100000">
                  <a:schemeClr val="bg1"/>
                </a:gs>
              </a:gsLst>
              <a:lin ang="2700000" scaled="1"/>
            </a:gradFill>
            <a:ln w="19050">
              <a:gradFill>
                <a:gsLst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</a:gsLst>
                <a:lin ang="2700000" scaled="1"/>
              </a:gradFill>
            </a:ln>
            <a:effectLst>
              <a:outerShdw blurRad="254000" dist="101600" dir="2700000" algn="tl" rotWithShape="0">
                <a:prstClr val="black">
                  <a:alpha val="30000"/>
                </a:prstClr>
              </a:outerShdw>
              <a:softEdge rad="0"/>
            </a:effectLst>
          </p:spPr>
          <p:txBody>
            <a:bodyPr vert="horz" wrap="square" lIns="68580" tIns="34290" rIns="68580" bIns="34290" numCol="1" anchor="t" anchorCtr="0" compatLnSpc="1">
              <a:prstTxWarp prst="textNoShape">
                <a:avLst/>
              </a:prstTxWarp>
            </a:bodyPr>
            <a:lstStyle/>
            <a:p>
              <a:pPr>
                <a:defRPr/>
              </a:pPr>
              <a:endParaRPr sz="1100">
                <a:solidFill>
                  <a:prstClr val="black"/>
                </a:solidFill>
                <a:latin typeface="Book Antiqua"/>
                <a:ea typeface="Book Antiqua"/>
                <a:cs typeface="Book Antiqua"/>
              </a:endParaRPr>
            </a:p>
          </p:txBody>
        </p:sp>
        <p:sp>
          <p:nvSpPr>
            <p:cNvPr id="61" name="文本框 68"/>
            <p:cNvSpPr txBox="1"/>
            <p:nvPr/>
          </p:nvSpPr>
          <p:spPr bwMode="auto">
            <a:xfrm>
              <a:off x="0" y="61504"/>
              <a:ext cx="975510" cy="5791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3200" b="1">
                  <a:solidFill>
                    <a:schemeClr val="accent6">
                      <a:lumMod val="75000"/>
                    </a:schemeClr>
                  </a:solidFill>
                  <a:latin typeface="Book Antiqua"/>
                  <a:ea typeface="Book Antiqua"/>
                  <a:cs typeface="Book Antiqua"/>
                </a:rPr>
                <a:t>04</a:t>
              </a:r>
              <a:endParaRPr sz="3200" b="1">
                <a:solidFill>
                  <a:schemeClr val="accent6">
                    <a:lumMod val="75000"/>
                  </a:schemeClr>
                </a:solidFill>
                <a:latin typeface="Book Antiqua"/>
                <a:ea typeface="Book Antiqua"/>
                <a:cs typeface="Book Antiqua"/>
              </a:endParaRPr>
            </a:p>
          </p:txBody>
        </p:sp>
      </p:grpSp>
      <p:sp>
        <p:nvSpPr>
          <p:cNvPr id="63" name="椭圆 54"/>
          <p:cNvSpPr/>
          <p:nvPr/>
        </p:nvSpPr>
        <p:spPr bwMode="auto">
          <a:xfrm>
            <a:off x="1544761" y="854438"/>
            <a:ext cx="9308117" cy="966866"/>
          </a:xfrm>
          <a:custGeom>
            <a:avLst/>
            <a:gdLst>
              <a:gd name="connsiteX0" fmla="*/ 0 w 3439659"/>
              <a:gd name="connsiteY0" fmla="*/ 1719830 h 3439659"/>
              <a:gd name="connsiteX1" fmla="*/ 1719830 w 3439659"/>
              <a:gd name="connsiteY1" fmla="*/ 0 h 3439659"/>
              <a:gd name="connsiteX2" fmla="*/ 3439660 w 3439659"/>
              <a:gd name="connsiteY2" fmla="*/ 1719830 h 3439659"/>
              <a:gd name="connsiteX3" fmla="*/ 1719830 w 3439659"/>
              <a:gd name="connsiteY3" fmla="*/ 3439660 h 3439659"/>
              <a:gd name="connsiteX4" fmla="*/ 0 w 3439659"/>
              <a:gd name="connsiteY4" fmla="*/ 1719830 h 3439659"/>
              <a:gd name="connsiteX0" fmla="*/ 0 w 3487467"/>
              <a:gd name="connsiteY0" fmla="*/ 0 h 1719830"/>
              <a:gd name="connsiteX1" fmla="*/ 3439660 w 3487467"/>
              <a:gd name="connsiteY1" fmla="*/ 0 h 1719830"/>
              <a:gd name="connsiteX2" fmla="*/ 1719830 w 3487467"/>
              <a:gd name="connsiteY2" fmla="*/ 1719830 h 1719830"/>
              <a:gd name="connsiteX3" fmla="*/ 0 w 3487467"/>
              <a:gd name="connsiteY3" fmla="*/ 0 h 1719830"/>
              <a:gd name="connsiteX0" fmla="*/ 6132 w 3493599"/>
              <a:gd name="connsiteY0" fmla="*/ 130018 h 1849848"/>
              <a:gd name="connsiteX1" fmla="*/ 3445792 w 3493599"/>
              <a:gd name="connsiteY1" fmla="*/ 130018 h 1849848"/>
              <a:gd name="connsiteX2" fmla="*/ 1725962 w 3493599"/>
              <a:gd name="connsiteY2" fmla="*/ 1849848 h 1849848"/>
              <a:gd name="connsiteX3" fmla="*/ 6132 w 3493599"/>
              <a:gd name="connsiteY3" fmla="*/ 130018 h 1849848"/>
              <a:gd name="connsiteX0" fmla="*/ 6132 w 3493599"/>
              <a:gd name="connsiteY0" fmla="*/ 35412 h 1755242"/>
              <a:gd name="connsiteX1" fmla="*/ 3445792 w 3493599"/>
              <a:gd name="connsiteY1" fmla="*/ 35412 h 1755242"/>
              <a:gd name="connsiteX2" fmla="*/ 1725962 w 3493599"/>
              <a:gd name="connsiteY2" fmla="*/ 1755242 h 1755242"/>
              <a:gd name="connsiteX3" fmla="*/ 6132 w 3493599"/>
              <a:gd name="connsiteY3" fmla="*/ 35412 h 1755242"/>
              <a:gd name="connsiteX0" fmla="*/ 4377 w 3488420"/>
              <a:gd name="connsiteY0" fmla="*/ 11795 h 1772900"/>
              <a:gd name="connsiteX1" fmla="*/ 3450912 w 3488420"/>
              <a:gd name="connsiteY1" fmla="*/ 53046 h 1772900"/>
              <a:gd name="connsiteX2" fmla="*/ 1731082 w 3488420"/>
              <a:gd name="connsiteY2" fmla="*/ 1772876 h 1772900"/>
              <a:gd name="connsiteX3" fmla="*/ 4377 w 3488420"/>
              <a:gd name="connsiteY3" fmla="*/ 11795 h 1772900"/>
              <a:gd name="connsiteX0" fmla="*/ 39013 w 3522446"/>
              <a:gd name="connsiteY0" fmla="*/ 134148 h 1909003"/>
              <a:gd name="connsiteX1" fmla="*/ 3485548 w 3522446"/>
              <a:gd name="connsiteY1" fmla="*/ 175399 h 1909003"/>
              <a:gd name="connsiteX2" fmla="*/ 1738217 w 3522446"/>
              <a:gd name="connsiteY2" fmla="*/ 1908979 h 1909003"/>
              <a:gd name="connsiteX3" fmla="*/ 39013 w 3522446"/>
              <a:gd name="connsiteY3" fmla="*/ 134148 h 1909003"/>
              <a:gd name="connsiteX0" fmla="*/ 55067 w 3553265"/>
              <a:gd name="connsiteY0" fmla="*/ 134148 h 1909002"/>
              <a:gd name="connsiteX1" fmla="*/ 3501602 w 3553265"/>
              <a:gd name="connsiteY1" fmla="*/ 175399 h 1909002"/>
              <a:gd name="connsiteX2" fmla="*/ 1754271 w 3553265"/>
              <a:gd name="connsiteY2" fmla="*/ 1908979 h 1909002"/>
              <a:gd name="connsiteX3" fmla="*/ 55067 w 3553265"/>
              <a:gd name="connsiteY3" fmla="*/ 134148 h 1909002"/>
              <a:gd name="connsiteX0" fmla="*/ 39426 w 3502160"/>
              <a:gd name="connsiteY0" fmla="*/ 134148 h 1909003"/>
              <a:gd name="connsiteX1" fmla="*/ 3465335 w 3502160"/>
              <a:gd name="connsiteY1" fmla="*/ 175399 h 1909003"/>
              <a:gd name="connsiteX2" fmla="*/ 1718004 w 3502160"/>
              <a:gd name="connsiteY2" fmla="*/ 1908979 h 1909003"/>
              <a:gd name="connsiteX3" fmla="*/ 39426 w 3502160"/>
              <a:gd name="connsiteY3" fmla="*/ 134148 h 1909003"/>
              <a:gd name="connsiteX0" fmla="*/ 8999 w 3471733"/>
              <a:gd name="connsiteY0" fmla="*/ 21578 h 1796433"/>
              <a:gd name="connsiteX1" fmla="*/ 3434908 w 3471733"/>
              <a:gd name="connsiteY1" fmla="*/ 62829 h 1796433"/>
              <a:gd name="connsiteX2" fmla="*/ 1687577 w 3471733"/>
              <a:gd name="connsiteY2" fmla="*/ 1796409 h 1796433"/>
              <a:gd name="connsiteX3" fmla="*/ 8999 w 3471733"/>
              <a:gd name="connsiteY3" fmla="*/ 21578 h 1796433"/>
              <a:gd name="connsiteX0" fmla="*/ 39425 w 3502159"/>
              <a:gd name="connsiteY0" fmla="*/ 135675 h 1931154"/>
              <a:gd name="connsiteX1" fmla="*/ 3465334 w 3502159"/>
              <a:gd name="connsiteY1" fmla="*/ 176926 h 1931154"/>
              <a:gd name="connsiteX2" fmla="*/ 1718003 w 3502159"/>
              <a:gd name="connsiteY2" fmla="*/ 1931131 h 1931154"/>
              <a:gd name="connsiteX3" fmla="*/ 39425 w 3502159"/>
              <a:gd name="connsiteY3" fmla="*/ 135675 h 1931154"/>
              <a:gd name="connsiteX0" fmla="*/ 7276 w 3470010"/>
              <a:gd name="connsiteY0" fmla="*/ 26065 h 1821544"/>
              <a:gd name="connsiteX1" fmla="*/ 3433185 w 3470010"/>
              <a:gd name="connsiteY1" fmla="*/ 67316 h 1821544"/>
              <a:gd name="connsiteX2" fmla="*/ 1685854 w 3470010"/>
              <a:gd name="connsiteY2" fmla="*/ 1821521 h 1821544"/>
              <a:gd name="connsiteX3" fmla="*/ 7276 w 3470010"/>
              <a:gd name="connsiteY3" fmla="*/ 26065 h 1821544"/>
              <a:gd name="connsiteX0" fmla="*/ 12669 w 3492943"/>
              <a:gd name="connsiteY0" fmla="*/ 26065 h 1822469"/>
              <a:gd name="connsiteX1" fmla="*/ 3438578 w 3492943"/>
              <a:gd name="connsiteY1" fmla="*/ 67316 h 1822469"/>
              <a:gd name="connsiteX2" fmla="*/ 1691247 w 3492943"/>
              <a:gd name="connsiteY2" fmla="*/ 1821521 h 1822469"/>
              <a:gd name="connsiteX3" fmla="*/ 12669 w 3492943"/>
              <a:gd name="connsiteY3" fmla="*/ 26065 h 1822469"/>
              <a:gd name="connsiteX0" fmla="*/ 48756 w 3529030"/>
              <a:gd name="connsiteY0" fmla="*/ 3139 h 1799516"/>
              <a:gd name="connsiteX1" fmla="*/ 3474665 w 3529030"/>
              <a:gd name="connsiteY1" fmla="*/ 44390 h 1799516"/>
              <a:gd name="connsiteX2" fmla="*/ 1727334 w 3529030"/>
              <a:gd name="connsiteY2" fmla="*/ 1798595 h 1799516"/>
              <a:gd name="connsiteX3" fmla="*/ 48756 w 3529030"/>
              <a:gd name="connsiteY3" fmla="*/ 3139 h 1799516"/>
              <a:gd name="connsiteX0" fmla="*/ 48756 w 3529030"/>
              <a:gd name="connsiteY0" fmla="*/ 5796 h 1802173"/>
              <a:gd name="connsiteX1" fmla="*/ 3474665 w 3529030"/>
              <a:gd name="connsiteY1" fmla="*/ 47047 h 1802173"/>
              <a:gd name="connsiteX2" fmla="*/ 1727334 w 3529030"/>
              <a:gd name="connsiteY2" fmla="*/ 1801252 h 1802173"/>
              <a:gd name="connsiteX3" fmla="*/ 48756 w 3529030"/>
              <a:gd name="connsiteY3" fmla="*/ 5796 h 1802173"/>
              <a:gd name="connsiteX0" fmla="*/ 48756 w 3477652"/>
              <a:gd name="connsiteY0" fmla="*/ 5796 h 1802173"/>
              <a:gd name="connsiteX1" fmla="*/ 3474665 w 3477652"/>
              <a:gd name="connsiteY1" fmla="*/ 47047 h 1802173"/>
              <a:gd name="connsiteX2" fmla="*/ 1727334 w 3477652"/>
              <a:gd name="connsiteY2" fmla="*/ 1801252 h 1802173"/>
              <a:gd name="connsiteX3" fmla="*/ 48756 w 3477652"/>
              <a:gd name="connsiteY3" fmla="*/ 5796 h 18021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77652" h="1802173" extrusionOk="0">
                <a:moveTo>
                  <a:pt x="48756" y="5796"/>
                </a:moveTo>
                <a:cubicBezTo>
                  <a:pt x="305602" y="15937"/>
                  <a:pt x="3181151" y="-33335"/>
                  <a:pt x="3474665" y="47047"/>
                </a:cubicBezTo>
                <a:cubicBezTo>
                  <a:pt x="3527547" y="271809"/>
                  <a:pt x="2875835" y="1753126"/>
                  <a:pt x="1727334" y="1801252"/>
                </a:cubicBezTo>
                <a:cubicBezTo>
                  <a:pt x="578833" y="1849378"/>
                  <a:pt x="-208090" y="-4345"/>
                  <a:pt x="48756" y="5796"/>
                </a:cubicBezTo>
                <a:close/>
              </a:path>
            </a:pathLst>
          </a:custGeom>
          <a:noFill/>
          <a:ln w="12700"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>
              <a:solidFill>
                <a:prstClr val="white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65" name="圆角矩形 77"/>
          <p:cNvSpPr/>
          <p:nvPr/>
        </p:nvSpPr>
        <p:spPr bwMode="auto">
          <a:xfrm flipH="1">
            <a:off x="228453" y="336959"/>
            <a:ext cx="2964451" cy="7391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5400000" scaled="1"/>
          </a:gradFill>
          <a:ln w="28575" cap="flat"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1000" b="0" i="0" u="none" strike="noStrike" cap="none" spc="0">
              <a:ln>
                <a:noFill/>
              </a:ln>
              <a:solidFill>
                <a:prstClr val="black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3" name="圆角矩形 77"/>
          <p:cNvSpPr/>
          <p:nvPr/>
        </p:nvSpPr>
        <p:spPr bwMode="auto">
          <a:xfrm flipH="1">
            <a:off x="4428198" y="309478"/>
            <a:ext cx="2964451" cy="7391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5400000" scaled="1"/>
          </a:gradFill>
          <a:ln w="28575" cap="flat"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1000" b="0" i="0" u="none" strike="noStrike" cap="none" spc="0">
              <a:ln>
                <a:noFill/>
              </a:ln>
              <a:solidFill>
                <a:prstClr val="black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4" name="圆角矩形 77"/>
          <p:cNvSpPr/>
          <p:nvPr/>
        </p:nvSpPr>
        <p:spPr bwMode="auto">
          <a:xfrm flipH="1">
            <a:off x="8910256" y="309476"/>
            <a:ext cx="2964451" cy="7391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0070C0"/>
              </a:gs>
              <a:gs pos="100000">
                <a:srgbClr val="00B0F0"/>
              </a:gs>
            </a:gsLst>
            <a:lin ang="5400000" scaled="1"/>
          </a:gradFill>
          <a:ln w="28575" cap="flat">
            <a:gradFill>
              <a:gsLst>
                <a:gs pos="0">
                  <a:srgbClr val="00B0F0"/>
                </a:gs>
                <a:gs pos="100000">
                  <a:srgbClr val="0070C0"/>
                </a:gs>
              </a:gsLst>
              <a:lin ang="5400000" scaled="1"/>
            </a:gradFill>
            <a:prstDash val="solid"/>
            <a:miter lim="800000"/>
            <a:headEnd/>
            <a:tailEnd/>
          </a:ln>
          <a:effectLst>
            <a:outerShdw blurRad="228600" dist="228600" dir="5400000" algn="t" rotWithShape="0">
              <a:sysClr val="windowText" lastClr="000000">
                <a:lumMod val="85000"/>
                <a:lumOff val="15000"/>
                <a:alpha val="28000"/>
              </a:sysClr>
            </a:outerShdw>
          </a:effectLst>
        </p:spPr>
        <p:txBody>
          <a:bodyPr vert="horz" wrap="square" lIns="68580" tIns="34290" rIns="68580" bIns="34290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sz="1000" b="0" i="0" u="none" strike="noStrike" cap="none" spc="0">
              <a:ln>
                <a:noFill/>
              </a:ln>
              <a:solidFill>
                <a:prstClr val="black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5" name="矩形 47"/>
          <p:cNvSpPr>
            <a:spLocks noChangeArrowheads="1"/>
          </p:cNvSpPr>
          <p:nvPr/>
        </p:nvSpPr>
        <p:spPr bwMode="auto">
          <a:xfrm>
            <a:off x="9774332" y="496206"/>
            <a:ext cx="1236298" cy="386745"/>
          </a:xfrm>
          <a:prstGeom prst="rect">
            <a:avLst/>
          </a:prstGeom>
          <a:noFill/>
          <a:ln>
            <a:noFill/>
          </a:ln>
        </p:spPr>
        <p:txBody>
          <a:bodyPr wrap="square" lIns="51430" tIns="25715" rIns="51430" bIns="25715">
            <a:spAutoFit/>
          </a:bodyPr>
          <a:lstStyle/>
          <a:p>
            <a:pPr>
              <a:defRPr/>
            </a:pPr>
            <a:r>
              <a:rPr lang="ru-RU" sz="2200" b="1">
                <a:solidFill>
                  <a:schemeClr val="bg1"/>
                </a:solidFill>
                <a:latin typeface="Book Antiqua"/>
                <a:ea typeface="Book Antiqua"/>
                <a:cs typeface="Book Antiqua"/>
              </a:rPr>
              <a:t>ТРЕНЕР</a:t>
            </a:r>
            <a:endParaRPr sz="2200">
              <a:solidFill>
                <a:schemeClr val="bg1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6" name="矩形 47"/>
          <p:cNvSpPr>
            <a:spLocks noChangeArrowheads="1"/>
          </p:cNvSpPr>
          <p:nvPr/>
        </p:nvSpPr>
        <p:spPr bwMode="auto">
          <a:xfrm>
            <a:off x="4993346" y="496206"/>
            <a:ext cx="2035516" cy="386745"/>
          </a:xfrm>
          <a:prstGeom prst="rect">
            <a:avLst/>
          </a:prstGeom>
          <a:noFill/>
          <a:ln>
            <a:noFill/>
          </a:ln>
        </p:spPr>
        <p:txBody>
          <a:bodyPr wrap="square" lIns="51429" tIns="25714" rIns="51429" bIns="25714">
            <a:spAutoFit/>
          </a:bodyPr>
          <a:lstStyle/>
          <a:p>
            <a:pPr>
              <a:defRPr/>
            </a:pPr>
            <a:r>
              <a:rPr lang="ru-RU" sz="2200" b="1">
                <a:solidFill>
                  <a:schemeClr val="bg1"/>
                </a:solidFill>
                <a:latin typeface="Book Antiqua"/>
                <a:ea typeface="Book Antiqua"/>
                <a:cs typeface="Book Antiqua"/>
              </a:rPr>
              <a:t>МЕТОДИСТ</a:t>
            </a:r>
            <a:endParaRPr sz="2200">
              <a:solidFill>
                <a:schemeClr val="bg1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77" name="矩形 47"/>
          <p:cNvSpPr>
            <a:spLocks noChangeArrowheads="1"/>
          </p:cNvSpPr>
          <p:nvPr/>
        </p:nvSpPr>
        <p:spPr bwMode="auto">
          <a:xfrm>
            <a:off x="477553" y="528379"/>
            <a:ext cx="2466249" cy="356265"/>
          </a:xfrm>
          <a:prstGeom prst="rect">
            <a:avLst/>
          </a:prstGeom>
          <a:noFill/>
          <a:ln>
            <a:noFill/>
          </a:ln>
        </p:spPr>
        <p:txBody>
          <a:bodyPr wrap="square" lIns="51429" tIns="25714" rIns="51429" bIns="25714">
            <a:spAutoFit/>
          </a:bodyPr>
          <a:lstStyle/>
          <a:p>
            <a:pPr>
              <a:defRPr/>
            </a:pPr>
            <a:r>
              <a:rPr lang="ru-RU" sz="2000" b="1">
                <a:solidFill>
                  <a:schemeClr val="bg1"/>
                </a:solidFill>
                <a:latin typeface="Book Antiqua"/>
                <a:ea typeface="Book Antiqua"/>
                <a:cs typeface="Book Antiqua"/>
              </a:rPr>
              <a:t>РУКОВОДИТЕЛЬ</a:t>
            </a:r>
            <a:endParaRPr sz="2000">
              <a:solidFill>
                <a:schemeClr val="bg1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268692862" name=" 268692861"/>
          <p:cNvSpPr/>
          <p:nvPr/>
        </p:nvSpPr>
        <p:spPr bwMode="auto">
          <a:xfrm>
            <a:off x="7781083" y="4777484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33081506" name="Рисунок 733081505"/>
          <p:cNvPicPr>
            <a:picLocks noChangeAspect="1"/>
          </p:cNvPicPr>
          <p:nvPr/>
        </p:nvPicPr>
        <p:blipFill>
          <a:blip r:embed="rId2"/>
          <a:srcRect l="30478" t="21564" r="32170" b="16081"/>
          <a:stretch/>
        </p:blipFill>
        <p:spPr bwMode="auto">
          <a:xfrm>
            <a:off x="7176651" y="4318828"/>
            <a:ext cx="604432" cy="56759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 bwMode="auto">
          <a:xfrm>
            <a:off x="3575720" y="908720"/>
            <a:ext cx="5112568" cy="72008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>
                <a:gd name="adj" fmla="val 918446"/>
              </a:avLst>
            </a:prstTxWarp>
            <a:spAutoFit/>
          </a:bodyPr>
          <a:lstStyle/>
          <a:p>
            <a:pPr algn="ctr">
              <a:defRPr/>
            </a:pPr>
            <a:r>
              <a:rPr lang="ru-RU" sz="2800" b="0" cap="none" spc="0">
                <a:ln w="0"/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эффективная подготовка спортивного резерва</a:t>
            </a:r>
            <a:endParaRPr lang="ru-RU" sz="2800" b="0" cap="none" spc="0">
              <a:ln w="0"/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85770478" name="Title 1"/>
          <p:cNvSpPr>
            <a:spLocks noGrp="1"/>
          </p:cNvSpPr>
          <p:nvPr>
            <p:ph type="title"/>
          </p:nvPr>
        </p:nvSpPr>
        <p:spPr bwMode="auto">
          <a:xfrm>
            <a:off x="2018938" y="1035783"/>
            <a:ext cx="3300518" cy="624364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3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Кванториум - </a:t>
            </a:r>
            <a:endParaRPr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781599201" name=" 1781599200"/>
          <p:cNvSpPr/>
          <p:nvPr/>
        </p:nvSpPr>
        <p:spPr bwMode="auto">
          <a:xfrm>
            <a:off x="3247747" y="1923495"/>
            <a:ext cx="12754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11598390" name=" 111598389"/>
          <p:cNvSpPr/>
          <p:nvPr/>
        </p:nvSpPr>
        <p:spPr bwMode="auto">
          <a:xfrm>
            <a:off x="5968559" y="3291840"/>
            <a:ext cx="25491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35042888" name="Рисунок 279768717"/>
          <p:cNvPicPr>
            <a:picLocks noChangeAspect="1"/>
          </p:cNvPicPr>
          <p:nvPr/>
        </p:nvPicPr>
        <p:blipFill>
          <a:blip r:embed="rId2"/>
          <a:srcRect l="10747" t="47332" r="77808" b="41513"/>
          <a:stretch/>
        </p:blipFill>
        <p:spPr bwMode="auto">
          <a:xfrm>
            <a:off x="6661470" y="3798780"/>
            <a:ext cx="2078328" cy="1491866"/>
          </a:xfrm>
          <a:prstGeom prst="flowChartAlternateProcess">
            <a:avLst/>
          </a:prstGeom>
        </p:spPr>
      </p:pic>
      <p:pic>
        <p:nvPicPr>
          <p:cNvPr id="1440647991" name="Рисунок 279768717"/>
          <p:cNvPicPr>
            <a:picLocks noChangeAspect="1"/>
          </p:cNvPicPr>
          <p:nvPr/>
        </p:nvPicPr>
        <p:blipFill>
          <a:blip r:embed="rId2"/>
          <a:srcRect l="37679" t="60127" r="50749" b="23057"/>
          <a:stretch/>
        </p:blipFill>
        <p:spPr bwMode="auto">
          <a:xfrm>
            <a:off x="3845526" y="3823494"/>
            <a:ext cx="2064690" cy="1597881"/>
          </a:xfrm>
          <a:prstGeom prst="flowChartAlternateProcess">
            <a:avLst/>
          </a:prstGeom>
        </p:spPr>
      </p:pic>
      <p:pic>
        <p:nvPicPr>
          <p:cNvPr id="1008866047" name="Рисунок 279768717"/>
          <p:cNvPicPr>
            <a:picLocks noChangeAspect="1"/>
          </p:cNvPicPr>
          <p:nvPr/>
        </p:nvPicPr>
        <p:blipFill>
          <a:blip r:embed="rId2"/>
          <a:srcRect l="36941" t="47561" r="50978" b="39407"/>
          <a:stretch/>
        </p:blipFill>
        <p:spPr bwMode="auto">
          <a:xfrm>
            <a:off x="733172" y="3932167"/>
            <a:ext cx="2240713" cy="1522859"/>
          </a:xfrm>
          <a:prstGeom prst="flowChartAlternateProcess">
            <a:avLst/>
          </a:prstGeom>
        </p:spPr>
      </p:pic>
      <p:sp>
        <p:nvSpPr>
          <p:cNvPr id="849829778" name="TextBox 849829777"/>
          <p:cNvSpPr txBox="1"/>
          <p:nvPr/>
        </p:nvSpPr>
        <p:spPr bwMode="auto">
          <a:xfrm>
            <a:off x="475339" y="5769079"/>
            <a:ext cx="5434877" cy="857158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0070C0"/>
                </a:solidFill>
                <a:latin typeface="Book Antiqua"/>
                <a:ea typeface="Book Antiqua"/>
                <a:cs typeface="Book Antiqua"/>
              </a:rPr>
              <a:t>Годовая программа объединяет 3 группы специалистов с разным стажем работы и статусом занимаемой должности </a:t>
            </a:r>
            <a:endParaRPr sz="1600">
              <a:solidFill>
                <a:srgbClr val="0070C0"/>
              </a:solidFill>
            </a:endParaRPr>
          </a:p>
        </p:txBody>
      </p:sp>
      <p:sp>
        <p:nvSpPr>
          <p:cNvPr id="65991154" name=" 65991153"/>
          <p:cNvSpPr/>
          <p:nvPr/>
        </p:nvSpPr>
        <p:spPr bwMode="auto">
          <a:xfrm>
            <a:off x="15073958" y="6470655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706100498" name="Рисунок 706100497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781574" y="3866204"/>
            <a:ext cx="1713879" cy="1357018"/>
          </a:xfrm>
          <a:prstGeom prst="flowChartAlternateProcess">
            <a:avLst/>
          </a:prstGeom>
        </p:spPr>
      </p:pic>
      <p:sp>
        <p:nvSpPr>
          <p:cNvPr id="1075662035" name="TextBox 1075662034"/>
          <p:cNvSpPr txBox="1"/>
          <p:nvPr/>
        </p:nvSpPr>
        <p:spPr bwMode="auto">
          <a:xfrm>
            <a:off x="9469178" y="5211010"/>
            <a:ext cx="2507064" cy="3353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1600" b="1">
                <a:solidFill>
                  <a:srgbClr val="002060"/>
                </a:solidFill>
                <a:latin typeface="Copperplate Gothic Bold"/>
                <a:ea typeface="Copperplate Gothic Bold"/>
                <a:cs typeface="Copperplate Gothic Bold"/>
              </a:rPr>
              <a:t>Практикум «Тренер»</a:t>
            </a:r>
            <a:endParaRPr sz="1600" b="1">
              <a:solidFill>
                <a:schemeClr val="accent2">
                  <a:lumMod val="50000"/>
                </a:schemeClr>
              </a:solidFill>
              <a:latin typeface="Copperplate Gothic Bold"/>
              <a:ea typeface="Copperplate Gothic Bold"/>
              <a:cs typeface="Copperplate Gothic Bold"/>
            </a:endParaRPr>
          </a:p>
        </p:txBody>
      </p:sp>
      <p:sp>
        <p:nvSpPr>
          <p:cNvPr id="137948813" name=" 137948812"/>
          <p:cNvSpPr/>
          <p:nvPr/>
        </p:nvSpPr>
        <p:spPr bwMode="auto">
          <a:xfrm>
            <a:off x="8122191" y="3586479"/>
            <a:ext cx="1275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48146586" name="Рисунок 248146585"/>
          <p:cNvPicPr>
            <a:picLocks noChangeAspect="1"/>
          </p:cNvPicPr>
          <p:nvPr/>
        </p:nvPicPr>
        <p:blipFill>
          <a:blip r:embed="rId4"/>
          <a:srcRect l="26086" t="6750" r="24722" b="9962"/>
          <a:stretch/>
        </p:blipFill>
        <p:spPr bwMode="auto">
          <a:xfrm>
            <a:off x="10610151" y="4413117"/>
            <a:ext cx="309072" cy="418638"/>
          </a:xfrm>
          <a:prstGeom prst="rect">
            <a:avLst/>
          </a:prstGeom>
        </p:spPr>
      </p:pic>
      <p:sp>
        <p:nvSpPr>
          <p:cNvPr id="2065921297" name="TextBox 2065921296"/>
          <p:cNvSpPr txBox="1"/>
          <p:nvPr/>
        </p:nvSpPr>
        <p:spPr bwMode="auto">
          <a:xfrm>
            <a:off x="6223475" y="5769079"/>
            <a:ext cx="5400906" cy="857158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По итогам работы участники получают сертификат и возможность выбора образовательных программ </a:t>
            </a:r>
            <a:b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</a:br>
            <a:r>
              <a:rPr lang="ru-RU" sz="1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 РМОУ г. Сочи</a:t>
            </a:r>
            <a:endParaRPr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448899676" name=" 1448899675"/>
          <p:cNvSpPr/>
          <p:nvPr/>
        </p:nvSpPr>
        <p:spPr bwMode="auto">
          <a:xfrm>
            <a:off x="5643207" y="1100516"/>
            <a:ext cx="6561437" cy="8229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defRPr/>
            </a:pP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школа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мышления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,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основная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цель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которой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—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воспитать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поколение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специалистов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,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способных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обеспечить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технологический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прорыв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в </a:t>
            </a:r>
            <a:r>
              <a:rPr sz="1600" b="0" i="0" u="none" dirty="0" err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нашей</a:t>
            </a:r>
            <a:r>
              <a:rPr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1600" b="0" i="0" u="none" dirty="0" err="1" smtClean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стране</a:t>
            </a:r>
            <a:r>
              <a:rPr lang="ru-RU" sz="1600" b="0" i="0" u="none" dirty="0" smtClean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.</a:t>
            </a:r>
            <a:endParaRPr dirty="0"/>
          </a:p>
        </p:txBody>
      </p:sp>
      <p:sp>
        <p:nvSpPr>
          <p:cNvPr id="376016626" name="TextBox 376016625"/>
          <p:cNvSpPr txBox="1"/>
          <p:nvPr/>
        </p:nvSpPr>
        <p:spPr bwMode="auto">
          <a:xfrm>
            <a:off x="2117738" y="189484"/>
            <a:ext cx="9627371" cy="666080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dirty="0">
                <a:latin typeface="Book Antiqua"/>
                <a:ea typeface="Book Antiqua"/>
                <a:cs typeface="Book Antiqua"/>
              </a:rPr>
              <a:t>Исполнение п. 4 Протокола координационно-методического совета при департамента </a:t>
            </a:r>
            <a:r>
              <a:rPr lang="ru-RU" dirty="0" err="1">
                <a:latin typeface="Book Antiqua"/>
                <a:ea typeface="Book Antiqua"/>
                <a:cs typeface="Book Antiqua"/>
              </a:rPr>
              <a:t>ФКиС</a:t>
            </a:r>
            <a:r>
              <a:rPr lang="ru-RU" dirty="0">
                <a:latin typeface="Book Antiqua"/>
                <a:ea typeface="Book Antiqua"/>
                <a:cs typeface="Book Antiqua"/>
              </a:rPr>
              <a:t> </a:t>
            </a:r>
            <a:r>
              <a:rPr lang="ru-RU" dirty="0" smtClean="0">
                <a:latin typeface="Book Antiqua"/>
                <a:ea typeface="Book Antiqua"/>
                <a:cs typeface="Book Antiqua"/>
              </a:rPr>
              <a:t>ЯНАО,              </a:t>
            </a:r>
            <a:r>
              <a:rPr lang="ru-RU" dirty="0" smtClean="0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срок:</a:t>
            </a:r>
            <a:r>
              <a:rPr lang="ru-RU" dirty="0">
                <a:latin typeface="Book Antiqua"/>
                <a:ea typeface="Book Antiqua"/>
                <a:cs typeface="Book Antiqua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до</a:t>
            </a:r>
            <a:r>
              <a:rPr lang="ru-RU" dirty="0" smtClean="0">
                <a:latin typeface="Book Antiqua"/>
                <a:ea typeface="Book Antiqua"/>
                <a:cs typeface="Book Antiqua"/>
              </a:rPr>
              <a:t> </a:t>
            </a:r>
            <a:r>
              <a:rPr lang="ru-RU" dirty="0" smtClean="0">
                <a:solidFill>
                  <a:srgbClr val="FF0000"/>
                </a:solidFill>
                <a:latin typeface="Book Antiqua"/>
                <a:ea typeface="Book Antiqua"/>
                <a:cs typeface="Book Antiqua"/>
              </a:rPr>
              <a:t>30 января 2023 г</a:t>
            </a:r>
            <a:endParaRPr dirty="0">
              <a:solidFill>
                <a:srgbClr val="FF000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2" name="Прямоугольник 1"/>
          <p:cNvSpPr/>
          <p:nvPr/>
        </p:nvSpPr>
        <p:spPr bwMode="auto">
          <a:xfrm>
            <a:off x="1696907" y="2340632"/>
            <a:ext cx="37337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3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«Методический </a:t>
            </a:r>
          </a:p>
          <a:p>
            <a:pPr>
              <a:defRPr/>
            </a:pPr>
            <a:r>
              <a:rPr lang="ru-RU" sz="360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«Кванториум» -</a:t>
            </a:r>
            <a:endParaRPr lang="ru-RU"/>
          </a:p>
        </p:txBody>
      </p:sp>
      <p:sp>
        <p:nvSpPr>
          <p:cNvPr id="32819532" name=" 1448899675"/>
          <p:cNvSpPr/>
          <p:nvPr/>
        </p:nvSpPr>
        <p:spPr bwMode="auto">
          <a:xfrm>
            <a:off x="5494438" y="2473226"/>
            <a:ext cx="6490719" cy="106683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just">
              <a:defRPr/>
            </a:pPr>
            <a:r>
              <a:rPr lang="ru-RU" sz="1600" b="0" i="0" u="none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площадка повышения компетенций специалистов спортивной отрасли Ямала, объединяющая единомышленников, способных обеспечить методический прорыв в автономном </a:t>
            </a:r>
            <a:r>
              <a:rPr lang="ru-RU" sz="1600" b="0" i="0" u="none" dirty="0" smtClean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округе.</a:t>
            </a:r>
            <a:endParaRPr sz="1600" b="0" i="0" u="none" dirty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grpSp>
        <p:nvGrpSpPr>
          <p:cNvPr id="3" name="Группа 2"/>
          <p:cNvGrpSpPr/>
          <p:nvPr/>
        </p:nvGrpSpPr>
        <p:grpSpPr bwMode="auto">
          <a:xfrm>
            <a:off x="234430" y="189485"/>
            <a:ext cx="1685915" cy="1600008"/>
            <a:chOff x="234430" y="189485"/>
            <a:chExt cx="1685915" cy="1600008"/>
          </a:xfrm>
        </p:grpSpPr>
        <p:pic>
          <p:nvPicPr>
            <p:cNvPr id="963822147" name="Рисунок 963822146"/>
            <p:cNvPicPr>
              <a:picLocks noChangeAspect="1"/>
            </p:cNvPicPr>
            <p:nvPr/>
          </p:nvPicPr>
          <p:blipFill>
            <a:blip r:embed="rId5"/>
            <a:srcRect l="33889" t="20493" r="35568" b="35940"/>
            <a:stretch/>
          </p:blipFill>
          <p:spPr bwMode="auto">
            <a:xfrm>
              <a:off x="234430" y="189485"/>
              <a:ext cx="1685915" cy="1600008"/>
            </a:xfrm>
            <a:prstGeom prst="flowChartAlternateProcess">
              <a:avLst/>
            </a:prstGeom>
          </p:spPr>
        </p:pic>
        <p:pic>
          <p:nvPicPr>
            <p:cNvPr id="1404738442" name="Рисунок 1404738441"/>
            <p:cNvPicPr>
              <a:picLocks noChangeAspect="1"/>
            </p:cNvPicPr>
            <p:nvPr/>
          </p:nvPicPr>
          <p:blipFill>
            <a:blip r:embed="rId6"/>
            <a:srcRect l="30940" t="11091" r="29128" b="49368"/>
            <a:stretch/>
          </p:blipFill>
          <p:spPr bwMode="auto">
            <a:xfrm>
              <a:off x="799425" y="714251"/>
              <a:ext cx="555924" cy="550473"/>
            </a:xfrm>
            <a:prstGeom prst="ellipse">
              <a:avLst/>
            </a:prstGeom>
          </p:spPr>
        </p:pic>
        <p:pic>
          <p:nvPicPr>
            <p:cNvPr id="98500587" name="Рисунок 279768717"/>
            <p:cNvPicPr>
              <a:picLocks noChangeAspect="1"/>
            </p:cNvPicPr>
            <p:nvPr/>
          </p:nvPicPr>
          <p:blipFill>
            <a:blip r:embed="rId2"/>
            <a:srcRect l="36941" t="47561" r="50978" b="39407"/>
            <a:stretch/>
          </p:blipFill>
          <p:spPr bwMode="auto">
            <a:xfrm>
              <a:off x="576798" y="509541"/>
              <a:ext cx="312749" cy="320057"/>
            </a:xfrm>
            <a:prstGeom prst="ellipse">
              <a:avLst/>
            </a:prstGeom>
          </p:spPr>
        </p:pic>
        <p:pic>
          <p:nvPicPr>
            <p:cNvPr id="1694618212" name="Рисунок 279768717"/>
            <p:cNvPicPr>
              <a:picLocks noChangeAspect="1"/>
            </p:cNvPicPr>
            <p:nvPr/>
          </p:nvPicPr>
          <p:blipFill>
            <a:blip r:embed="rId2"/>
            <a:srcRect l="37679" t="60127" r="50749" b="23057"/>
            <a:stretch/>
          </p:blipFill>
          <p:spPr bwMode="auto">
            <a:xfrm>
              <a:off x="1258616" y="509541"/>
              <a:ext cx="351339" cy="320285"/>
            </a:xfrm>
            <a:prstGeom prst="ellipse">
              <a:avLst/>
            </a:prstGeom>
          </p:spPr>
        </p:pic>
        <p:pic>
          <p:nvPicPr>
            <p:cNvPr id="1865055693" name="Рисунок 279768717"/>
            <p:cNvPicPr>
              <a:picLocks noChangeAspect="1"/>
            </p:cNvPicPr>
            <p:nvPr/>
          </p:nvPicPr>
          <p:blipFill>
            <a:blip r:embed="rId2"/>
            <a:srcRect l="10747" t="47332" r="77808" b="41513"/>
            <a:stretch/>
          </p:blipFill>
          <p:spPr bwMode="auto">
            <a:xfrm>
              <a:off x="1267587" y="1202810"/>
              <a:ext cx="342367" cy="290310"/>
            </a:xfrm>
            <a:prstGeom prst="ellipse">
              <a:avLst/>
            </a:prstGeom>
          </p:spPr>
        </p:pic>
        <p:pic>
          <p:nvPicPr>
            <p:cNvPr id="1002689107" name="Рисунок 706100497"/>
            <p:cNvPicPr>
              <a:picLocks noChangeAspect="1"/>
            </p:cNvPicPr>
            <p:nvPr/>
          </p:nvPicPr>
          <p:blipFill>
            <a:blip r:embed="rId3"/>
            <a:stretch/>
          </p:blipFill>
          <p:spPr bwMode="auto">
            <a:xfrm>
              <a:off x="576798" y="1202810"/>
              <a:ext cx="325360" cy="279277"/>
            </a:xfrm>
            <a:prstGeom prst="ellipse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40698713" name="Title 1"/>
          <p:cNvSpPr>
            <a:spLocks noGrp="1"/>
          </p:cNvSpPr>
          <p:nvPr>
            <p:ph type="title"/>
          </p:nvPr>
        </p:nvSpPr>
        <p:spPr bwMode="auto">
          <a:xfrm>
            <a:off x="611285" y="152335"/>
            <a:ext cx="11245047" cy="1077496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24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Наставничество</a:t>
            </a:r>
            <a:r>
              <a:rPr lang="ru-RU" sz="2400">
                <a:latin typeface="Book Antiqua"/>
                <a:ea typeface="Book Antiqua"/>
                <a:cs typeface="Book Antiqua"/>
              </a:rPr>
              <a:t> - </a:t>
            </a:r>
            <a:r>
              <a:rPr sz="2400" b="0" i="0" u="none">
                <a:solidFill>
                  <a:srgbClr val="333333"/>
                </a:solidFill>
                <a:latin typeface="Book Antiqua"/>
                <a:ea typeface="Book Antiqua"/>
                <a:cs typeface="Book Antiqua"/>
              </a:rPr>
              <a:t>отношения, в которых опытный или более сведущий человек помогает менее опытному или менее сведущему усвоить определенные компетенции.</a:t>
            </a:r>
            <a:endParaRPr sz="2400">
              <a:latin typeface="Book Antiqua"/>
              <a:ea typeface="Book Antiqua"/>
              <a:cs typeface="Book Antiqua"/>
            </a:endParaRPr>
          </a:p>
        </p:txBody>
      </p:sp>
      <p:sp>
        <p:nvSpPr>
          <p:cNvPr id="2137650114" name=" 2137650113"/>
          <p:cNvSpPr/>
          <p:nvPr/>
        </p:nvSpPr>
        <p:spPr bwMode="auto">
          <a:xfrm>
            <a:off x="6211410" y="3901730"/>
            <a:ext cx="13585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544200035" name="Рисунок 544200034"/>
          <p:cNvPicPr>
            <a:picLocks noChangeAspect="1"/>
          </p:cNvPicPr>
          <p:nvPr/>
        </p:nvPicPr>
        <p:blipFill>
          <a:blip r:embed="rId2"/>
          <a:srcRect l="26131" t="17410" r="35009" b="5897"/>
          <a:stretch/>
        </p:blipFill>
        <p:spPr bwMode="auto">
          <a:xfrm>
            <a:off x="611285" y="1474935"/>
            <a:ext cx="4701208" cy="5219383"/>
          </a:xfrm>
          <a:prstGeom prst="rect">
            <a:avLst/>
          </a:prstGeom>
        </p:spPr>
      </p:pic>
      <p:sp>
        <p:nvSpPr>
          <p:cNvPr id="1030005663" name=" 1030005662"/>
          <p:cNvSpPr/>
          <p:nvPr/>
        </p:nvSpPr>
        <p:spPr bwMode="auto">
          <a:xfrm>
            <a:off x="5777217" y="3616162"/>
            <a:ext cx="19134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060290500" name="Рисунок 1060290499"/>
          <p:cNvPicPr>
            <a:picLocks noChangeAspect="1"/>
          </p:cNvPicPr>
          <p:nvPr/>
        </p:nvPicPr>
        <p:blipFill>
          <a:blip r:embed="rId3"/>
          <a:srcRect l="24875" t="16334" r="35248" b="8590"/>
          <a:stretch/>
        </p:blipFill>
        <p:spPr bwMode="auto">
          <a:xfrm>
            <a:off x="6279337" y="1332501"/>
            <a:ext cx="5197402" cy="55042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59669664" name="Title 1"/>
          <p:cNvSpPr>
            <a:spLocks noGrp="1"/>
          </p:cNvSpPr>
          <p:nvPr>
            <p:ph type="title"/>
          </p:nvPr>
        </p:nvSpPr>
        <p:spPr bwMode="auto">
          <a:xfrm>
            <a:off x="1041645" y="207915"/>
            <a:ext cx="10515600" cy="605870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/>
          <a:p>
            <a:pPr algn="ctr">
              <a:defRPr/>
            </a:pPr>
            <a:r>
              <a:rPr lang="ru-RU" sz="3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Непрерывное образование работников</a:t>
            </a:r>
            <a:endParaRPr sz="3600" b="0">
              <a:latin typeface="Book Antiqua"/>
              <a:ea typeface="Book Antiqua"/>
              <a:cs typeface="Book Antiqua"/>
            </a:endParaRPr>
          </a:p>
        </p:txBody>
      </p:sp>
      <p:sp>
        <p:nvSpPr>
          <p:cNvPr id="7591816" name=" 7591815"/>
          <p:cNvSpPr/>
          <p:nvPr/>
        </p:nvSpPr>
        <p:spPr bwMode="auto">
          <a:xfrm>
            <a:off x="509562" y="889023"/>
            <a:ext cx="11199025" cy="8229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>
              <a:defRPr/>
            </a:pPr>
            <a:r>
              <a:rPr sz="1600" b="0" i="0" u="none">
                <a:solidFill>
                  <a:srgbClr val="333333"/>
                </a:solidFill>
                <a:latin typeface="Book Antiqua"/>
                <a:ea typeface="Book Antiqua"/>
                <a:cs typeface="Book Antiqua"/>
              </a:rPr>
              <a:t>это процесс роста образовательного (общего и профессионального) потенциала личности в течение всей жизни на основе использования системы государственных и общественных институтов и в соответствии с потребностями личности и общества</a:t>
            </a:r>
            <a:endParaRPr/>
          </a:p>
        </p:txBody>
      </p:sp>
      <p:pic>
        <p:nvPicPr>
          <p:cNvPr id="732056531" name="Рисунок 1582870915"/>
          <p:cNvPicPr>
            <a:picLocks noChangeAspect="1"/>
          </p:cNvPicPr>
          <p:nvPr/>
        </p:nvPicPr>
        <p:blipFill>
          <a:blip r:embed="rId2"/>
          <a:srcRect l="548" t="6386" r="17938" b="21739"/>
          <a:stretch/>
        </p:blipFill>
        <p:spPr bwMode="auto">
          <a:xfrm>
            <a:off x="509562" y="1784961"/>
            <a:ext cx="4263863" cy="2551110"/>
          </a:xfrm>
          <a:prstGeom prst="rect">
            <a:avLst/>
          </a:prstGeom>
        </p:spPr>
      </p:pic>
      <p:pic>
        <p:nvPicPr>
          <p:cNvPr id="280277175" name="Рисунок 1187029735"/>
          <p:cNvPicPr>
            <a:picLocks noChangeAspect="1"/>
          </p:cNvPicPr>
          <p:nvPr/>
        </p:nvPicPr>
        <p:blipFill>
          <a:blip r:embed="rId3"/>
          <a:srcRect l="28666" t="42540" r="29507" b="22768"/>
          <a:stretch/>
        </p:blipFill>
        <p:spPr bwMode="auto">
          <a:xfrm>
            <a:off x="509562" y="4629051"/>
            <a:ext cx="4263863" cy="2163687"/>
          </a:xfrm>
          <a:prstGeom prst="rect">
            <a:avLst/>
          </a:prstGeom>
        </p:spPr>
      </p:pic>
      <p:pic>
        <p:nvPicPr>
          <p:cNvPr id="1047754372" name="Рисунок 661162127"/>
          <p:cNvPicPr>
            <a:picLocks noChangeAspect="1"/>
          </p:cNvPicPr>
          <p:nvPr/>
        </p:nvPicPr>
        <p:blipFill>
          <a:blip r:embed="rId4"/>
          <a:srcRect l="34997" t="22740" r="33973" b="23200"/>
          <a:stretch/>
        </p:blipFill>
        <p:spPr bwMode="auto">
          <a:xfrm>
            <a:off x="5158515" y="3001454"/>
            <a:ext cx="2148012" cy="2105170"/>
          </a:xfrm>
          <a:prstGeom prst="rect">
            <a:avLst/>
          </a:prstGeom>
        </p:spPr>
      </p:pic>
      <p:sp>
        <p:nvSpPr>
          <p:cNvPr id="907074697" name=" 907074696"/>
          <p:cNvSpPr/>
          <p:nvPr/>
        </p:nvSpPr>
        <p:spPr bwMode="auto">
          <a:xfrm>
            <a:off x="7037936" y="3606257"/>
            <a:ext cx="14056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262315021" name="Рисунок 1262315020"/>
          <p:cNvPicPr>
            <a:picLocks noChangeAspect="1"/>
          </p:cNvPicPr>
          <p:nvPr/>
        </p:nvPicPr>
        <p:blipFill>
          <a:blip r:embed="rId5"/>
          <a:srcRect l="24722" t="16309" r="35367" b="6051"/>
          <a:stretch/>
        </p:blipFill>
        <p:spPr bwMode="auto">
          <a:xfrm>
            <a:off x="7388649" y="1579294"/>
            <a:ext cx="4523170" cy="49494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17474249" name="TextBox 5"/>
          <p:cNvSpPr txBox="1"/>
          <p:nvPr/>
        </p:nvSpPr>
        <p:spPr bwMode="auto">
          <a:xfrm>
            <a:off x="1013903" y="4881743"/>
            <a:ext cx="10801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2060"/>
                </a:solidFill>
                <a:latin typeface="PT Astra Serif"/>
                <a:ea typeface="PT Astra Serif"/>
              </a:rPr>
              <a:t>Работа проводится на основании утвержденного регионального </a:t>
            </a:r>
            <a:r>
              <a:rPr lang="ru-RU" sz="2000" b="1" dirty="0" smtClean="0">
                <a:solidFill>
                  <a:srgbClr val="002060"/>
                </a:solidFill>
                <a:latin typeface="PT Astra Serif"/>
                <a:ea typeface="PT Astra Serif"/>
              </a:rPr>
              <a:t>Положения </a:t>
            </a:r>
            <a:r>
              <a:rPr lang="ru-RU" sz="2000" b="1" dirty="0">
                <a:solidFill>
                  <a:srgbClr val="002060"/>
                </a:solidFill>
                <a:latin typeface="PT Astra Serif"/>
                <a:ea typeface="PT Astra Serif"/>
              </a:rPr>
              <a:t>о непрерывном образовании специалистов сферы </a:t>
            </a:r>
            <a:r>
              <a:rPr lang="ru-RU" sz="2000" b="1" dirty="0" err="1" smtClean="0">
                <a:solidFill>
                  <a:srgbClr val="002060"/>
                </a:solidFill>
                <a:latin typeface="PT Astra Serif"/>
                <a:ea typeface="PT Astra Serif"/>
              </a:rPr>
              <a:t>ФКиС</a:t>
            </a:r>
            <a:r>
              <a:rPr lang="ru-RU" sz="2000" b="1" dirty="0" smtClean="0">
                <a:solidFill>
                  <a:srgbClr val="002060"/>
                </a:solidFill>
                <a:latin typeface="PT Astra Serif"/>
                <a:ea typeface="PT Astra Serif"/>
              </a:rPr>
              <a:t>       </a:t>
            </a:r>
            <a:r>
              <a:rPr lang="ru-RU" sz="2000" b="1" dirty="0" smtClean="0">
                <a:solidFill>
                  <a:srgbClr val="FF0000"/>
                </a:solidFill>
                <a:latin typeface="PT Astra Serif"/>
                <a:ea typeface="PT Astra Serif"/>
              </a:rPr>
              <a:t>срок: до 30 января 2023 г</a:t>
            </a:r>
            <a:endParaRPr sz="2000" b="1" dirty="0">
              <a:solidFill>
                <a:srgbClr val="FF0000"/>
              </a:solidFill>
              <a:latin typeface="PT Astra Serif"/>
              <a:ea typeface="PT Astra Serif"/>
            </a:endParaRPr>
          </a:p>
        </p:txBody>
      </p:sp>
      <p:sp>
        <p:nvSpPr>
          <p:cNvPr id="1357012572" name="Прямоугольник 4"/>
          <p:cNvSpPr/>
          <p:nvPr/>
        </p:nvSpPr>
        <p:spPr bwMode="auto">
          <a:xfrm>
            <a:off x="2783632" y="1700189"/>
            <a:ext cx="10106845" cy="2529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Шаг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I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    </a:t>
            </a:r>
            <a:r>
              <a:rPr lang="ru-RU" sz="3200" dirty="0">
                <a:latin typeface="PT Astra Serif"/>
                <a:cs typeface="PT Astra Serif"/>
              </a:rPr>
              <a:t>Специалист выбирает мероприятия </a:t>
            </a:r>
            <a:endParaRPr dirty="0"/>
          </a:p>
          <a:p>
            <a:pPr algn="just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Шаг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II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  </a:t>
            </a:r>
            <a:r>
              <a:rPr lang="ru-RU" sz="3200" dirty="0">
                <a:latin typeface="PT Astra Serif"/>
                <a:cs typeface="PT Astra Serif"/>
              </a:rPr>
              <a:t>Согласовывает с методистом </a:t>
            </a:r>
            <a:endParaRPr dirty="0"/>
          </a:p>
          <a:p>
            <a:pPr algn="just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Шаг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III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  <a:cs typeface="PT Astra Serif"/>
              </a:rPr>
              <a:t> </a:t>
            </a:r>
            <a:r>
              <a:rPr lang="ru-RU" sz="3200" dirty="0">
                <a:latin typeface="PT Astra Serif"/>
                <a:cs typeface="PT Astra Serif"/>
              </a:rPr>
              <a:t>Траектория утверждается приказом по СШ </a:t>
            </a:r>
            <a:endParaRPr dirty="0"/>
          </a:p>
          <a:p>
            <a:pPr algn="just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</a:rPr>
              <a:t>Шаг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PT Astra Serif"/>
              </a:rPr>
              <a:t>IV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</a:rPr>
              <a:t> </a:t>
            </a:r>
            <a:r>
              <a:rPr lang="ru-RU" sz="3200" dirty="0">
                <a:latin typeface="PT Astra Serif"/>
              </a:rPr>
              <a:t>Контроль заместителем директора СШ </a:t>
            </a:r>
            <a:endParaRPr dirty="0"/>
          </a:p>
          <a:p>
            <a:pPr algn="just">
              <a:defRPr/>
            </a:pP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</a:rPr>
              <a:t>Шаг </a:t>
            </a:r>
            <a:r>
              <a:rPr lang="en-US" sz="3200" dirty="0">
                <a:solidFill>
                  <a:schemeClr val="accent1">
                    <a:lumMod val="50000"/>
                  </a:schemeClr>
                </a:solidFill>
                <a:latin typeface="PT Astra Serif"/>
              </a:rPr>
              <a:t>V </a:t>
            </a:r>
            <a:r>
              <a:rPr lang="ru-RU" sz="3200" dirty="0">
                <a:solidFill>
                  <a:schemeClr val="accent1">
                    <a:lumMod val="50000"/>
                  </a:schemeClr>
                </a:solidFill>
                <a:latin typeface="PT Astra Serif"/>
              </a:rPr>
              <a:t>  </a:t>
            </a:r>
            <a:r>
              <a:rPr lang="ru-RU" sz="3200" dirty="0">
                <a:latin typeface="PT Astra Serif"/>
              </a:rPr>
              <a:t>Сопровождение ЦСП</a:t>
            </a:r>
            <a:endParaRPr lang="ru-RU" sz="3200" dirty="0"/>
          </a:p>
        </p:txBody>
      </p:sp>
      <p:sp>
        <p:nvSpPr>
          <p:cNvPr id="66233340" name="Title 1"/>
          <p:cNvSpPr>
            <a:spLocks noGrp="1"/>
          </p:cNvSpPr>
          <p:nvPr/>
        </p:nvSpPr>
        <p:spPr bwMode="auto">
          <a:xfrm>
            <a:off x="1013903" y="207915"/>
            <a:ext cx="10515600" cy="874048"/>
          </a:xfrm>
        </p:spPr>
        <p:txBody>
          <a:bodyPr vertOverflow="overflow" horzOverflow="clip" vert="horz" wrap="square" lIns="91440" tIns="45720" rIns="91440" bIns="45720" numCol="1" spcCol="0" rtlCol="0" fromWordArt="0" anchor="ctr" anchorCtr="0" forceAA="0" compatLnSpc="0">
            <a:norm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3600" b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Непрерывное образование работников</a:t>
            </a:r>
            <a:endParaRPr sz="3600" b="0">
              <a:latin typeface="Book Antiqua"/>
              <a:ea typeface="Book Antiqua"/>
              <a:cs typeface="Book Antiqua"/>
            </a:endParaRPr>
          </a:p>
        </p:txBody>
      </p:sp>
      <p:sp>
        <p:nvSpPr>
          <p:cNvPr id="481601618" name=" 481601617"/>
          <p:cNvSpPr/>
          <p:nvPr/>
        </p:nvSpPr>
        <p:spPr bwMode="auto">
          <a:xfrm>
            <a:off x="5968559" y="3291840"/>
            <a:ext cx="526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855648640" name="Рисунок 85564863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1">
            <a:off x="335360" y="1336696"/>
            <a:ext cx="2160240" cy="3240361"/>
          </a:xfrm>
          <a:prstGeom prst="flowChartAlternateProcess">
            <a:avLst/>
          </a:prstGeom>
        </p:spPr>
      </p:pic>
      <p:sp>
        <p:nvSpPr>
          <p:cNvPr id="7" name="TextBox 5"/>
          <p:cNvSpPr txBox="1"/>
          <p:nvPr/>
        </p:nvSpPr>
        <p:spPr bwMode="auto">
          <a:xfrm>
            <a:off x="1013903" y="5821715"/>
            <a:ext cx="108013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solidFill>
                  <a:srgbClr val="002060"/>
                </a:solidFill>
                <a:latin typeface="PT Astra Serif"/>
                <a:ea typeface="PT Astra Serif"/>
              </a:rPr>
              <a:t>Обучение специалистов  по использованию функций АИС в рамках непрерывного образования работников </a:t>
            </a:r>
            <a:r>
              <a:rPr lang="ru-RU" sz="2000" b="1" dirty="0" smtClean="0">
                <a:solidFill>
                  <a:srgbClr val="FF0000"/>
                </a:solidFill>
                <a:latin typeface="PT Astra Serif"/>
                <a:ea typeface="PT Astra Serif"/>
              </a:rPr>
              <a:t>до 15 января 2023 г</a:t>
            </a:r>
            <a:endParaRPr sz="2000" b="1" dirty="0">
              <a:solidFill>
                <a:srgbClr val="FF0000"/>
              </a:solidFill>
              <a:latin typeface="PT Astra Serif"/>
              <a:ea typeface="PT Astra Serif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94309801" name=" 1694309800"/>
          <p:cNvSpPr/>
          <p:nvPr/>
        </p:nvSpPr>
        <p:spPr bwMode="auto">
          <a:xfrm>
            <a:off x="694144" y="5183697"/>
            <a:ext cx="4868279" cy="76203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sz="2200" b="1" i="0" u="none">
                <a:solidFill>
                  <a:srgbClr val="1C3467"/>
                </a:solidFill>
                <a:latin typeface="Book Antiqua"/>
                <a:ea typeface="Book Antiqua"/>
                <a:cs typeface="Book Antiqua"/>
              </a:rPr>
              <a:t>2023 год в России объявлен Годом педагога и наставника</a:t>
            </a:r>
            <a:endParaRPr/>
          </a:p>
        </p:txBody>
      </p:sp>
      <p:sp>
        <p:nvSpPr>
          <p:cNvPr id="1018325788" name=" 1018325787"/>
          <p:cNvSpPr/>
          <p:nvPr/>
        </p:nvSpPr>
        <p:spPr bwMode="auto">
          <a:xfrm>
            <a:off x="6388780" y="4006215"/>
            <a:ext cx="56107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799191120" name=" 799191119"/>
          <p:cNvSpPr/>
          <p:nvPr/>
        </p:nvSpPr>
        <p:spPr bwMode="auto">
          <a:xfrm>
            <a:off x="5968559" y="3291840"/>
            <a:ext cx="5872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734889365" name="Рисунок 173488936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45832" y="1260032"/>
            <a:ext cx="5082974" cy="3181209"/>
          </a:xfrm>
          <a:prstGeom prst="flowChartAlternateProcess">
            <a:avLst/>
          </a:prstGeom>
        </p:spPr>
      </p:pic>
      <p:sp>
        <p:nvSpPr>
          <p:cNvPr id="334905270" name=" 334905269"/>
          <p:cNvSpPr/>
          <p:nvPr/>
        </p:nvSpPr>
        <p:spPr bwMode="auto">
          <a:xfrm>
            <a:off x="6276727" y="5051947"/>
            <a:ext cx="5749967" cy="1097316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sz="2200" b="1" i="0" u="none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Губернатор автономного округа Дмитрий Артюхов объявил 2023 год Годом знаний</a:t>
            </a:r>
            <a:endParaRPr/>
          </a:p>
        </p:txBody>
      </p:sp>
      <p:sp>
        <p:nvSpPr>
          <p:cNvPr id="836105812" name=" 836105811"/>
          <p:cNvSpPr/>
          <p:nvPr/>
        </p:nvSpPr>
        <p:spPr bwMode="auto">
          <a:xfrm>
            <a:off x="7383374" y="4817901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2079592" name="Рисунок 142079591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388779" y="1211430"/>
            <a:ext cx="5313865" cy="3229810"/>
          </a:xfrm>
          <a:prstGeom prst="flowChartAlternateProcess">
            <a:avLst/>
          </a:prstGeom>
        </p:spPr>
      </p:pic>
      <p:sp>
        <p:nvSpPr>
          <p:cNvPr id="1793410982" name="TextBox 1793410981"/>
          <p:cNvSpPr txBox="1"/>
          <p:nvPr/>
        </p:nvSpPr>
        <p:spPr bwMode="auto">
          <a:xfrm>
            <a:off x="3447128" y="350183"/>
            <a:ext cx="6429561" cy="4572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4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2023 год - год новых возможностей</a:t>
            </a:r>
            <a:endParaRPr sz="2400" b="1">
              <a:solidFill>
                <a:srgbClr val="C00000"/>
              </a:solidFill>
              <a:latin typeface="Book Antiqua"/>
              <a:ea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7852435" name=" 557852434"/>
          <p:cNvSpPr/>
          <p:nvPr/>
        </p:nvSpPr>
        <p:spPr bwMode="auto">
          <a:xfrm>
            <a:off x="6458681" y="3800456"/>
            <a:ext cx="11736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881757164" name="Рисунок 1881757163"/>
          <p:cNvPicPr>
            <a:picLocks noChangeAspect="1"/>
          </p:cNvPicPr>
          <p:nvPr/>
        </p:nvPicPr>
        <p:blipFill>
          <a:blip r:embed="rId2"/>
          <a:srcRect t="3126" r="52401" b="55844"/>
          <a:stretch/>
        </p:blipFill>
        <p:spPr bwMode="auto">
          <a:xfrm>
            <a:off x="287147" y="676396"/>
            <a:ext cx="7565460" cy="3668293"/>
          </a:xfrm>
          <a:prstGeom prst="rect">
            <a:avLst/>
          </a:prstGeom>
        </p:spPr>
      </p:pic>
      <p:sp>
        <p:nvSpPr>
          <p:cNvPr id="723503186" name=" 723503185"/>
          <p:cNvSpPr/>
          <p:nvPr/>
        </p:nvSpPr>
        <p:spPr bwMode="auto">
          <a:xfrm>
            <a:off x="7423752" y="4161792"/>
            <a:ext cx="11736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82027772" name="Рисунок 2082027771"/>
          <p:cNvPicPr>
            <a:picLocks noChangeAspect="1"/>
          </p:cNvPicPr>
          <p:nvPr/>
        </p:nvPicPr>
        <p:blipFill>
          <a:blip r:embed="rId3"/>
          <a:srcRect l="972" t="3714" b="14097"/>
          <a:stretch/>
        </p:blipFill>
        <p:spPr bwMode="auto">
          <a:xfrm>
            <a:off x="5447766" y="3633999"/>
            <a:ext cx="6401734" cy="2988633"/>
          </a:xfrm>
          <a:prstGeom prst="rect">
            <a:avLst/>
          </a:prstGeom>
        </p:spPr>
      </p:pic>
      <p:sp>
        <p:nvSpPr>
          <p:cNvPr id="1201327074" name="TextBox 1201327073"/>
          <p:cNvSpPr txBox="1"/>
          <p:nvPr/>
        </p:nvSpPr>
        <p:spPr bwMode="auto">
          <a:xfrm>
            <a:off x="518810" y="138713"/>
            <a:ext cx="11514320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Ознакомление с Информационным ресурсом по научно-методической деятельности ГАУ ЯНАО «ЦСП</a:t>
            </a:r>
            <a:endParaRPr>
              <a:solidFill>
                <a:srgbClr val="00206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4331121" name=" 1134331120"/>
          <p:cNvSpPr/>
          <p:nvPr/>
        </p:nvSpPr>
        <p:spPr bwMode="auto">
          <a:xfrm>
            <a:off x="6338462" y="3588801"/>
            <a:ext cx="12660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1678081105" name="TextBox 1678081104"/>
          <p:cNvSpPr txBox="1"/>
          <p:nvPr/>
        </p:nvSpPr>
        <p:spPr bwMode="auto">
          <a:xfrm>
            <a:off x="2218632" y="591844"/>
            <a:ext cx="823965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latin typeface="Book Antiqua"/>
                <a:ea typeface="Book Antiqua"/>
                <a:cs typeface="Book Antiqua"/>
              </a:rPr>
              <a:t>Контакты специалистов ГАУ ЯНАО «ЦСП»  для консультаций:</a:t>
            </a:r>
            <a:endParaRPr>
              <a:latin typeface="Book Antiqua"/>
              <a:ea typeface="Book Antiqua"/>
              <a:cs typeface="Book Antiqua"/>
            </a:endParaRPr>
          </a:p>
        </p:txBody>
      </p:sp>
      <p:sp>
        <p:nvSpPr>
          <p:cNvPr id="375224181" name=" 375224180"/>
          <p:cNvSpPr/>
          <p:nvPr/>
        </p:nvSpPr>
        <p:spPr bwMode="auto">
          <a:xfrm>
            <a:off x="6569651" y="4494024"/>
            <a:ext cx="12751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223550151" name="Рисунок 122355015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82688" y="1485519"/>
            <a:ext cx="3304325" cy="3304325"/>
          </a:xfrm>
          <a:prstGeom prst="flowChartAlternateProcess">
            <a:avLst/>
          </a:prstGeom>
        </p:spPr>
      </p:pic>
      <p:sp>
        <p:nvSpPr>
          <p:cNvPr id="320431003" name="TextBox 320431002"/>
          <p:cNvSpPr txBox="1"/>
          <p:nvPr/>
        </p:nvSpPr>
        <p:spPr bwMode="auto">
          <a:xfrm>
            <a:off x="4301067" y="1415544"/>
            <a:ext cx="7094940" cy="357001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 sz="2000" b="1" i="1" dirty="0">
                <a:solidFill>
                  <a:srgbClr val="1B8F4F"/>
                </a:solidFill>
                <a:latin typeface="Book Antiqua"/>
                <a:ea typeface="Book Antiqua"/>
                <a:cs typeface="Book Antiqua"/>
              </a:rPr>
              <a:t>СТАНЬ ЧЕМПИОНОМ, АИС «</a:t>
            </a:r>
            <a:r>
              <a:rPr lang="ru-RU" sz="2000" b="1" i="1" dirty="0" err="1">
                <a:solidFill>
                  <a:srgbClr val="1B8F4F"/>
                </a:solidFill>
                <a:latin typeface="Book Antiqua"/>
                <a:ea typeface="Book Antiqua"/>
                <a:cs typeface="Book Antiqua"/>
              </a:rPr>
              <a:t>Лспорт</a:t>
            </a:r>
            <a:r>
              <a:rPr lang="ru-RU" sz="2000" b="1" i="1" dirty="0">
                <a:solidFill>
                  <a:srgbClr val="1B8F4F"/>
                </a:solidFill>
                <a:latin typeface="Book Antiqua"/>
                <a:ea typeface="Book Antiqua"/>
                <a:cs typeface="Book Antiqua"/>
              </a:rPr>
              <a:t>»:</a:t>
            </a:r>
            <a:endParaRPr sz="2000" b="1" i="1" dirty="0">
              <a:solidFill>
                <a:srgbClr val="1B8F4F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2000" dirty="0">
                <a:latin typeface="Book Antiqua"/>
                <a:ea typeface="Book Antiqua"/>
                <a:cs typeface="Book Antiqua"/>
              </a:rPr>
              <a:t>Беков Хасан Магомедович, </a:t>
            </a:r>
            <a:endParaRPr dirty="0"/>
          </a:p>
          <a:p>
            <a:pPr>
              <a:defRPr/>
            </a:pPr>
            <a:r>
              <a:rPr lang="ru-RU" sz="2000" dirty="0" err="1">
                <a:latin typeface="Book Antiqua"/>
                <a:ea typeface="Book Antiqua"/>
                <a:cs typeface="Book Antiqua"/>
              </a:rPr>
              <a:t>Сединкин</a:t>
            </a:r>
            <a:r>
              <a:rPr lang="ru-RU" sz="2000" dirty="0">
                <a:latin typeface="Book Antiqua"/>
                <a:ea typeface="Book Antiqua"/>
                <a:cs typeface="Book Antiqua"/>
              </a:rPr>
              <a:t> Александр Сергеевич - 8 </a:t>
            </a:r>
            <a:r>
              <a:rPr lang="ru-RU" sz="2000" dirty="0" smtClean="0">
                <a:latin typeface="Book Antiqua"/>
                <a:ea typeface="Book Antiqua"/>
                <a:cs typeface="Book Antiqua"/>
              </a:rPr>
              <a:t>34922-44 115</a:t>
            </a:r>
            <a:endParaRPr dirty="0"/>
          </a:p>
          <a:p>
            <a:pPr>
              <a:defRPr/>
            </a:pPr>
            <a:endParaRPr sz="2000" dirty="0"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2000" b="1" i="1" dirty="0">
                <a:solidFill>
                  <a:srgbClr val="1B8F4F"/>
                </a:solidFill>
                <a:latin typeface="Book Antiqua"/>
                <a:ea typeface="Book Antiqua"/>
                <a:cs typeface="Book Antiqua"/>
              </a:rPr>
              <a:t>Антидопинг, НМО:</a:t>
            </a:r>
            <a:endParaRPr sz="2000" b="1" i="1" dirty="0">
              <a:solidFill>
                <a:srgbClr val="1B8F4F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2000" dirty="0">
                <a:latin typeface="Book Antiqua"/>
                <a:ea typeface="Book Antiqua"/>
                <a:cs typeface="Book Antiqua"/>
              </a:rPr>
              <a:t>Кириченко Елена Дмитриевна - </a:t>
            </a:r>
            <a:r>
              <a:rPr lang="ru-RU" sz="20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8 </a:t>
            </a:r>
            <a:r>
              <a:rPr lang="ru-RU" sz="2000" b="0" i="0" u="none" strike="noStrike" cap="none" spc="0" dirty="0" smtClean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34922-44 115</a:t>
            </a:r>
            <a:endParaRPr sz="2000" b="0" i="0" u="none" strike="noStrike" cap="none" spc="0" dirty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endParaRPr sz="2000" dirty="0"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2000" b="1" i="1" u="none" strike="noStrike" cap="none" spc="0" dirty="0">
                <a:solidFill>
                  <a:srgbClr val="1B8F4F"/>
                </a:solidFill>
                <a:latin typeface="Book Antiqua"/>
                <a:ea typeface="Book Antiqua"/>
                <a:cs typeface="Book Antiqua"/>
              </a:rPr>
              <a:t>Методическое сопровождение работников:  </a:t>
            </a:r>
            <a:endParaRPr sz="2000" b="1" i="1" u="none" strike="noStrike" cap="none" spc="0" dirty="0">
              <a:solidFill>
                <a:srgbClr val="1B8F4F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20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Мамонтова Людмила Андреевна,</a:t>
            </a:r>
            <a:endParaRPr dirty="0"/>
          </a:p>
          <a:p>
            <a:pPr>
              <a:defRPr/>
            </a:pPr>
            <a:r>
              <a:rPr lang="ru-RU" sz="2000" dirty="0">
                <a:latin typeface="Book Antiqua"/>
                <a:ea typeface="Book Antiqua"/>
                <a:cs typeface="Book Antiqua"/>
              </a:rPr>
              <a:t>Глубоких Оксана Александровна </a:t>
            </a:r>
            <a:r>
              <a:rPr lang="ru-RU" sz="2000" b="0" i="0" u="none" strike="noStrike" cap="none" spc="0" dirty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- </a:t>
            </a:r>
            <a:r>
              <a:rPr lang="ru-RU" sz="2000" b="0" i="0" u="none" strike="noStrike" cap="none" spc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8 </a:t>
            </a:r>
            <a:r>
              <a:rPr lang="ru-RU" sz="2000" b="0" i="0" u="none" strike="noStrike" cap="none" spc="0" smtClean="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34922-44 115</a:t>
            </a:r>
            <a:endParaRPr sz="2000" b="0" i="0" u="none" strike="noStrike" cap="none" spc="0" dirty="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endParaRPr sz="2000" dirty="0">
              <a:latin typeface="Book Antiqua"/>
              <a:ea typeface="Book Antiqua"/>
              <a:cs typeface="Book Antiqua"/>
            </a:endParaRPr>
          </a:p>
        </p:txBody>
      </p:sp>
      <p:sp>
        <p:nvSpPr>
          <p:cNvPr id="29753210" name="TextBox 29753209"/>
          <p:cNvSpPr txBox="1"/>
          <p:nvPr/>
        </p:nvSpPr>
        <p:spPr bwMode="auto">
          <a:xfrm>
            <a:off x="1734047" y="6212314"/>
            <a:ext cx="9579584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Вся информация размещается на сайте ГАУ ЯНАО «ЦСП» (Информационный ресурс)  </a:t>
            </a:r>
            <a:endParaRPr>
              <a:solidFill>
                <a:srgbClr val="002060"/>
              </a:solidFill>
              <a:latin typeface="Book Antiqua"/>
              <a:ea typeface="Book Antiqua"/>
              <a:cs typeface="Book Antiqua"/>
            </a:endParaRPr>
          </a:p>
        </p:txBody>
      </p:sp>
      <p:sp>
        <p:nvSpPr>
          <p:cNvPr id="1511952007" name="TextBox 1511952006"/>
          <p:cNvSpPr txBox="1"/>
          <p:nvPr/>
        </p:nvSpPr>
        <p:spPr bwMode="auto">
          <a:xfrm>
            <a:off x="1279943" y="5296804"/>
            <a:ext cx="10239209" cy="36579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lang="ru-RU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Электронная почта отдела: </a:t>
            </a:r>
            <a:r>
              <a:rPr u="sng">
                <a:solidFill>
                  <a:schemeClr val="tx1"/>
                </a:solidFill>
                <a:latin typeface="Book Antiqua"/>
                <a:ea typeface="Book Antiqua"/>
                <a:cs typeface="Book Antiqua"/>
                <a:hlinkClick r:id="rId3" tooltip="mailto:csp-metod@yanao.ru"/>
              </a:rPr>
              <a:t>csp-metod@yanao.ru</a:t>
            </a:r>
            <a:r>
              <a:rPr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                  Служебная почта АИС «Лспорт»</a:t>
            </a:r>
            <a:endParaRPr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</TotalTime>
  <Words>436</Words>
  <Application>Microsoft Office PowerPoint</Application>
  <DocSecurity>0</DocSecurity>
  <PresentationFormat>Широкоэкранный</PresentationFormat>
  <Paragraphs>66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Book Antiqua</vt:lpstr>
      <vt:lpstr>Calibri</vt:lpstr>
      <vt:lpstr>Calibri Light</vt:lpstr>
      <vt:lpstr>Copperplate Gothic Bold</vt:lpstr>
      <vt:lpstr>PT Astra Serif</vt:lpstr>
      <vt:lpstr>Office Theme</vt:lpstr>
      <vt:lpstr>Методическая неделя - 2022</vt:lpstr>
      <vt:lpstr>Презентация PowerPoint</vt:lpstr>
      <vt:lpstr>Кванториум - </vt:lpstr>
      <vt:lpstr>Наставничество - отношения, в которых опытный или более сведущий человек помогает менее опытному или менее сведущему усвоить определенные компетенции.</vt:lpstr>
      <vt:lpstr>Непрерывное образование работников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User</dc:creator>
  <cp:keywords/>
  <dc:description/>
  <cp:lastModifiedBy>Тренер</cp:lastModifiedBy>
  <cp:revision>331</cp:revision>
  <dcterms:created xsi:type="dcterms:W3CDTF">2020-04-02T12:37:45Z</dcterms:created>
  <dcterms:modified xsi:type="dcterms:W3CDTF">2022-12-22T11:53:33Z</dcterms:modified>
  <cp:category/>
  <dc:identifier/>
  <cp:contentStatus/>
  <dc:language/>
  <cp:version/>
</cp:coreProperties>
</file>