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BEBEB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9D5889-0F51-4A11-BD22-7C3FFB0F0384}" type="datetimeFigureOut">
              <a:rPr lang="en-US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24B80A-506B-47C0-BF92-BE1E19B7E093}" type="slidenum">
              <a:rPr lang="en-US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sp-metod@yanao.r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177684" name="Title 1"/>
          <p:cNvSpPr>
            <a:spLocks noGrp="1"/>
          </p:cNvSpPr>
          <p:nvPr>
            <p:ph type="title"/>
          </p:nvPr>
        </p:nvSpPr>
        <p:spPr bwMode="auto">
          <a:xfrm>
            <a:off x="1212378" y="365124"/>
            <a:ext cx="10141421" cy="652107"/>
          </a:xfrm>
        </p:spPr>
        <p:txBody>
          <a:bodyPr/>
          <a:lstStyle/>
          <a:p>
            <a:pPr algn="ctr">
              <a:defRPr/>
            </a:pPr>
            <a:r>
              <a:rPr lang="ru-RU" sz="2400">
                <a:latin typeface="Book Antiqua"/>
                <a:ea typeface="Book Antiqua"/>
                <a:cs typeface="Book Antiqua"/>
              </a:rPr>
              <a:t>Методическая неделя - 2022</a:t>
            </a:r>
            <a:endParaRPr sz="24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1861496453" name="Content Placeholder 2"/>
          <p:cNvSpPr>
            <a:spLocks noGrp="1"/>
          </p:cNvSpPr>
          <p:nvPr>
            <p:ph idx="1"/>
          </p:nvPr>
        </p:nvSpPr>
        <p:spPr bwMode="auto">
          <a:xfrm>
            <a:off x="3979521" y="2108673"/>
            <a:ext cx="7374277" cy="169207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МЕТОДИЧЕСКОЕ СОПРОВОЖДЕНИЕ РАБОТНИКОВ 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СПОРТИВНОЙ ОТРАСЛИ ЯМАЛА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399704652" name="TextBox 1399704651"/>
          <p:cNvSpPr txBox="1"/>
          <p:nvPr/>
        </p:nvSpPr>
        <p:spPr bwMode="auto">
          <a:xfrm>
            <a:off x="5450293" y="5883087"/>
            <a:ext cx="308168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г. Салехард, 22.12.2022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pic>
        <p:nvPicPr>
          <p:cNvPr id="78140306" name="Рисунок 781403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870" y="1414742"/>
            <a:ext cx="3769411" cy="332179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 bwMode="auto">
          <a:xfrm>
            <a:off x="2330102" y="2104336"/>
            <a:ext cx="3778448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100">
              <a:solidFill>
                <a:prstClr val="white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5" name="矩形 5"/>
          <p:cNvSpPr/>
          <p:nvPr/>
        </p:nvSpPr>
        <p:spPr bwMode="auto">
          <a:xfrm>
            <a:off x="8134435" y="2296915"/>
            <a:ext cx="3621619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100">
              <a:solidFill>
                <a:prstClr val="white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" name="矩形 6"/>
          <p:cNvSpPr/>
          <p:nvPr/>
        </p:nvSpPr>
        <p:spPr bwMode="auto">
          <a:xfrm>
            <a:off x="576959" y="4412509"/>
            <a:ext cx="3731544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100">
              <a:solidFill>
                <a:prstClr val="white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" name="矩形 7"/>
          <p:cNvSpPr/>
          <p:nvPr/>
        </p:nvSpPr>
        <p:spPr bwMode="auto">
          <a:xfrm>
            <a:off x="6326634" y="4412509"/>
            <a:ext cx="3805413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sz="1100">
              <a:solidFill>
                <a:prstClr val="white"/>
              </a:solidFill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8" name="组合 8"/>
          <p:cNvGrpSpPr/>
          <p:nvPr/>
        </p:nvGrpSpPr>
        <p:grpSpPr bwMode="auto">
          <a:xfrm>
            <a:off x="582680" y="1877842"/>
            <a:ext cx="2240211" cy="1985482"/>
            <a:chOff x="0" y="0"/>
            <a:chExt cx="2240211" cy="1985482"/>
          </a:xfrm>
        </p:grpSpPr>
        <p:grpSp>
          <p:nvGrpSpPr>
            <p:cNvPr id="9" name="组合 9"/>
            <p:cNvGrpSpPr/>
            <p:nvPr/>
          </p:nvGrpSpPr>
          <p:grpSpPr bwMode="auto">
            <a:xfrm>
              <a:off x="0" y="0"/>
              <a:ext cx="2240211" cy="1985482"/>
              <a:chOff x="0" y="0"/>
              <a:chExt cx="2240211" cy="1985482"/>
            </a:xfrm>
          </p:grpSpPr>
          <p:sp>
            <p:nvSpPr>
              <p:cNvPr id="16" name="Freeform 5"/>
              <p:cNvSpPr/>
              <p:nvPr/>
            </p:nvSpPr>
            <p:spPr bwMode="auto">
              <a:xfrm>
                <a:off x="0" y="0"/>
                <a:ext cx="2240211" cy="198548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>
                <a:off x="145067" y="125716"/>
                <a:ext cx="1945855" cy="17245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</p:grpSp>
        <p:sp>
          <p:nvSpPr>
            <p:cNvPr id="10" name="文本框 72"/>
            <p:cNvSpPr txBox="1"/>
            <p:nvPr/>
          </p:nvSpPr>
          <p:spPr bwMode="auto">
            <a:xfrm>
              <a:off x="292380" y="673368"/>
              <a:ext cx="1763314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>
                  <a:latin typeface="Book Antiqua"/>
                  <a:ea typeface="Book Antiqua"/>
                  <a:cs typeface="Book Antiqua"/>
                </a:rPr>
                <a:t>Методическая деятельность</a:t>
              </a:r>
              <a:endParaRPr sz="1600" b="1">
                <a:latin typeface="Book Antiqua"/>
                <a:ea typeface="Book Antiqua"/>
                <a:cs typeface="Book Antiqua"/>
              </a:endParaRPr>
            </a:p>
          </p:txBody>
        </p:sp>
        <p:grpSp>
          <p:nvGrpSpPr>
            <p:cNvPr id="11" name="Group 909"/>
            <p:cNvGrpSpPr>
              <a:grpSpLocks noChangeAspect="1"/>
            </p:cNvGrpSpPr>
            <p:nvPr/>
          </p:nvGrpSpPr>
          <p:grpSpPr bwMode="auto">
            <a:xfrm>
              <a:off x="1298192" y="231698"/>
              <a:ext cx="313558" cy="267412"/>
              <a:chOff x="0" y="0"/>
              <a:chExt cx="313558" cy="267412"/>
            </a:xfrm>
            <a:solidFill>
              <a:schemeClr val="bg1"/>
            </a:solidFill>
          </p:grpSpPr>
          <p:sp>
            <p:nvSpPr>
              <p:cNvPr id="12" name="Freeform 910"/>
              <p:cNvSpPr/>
              <p:nvPr/>
            </p:nvSpPr>
            <p:spPr bwMode="auto">
              <a:xfrm>
                <a:off x="46146" y="111224"/>
                <a:ext cx="66261" cy="113590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 extrusionOk="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13" name="Freeform 911"/>
              <p:cNvSpPr/>
              <p:nvPr/>
            </p:nvSpPr>
            <p:spPr bwMode="auto">
              <a:xfrm>
                <a:off x="140805" y="70994"/>
                <a:ext cx="63894" cy="153821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 extrusionOk="0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15" name="Freeform 913"/>
              <p:cNvSpPr/>
              <p:nvPr/>
            </p:nvSpPr>
            <p:spPr bwMode="auto">
              <a:xfrm>
                <a:off x="0" y="0"/>
                <a:ext cx="313558" cy="267412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 extrusionOk="0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schemeClr val="bg1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</p:grpSp>
      </p:grpSp>
      <p:grpSp>
        <p:nvGrpSpPr>
          <p:cNvPr id="18" name="组合 19"/>
          <p:cNvGrpSpPr/>
          <p:nvPr/>
        </p:nvGrpSpPr>
        <p:grpSpPr bwMode="auto">
          <a:xfrm>
            <a:off x="3870396" y="4211561"/>
            <a:ext cx="2240211" cy="1985482"/>
            <a:chOff x="0" y="0"/>
            <a:chExt cx="2240211" cy="1985482"/>
          </a:xfrm>
        </p:grpSpPr>
        <p:grpSp>
          <p:nvGrpSpPr>
            <p:cNvPr id="19" name="组合 20"/>
            <p:cNvGrpSpPr/>
            <p:nvPr/>
          </p:nvGrpSpPr>
          <p:grpSpPr bwMode="auto">
            <a:xfrm>
              <a:off x="0" y="0"/>
              <a:ext cx="2240211" cy="1985482"/>
              <a:chOff x="0" y="0"/>
              <a:chExt cx="2240211" cy="1985482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0" y="0"/>
                <a:ext cx="2240211" cy="198548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>
                <a:off x="145067" y="125716"/>
                <a:ext cx="1945855" cy="17245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</p:grpSp>
        <p:grpSp>
          <p:nvGrpSpPr>
            <p:cNvPr id="20" name="Group 46"/>
            <p:cNvGrpSpPr>
              <a:grpSpLocks noChangeAspect="1"/>
            </p:cNvGrpSpPr>
            <p:nvPr/>
          </p:nvGrpSpPr>
          <p:grpSpPr bwMode="auto">
            <a:xfrm>
              <a:off x="1226498" y="221421"/>
              <a:ext cx="455170" cy="281801"/>
              <a:chOff x="0" y="0"/>
              <a:chExt cx="455170" cy="281801"/>
            </a:xfrm>
            <a:solidFill>
              <a:schemeClr val="bg1"/>
            </a:solidFill>
          </p:grpSpPr>
          <p:sp>
            <p:nvSpPr>
              <p:cNvPr id="22" name="Freeform 47"/>
              <p:cNvSpPr/>
              <p:nvPr/>
            </p:nvSpPr>
            <p:spPr bwMode="auto">
              <a:xfrm>
                <a:off x="113333" y="0"/>
                <a:ext cx="228504" cy="281801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 extrusionOk="0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0" y="52071"/>
                <a:ext cx="145495" cy="229728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 extrusionOk="0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309981" y="52071"/>
                <a:ext cx="145188" cy="229728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 extrusionOk="0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latin typeface="Book Antiqua"/>
                  <a:ea typeface="Book Antiqua"/>
                  <a:cs typeface="Book Antiqua"/>
                </a:endParaRPr>
              </a:p>
            </p:txBody>
          </p:sp>
        </p:grpSp>
        <p:sp>
          <p:nvSpPr>
            <p:cNvPr id="21" name="文本框 72"/>
            <p:cNvSpPr txBox="1"/>
            <p:nvPr/>
          </p:nvSpPr>
          <p:spPr bwMode="auto">
            <a:xfrm>
              <a:off x="134821" y="736925"/>
              <a:ext cx="2020934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>
                  <a:latin typeface="Book Antiqua"/>
                  <a:ea typeface="Book Antiqua"/>
                  <a:cs typeface="Book Antiqua"/>
                </a:rPr>
                <a:t>Организационная деятельность</a:t>
              </a:r>
              <a:endParaRPr sz="1600" b="1"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27" name="组合 29"/>
          <p:cNvGrpSpPr/>
          <p:nvPr/>
        </p:nvGrpSpPr>
        <p:grpSpPr bwMode="auto">
          <a:xfrm>
            <a:off x="9681585" y="4161294"/>
            <a:ext cx="2240211" cy="1985482"/>
            <a:chOff x="0" y="0"/>
            <a:chExt cx="2240211" cy="1985482"/>
          </a:xfrm>
        </p:grpSpPr>
        <p:grpSp>
          <p:nvGrpSpPr>
            <p:cNvPr id="28" name="组合 30"/>
            <p:cNvGrpSpPr/>
            <p:nvPr/>
          </p:nvGrpSpPr>
          <p:grpSpPr bwMode="auto">
            <a:xfrm>
              <a:off x="0" y="0"/>
              <a:ext cx="2240211" cy="1985482"/>
              <a:chOff x="0" y="0"/>
              <a:chExt cx="2240211" cy="1985482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0" y="0"/>
                <a:ext cx="2240211" cy="198548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>
                <a:off x="145067" y="125716"/>
                <a:ext cx="1945855" cy="17245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</p:grp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1293503" y="214541"/>
              <a:ext cx="359847" cy="359847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 extrusionOk="0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solidFill>
                  <a:srgbClr val="FFB850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0" name="文本框 72"/>
            <p:cNvSpPr txBox="1"/>
            <p:nvPr/>
          </p:nvSpPr>
          <p:spPr bwMode="auto">
            <a:xfrm>
              <a:off x="67526" y="786970"/>
              <a:ext cx="2146571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>
                  <a:latin typeface="Book Antiqua"/>
                  <a:ea typeface="Book Antiqua"/>
                  <a:cs typeface="Book Antiqua"/>
                </a:rPr>
                <a:t>Информационная деятельность</a:t>
              </a:r>
              <a:endParaRPr sz="1600" b="1"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33" name="组合 36"/>
          <p:cNvGrpSpPr/>
          <p:nvPr/>
        </p:nvGrpSpPr>
        <p:grpSpPr bwMode="auto">
          <a:xfrm>
            <a:off x="6110606" y="2187317"/>
            <a:ext cx="2259390" cy="1985482"/>
            <a:chOff x="0" y="0"/>
            <a:chExt cx="2259390" cy="1985482"/>
          </a:xfrm>
        </p:grpSpPr>
        <p:grpSp>
          <p:nvGrpSpPr>
            <p:cNvPr id="34" name="组合 37"/>
            <p:cNvGrpSpPr/>
            <p:nvPr/>
          </p:nvGrpSpPr>
          <p:grpSpPr bwMode="auto">
            <a:xfrm>
              <a:off x="0" y="0"/>
              <a:ext cx="2259390" cy="1985482"/>
              <a:chOff x="0" y="0"/>
              <a:chExt cx="2259390" cy="1985482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0" y="0"/>
                <a:ext cx="2259390" cy="198548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>
                <a:off x="146309" y="125716"/>
                <a:ext cx="1962514" cy="17245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 extrusionOk="0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sz="1100">
                  <a:solidFill>
                    <a:prstClr val="black"/>
                  </a:solidFill>
                  <a:latin typeface="Book Antiqua"/>
                  <a:ea typeface="Book Antiqua"/>
                  <a:cs typeface="Book Antiqua"/>
                </a:endParaRPr>
              </a:p>
            </p:txBody>
          </p:sp>
        </p:grpSp>
        <p:sp>
          <p:nvSpPr>
            <p:cNvPr id="35" name="Freeform 57"/>
            <p:cNvSpPr>
              <a:spLocks noEditPoints="1"/>
            </p:cNvSpPr>
            <p:nvPr/>
          </p:nvSpPr>
          <p:spPr bwMode="auto">
            <a:xfrm>
              <a:off x="654204" y="210589"/>
              <a:ext cx="352734" cy="35041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 extrusionOk="0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36" name="文本框 72"/>
            <p:cNvSpPr txBox="1"/>
            <p:nvPr/>
          </p:nvSpPr>
          <p:spPr bwMode="auto">
            <a:xfrm>
              <a:off x="275761" y="647409"/>
              <a:ext cx="1689071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600" b="1">
                  <a:latin typeface="Book Antiqua"/>
                  <a:ea typeface="Book Antiqua"/>
                  <a:cs typeface="Book Antiqua"/>
                </a:rPr>
                <a:t>Научная деятельность</a:t>
              </a:r>
              <a:endParaRPr sz="1600" b="1"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2838596" y="2176007"/>
            <a:ext cx="3173189" cy="1344594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КМС (2)/Семинары (3);</a:t>
            </a:r>
            <a:endParaRPr sz="1400"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Коллегия (2);</a:t>
            </a:r>
            <a:endParaRPr sz="1400"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Методические продукты (рекомендации, онлайн-курсы, сборники</a:t>
            </a:r>
            <a:r>
              <a:rPr lang="ru-RU" sz="140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ea typeface="Book Antiqua"/>
                <a:cs typeface="Book Antiqua"/>
              </a:rPr>
              <a:t>);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Методический «Кванториум».</a:t>
            </a:r>
            <a:endParaRPr sz="14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710353" y="4508946"/>
            <a:ext cx="3338714" cy="1514505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sz="1600">
                <a:latin typeface="Book Antiqua"/>
                <a:ea typeface="Book Antiqua"/>
                <a:cs typeface="Book Antiqua"/>
              </a:rPr>
              <a:t>-НПА </a:t>
            </a:r>
            <a:r>
              <a:rPr lang="ru-RU" sz="1400">
                <a:latin typeface="Book Antiqua"/>
                <a:ea typeface="Book Antiqua"/>
                <a:cs typeface="Book Antiqua"/>
              </a:rPr>
              <a:t>(приказы, Положения, Регламенты)</a:t>
            </a:r>
            <a:r>
              <a:rPr lang="ru-RU" sz="1600">
                <a:latin typeface="Book Antiqua"/>
                <a:ea typeface="Book Antiqua"/>
                <a:cs typeface="Book Antiqua"/>
              </a:rPr>
              <a:t>;</a:t>
            </a:r>
            <a:endParaRPr sz="1600"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>
                <a:latin typeface="Book Antiqua"/>
                <a:ea typeface="Book Antiqua"/>
                <a:cs typeface="Book Antiqua"/>
              </a:rPr>
              <a:t>Стань Чемпионом;</a:t>
            </a:r>
            <a:endParaRPr sz="1600"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>
                <a:latin typeface="Book Antiqua"/>
                <a:ea typeface="Book Antiqua"/>
                <a:cs typeface="Book Antiqua"/>
              </a:rPr>
              <a:t>Непрерывное образование работника;</a:t>
            </a:r>
            <a:endParaRPr sz="1600"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>
                <a:latin typeface="Book Antiqua"/>
                <a:ea typeface="Book Antiqua"/>
                <a:cs typeface="Book Antiqua"/>
              </a:rPr>
              <a:t>Лспорт.</a:t>
            </a:r>
            <a:endParaRPr sz="16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6300868" y="4568906"/>
            <a:ext cx="3487220" cy="1148745"/>
          </a:xfrm>
          <a:prstGeom prst="rect">
            <a:avLst/>
          </a:prstGeom>
          <a:noFill/>
          <a:ln>
            <a:noFill/>
          </a:ln>
        </p:spPr>
        <p:txBody>
          <a:bodyPr wrap="square" lIns="51429" tIns="25714" rIns="51429" bIns="25714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Сайт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мессенджеры-</a:t>
            </a:r>
            <a:r>
              <a:rPr lang="en-US">
                <a:latin typeface="Book Antiqua"/>
                <a:ea typeface="Book Antiqua"/>
                <a:cs typeface="Book Antiqua"/>
              </a:rPr>
              <a:t>viber</a:t>
            </a:r>
            <a:r>
              <a:rPr lang="ru-RU">
                <a:latin typeface="Book Antiqua"/>
                <a:ea typeface="Book Antiqua"/>
                <a:cs typeface="Book Antiqua"/>
              </a:rPr>
              <a:t>,</a:t>
            </a:r>
            <a:r>
              <a:rPr lang="en-US">
                <a:latin typeface="Book Antiqua"/>
                <a:ea typeface="Book Antiqua"/>
                <a:cs typeface="Book Antiqua"/>
              </a:rPr>
              <a:t> Telegram</a:t>
            </a:r>
            <a:r>
              <a:rPr lang="ru-RU">
                <a:latin typeface="Book Antiqua"/>
                <a:ea typeface="Book Antiqua"/>
                <a:cs typeface="Book Antiqua"/>
              </a:rPr>
              <a:t>;</a:t>
            </a:r>
            <a:endParaRPr>
              <a:latin typeface="Book Antiqua"/>
              <a:ea typeface="Book Antiqua"/>
              <a:cs typeface="Book Antiqua"/>
            </a:endParaRPr>
          </a:p>
          <a:p>
            <a:pPr marL="171450" indent="-171450">
              <a:buFontTx/>
              <a:buChar char="-"/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Библиотека документов;</a:t>
            </a:r>
            <a:endParaRPr/>
          </a:p>
          <a:p>
            <a:pPr marL="171450" indent="-171450">
              <a:buFontTx/>
              <a:buChar char="-"/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You Tube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.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42" name="矩形 50"/>
          <p:cNvSpPr>
            <a:spLocks noChangeArrowheads="1"/>
          </p:cNvSpPr>
          <p:nvPr/>
        </p:nvSpPr>
        <p:spPr bwMode="auto">
          <a:xfrm>
            <a:off x="8492228" y="2392872"/>
            <a:ext cx="3279636" cy="1423065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sz="1400">
                <a:latin typeface="Book Antiqua"/>
                <a:ea typeface="Book Antiqua"/>
                <a:cs typeface="Book Antiqua"/>
              </a:rPr>
              <a:t>Пилотный проект научно-методического обеспечения подготовки спортивного резерва на основе медико-биологического контроля</a:t>
            </a:r>
            <a:r>
              <a:rPr lang="ru-RU" sz="1600">
                <a:latin typeface="Book Antiqua"/>
                <a:ea typeface="Book Antiqua"/>
                <a:cs typeface="Book Antiqua"/>
              </a:rPr>
              <a:t> (Е.В. Леконцев)</a:t>
            </a:r>
            <a:endParaRPr sz="1600"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>
              <a:solidFill>
                <a:schemeClr val="tx1">
                  <a:lumMod val="75000"/>
                  <a:lumOff val="25000"/>
                </a:schemeClr>
              </a:solidFill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43" name="组合 51"/>
          <p:cNvGrpSpPr/>
          <p:nvPr/>
        </p:nvGrpSpPr>
        <p:grpSpPr bwMode="auto">
          <a:xfrm>
            <a:off x="656424" y="1378778"/>
            <a:ext cx="975510" cy="730762"/>
            <a:chOff x="0" y="0"/>
            <a:chExt cx="975510" cy="730762"/>
          </a:xfrm>
        </p:grpSpPr>
        <p:sp>
          <p:nvSpPr>
            <p:cNvPr id="44" name="Freeform 5"/>
            <p:cNvSpPr/>
            <p:nvPr/>
          </p:nvSpPr>
          <p:spPr bwMode="auto">
            <a:xfrm>
              <a:off x="53931" y="0"/>
              <a:ext cx="824516" cy="73076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solidFill>
                  <a:prstClr val="black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46" name="文本框 59"/>
            <p:cNvSpPr txBox="1"/>
            <p:nvPr/>
          </p:nvSpPr>
          <p:spPr bwMode="auto">
            <a:xfrm>
              <a:off x="0" y="130497"/>
              <a:ext cx="975510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Book Antiqua"/>
                  <a:ea typeface="Book Antiqua"/>
                  <a:cs typeface="Book Antiqua"/>
                </a:rPr>
                <a:t>01</a:t>
              </a:r>
              <a:endParaRPr sz="3200">
                <a:solidFill>
                  <a:srgbClr val="FFB850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48" name="组合 56"/>
          <p:cNvGrpSpPr/>
          <p:nvPr/>
        </p:nvGrpSpPr>
        <p:grpSpPr bwMode="auto">
          <a:xfrm>
            <a:off x="3982071" y="3878331"/>
            <a:ext cx="975510" cy="730761"/>
            <a:chOff x="0" y="0"/>
            <a:chExt cx="975510" cy="730761"/>
          </a:xfrm>
        </p:grpSpPr>
        <p:sp>
          <p:nvSpPr>
            <p:cNvPr id="49" name="Freeform 5"/>
            <p:cNvSpPr/>
            <p:nvPr/>
          </p:nvSpPr>
          <p:spPr bwMode="auto">
            <a:xfrm>
              <a:off x="86428" y="0"/>
              <a:ext cx="824516" cy="73076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solidFill>
                  <a:prstClr val="black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1" name="文本框 62"/>
            <p:cNvSpPr txBox="1"/>
            <p:nvPr/>
          </p:nvSpPr>
          <p:spPr bwMode="auto">
            <a:xfrm>
              <a:off x="0" y="44631"/>
              <a:ext cx="975510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>
                  <a:solidFill>
                    <a:srgbClr val="002060"/>
                  </a:solidFill>
                  <a:latin typeface="Book Antiqua"/>
                  <a:ea typeface="Book Antiqua"/>
                  <a:cs typeface="Book Antiqua"/>
                </a:rPr>
                <a:t>02</a:t>
              </a:r>
              <a:endParaRPr sz="3200">
                <a:solidFill>
                  <a:srgbClr val="01ACBE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53" name="组合 61"/>
          <p:cNvGrpSpPr/>
          <p:nvPr/>
        </p:nvGrpSpPr>
        <p:grpSpPr bwMode="auto">
          <a:xfrm>
            <a:off x="7587683" y="1766789"/>
            <a:ext cx="975510" cy="730761"/>
            <a:chOff x="0" y="0"/>
            <a:chExt cx="975510" cy="730761"/>
          </a:xfrm>
        </p:grpSpPr>
        <p:sp>
          <p:nvSpPr>
            <p:cNvPr id="54" name="Freeform 5"/>
            <p:cNvSpPr/>
            <p:nvPr/>
          </p:nvSpPr>
          <p:spPr bwMode="auto">
            <a:xfrm>
              <a:off x="75496" y="0"/>
              <a:ext cx="824516" cy="73076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solidFill>
                  <a:prstClr val="black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56" name="文本框 65"/>
            <p:cNvSpPr txBox="1"/>
            <p:nvPr/>
          </p:nvSpPr>
          <p:spPr bwMode="auto">
            <a:xfrm>
              <a:off x="0" y="151606"/>
              <a:ext cx="975510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>
                  <a:solidFill>
                    <a:srgbClr val="C00000"/>
                  </a:solidFill>
                  <a:latin typeface="Book Antiqua"/>
                  <a:ea typeface="Book Antiqua"/>
                  <a:cs typeface="Book Antiqua"/>
                </a:rPr>
                <a:t>03</a:t>
              </a:r>
              <a:endParaRPr sz="3200">
                <a:solidFill>
                  <a:srgbClr val="E87071"/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grpSp>
        <p:nvGrpSpPr>
          <p:cNvPr id="58" name="组合 66"/>
          <p:cNvGrpSpPr/>
          <p:nvPr/>
        </p:nvGrpSpPr>
        <p:grpSpPr bwMode="auto">
          <a:xfrm>
            <a:off x="10852876" y="3986195"/>
            <a:ext cx="975510" cy="730761"/>
            <a:chOff x="0" y="0"/>
            <a:chExt cx="975510" cy="730761"/>
          </a:xfrm>
        </p:grpSpPr>
        <p:sp>
          <p:nvSpPr>
            <p:cNvPr id="59" name="Freeform 5"/>
            <p:cNvSpPr/>
            <p:nvPr/>
          </p:nvSpPr>
          <p:spPr bwMode="auto">
            <a:xfrm>
              <a:off x="74491" y="0"/>
              <a:ext cx="824516" cy="73076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 extrusionOk="0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sz="1100">
                <a:solidFill>
                  <a:prstClr val="black"/>
                </a:solidFill>
                <a:latin typeface="Book Antiqua"/>
                <a:ea typeface="Book Antiqua"/>
                <a:cs typeface="Book Antiqua"/>
              </a:endParaRPr>
            </a:p>
          </p:txBody>
        </p:sp>
        <p:sp>
          <p:nvSpPr>
            <p:cNvPr id="61" name="文本框 68"/>
            <p:cNvSpPr txBox="1"/>
            <p:nvPr/>
          </p:nvSpPr>
          <p:spPr bwMode="auto">
            <a:xfrm>
              <a:off x="0" y="61504"/>
              <a:ext cx="975510" cy="579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Book Antiqua"/>
                  <a:ea typeface="Book Antiqua"/>
                  <a:cs typeface="Book Antiqua"/>
                </a:rPr>
                <a:t>04</a:t>
              </a:r>
              <a:endParaRPr sz="3200" b="1">
                <a:solidFill>
                  <a:schemeClr val="accent6">
                    <a:lumMod val="75000"/>
                  </a:schemeClr>
                </a:solidFill>
                <a:latin typeface="Book Antiqua"/>
                <a:ea typeface="Book Antiqua"/>
                <a:cs typeface="Book Antiqua"/>
              </a:endParaRPr>
            </a:p>
          </p:txBody>
        </p:sp>
      </p:grpSp>
      <p:sp>
        <p:nvSpPr>
          <p:cNvPr id="63" name="椭圆 54"/>
          <p:cNvSpPr/>
          <p:nvPr/>
        </p:nvSpPr>
        <p:spPr bwMode="auto">
          <a:xfrm>
            <a:off x="1544761" y="854438"/>
            <a:ext cx="9308117" cy="966866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 extrusionOk="0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prstClr val="white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5" name="圆角矩形 77"/>
          <p:cNvSpPr/>
          <p:nvPr/>
        </p:nvSpPr>
        <p:spPr bwMode="auto">
          <a:xfrm flipH="1">
            <a:off x="228453" y="336959"/>
            <a:ext cx="2964451" cy="7391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28575" cap="flat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000" b="0" i="0" u="none" strike="noStrike" cap="none" spc="0">
              <a:ln>
                <a:noFill/>
              </a:ln>
              <a:solidFill>
                <a:prstClr val="black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3" name="圆角矩形 77"/>
          <p:cNvSpPr/>
          <p:nvPr/>
        </p:nvSpPr>
        <p:spPr bwMode="auto">
          <a:xfrm flipH="1">
            <a:off x="4428198" y="309478"/>
            <a:ext cx="2964451" cy="7391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28575" cap="flat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000" b="0" i="0" u="none" strike="noStrike" cap="none" spc="0">
              <a:ln>
                <a:noFill/>
              </a:ln>
              <a:solidFill>
                <a:prstClr val="black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4" name="圆角矩形 77"/>
          <p:cNvSpPr/>
          <p:nvPr/>
        </p:nvSpPr>
        <p:spPr bwMode="auto">
          <a:xfrm flipH="1">
            <a:off x="8910256" y="309476"/>
            <a:ext cx="2964451" cy="73910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 w="28575" cap="flat"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000" b="0" i="0" u="none" strike="noStrike" cap="none" spc="0">
              <a:ln>
                <a:noFill/>
              </a:ln>
              <a:solidFill>
                <a:prstClr val="black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9774332" y="496206"/>
            <a:ext cx="1236298" cy="386745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Book Antiqua"/>
                <a:ea typeface="Book Antiqua"/>
                <a:cs typeface="Book Antiqua"/>
              </a:rPr>
              <a:t>ТРЕНЕР</a:t>
            </a:r>
            <a:endParaRPr sz="2200">
              <a:solidFill>
                <a:schemeClr val="bg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4993346" y="496206"/>
            <a:ext cx="2035516" cy="386745"/>
          </a:xfrm>
          <a:prstGeom prst="rect">
            <a:avLst/>
          </a:prstGeom>
          <a:noFill/>
          <a:ln>
            <a:noFill/>
          </a:ln>
        </p:spPr>
        <p:txBody>
          <a:bodyPr wrap="square" lIns="51429" tIns="25714" rIns="51429" bIns="25714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bg1"/>
                </a:solidFill>
                <a:latin typeface="Book Antiqua"/>
                <a:ea typeface="Book Antiqua"/>
                <a:cs typeface="Book Antiqua"/>
              </a:rPr>
              <a:t>МЕТОДИСТ</a:t>
            </a:r>
            <a:endParaRPr sz="2200">
              <a:solidFill>
                <a:schemeClr val="bg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477553" y="528379"/>
            <a:ext cx="2466249" cy="356265"/>
          </a:xfrm>
          <a:prstGeom prst="rect">
            <a:avLst/>
          </a:prstGeom>
          <a:noFill/>
          <a:ln>
            <a:noFill/>
          </a:ln>
        </p:spPr>
        <p:txBody>
          <a:bodyPr wrap="square" lIns="51429" tIns="25714" rIns="51429" bIns="25714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  <a:latin typeface="Book Antiqua"/>
                <a:ea typeface="Book Antiqua"/>
                <a:cs typeface="Book Antiqua"/>
              </a:rPr>
              <a:t>РУКОВОДИТЕЛЬ</a:t>
            </a:r>
            <a:endParaRPr sz="2000">
              <a:solidFill>
                <a:schemeClr val="bg1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68692862" name=" 268692861"/>
          <p:cNvSpPr/>
          <p:nvPr/>
        </p:nvSpPr>
        <p:spPr bwMode="auto">
          <a:xfrm>
            <a:off x="7781083" y="4777484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33081506" name="Рисунок 733081505"/>
          <p:cNvPicPr>
            <a:picLocks noChangeAspect="1"/>
          </p:cNvPicPr>
          <p:nvPr/>
        </p:nvPicPr>
        <p:blipFill>
          <a:blip r:embed="rId2"/>
          <a:srcRect l="30478" t="21564" r="32170" b="16081"/>
          <a:stretch/>
        </p:blipFill>
        <p:spPr bwMode="auto">
          <a:xfrm>
            <a:off x="7176651" y="4318828"/>
            <a:ext cx="604432" cy="567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575720" y="908720"/>
            <a:ext cx="5112568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18446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800" b="0" cap="none" spc="0">
                <a:ln w="0"/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эффективная подготовка спортивного резерва</a:t>
            </a:r>
            <a:endParaRPr lang="ru-RU" sz="2800" b="0" cap="none" spc="0">
              <a:ln w="0"/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5770478" name="Title 1"/>
          <p:cNvSpPr>
            <a:spLocks noGrp="1"/>
          </p:cNvSpPr>
          <p:nvPr>
            <p:ph type="title"/>
          </p:nvPr>
        </p:nvSpPr>
        <p:spPr bwMode="auto">
          <a:xfrm>
            <a:off x="2018938" y="1035783"/>
            <a:ext cx="3300518" cy="62436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Кванториум - 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781599201" name=" 1781599200"/>
          <p:cNvSpPr/>
          <p:nvPr/>
        </p:nvSpPr>
        <p:spPr bwMode="auto">
          <a:xfrm>
            <a:off x="3247747" y="1923495"/>
            <a:ext cx="12754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1598390" name=" 111598389"/>
          <p:cNvSpPr/>
          <p:nvPr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35042888" name="Рисунок 279768717"/>
          <p:cNvPicPr>
            <a:picLocks noChangeAspect="1"/>
          </p:cNvPicPr>
          <p:nvPr/>
        </p:nvPicPr>
        <p:blipFill>
          <a:blip r:embed="rId2"/>
          <a:srcRect l="10747" t="47332" r="77808" b="41513"/>
          <a:stretch/>
        </p:blipFill>
        <p:spPr bwMode="auto">
          <a:xfrm>
            <a:off x="6661470" y="3798780"/>
            <a:ext cx="2078328" cy="1491866"/>
          </a:xfrm>
          <a:prstGeom prst="flowChartAlternateProcess">
            <a:avLst/>
          </a:prstGeom>
        </p:spPr>
      </p:pic>
      <p:pic>
        <p:nvPicPr>
          <p:cNvPr id="1440647991" name="Рисунок 279768717"/>
          <p:cNvPicPr>
            <a:picLocks noChangeAspect="1"/>
          </p:cNvPicPr>
          <p:nvPr/>
        </p:nvPicPr>
        <p:blipFill>
          <a:blip r:embed="rId2"/>
          <a:srcRect l="37679" t="60127" r="50749" b="23057"/>
          <a:stretch/>
        </p:blipFill>
        <p:spPr bwMode="auto">
          <a:xfrm>
            <a:off x="3845526" y="3823494"/>
            <a:ext cx="2064690" cy="1597881"/>
          </a:xfrm>
          <a:prstGeom prst="flowChartAlternateProcess">
            <a:avLst/>
          </a:prstGeom>
        </p:spPr>
      </p:pic>
      <p:pic>
        <p:nvPicPr>
          <p:cNvPr id="1008866047" name="Рисунок 279768717"/>
          <p:cNvPicPr>
            <a:picLocks noChangeAspect="1"/>
          </p:cNvPicPr>
          <p:nvPr/>
        </p:nvPicPr>
        <p:blipFill>
          <a:blip r:embed="rId2"/>
          <a:srcRect l="36941" t="47561" r="50978" b="39407"/>
          <a:stretch/>
        </p:blipFill>
        <p:spPr bwMode="auto">
          <a:xfrm>
            <a:off x="733172" y="3932167"/>
            <a:ext cx="2240713" cy="1522859"/>
          </a:xfrm>
          <a:prstGeom prst="flowChartAlternateProcess">
            <a:avLst/>
          </a:prstGeom>
        </p:spPr>
      </p:pic>
      <p:sp>
        <p:nvSpPr>
          <p:cNvPr id="849829778" name="TextBox 849829777"/>
          <p:cNvSpPr txBox="1"/>
          <p:nvPr/>
        </p:nvSpPr>
        <p:spPr bwMode="auto">
          <a:xfrm>
            <a:off x="475339" y="5769079"/>
            <a:ext cx="5434877" cy="8571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70C0"/>
                </a:solidFill>
                <a:latin typeface="Book Antiqua"/>
                <a:ea typeface="Book Antiqua"/>
                <a:cs typeface="Book Antiqua"/>
              </a:rPr>
              <a:t>Годовая программа объединяет 3 группы специалистов с разным стажем работы и статусом занимаемой должности </a:t>
            </a:r>
            <a:endParaRPr sz="1600">
              <a:solidFill>
                <a:srgbClr val="0070C0"/>
              </a:solidFill>
            </a:endParaRPr>
          </a:p>
        </p:txBody>
      </p:sp>
      <p:sp>
        <p:nvSpPr>
          <p:cNvPr id="65991154" name=" 65991153"/>
          <p:cNvSpPr/>
          <p:nvPr/>
        </p:nvSpPr>
        <p:spPr bwMode="auto">
          <a:xfrm>
            <a:off x="15073958" y="6470655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06100498" name="Рисунок 7061004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81574" y="3866204"/>
            <a:ext cx="1713879" cy="1357018"/>
          </a:xfrm>
          <a:prstGeom prst="flowChartAlternateProcess">
            <a:avLst/>
          </a:prstGeom>
        </p:spPr>
      </p:pic>
      <p:sp>
        <p:nvSpPr>
          <p:cNvPr id="1075662035" name="TextBox 1075662034"/>
          <p:cNvSpPr txBox="1"/>
          <p:nvPr/>
        </p:nvSpPr>
        <p:spPr bwMode="auto">
          <a:xfrm>
            <a:off x="9469178" y="5211010"/>
            <a:ext cx="2507064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pperplate Gothic Bold"/>
                <a:ea typeface="Copperplate Gothic Bold"/>
                <a:cs typeface="Copperplate Gothic Bold"/>
              </a:rPr>
              <a:t>Практикум «Тренер»</a:t>
            </a:r>
            <a:endParaRPr sz="1600" b="1">
              <a:solidFill>
                <a:schemeClr val="accent2">
                  <a:lumMod val="50000"/>
                </a:schemeClr>
              </a:solidFill>
              <a:latin typeface="Copperplate Gothic Bold"/>
              <a:ea typeface="Copperplate Gothic Bold"/>
              <a:cs typeface="Copperplate Gothic Bold"/>
            </a:endParaRPr>
          </a:p>
        </p:txBody>
      </p:sp>
      <p:sp>
        <p:nvSpPr>
          <p:cNvPr id="137948813" name=" 137948812"/>
          <p:cNvSpPr/>
          <p:nvPr/>
        </p:nvSpPr>
        <p:spPr bwMode="auto">
          <a:xfrm>
            <a:off x="8122191" y="3586479"/>
            <a:ext cx="1275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48146586" name="Рисунок 248146585"/>
          <p:cNvPicPr>
            <a:picLocks noChangeAspect="1"/>
          </p:cNvPicPr>
          <p:nvPr/>
        </p:nvPicPr>
        <p:blipFill>
          <a:blip r:embed="rId4"/>
          <a:srcRect l="26086" t="6750" r="24722" b="9962"/>
          <a:stretch/>
        </p:blipFill>
        <p:spPr bwMode="auto">
          <a:xfrm>
            <a:off x="10610151" y="4413117"/>
            <a:ext cx="309072" cy="418638"/>
          </a:xfrm>
          <a:prstGeom prst="rect">
            <a:avLst/>
          </a:prstGeom>
        </p:spPr>
      </p:pic>
      <p:sp>
        <p:nvSpPr>
          <p:cNvPr id="2065921297" name="TextBox 2065921296"/>
          <p:cNvSpPr txBox="1"/>
          <p:nvPr/>
        </p:nvSpPr>
        <p:spPr bwMode="auto">
          <a:xfrm>
            <a:off x="6223475" y="5769079"/>
            <a:ext cx="5400906" cy="85715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 итогам работы участники получают сертификат и возможность выбора образовательных программ </a:t>
            </a:r>
            <a:br>
              <a:rPr lang="ru-RU" sz="1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</a:br>
            <a:r>
              <a:rPr lang="ru-RU" sz="1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 РМОУ г. Сочи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448899676" name=" 1448899675"/>
          <p:cNvSpPr/>
          <p:nvPr/>
        </p:nvSpPr>
        <p:spPr bwMode="auto">
          <a:xfrm>
            <a:off x="5643207" y="1100516"/>
            <a:ext cx="6561437" cy="8229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школа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мышления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основная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цель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которой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—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воспитать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поколение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специалистов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способных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обеспечить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технологический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прорыв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в </a:t>
            </a:r>
            <a:r>
              <a:rPr sz="1600" b="0" i="0" u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нашей</a:t>
            </a:r>
            <a:r>
              <a:rPr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 i="0" u="none" dirty="0" err="1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стране</a:t>
            </a:r>
            <a:r>
              <a:rPr lang="ru-RU" sz="1600" b="0" i="0" u="none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.</a:t>
            </a:r>
            <a:endParaRPr dirty="0"/>
          </a:p>
        </p:txBody>
      </p:sp>
      <p:sp>
        <p:nvSpPr>
          <p:cNvPr id="376016626" name="TextBox 376016625"/>
          <p:cNvSpPr txBox="1"/>
          <p:nvPr/>
        </p:nvSpPr>
        <p:spPr bwMode="auto">
          <a:xfrm>
            <a:off x="2117738" y="189484"/>
            <a:ext cx="9627371" cy="6660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dirty="0">
                <a:latin typeface="Book Antiqua"/>
                <a:ea typeface="Book Antiqua"/>
                <a:cs typeface="Book Antiqua"/>
              </a:rPr>
              <a:t>Исполнение п. 4 Протокола координационно-методического совета при департамента </a:t>
            </a:r>
            <a:r>
              <a:rPr lang="ru-RU" dirty="0" err="1">
                <a:latin typeface="Book Antiqua"/>
                <a:ea typeface="Book Antiqua"/>
                <a:cs typeface="Book Antiqua"/>
              </a:rPr>
              <a:t>ФКиС</a:t>
            </a:r>
            <a:r>
              <a:rPr lang="ru-RU" dirty="0">
                <a:latin typeface="Book Antiqua"/>
                <a:ea typeface="Book Antiqua"/>
                <a:cs typeface="Book Antiqua"/>
              </a:rPr>
              <a:t> </a:t>
            </a:r>
            <a:r>
              <a:rPr lang="ru-RU" dirty="0" smtClean="0">
                <a:latin typeface="Book Antiqua"/>
                <a:ea typeface="Book Antiqua"/>
                <a:cs typeface="Book Antiqua"/>
              </a:rPr>
              <a:t>ЯНАО,              </a:t>
            </a:r>
            <a:r>
              <a:rPr lang="ru-RU" dirty="0" smtClean="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срок:</a:t>
            </a:r>
            <a:r>
              <a:rPr lang="ru-RU" dirty="0">
                <a:latin typeface="Book Antiqua"/>
                <a:ea typeface="Book Antiqua"/>
                <a:cs typeface="Book Antiqua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до</a:t>
            </a:r>
            <a:r>
              <a:rPr lang="ru-RU" dirty="0" smtClean="0">
                <a:latin typeface="Book Antiqua"/>
                <a:ea typeface="Book Antiqua"/>
                <a:cs typeface="Book Antiqua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ook Antiqua"/>
                <a:ea typeface="Book Antiqua"/>
                <a:cs typeface="Book Antiqua"/>
              </a:rPr>
              <a:t>30 января 2023 г</a:t>
            </a:r>
            <a:endParaRPr dirty="0">
              <a:solidFill>
                <a:srgbClr val="FF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696907" y="2340632"/>
            <a:ext cx="3733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«Методический </a:t>
            </a:r>
          </a:p>
          <a:p>
            <a:pPr>
              <a:defRPr/>
            </a:pPr>
            <a:r>
              <a:rPr lang="ru-RU" sz="36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«Кванториум» -</a:t>
            </a:r>
            <a:endParaRPr lang="ru-RU"/>
          </a:p>
        </p:txBody>
      </p:sp>
      <p:sp>
        <p:nvSpPr>
          <p:cNvPr id="32819532" name=" 1448899675"/>
          <p:cNvSpPr/>
          <p:nvPr/>
        </p:nvSpPr>
        <p:spPr bwMode="auto">
          <a:xfrm>
            <a:off x="5494438" y="2473226"/>
            <a:ext cx="6490719" cy="1066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1600" b="0" i="0" u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площадка повышения компетенций специалистов спортивной отрасли Ямала, объединяющая единомышленников, способных обеспечить методический прорыв в автономном </a:t>
            </a:r>
            <a:r>
              <a:rPr lang="ru-RU" sz="1600" b="0" i="0" u="none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округе.</a:t>
            </a:r>
            <a:endParaRPr sz="1600" b="0" i="0" u="none" dirty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234430" y="189485"/>
            <a:ext cx="1685915" cy="1600008"/>
            <a:chOff x="234430" y="189485"/>
            <a:chExt cx="1685915" cy="1600008"/>
          </a:xfrm>
        </p:grpSpPr>
        <p:pic>
          <p:nvPicPr>
            <p:cNvPr id="963822147" name="Рисунок 963822146"/>
            <p:cNvPicPr>
              <a:picLocks noChangeAspect="1"/>
            </p:cNvPicPr>
            <p:nvPr/>
          </p:nvPicPr>
          <p:blipFill>
            <a:blip r:embed="rId5"/>
            <a:srcRect l="33889" t="20493" r="35568" b="35940"/>
            <a:stretch/>
          </p:blipFill>
          <p:spPr bwMode="auto">
            <a:xfrm>
              <a:off x="234430" y="189485"/>
              <a:ext cx="1685915" cy="1600008"/>
            </a:xfrm>
            <a:prstGeom prst="flowChartAlternateProcess">
              <a:avLst/>
            </a:prstGeom>
          </p:spPr>
        </p:pic>
        <p:pic>
          <p:nvPicPr>
            <p:cNvPr id="1404738442" name="Рисунок 1404738441"/>
            <p:cNvPicPr>
              <a:picLocks noChangeAspect="1"/>
            </p:cNvPicPr>
            <p:nvPr/>
          </p:nvPicPr>
          <p:blipFill>
            <a:blip r:embed="rId6"/>
            <a:srcRect l="30940" t="11091" r="29128" b="49368"/>
            <a:stretch/>
          </p:blipFill>
          <p:spPr bwMode="auto">
            <a:xfrm>
              <a:off x="799425" y="714251"/>
              <a:ext cx="555924" cy="550473"/>
            </a:xfrm>
            <a:prstGeom prst="ellipse">
              <a:avLst/>
            </a:prstGeom>
          </p:spPr>
        </p:pic>
        <p:pic>
          <p:nvPicPr>
            <p:cNvPr id="98500587" name="Рисунок 279768717"/>
            <p:cNvPicPr>
              <a:picLocks noChangeAspect="1"/>
            </p:cNvPicPr>
            <p:nvPr/>
          </p:nvPicPr>
          <p:blipFill>
            <a:blip r:embed="rId2"/>
            <a:srcRect l="36941" t="47561" r="50978" b="39407"/>
            <a:stretch/>
          </p:blipFill>
          <p:spPr bwMode="auto">
            <a:xfrm>
              <a:off x="576798" y="509541"/>
              <a:ext cx="312749" cy="320057"/>
            </a:xfrm>
            <a:prstGeom prst="ellipse">
              <a:avLst/>
            </a:prstGeom>
          </p:spPr>
        </p:pic>
        <p:pic>
          <p:nvPicPr>
            <p:cNvPr id="1694618212" name="Рисунок 279768717"/>
            <p:cNvPicPr>
              <a:picLocks noChangeAspect="1"/>
            </p:cNvPicPr>
            <p:nvPr/>
          </p:nvPicPr>
          <p:blipFill>
            <a:blip r:embed="rId2"/>
            <a:srcRect l="37679" t="60127" r="50749" b="23057"/>
            <a:stretch/>
          </p:blipFill>
          <p:spPr bwMode="auto">
            <a:xfrm>
              <a:off x="1258616" y="509541"/>
              <a:ext cx="351339" cy="320285"/>
            </a:xfrm>
            <a:prstGeom prst="ellipse">
              <a:avLst/>
            </a:prstGeom>
          </p:spPr>
        </p:pic>
        <p:pic>
          <p:nvPicPr>
            <p:cNvPr id="1865055693" name="Рисунок 279768717"/>
            <p:cNvPicPr>
              <a:picLocks noChangeAspect="1"/>
            </p:cNvPicPr>
            <p:nvPr/>
          </p:nvPicPr>
          <p:blipFill>
            <a:blip r:embed="rId2"/>
            <a:srcRect l="10747" t="47332" r="77808" b="41513"/>
            <a:stretch/>
          </p:blipFill>
          <p:spPr bwMode="auto">
            <a:xfrm>
              <a:off x="1267587" y="1202810"/>
              <a:ext cx="342367" cy="290310"/>
            </a:xfrm>
            <a:prstGeom prst="ellipse">
              <a:avLst/>
            </a:prstGeom>
          </p:spPr>
        </p:pic>
        <p:pic>
          <p:nvPicPr>
            <p:cNvPr id="1002689107" name="Рисунок 70610049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76798" y="1202810"/>
              <a:ext cx="325360" cy="279277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698713" name="Title 1"/>
          <p:cNvSpPr>
            <a:spLocks noGrp="1"/>
          </p:cNvSpPr>
          <p:nvPr>
            <p:ph type="title"/>
          </p:nvPr>
        </p:nvSpPr>
        <p:spPr bwMode="auto">
          <a:xfrm>
            <a:off x="611285" y="152335"/>
            <a:ext cx="11245047" cy="10774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Наставничество</a:t>
            </a:r>
            <a:r>
              <a:rPr lang="ru-RU" sz="2400">
                <a:latin typeface="Book Antiqua"/>
                <a:ea typeface="Book Antiqua"/>
                <a:cs typeface="Book Antiqua"/>
              </a:rPr>
              <a:t> - </a:t>
            </a:r>
            <a:r>
              <a:rPr sz="24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отношения, в которых опытный или более сведущий человек помогает менее опытному или менее сведущему усвоить определенные компетенции.</a:t>
            </a:r>
            <a:endParaRPr sz="24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2137650114" name=" 2137650113"/>
          <p:cNvSpPr/>
          <p:nvPr/>
        </p:nvSpPr>
        <p:spPr bwMode="auto">
          <a:xfrm>
            <a:off x="6211410" y="3901730"/>
            <a:ext cx="13585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544200035" name="Рисунок 544200034"/>
          <p:cNvPicPr>
            <a:picLocks noChangeAspect="1"/>
          </p:cNvPicPr>
          <p:nvPr/>
        </p:nvPicPr>
        <p:blipFill>
          <a:blip r:embed="rId2"/>
          <a:srcRect l="26131" t="17410" r="35009" b="5897"/>
          <a:stretch/>
        </p:blipFill>
        <p:spPr bwMode="auto">
          <a:xfrm>
            <a:off x="611285" y="1474935"/>
            <a:ext cx="4701208" cy="5219383"/>
          </a:xfrm>
          <a:prstGeom prst="rect">
            <a:avLst/>
          </a:prstGeom>
        </p:spPr>
      </p:pic>
      <p:sp>
        <p:nvSpPr>
          <p:cNvPr id="1030005663" name=" 1030005662"/>
          <p:cNvSpPr/>
          <p:nvPr/>
        </p:nvSpPr>
        <p:spPr bwMode="auto">
          <a:xfrm>
            <a:off x="5777217" y="3616162"/>
            <a:ext cx="19134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060290500" name="Рисунок 1060290499"/>
          <p:cNvPicPr>
            <a:picLocks noChangeAspect="1"/>
          </p:cNvPicPr>
          <p:nvPr/>
        </p:nvPicPr>
        <p:blipFill>
          <a:blip r:embed="rId3"/>
          <a:srcRect l="24875" t="16334" r="35248" b="8590"/>
          <a:stretch/>
        </p:blipFill>
        <p:spPr bwMode="auto">
          <a:xfrm>
            <a:off x="6279337" y="1332501"/>
            <a:ext cx="5197402" cy="5504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9669664" name="Title 1"/>
          <p:cNvSpPr>
            <a:spLocks noGrp="1"/>
          </p:cNvSpPr>
          <p:nvPr>
            <p:ph type="title"/>
          </p:nvPr>
        </p:nvSpPr>
        <p:spPr bwMode="auto">
          <a:xfrm>
            <a:off x="1041645" y="207915"/>
            <a:ext cx="10515600" cy="60587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36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Непрерывное образование работников</a:t>
            </a:r>
            <a:endParaRPr sz="3600" b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7591816" name=" 7591815"/>
          <p:cNvSpPr/>
          <p:nvPr/>
        </p:nvSpPr>
        <p:spPr bwMode="auto">
          <a:xfrm>
            <a:off x="509562" y="889023"/>
            <a:ext cx="11199025" cy="8229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600" b="0" i="0" u="none">
                <a:solidFill>
                  <a:srgbClr val="333333"/>
                </a:solidFill>
                <a:latin typeface="Book Antiqua"/>
                <a:ea typeface="Book Antiqua"/>
                <a:cs typeface="Book Antiqua"/>
              </a:rPr>
              <a:t>это процесс роста образовательного (общего и профессионального) потенциала личности в течение всей жизни на основе использования системы государственных и общественных институтов и в соответствии с потребностями личности и общества</a:t>
            </a:r>
            <a:endParaRPr/>
          </a:p>
        </p:txBody>
      </p:sp>
      <p:pic>
        <p:nvPicPr>
          <p:cNvPr id="732056531" name="Рисунок 1582870915"/>
          <p:cNvPicPr>
            <a:picLocks noChangeAspect="1"/>
          </p:cNvPicPr>
          <p:nvPr/>
        </p:nvPicPr>
        <p:blipFill>
          <a:blip r:embed="rId2"/>
          <a:srcRect l="548" t="6386" r="17938" b="21739"/>
          <a:stretch/>
        </p:blipFill>
        <p:spPr bwMode="auto">
          <a:xfrm>
            <a:off x="509562" y="1784961"/>
            <a:ext cx="4263863" cy="2551110"/>
          </a:xfrm>
          <a:prstGeom prst="rect">
            <a:avLst/>
          </a:prstGeom>
        </p:spPr>
      </p:pic>
      <p:pic>
        <p:nvPicPr>
          <p:cNvPr id="280277175" name="Рисунок 1187029735"/>
          <p:cNvPicPr>
            <a:picLocks noChangeAspect="1"/>
          </p:cNvPicPr>
          <p:nvPr/>
        </p:nvPicPr>
        <p:blipFill>
          <a:blip r:embed="rId3"/>
          <a:srcRect l="28666" t="42540" r="29507" b="22768"/>
          <a:stretch/>
        </p:blipFill>
        <p:spPr bwMode="auto">
          <a:xfrm>
            <a:off x="509562" y="4629051"/>
            <a:ext cx="4263863" cy="2163687"/>
          </a:xfrm>
          <a:prstGeom prst="rect">
            <a:avLst/>
          </a:prstGeom>
        </p:spPr>
      </p:pic>
      <p:pic>
        <p:nvPicPr>
          <p:cNvPr id="1047754372" name="Рисунок 661162127"/>
          <p:cNvPicPr>
            <a:picLocks noChangeAspect="1"/>
          </p:cNvPicPr>
          <p:nvPr/>
        </p:nvPicPr>
        <p:blipFill>
          <a:blip r:embed="rId4"/>
          <a:srcRect l="34997" t="22740" r="33973" b="23200"/>
          <a:stretch/>
        </p:blipFill>
        <p:spPr bwMode="auto">
          <a:xfrm>
            <a:off x="5158515" y="3001454"/>
            <a:ext cx="2148012" cy="2105170"/>
          </a:xfrm>
          <a:prstGeom prst="rect">
            <a:avLst/>
          </a:prstGeom>
        </p:spPr>
      </p:pic>
      <p:sp>
        <p:nvSpPr>
          <p:cNvPr id="907074697" name=" 907074696"/>
          <p:cNvSpPr/>
          <p:nvPr/>
        </p:nvSpPr>
        <p:spPr bwMode="auto">
          <a:xfrm>
            <a:off x="7037936" y="3606257"/>
            <a:ext cx="14056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62315021" name="Рисунок 1262315020"/>
          <p:cNvPicPr>
            <a:picLocks noChangeAspect="1"/>
          </p:cNvPicPr>
          <p:nvPr/>
        </p:nvPicPr>
        <p:blipFill>
          <a:blip r:embed="rId5"/>
          <a:srcRect l="24722" t="16309" r="35367" b="6051"/>
          <a:stretch/>
        </p:blipFill>
        <p:spPr bwMode="auto">
          <a:xfrm>
            <a:off x="7388649" y="1579294"/>
            <a:ext cx="4523170" cy="4949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74249" name="TextBox 5"/>
          <p:cNvSpPr txBox="1"/>
          <p:nvPr/>
        </p:nvSpPr>
        <p:spPr bwMode="auto">
          <a:xfrm>
            <a:off x="1013903" y="4881743"/>
            <a:ext cx="108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PT Astra Serif"/>
                <a:ea typeface="PT Astra Serif"/>
              </a:rPr>
              <a:t>Работа проводится на основании утвержденного регионального </a:t>
            </a:r>
            <a:r>
              <a:rPr lang="ru-RU" sz="2000" b="1" dirty="0" smtClean="0">
                <a:solidFill>
                  <a:srgbClr val="002060"/>
                </a:solidFill>
                <a:latin typeface="PT Astra Serif"/>
                <a:ea typeface="PT Astra Serif"/>
              </a:rPr>
              <a:t>Положения </a:t>
            </a:r>
            <a:r>
              <a:rPr lang="ru-RU" sz="2000" b="1" dirty="0">
                <a:solidFill>
                  <a:srgbClr val="002060"/>
                </a:solidFill>
                <a:latin typeface="PT Astra Serif"/>
                <a:ea typeface="PT Astra Serif"/>
              </a:rPr>
              <a:t>о непрерывном образовании специалистов сферы </a:t>
            </a:r>
            <a:r>
              <a:rPr lang="ru-RU" sz="2000" b="1" dirty="0" err="1" smtClean="0">
                <a:solidFill>
                  <a:srgbClr val="002060"/>
                </a:solidFill>
                <a:latin typeface="PT Astra Serif"/>
                <a:ea typeface="PT Astra Serif"/>
              </a:rPr>
              <a:t>ФКиС</a:t>
            </a:r>
            <a:r>
              <a:rPr lang="ru-RU" sz="2000" b="1" dirty="0" smtClean="0">
                <a:solidFill>
                  <a:srgbClr val="002060"/>
                </a:solidFill>
                <a:latin typeface="PT Astra Serif"/>
                <a:ea typeface="PT Astra Serif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PT Astra Serif"/>
                <a:ea typeface="PT Astra Serif"/>
              </a:rPr>
              <a:t>срок: до 30 января 2023 г</a:t>
            </a:r>
            <a:endParaRPr sz="2000" b="1" dirty="0">
              <a:solidFill>
                <a:srgbClr val="FF0000"/>
              </a:solidFill>
              <a:latin typeface="PT Astra Serif"/>
              <a:ea typeface="PT Astra Serif"/>
            </a:endParaRPr>
          </a:p>
        </p:txBody>
      </p:sp>
      <p:sp>
        <p:nvSpPr>
          <p:cNvPr id="1357012572" name="Прямоугольник 4"/>
          <p:cNvSpPr/>
          <p:nvPr/>
        </p:nvSpPr>
        <p:spPr bwMode="auto">
          <a:xfrm>
            <a:off x="2783632" y="1700189"/>
            <a:ext cx="10106845" cy="252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   </a:t>
            </a:r>
            <a:r>
              <a:rPr lang="ru-RU" sz="3200" dirty="0">
                <a:latin typeface="PT Astra Serif"/>
                <a:cs typeface="PT Astra Serif"/>
              </a:rPr>
              <a:t>Специалист выбирает мероприятия </a:t>
            </a:r>
            <a:endParaRPr dirty="0"/>
          </a:p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II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 </a:t>
            </a:r>
            <a:r>
              <a:rPr lang="ru-RU" sz="3200" dirty="0">
                <a:latin typeface="PT Astra Serif"/>
                <a:cs typeface="PT Astra Serif"/>
              </a:rPr>
              <a:t>Согласовывает с методистом </a:t>
            </a:r>
            <a:endParaRPr dirty="0"/>
          </a:p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III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</a:t>
            </a:r>
            <a:r>
              <a:rPr lang="ru-RU" sz="3200" dirty="0">
                <a:latin typeface="PT Astra Serif"/>
                <a:cs typeface="PT Astra Serif"/>
              </a:rPr>
              <a:t>Траектория утверждается приказом по СШ </a:t>
            </a:r>
            <a:endParaRPr dirty="0"/>
          </a:p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Шаг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IV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 </a:t>
            </a:r>
            <a:r>
              <a:rPr lang="ru-RU" sz="3200" dirty="0">
                <a:latin typeface="PT Astra Serif"/>
              </a:rPr>
              <a:t>Контроль заместителем директора СШ </a:t>
            </a:r>
            <a:endParaRPr dirty="0"/>
          </a:p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Шаг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V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  </a:t>
            </a:r>
            <a:r>
              <a:rPr lang="ru-RU" sz="3200" dirty="0">
                <a:latin typeface="PT Astra Serif"/>
              </a:rPr>
              <a:t>Сопровождение ЦСП</a:t>
            </a:r>
            <a:endParaRPr lang="ru-RU" sz="3200" dirty="0"/>
          </a:p>
        </p:txBody>
      </p:sp>
      <p:sp>
        <p:nvSpPr>
          <p:cNvPr id="66233340" name="Title 1"/>
          <p:cNvSpPr>
            <a:spLocks noGrp="1"/>
          </p:cNvSpPr>
          <p:nvPr/>
        </p:nvSpPr>
        <p:spPr bwMode="auto">
          <a:xfrm>
            <a:off x="1013903" y="207915"/>
            <a:ext cx="10515600" cy="874048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Непрерывное образование работников</a:t>
            </a:r>
            <a:endParaRPr sz="3600" b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481601618" name=" 481601617"/>
          <p:cNvSpPr/>
          <p:nvPr/>
        </p:nvSpPr>
        <p:spPr bwMode="auto">
          <a:xfrm>
            <a:off x="5968559" y="3291840"/>
            <a:ext cx="526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855648640" name="Рисунок 8556486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335360" y="1336696"/>
            <a:ext cx="2160240" cy="3240361"/>
          </a:xfrm>
          <a:prstGeom prst="flowChartAlternateProcess">
            <a:avLst/>
          </a:prstGeom>
        </p:spPr>
      </p:pic>
      <p:sp>
        <p:nvSpPr>
          <p:cNvPr id="7" name="TextBox 5"/>
          <p:cNvSpPr txBox="1"/>
          <p:nvPr/>
        </p:nvSpPr>
        <p:spPr bwMode="auto">
          <a:xfrm>
            <a:off x="1013903" y="5821715"/>
            <a:ext cx="1080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PT Astra Serif"/>
                <a:ea typeface="PT Astra Serif"/>
              </a:rPr>
              <a:t>Обучение специалистов  по использованию функций АИС в рамках непрерывного образования работников </a:t>
            </a:r>
            <a:r>
              <a:rPr lang="ru-RU" sz="2000" b="1" dirty="0" smtClean="0">
                <a:solidFill>
                  <a:srgbClr val="FF0000"/>
                </a:solidFill>
                <a:latin typeface="PT Astra Serif"/>
                <a:ea typeface="PT Astra Serif"/>
              </a:rPr>
              <a:t>до 15 января 2023 г</a:t>
            </a:r>
            <a:endParaRPr sz="2000" b="1" dirty="0">
              <a:solidFill>
                <a:srgbClr val="FF0000"/>
              </a:solidFill>
              <a:latin typeface="PT Astra Serif"/>
              <a:ea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4309801" name=" 1694309800"/>
          <p:cNvSpPr/>
          <p:nvPr/>
        </p:nvSpPr>
        <p:spPr bwMode="auto">
          <a:xfrm>
            <a:off x="694144" y="5183697"/>
            <a:ext cx="4868279" cy="7620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200" b="1" i="0" u="none">
                <a:solidFill>
                  <a:srgbClr val="1C3467"/>
                </a:solidFill>
                <a:latin typeface="Book Antiqua"/>
                <a:ea typeface="Book Antiqua"/>
                <a:cs typeface="Book Antiqua"/>
              </a:rPr>
              <a:t>2023 год в России объявлен Годом педагога и наставника</a:t>
            </a:r>
            <a:endParaRPr/>
          </a:p>
        </p:txBody>
      </p:sp>
      <p:sp>
        <p:nvSpPr>
          <p:cNvPr id="1018325788" name=" 1018325787"/>
          <p:cNvSpPr/>
          <p:nvPr/>
        </p:nvSpPr>
        <p:spPr bwMode="auto">
          <a:xfrm>
            <a:off x="6388780" y="4006215"/>
            <a:ext cx="5610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99191120" name=" 799191119"/>
          <p:cNvSpPr/>
          <p:nvPr/>
        </p:nvSpPr>
        <p:spPr bwMode="auto">
          <a:xfrm>
            <a:off x="5968559" y="3291840"/>
            <a:ext cx="5872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34889365" name="Рисунок 17348893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5832" y="1260032"/>
            <a:ext cx="5082974" cy="3181209"/>
          </a:xfrm>
          <a:prstGeom prst="flowChartAlternateProcess">
            <a:avLst/>
          </a:prstGeom>
        </p:spPr>
      </p:pic>
      <p:sp>
        <p:nvSpPr>
          <p:cNvPr id="334905270" name=" 334905269"/>
          <p:cNvSpPr/>
          <p:nvPr/>
        </p:nvSpPr>
        <p:spPr bwMode="auto">
          <a:xfrm>
            <a:off x="6276727" y="5051947"/>
            <a:ext cx="5749967" cy="10973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2200" b="1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Губернатор автономного округа Дмитрий Артюхов объявил 2023 год Годом знаний</a:t>
            </a:r>
            <a:endParaRPr/>
          </a:p>
        </p:txBody>
      </p:sp>
      <p:sp>
        <p:nvSpPr>
          <p:cNvPr id="836105812" name=" 836105811"/>
          <p:cNvSpPr/>
          <p:nvPr/>
        </p:nvSpPr>
        <p:spPr bwMode="auto">
          <a:xfrm>
            <a:off x="7383374" y="4817901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2079592" name="Рисунок 1420795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8779" y="1211430"/>
            <a:ext cx="5313865" cy="3229810"/>
          </a:xfrm>
          <a:prstGeom prst="flowChartAlternateProcess">
            <a:avLst/>
          </a:prstGeom>
        </p:spPr>
      </p:pic>
      <p:sp>
        <p:nvSpPr>
          <p:cNvPr id="1793410982" name="TextBox 1793410981"/>
          <p:cNvSpPr txBox="1"/>
          <p:nvPr/>
        </p:nvSpPr>
        <p:spPr bwMode="auto">
          <a:xfrm>
            <a:off x="3447128" y="350183"/>
            <a:ext cx="6429561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2023 год - год новых возможностей</a:t>
            </a:r>
            <a:endParaRPr sz="24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7852435" name=" 557852434"/>
          <p:cNvSpPr/>
          <p:nvPr/>
        </p:nvSpPr>
        <p:spPr bwMode="auto">
          <a:xfrm>
            <a:off x="6458681" y="3800456"/>
            <a:ext cx="11736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81757164" name="Рисунок 1881757163"/>
          <p:cNvPicPr>
            <a:picLocks noChangeAspect="1"/>
          </p:cNvPicPr>
          <p:nvPr/>
        </p:nvPicPr>
        <p:blipFill>
          <a:blip r:embed="rId2"/>
          <a:srcRect t="3126" r="52401" b="55844"/>
          <a:stretch/>
        </p:blipFill>
        <p:spPr bwMode="auto">
          <a:xfrm>
            <a:off x="287147" y="676396"/>
            <a:ext cx="7565460" cy="3668293"/>
          </a:xfrm>
          <a:prstGeom prst="rect">
            <a:avLst/>
          </a:prstGeom>
        </p:spPr>
      </p:pic>
      <p:sp>
        <p:nvSpPr>
          <p:cNvPr id="723503186" name=" 723503185"/>
          <p:cNvSpPr/>
          <p:nvPr/>
        </p:nvSpPr>
        <p:spPr bwMode="auto">
          <a:xfrm>
            <a:off x="7423752" y="4161792"/>
            <a:ext cx="11736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82027772" name="Рисунок 2082027771"/>
          <p:cNvPicPr>
            <a:picLocks noChangeAspect="1"/>
          </p:cNvPicPr>
          <p:nvPr/>
        </p:nvPicPr>
        <p:blipFill>
          <a:blip r:embed="rId3"/>
          <a:srcRect l="972" t="3714" b="14097"/>
          <a:stretch/>
        </p:blipFill>
        <p:spPr bwMode="auto">
          <a:xfrm>
            <a:off x="5447766" y="3633999"/>
            <a:ext cx="6401734" cy="2988633"/>
          </a:xfrm>
          <a:prstGeom prst="rect">
            <a:avLst/>
          </a:prstGeom>
        </p:spPr>
      </p:pic>
      <p:sp>
        <p:nvSpPr>
          <p:cNvPr id="1201327074" name="TextBox 1201327073"/>
          <p:cNvSpPr txBox="1"/>
          <p:nvPr/>
        </p:nvSpPr>
        <p:spPr bwMode="auto">
          <a:xfrm>
            <a:off x="518810" y="138713"/>
            <a:ext cx="1151432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Ознакомление с Информационным ресурсом по научно-методической деятельности ГАУ ЯНАО «ЦСП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331121" name=" 1134331120"/>
          <p:cNvSpPr/>
          <p:nvPr/>
        </p:nvSpPr>
        <p:spPr bwMode="auto">
          <a:xfrm>
            <a:off x="6338462" y="3588801"/>
            <a:ext cx="12660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78081105" name="TextBox 1678081104"/>
          <p:cNvSpPr txBox="1"/>
          <p:nvPr/>
        </p:nvSpPr>
        <p:spPr bwMode="auto">
          <a:xfrm>
            <a:off x="2218632" y="591844"/>
            <a:ext cx="823965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>
                <a:latin typeface="Book Antiqua"/>
                <a:ea typeface="Book Antiqua"/>
                <a:cs typeface="Book Antiqua"/>
              </a:rPr>
              <a:t>Контакты специалистов ГАУ ЯНАО «ЦСП»  для консультаций:</a:t>
            </a:r>
            <a:endParaRPr>
              <a:latin typeface="Book Antiqua"/>
              <a:ea typeface="Book Antiqua"/>
              <a:cs typeface="Book Antiqua"/>
            </a:endParaRPr>
          </a:p>
        </p:txBody>
      </p:sp>
      <p:sp>
        <p:nvSpPr>
          <p:cNvPr id="375224181" name=" 375224180"/>
          <p:cNvSpPr/>
          <p:nvPr/>
        </p:nvSpPr>
        <p:spPr bwMode="auto">
          <a:xfrm>
            <a:off x="6569651" y="4494024"/>
            <a:ext cx="12751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23550151" name="Рисунок 12235501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2688" y="1485519"/>
            <a:ext cx="3304325" cy="3304325"/>
          </a:xfrm>
          <a:prstGeom prst="flowChartAlternateProcess">
            <a:avLst/>
          </a:prstGeom>
        </p:spPr>
      </p:pic>
      <p:sp>
        <p:nvSpPr>
          <p:cNvPr id="320431003" name="TextBox 320431002"/>
          <p:cNvSpPr txBox="1"/>
          <p:nvPr/>
        </p:nvSpPr>
        <p:spPr bwMode="auto">
          <a:xfrm>
            <a:off x="4301067" y="1415544"/>
            <a:ext cx="7094940" cy="357001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1B8F4F"/>
                </a:solidFill>
                <a:latin typeface="Book Antiqua"/>
                <a:ea typeface="Book Antiqua"/>
                <a:cs typeface="Book Antiqua"/>
              </a:rPr>
              <a:t>СТАНЬ ЧЕМПИОНОМ, АИС «</a:t>
            </a:r>
            <a:r>
              <a:rPr lang="ru-RU" sz="2000" b="1" i="1" dirty="0" err="1">
                <a:solidFill>
                  <a:srgbClr val="1B8F4F"/>
                </a:solidFill>
                <a:latin typeface="Book Antiqua"/>
                <a:ea typeface="Book Antiqua"/>
                <a:cs typeface="Book Antiqua"/>
              </a:rPr>
              <a:t>Лспорт</a:t>
            </a:r>
            <a:r>
              <a:rPr lang="ru-RU" sz="2000" b="1" i="1" dirty="0">
                <a:solidFill>
                  <a:srgbClr val="1B8F4F"/>
                </a:solidFill>
                <a:latin typeface="Book Antiqua"/>
                <a:ea typeface="Book Antiqua"/>
                <a:cs typeface="Book Antiqua"/>
              </a:rPr>
              <a:t>»:</a:t>
            </a:r>
            <a:endParaRPr sz="2000" b="1" i="1" dirty="0">
              <a:solidFill>
                <a:srgbClr val="1B8F4F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lang="ru-RU" sz="2000" dirty="0">
                <a:latin typeface="Book Antiqua"/>
                <a:ea typeface="Book Antiqua"/>
                <a:cs typeface="Book Antiqua"/>
              </a:rPr>
              <a:t>Беков Хасан Магомедович, </a:t>
            </a:r>
            <a:endParaRPr dirty="0"/>
          </a:p>
          <a:p>
            <a:pPr>
              <a:defRPr/>
            </a:pPr>
            <a:r>
              <a:rPr lang="ru-RU" sz="2000" dirty="0" err="1">
                <a:latin typeface="Book Antiqua"/>
                <a:ea typeface="Book Antiqua"/>
                <a:cs typeface="Book Antiqua"/>
              </a:rPr>
              <a:t>Сединкин</a:t>
            </a:r>
            <a:r>
              <a:rPr lang="ru-RU" sz="2000" dirty="0">
                <a:latin typeface="Book Antiqua"/>
                <a:ea typeface="Book Antiqua"/>
                <a:cs typeface="Book Antiqua"/>
              </a:rPr>
              <a:t> Александр Сергеевич - 8 </a:t>
            </a:r>
            <a:r>
              <a:rPr lang="ru-RU" sz="2000" dirty="0" smtClean="0">
                <a:latin typeface="Book Antiqua"/>
                <a:ea typeface="Book Antiqua"/>
                <a:cs typeface="Book Antiqua"/>
              </a:rPr>
              <a:t>34922-44 115</a:t>
            </a:r>
            <a:endParaRPr dirty="0"/>
          </a:p>
          <a:p>
            <a:pPr>
              <a:defRPr/>
            </a:pPr>
            <a:endParaRPr sz="2000" dirty="0"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1B8F4F"/>
                </a:solidFill>
                <a:latin typeface="Book Antiqua"/>
                <a:ea typeface="Book Antiqua"/>
                <a:cs typeface="Book Antiqua"/>
              </a:rPr>
              <a:t>Антидопинг, НМО:</a:t>
            </a:r>
            <a:endParaRPr sz="2000" b="1" i="1" dirty="0">
              <a:solidFill>
                <a:srgbClr val="1B8F4F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lang="ru-RU" sz="2000" dirty="0">
                <a:latin typeface="Book Antiqua"/>
                <a:ea typeface="Book Antiqua"/>
                <a:cs typeface="Book Antiqua"/>
              </a:rPr>
              <a:t>Кириченко Елена Дмитриевна -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8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34922-44 115</a:t>
            </a:r>
            <a:endParaRPr sz="2000" b="0" i="0" u="none" strike="noStrike" cap="none" spc="0" dirty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sz="2000" dirty="0"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lang="ru-RU" sz="2000" b="1" i="1" u="none" strike="noStrike" cap="none" spc="0" dirty="0">
                <a:solidFill>
                  <a:srgbClr val="1B8F4F"/>
                </a:solidFill>
                <a:latin typeface="Book Antiqua"/>
                <a:ea typeface="Book Antiqua"/>
                <a:cs typeface="Book Antiqua"/>
              </a:rPr>
              <a:t>Методическое сопровождение работников:  </a:t>
            </a:r>
            <a:endParaRPr sz="2000" b="1" i="1" u="none" strike="noStrike" cap="none" spc="0" dirty="0">
              <a:solidFill>
                <a:srgbClr val="1B8F4F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Мамонтова Людмила Андреевна,</a:t>
            </a:r>
            <a:endParaRPr dirty="0"/>
          </a:p>
          <a:p>
            <a:pPr>
              <a:defRPr/>
            </a:pPr>
            <a:r>
              <a:rPr lang="ru-RU" sz="2000" dirty="0">
                <a:latin typeface="Book Antiqua"/>
                <a:ea typeface="Book Antiqua"/>
                <a:cs typeface="Book Antiqua"/>
              </a:rPr>
              <a:t>Глубоких Оксана Александровна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-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8 </a:t>
            </a:r>
            <a:r>
              <a:rPr lang="ru-RU" sz="2000" b="0" i="0" u="none" strike="noStrike" cap="none" spc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34922-44 115</a:t>
            </a:r>
            <a:endParaRPr sz="2000" b="0" i="0" u="none" strike="noStrike" cap="none" spc="0" dirty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 sz="2000" dirty="0">
              <a:latin typeface="Book Antiqua"/>
              <a:ea typeface="Book Antiqua"/>
              <a:cs typeface="Book Antiqua"/>
            </a:endParaRPr>
          </a:p>
        </p:txBody>
      </p:sp>
      <p:sp>
        <p:nvSpPr>
          <p:cNvPr id="29753210" name="TextBox 29753209"/>
          <p:cNvSpPr txBox="1"/>
          <p:nvPr/>
        </p:nvSpPr>
        <p:spPr bwMode="auto">
          <a:xfrm>
            <a:off x="1734047" y="6212314"/>
            <a:ext cx="957958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Вся информация размещается на сайте ГАУ ЯНАО «ЦСП» (Информационный ресурс)  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11952007" name="TextBox 1511952006"/>
          <p:cNvSpPr txBox="1"/>
          <p:nvPr/>
        </p:nvSpPr>
        <p:spPr bwMode="auto">
          <a:xfrm>
            <a:off x="1279943" y="5296804"/>
            <a:ext cx="1023920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Электронная почта отдела: </a:t>
            </a:r>
            <a:r>
              <a:rPr u="sng">
                <a:solidFill>
                  <a:schemeClr val="tx1"/>
                </a:solidFill>
                <a:latin typeface="Book Antiqua"/>
                <a:ea typeface="Book Antiqua"/>
                <a:cs typeface="Book Antiqua"/>
                <a:hlinkClick r:id="rId3" tooltip="mailto:csp-metod@yanao.ru"/>
              </a:rPr>
              <a:t>csp-metod@yanao.ru</a:t>
            </a:r>
            <a:r>
              <a:rPr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ru-RU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                  Служебная почта АИС «Лспорт»</a:t>
            </a:r>
            <a:endParaRPr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436</Words>
  <Application>Microsoft Office PowerPoint</Application>
  <DocSecurity>0</DocSecurity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Copperplate Gothic Bold</vt:lpstr>
      <vt:lpstr>PT Astra Serif</vt:lpstr>
      <vt:lpstr>Office Theme</vt:lpstr>
      <vt:lpstr>Методическая неделя - 2022</vt:lpstr>
      <vt:lpstr>Презентация PowerPoint</vt:lpstr>
      <vt:lpstr>Кванториум - </vt:lpstr>
      <vt:lpstr>Наставничество - отношения, в которых опытный или более сведущий человек помогает менее опытному или менее сведущему усвоить определенные компетенции.</vt:lpstr>
      <vt:lpstr>Непрерывное образование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Тренер</cp:lastModifiedBy>
  <cp:revision>331</cp:revision>
  <dcterms:created xsi:type="dcterms:W3CDTF">2020-04-02T12:37:45Z</dcterms:created>
  <dcterms:modified xsi:type="dcterms:W3CDTF">2022-12-22T11:53:33Z</dcterms:modified>
  <cp:category/>
  <dc:identifier/>
  <cp:contentStatus/>
  <dc:language/>
  <cp:version/>
</cp:coreProperties>
</file>