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39548B-D5E0-46B1-9D4A-BF80C54C7397}" type="datetimeFigureOut">
              <a:rPr lang="ru-RU"/>
              <a:t>06.10.2022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4FB05-C279-4965-997B-FC4C9CAE418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37000">
              <a:schemeClr val="bg1"/>
            </a:gs>
            <a:gs pos="67000">
              <a:srgbClr val="B2D2EB"/>
            </a:gs>
            <a:gs pos="81000">
              <a:schemeClr val="accent1">
                <a:lumMod val="40000"/>
                <a:lumOff val="60000"/>
              </a:schemeClr>
            </a:gs>
            <a:gs pos="93000">
              <a:schemeClr val="bg1">
                <a:lumMod val="9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346719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3533519" y="1193125"/>
            <a:ext cx="6386885" cy="3779992"/>
          </a:xfrm>
          <a:prstGeom prst="rect">
            <a:avLst/>
          </a:prstGeom>
        </p:spPr>
      </p:pic>
      <p:sp>
        <p:nvSpPr>
          <p:cNvPr id="4" name="Подзаголовок 2"/>
          <p:cNvSpPr txBox="1"/>
          <p:nvPr/>
        </p:nvSpPr>
        <p:spPr bwMode="auto">
          <a:xfrm>
            <a:off x="1952184" y="252495"/>
            <a:ext cx="10061358" cy="58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0">
                <a:latin typeface="Book Antiqua"/>
                <a:ea typeface="Book Antiqua"/>
                <a:cs typeface="Book Antiqua"/>
              </a:rPr>
              <a:t>ГОСУДАРСТВЕННОЕ АВТОНОМНОЕ УЧРЕЖДЕНИЕ ЯМАЛО-НЕНЕЦКОГО АВТОНОМНОГО ОКРУГА «ЦЕНТР СПОРТИВНОЙ ПОДГОТОВКИ»</a:t>
            </a:r>
            <a:endParaRPr sz="1600" b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 5"/>
          <p:cNvSpPr/>
          <p:nvPr/>
        </p:nvSpPr>
        <p:spPr bwMode="auto">
          <a:xfrm>
            <a:off x="2621976" y="-810199"/>
            <a:ext cx="45720" cy="8037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1601" y="34962"/>
            <a:ext cx="1174441" cy="1178893"/>
          </a:xfrm>
          <a:prstGeom prst="rect">
            <a:avLst/>
          </a:prstGeom>
        </p:spPr>
      </p:pic>
      <p:sp>
        <p:nvSpPr>
          <p:cNvPr id="8" name=" 7"/>
          <p:cNvSpPr/>
          <p:nvPr/>
        </p:nvSpPr>
        <p:spPr bwMode="auto">
          <a:xfrm>
            <a:off x="-7634021" y="-7541898"/>
            <a:ext cx="103852" cy="15105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47434639" name="TextBox 547434638"/>
          <p:cNvSpPr txBox="1"/>
          <p:nvPr/>
        </p:nvSpPr>
        <p:spPr bwMode="auto">
          <a:xfrm>
            <a:off x="361600" y="5816722"/>
            <a:ext cx="1267025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06.10.2022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6064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График работы методического обеспечения на 2023 год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Школа Молодого Методиста –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 10 .01.2023</a:t>
            </a:r>
          </a:p>
          <a:p>
            <a:r>
              <a:rPr lang="ru-RU" dirty="0" err="1" smtClean="0">
                <a:latin typeface="Book Antiqua" panose="02040602050305030304" pitchFamily="18" charset="0"/>
              </a:rPr>
              <a:t>Интерактив</a:t>
            </a:r>
            <a:r>
              <a:rPr lang="ru-RU" dirty="0" smtClean="0">
                <a:latin typeface="Book Antiqua" panose="02040602050305030304" pitchFamily="18" charset="0"/>
              </a:rPr>
              <a:t> «Методист»-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 01.02.2023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Курс «Наставник»- </a:t>
            </a: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 01.03.2023</a:t>
            </a:r>
          </a:p>
          <a:p>
            <a:endParaRPr lang="ru-RU" dirty="0">
              <a:latin typeface="Book Antiqua" panose="02040602050305030304" pitchFamily="18" charset="0"/>
            </a:endParaRPr>
          </a:p>
          <a:p>
            <a:endParaRPr lang="ru-RU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Первый рабочий вебинар Курса «Наставник»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 2022 году  состоится 12 октября.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1944216" cy="11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37000">
              <a:schemeClr val="bg1"/>
            </a:gs>
            <a:gs pos="67000">
              <a:srgbClr val="B2D2EB"/>
            </a:gs>
            <a:gs pos="81000">
              <a:schemeClr val="accent1">
                <a:lumMod val="40000"/>
                <a:lumOff val="60000"/>
              </a:schemeClr>
            </a:gs>
            <a:gs pos="93000">
              <a:schemeClr val="bg1">
                <a:lumMod val="9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346719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361600" y="260648"/>
            <a:ext cx="1831159" cy="1083747"/>
          </a:xfrm>
          <a:prstGeom prst="rect">
            <a:avLst/>
          </a:prstGeom>
        </p:spPr>
      </p:pic>
      <p:sp>
        <p:nvSpPr>
          <p:cNvPr id="6" name=" 5"/>
          <p:cNvSpPr/>
          <p:nvPr/>
        </p:nvSpPr>
        <p:spPr bwMode="auto">
          <a:xfrm>
            <a:off x="2621976" y="-810199"/>
            <a:ext cx="45720" cy="8037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 7"/>
          <p:cNvSpPr/>
          <p:nvPr/>
        </p:nvSpPr>
        <p:spPr bwMode="auto">
          <a:xfrm>
            <a:off x="-7634021" y="-7541898"/>
            <a:ext cx="103852" cy="15105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08" y="116632"/>
            <a:ext cx="9514916" cy="63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7000">
              <a:schemeClr val="accent5">
                <a:lumMod val="20000"/>
                <a:lumOff val="80000"/>
              </a:schemeClr>
            </a:gs>
            <a:gs pos="13000">
              <a:srgbClr val="FFFFFF"/>
            </a:gs>
            <a:gs pos="62000">
              <a:srgbClr val="FFFFFF"/>
            </a:gs>
            <a:gs pos="89000">
              <a:srgbClr val="98C2E5"/>
            </a:gs>
            <a:gs pos="100000">
              <a:srgbClr val="5B9DD4"/>
            </a:gs>
            <a:gs pos="100000">
              <a:schemeClr val="accent1">
                <a:lumMod val="20000"/>
                <a:lumOff val="80000"/>
              </a:schemeClr>
            </a:gs>
            <a:gs pos="100000">
              <a:srgbClr val="AFCEE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auto">
          <a:xfrm>
            <a:off x="453545" y="5751988"/>
            <a:ext cx="11522475" cy="785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Методическое движение направлено на развитие профессиональных компетенций специалистов, работающих по методическому направлению</a:t>
            </a:r>
            <a:endParaRPr sz="2000"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 </a:t>
            </a:r>
            <a:endParaRPr lang="ru-RU"/>
          </a:p>
        </p:txBody>
      </p:sp>
      <p:sp>
        <p:nvSpPr>
          <p:cNvPr id="7" name="Прямоугольник 7"/>
          <p:cNvSpPr/>
          <p:nvPr/>
        </p:nvSpPr>
        <p:spPr bwMode="auto">
          <a:xfrm>
            <a:off x="5977216" y="3244331"/>
            <a:ext cx="4754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/>
          <a:srcRect l="26318" t="15734" r="24789" b="15799"/>
          <a:stretch/>
        </p:blipFill>
        <p:spPr bwMode="auto">
          <a:xfrm>
            <a:off x="4932529" y="1184582"/>
            <a:ext cx="2394491" cy="1964350"/>
          </a:xfrm>
          <a:prstGeom prst="rect">
            <a:avLst/>
          </a:prstGeom>
        </p:spPr>
      </p:pic>
      <p:pic>
        <p:nvPicPr>
          <p:cNvPr id="21" name="Рисунок 8"/>
          <p:cNvPicPr>
            <a:picLocks noChangeAspect="1"/>
          </p:cNvPicPr>
          <p:nvPr/>
        </p:nvPicPr>
        <p:blipFill>
          <a:blip r:embed="rId3"/>
          <a:srcRect l="8607" t="15483" r="8837" b="15682"/>
          <a:stretch/>
        </p:blipFill>
        <p:spPr bwMode="auto">
          <a:xfrm>
            <a:off x="8230349" y="1257669"/>
            <a:ext cx="3496661" cy="1931178"/>
          </a:xfrm>
          <a:prstGeom prst="rect">
            <a:avLst/>
          </a:prstGeom>
        </p:spPr>
      </p:pic>
      <p:pic>
        <p:nvPicPr>
          <p:cNvPr id="22" name="Рисунок 26"/>
          <p:cNvPicPr>
            <a:picLocks noChangeAspect="1"/>
          </p:cNvPicPr>
          <p:nvPr/>
        </p:nvPicPr>
        <p:blipFill>
          <a:blip r:embed="rId4"/>
          <a:srcRect l="16461" t="25513" r="17870" b="28510"/>
          <a:stretch/>
        </p:blipFill>
        <p:spPr bwMode="auto">
          <a:xfrm>
            <a:off x="878972" y="1257669"/>
            <a:ext cx="2840279" cy="19866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241382" y="277560"/>
            <a:ext cx="11735168" cy="48073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Методическое движение </a:t>
            </a:r>
            <a:endParaRPr sz="2200"/>
          </a:p>
        </p:txBody>
      </p:sp>
      <p:sp>
        <p:nvSpPr>
          <p:cNvPr id="24" name="Трапеция 23"/>
          <p:cNvSpPr/>
          <p:nvPr/>
        </p:nvSpPr>
        <p:spPr bwMode="auto">
          <a:xfrm>
            <a:off x="-100776" y="5456067"/>
            <a:ext cx="73980" cy="591844"/>
          </a:xfrm>
          <a:prstGeom prst="trapezoid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 bwMode="auto">
          <a:xfrm>
            <a:off x="620533" y="3684998"/>
            <a:ext cx="3357264" cy="118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Стаж работы </a:t>
            </a:r>
            <a:endParaRPr sz="1800" b="1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от 0 до 3 лет</a:t>
            </a:r>
            <a:endParaRPr sz="1800" b="1"/>
          </a:p>
          <a:p>
            <a:pPr algn="ctr">
              <a:defRPr/>
            </a:pPr>
            <a:endParaRPr sz="1800" b="1">
              <a:solidFill>
                <a:schemeClr val="accent1">
                  <a:lumMod val="50000"/>
                </a:schemeClr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55 участников из 13 МО</a:t>
            </a:r>
            <a:endParaRPr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734421049" name="TextBox 1734421048"/>
          <p:cNvSpPr txBox="1"/>
          <p:nvPr/>
        </p:nvSpPr>
        <p:spPr bwMode="auto">
          <a:xfrm>
            <a:off x="5107352" y="3624039"/>
            <a:ext cx="2219669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Стаж работы </a:t>
            </a:r>
            <a:endParaRPr sz="1800" b="1">
              <a:solidFill>
                <a:srgbClr val="0070C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от 3 до 5 лет</a:t>
            </a:r>
            <a:endParaRPr sz="1800" b="1">
              <a:solidFill>
                <a:srgbClr val="0070C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endParaRPr sz="1800" b="1">
              <a:solidFill>
                <a:schemeClr val="accent5">
                  <a:lumMod val="50000"/>
                </a:schemeClr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868824842" name="TextBox 868824841"/>
          <p:cNvSpPr txBox="1"/>
          <p:nvPr/>
        </p:nvSpPr>
        <p:spPr bwMode="auto">
          <a:xfrm>
            <a:off x="4777785" y="4507957"/>
            <a:ext cx="299650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21 участников из 6 МО</a:t>
            </a:r>
            <a:endParaRPr sz="1800" b="1">
              <a:solidFill>
                <a:schemeClr val="accent5">
                  <a:lumMod val="50000"/>
                </a:schemeClr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37238526" name="TextBox 737238525"/>
          <p:cNvSpPr txBox="1"/>
          <p:nvPr/>
        </p:nvSpPr>
        <p:spPr bwMode="auto">
          <a:xfrm>
            <a:off x="8773227" y="3613663"/>
            <a:ext cx="309939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Стаж работы </a:t>
            </a:r>
          </a:p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от 5 лет и выше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265273844" name="TextBox 265273843"/>
          <p:cNvSpPr txBox="1"/>
          <p:nvPr/>
        </p:nvSpPr>
        <p:spPr bwMode="auto">
          <a:xfrm>
            <a:off x="8924996" y="4396987"/>
            <a:ext cx="2803814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47 заявок из МО </a:t>
            </a:r>
          </a:p>
          <a:p>
            <a:pPr algn="ctr">
              <a:defRPr/>
            </a:pPr>
            <a:r>
              <a:rPr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/ 27 потенциальных участников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12000">
              <a:schemeClr val="accent1">
                <a:lumMod val="0"/>
                <a:lumOff val="100000"/>
              </a:schemeClr>
            </a:gs>
            <a:gs pos="56000">
              <a:schemeClr val="accent1">
                <a:lumMod val="0"/>
                <a:lumOff val="100000"/>
              </a:schemeClr>
            </a:gs>
            <a:gs pos="92000">
              <a:schemeClr val="accent1">
                <a:lumMod val="100000"/>
              </a:schemeClr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6461" t="25513" r="17870" b="28510"/>
          <a:stretch/>
        </p:blipFill>
        <p:spPr bwMode="auto">
          <a:xfrm>
            <a:off x="2967403" y="1172227"/>
            <a:ext cx="6376621" cy="4460197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/>
          <a:srcRect b="25825"/>
          <a:stretch/>
        </p:blipFill>
        <p:spPr bwMode="auto">
          <a:xfrm>
            <a:off x="364843" y="1094622"/>
            <a:ext cx="1072692" cy="141647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12300" y="2699289"/>
            <a:ext cx="1219199" cy="167974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/>
          <a:srcRect l="6052" r="6784"/>
          <a:stretch/>
        </p:blipFill>
        <p:spPr bwMode="auto">
          <a:xfrm>
            <a:off x="1935222" y="638362"/>
            <a:ext cx="1217092" cy="163457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F:\Плеханова Е.В\Школа молодого методиста\Материалы для участников\Фото для презентации\Губкинский\Минулина.jpg"/>
          <p:cNvPicPr>
            <a:picLocks noChangeAspect="1" noChangeArrowheads="1"/>
          </p:cNvPicPr>
          <p:nvPr/>
        </p:nvPicPr>
        <p:blipFill>
          <a:blip r:embed="rId6"/>
          <a:srcRect l="12219" t="12460" b="24650"/>
          <a:stretch/>
        </p:blipFill>
        <p:spPr bwMode="auto">
          <a:xfrm>
            <a:off x="351093" y="2997669"/>
            <a:ext cx="1123407" cy="170000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F:\Плеханова Е.В\Школа молодого методиста\Материалы для участников\Фото для презентации\Губкинский\Феоктистова.jpg"/>
          <p:cNvPicPr>
            <a:picLocks noChangeAspect="1" noChangeArrowheads="1"/>
          </p:cNvPicPr>
          <p:nvPr/>
        </p:nvPicPr>
        <p:blipFill>
          <a:blip r:embed="rId7"/>
          <a:srcRect l="7666" t="13573" b="31313"/>
          <a:stretch/>
        </p:blipFill>
        <p:spPr bwMode="auto">
          <a:xfrm>
            <a:off x="10552123" y="2917115"/>
            <a:ext cx="1288986" cy="1666344"/>
          </a:xfrm>
          <a:prstGeom prst="round2DiagRect">
            <a:avLst>
              <a:gd name="adj1" fmla="val 44296"/>
              <a:gd name="adj2" fmla="val 163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F:\Плеханова Е.В\Школа молодого методиста\Материалы для участников\Фото для презентации\Пуровский\Золоторева Ксения .jpg"/>
          <p:cNvPicPr>
            <a:picLocks noChangeAspect="1" noChangeArrowheads="1"/>
          </p:cNvPicPr>
          <p:nvPr/>
        </p:nvPicPr>
        <p:blipFill>
          <a:blip r:embed="rId8"/>
          <a:srcRect l="6490" t="13367"/>
          <a:stretch/>
        </p:blipFill>
        <p:spPr bwMode="auto">
          <a:xfrm>
            <a:off x="3465093" y="211756"/>
            <a:ext cx="1008140" cy="151326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utoShape 2" descr="data:image/png;base64,iVBORw0KGgoAAAANSUhEUgAAAQoAAAEhCAYAAACHoO48AAAgAElEQVR4Xuy9d5Cl2Xned3o6d093T85hZ2c2L4AFFoAEUZRE5WhR/EMuy1UuW1UqUZQsWSxLVZZDlUo2S0wSTVEuqURl2ZRtBVIySDCBJAhQSIuN2IBNs5NT90znPOPn97znvfebRqfBLsEN927Ndve93/3CCc953ucNp+uOXqXz6rRApwU6LbBJC3R1gKIzPjot0GmBrVqgAxRbtVDn804LdFqgdICiMwg6LdBpgS1boAMUWzZR54BOC3RaoAMUjTHQ0XU7E+Ld0AJdXV3vhtu46x46QNEBinfdoPyg31AHKL5NI6DDDL5NDd25zLuiBb4dwPK+ZBTvBFC8E+d4V4yizk28J1rg7Uz2t/Pd7TbOexootjuZt3tcs9G+le9st9E7x3VaYG0L3Mtk3+rYrT7/Vlr/fQ8U253w2z3uW2nkznc6LXCvLbDVZN/s862+e6/3wvHvCaDYahJv9vlW381G2+5x30ojd77TaYF7bYGtJvt6n2/0na3OtZ17e88DxUYTfO37WwHBVp9vpzE7x3Ra4J1qgbWTe7sgcC8Aci/3+q4GircDAh2guJdh0Dn23dYC2wGKrY7Z6vN7eeZ3LVB8qyCR39sMKLbLHrZ73L00eOfYTgvci5DZnOzr/b4ZGLxvgWI7LGCrY9YDiuZ3tgtAGw3nDnh0JvrbaYGt9IKtTIf8fO1PC441onMrgNjqHtZ7vncVo9hsQm8EEOt9ZytWsd5k3y4AbPe4tzOYOt99/7bAVpN0IwaxHhBw7EbAcS9MYzut/VsKFFut7tsxH9aCwkZ/0xhbAch2PSAdsNjO0Oocs10TY6NJvZmpkSDRBIqtGMVWTGOzHnvXAcVWk7n5+XZAYjvA0QSR7YBFByg6IHCvLbAdr8V2gCGZxVo2sR5w5D1uBSDbeZbfEqB4OzrDWqDYCDjuBVDuBSg6ILGdYdU55lthE2uBYiO20ASF9X5vgknTZNkKON51jGI7WsR6TGArkODzzY5JQNiMZawHGtthGZ2p0WmBrVpgK1axHlCsBYsmMOzYscMaxdp/G7GO9wxQbEeQ3GwyJxCs/dn8zmafrT2uCQpbsZwOWGw1DTqfb7oib1BjYjMxcjPmsB5IrPdek1G8HRPk22p6bOahWDtp1zMdbt++bcbwrfzbCCS2I5huNAA6ZkgHHN4OODS/uxlzWAsYCQhrf3LctwIWW3liDDYa7L/p5fq3YhIbAUgCQ3OSbwUWW32+kWmyljFs1Sxbfd6ZQp0WWE8fWEv/1zMHEhg2Yw18lv/WHn+vYPGuBIrteio2Yg1NINjod767GWBsZoJ0AKMzwd+JFthKj1gLIusxiuaEb7KHtSCx3t8bmS3bMUXWe/7fVEaxXSaxkQi5HSDgmLWgkH/fC7toNs5aMFvbcB028U5MpQ/OOTaLX9hIwGyaEWtBoru7u2ViJEjwXn5nPZNkrTt1PbazGbP4tgHFZkyiyR54gPUAYu3kb/69FizuBSjWA4UOUHxwJvG340k3Aor1hMyNzIgma0igaIJE8/PNgGIj8XQzM+k3TaO4VyaxnpmxHjAkIGwEEk3A2AgseOihoaHS29tb+vr6yvDwcCsMls/4m4buvDot8G5vgUuXLnmsNoFjK2axmenxbWcUm3k31hMTEyjWMon1AKEJFpt9njoFDbdz504DAD8HBgbe7f3fub9OC2yrBc6fP2+QSKBYyzTu1QT5tgHFt8ok1lv91wLC2r9XV1ftJl3vOB54165dZffu3QaIzqvTAu/HFnjrrbdaQHGvYHGvouY7qlF8K0xiKxNjPSAAJNZ7H5Ni3759ZWxs7P04LjrP1GmBu1rgzTffvAsotgKLzaI4vy0axTvFJNZjDRu91wQLAOLgwYM2LTqvTgt8UFrg9ddf/yagaJoi6wmcG4V7f9uBYrvejc2YRILAWubA383Penp6ytGjR8vo6OgHZWx0nrPTAq0WePXVVw0UzIMEiI00i3uJ2lyvid8R0+Neg6i2CxJNoEiQSG1i//795cCBAx0PRWfifGBb4JVXXrkLKNYCxnZcputpFb8lQLGR63M9j0WTLaxlD/k3Ls1Tp07Ztdl5dVrgg9wCL730ktlEAsR6QNH0hKxlFQkSGyWLNdv2bTGK7WgTa12fG7k01wOJte9hYhw/frzDIj7Is6Pz7K0WePHFF+8CiSZoNOMr1kZyrhcufhcorJPp+o4BxXrmx1o2sZHLcyOQaJobmBmHDh16R4bJwsJCmb41UaYnb5bl2aly4+qF0nN7Se7W22Vx8lpZmLxeurprrr+u2PVNef8EZEUuXVfpLndo2Nq4qwop75HdGJ8r21X/7djRVVZXVvVTx+q/rq4d1lo4bmVlxcBHah7H3b6tz+90lTs6D+fo2qEPdF+3V/k7Cqi2wLesktWnj7kW59UVl5e5bMmQsTg+wtz1sb/b9Jc3w+db7+v6eR3uiXvOl1cl3T/P4GehbQhQ4zjc1fX8/k6X2mFHj4/1s/shaZvIAs7ANn76/nRuvk+r6cFMqyNlkTsv8Xc9rqu713flf7SZv8tROg/35O/QznFezkoDxXO5Idym7rpoWJ/7rsXPz8rxOiK/c3tZh9Inen5dMB6JZ+Kl59D/V++slDsr3WVRfTE+NVvevDJRBkbGytT0LR9jk6CnT82jttFz0E47evSzu6909/eWJz/xifLHv+v3tNp8o19eeOGFFqNIkGiyirXBWJsli60NJV97zXcEKLYLEs24h7WCZRMUmr8zgI4dO+aYiLfzun71Srny5ivl5tmvl7kLr8SgVv/v6FEn9fYwnUu3aNxtTSoGJKPOA7mOkRhLMRkAh9bfmiBMBF7xfAKAKi7xHDEZ7hgQugU+mtq+Jp/1aqAsLy05SpS/PZH1/Zy8TK6uLg09BrD/3akgxO0x9DVojSMxwLm/FZ2vOzClfY813oTJE1MuwuTjgEjbz0nbesY1q0qeP0GThmkr6JFnYGgDuGgz7od27NKEVhPQJoAoE48DuPvAV74X7doCE25S/7oBo1pWwNcCjHhggQ/niHaPg+/cWW31AcANmDGJPTYBUP23A+Dyq/bXKm12R20fYE0fZL/Gzzg+x7fbOlDG48OfeWHQ+PEzBZ6s3FZf67+55aUyMTVfzl6aLAN79pSJW9fLDjVGl9oCoNihn/rDbdAtkNihYMBDx4+Vj3z0o+WTDz9c73XjH88///ymQLHWXbqeoHn388boWC/w6h0DiiZYNFepJjg0GcV2WAQ3ff/995fBwcEtG229A2ZnZ8qbz32pXH7+82VlSizBq0bk7Pt+NXE1GgPZWem8KgEUrHCxouVkyAHj1aC1Qmr1MGOIQek5oF/iezEZ+ZkrJudgUnQLGJa02vTwPR0TK2cMvtsaZDmJY3JoMPM+jKKCgQHFU60NIsEo9HwwFA/iNitIc89tlAPcEzOet8kycpA0+7MFHpVZxcoUk42f8Y9JDCPS+QyuMaG79I+72UGb+q4q4NI29XxupHy/NqSBo/G+PzdQgC5MzGzXmJ7BxgQGXCdoCJDs4/g7mF0AS2uuG8iDcWX/mtH5um0gdLNxbr3X6psKYO5vs6U4fgWg15PKF1HmV5YFFHMGip7RsTJ+a1zDrav09g2U3gGNaX1vh5mRFqnegbJTQYKPffixct99x8sDh49tOeafe+45AwULTdPs2MgD8m0HirvoGd3UaLRs8Hxvbf7FdgAiV+LTp09/S6IlAPGNL/5yufSVz1Rq3OWG9D0JKBK8umAT+keHsfqZQtNtXvQihr41YRrd1l1rATAjVurkbfYqgy8GYKzWnCcHmAe66XdMmtVlmIauXduR1S0Hblx/xawhqW8C16oHpP6DPvvDGOyYHt2VrjcnvZ/D/+JOWwNej5y0v8ksmn3MedwnjQzFNAfifmBecRermnRenQ1cmCVhIvDdZBw5YZvmTbYfwJW8p2ma8LxMiCWxgGiXNuDDJpqMqEWoMA8MEoGP7RweWCHmIEyCz4JtABLJQgL84jstplEZhUEjVoUKskBIgCXPb/ZyW6aH7nlCpseFazNKMBopN6cmBCo6TuAAUAwOj5Slldv6DovHQLnv/tPlkUfOlAdOnShjA1tHFD/77LN3gcR6YLGV+eFxuBaQ17BJH6OGrENnSwBrHdD8ylr20ASNzdjERqYGFJ2OOHPmzD0ziYWF+fLyl36lXPjipyEKHstM/gQeDxSoH4OaCW6QoOMEIp6/DKyw5TUeDS45qQCSHCBoC578HNQEE4MCAFMZS52QzcFmYILSVoBhsDJ4coBGm2F+BNPo0iQIGxyaW1lDAjNAUbUHKDTfgVF0mVI3J1KEunvdNvOJ548/77bL19LOBBHMhmbCUa64pvXcVzXTQl8I0MCUYPXnGIDCq3tdqb3eeyVu0/1YyJmNoVnYBKwsjXOamRmYmOakWlcwDgjye+4v/59jEihC+0gmGRqDjsPUcLvC/IJt8CxpmjTB3uBV2yyZIt+L+wwdhmN4fvpvxx0BhUD81sxceevKrdK1c7TcvHXLExtGuaO3X+xDY6Vf7EL/+oeGy5NPPllOHjtUjh/cX3poty1ezzzzzF1A4XPXsbkeq0h3adtkvNvUWAsYzcu/LaBo0lMPugaz2My7sR5IABC8z88TJ044V+NeXm+9/Fx58ef+Wbm9OOdO86BSp+Xg9tBhAItR2C6GImtC71AnB1iEOAebcEPyfn2m1spcb4jVZC1QZFsELQ8zJNugPUChznwWTCUmbtIFfo2Oi3bUYNOf3fyP99aKmT5Oz+D3G+dYWdJq1l4lsg2bQHHX2lA1iiZAJDg0n9/6QjUV0tTwd3x/YYaEdAsbi6tizqWdDwjTKKs8dwVGVnEmY/NloDaQVQZg8KjHVFPJAAQM0I4GOuk7Bo8wcwxUmAJu4RA5Q0ROLSTAIcTMBM1gk6sC2dCG2mAaHZCAkvfbroMSx7cXILfC6g4BxUqZmV8sZ6/cLLcHx8rk1FTplWjZI9c+rOJ2FTN7BBQPPvxgOX36VHnwxMky1MfY2zqDGaBIFrEd8+O3FCiaYLEZm9jM5AAcEijwbhCOfS+v53/t0+WtL/y0B8gO2cQe0B5U64h0eCnqytAFsrPSGRgAFwAkaGyufJ7QdRUzo6iDPAQsFsxU5mM00XE56cLsql4Nut7f5cyhgcT4j5U9BmbDLDJotW3n1BZy8trs8KyEVTBRosVuY8r4ntvMocX6DE6VTeVEEFA0TY/WiVr3VD0K6W1wG8dEAiTC4RKrPX8DBF58ub5ZQ7SHjweged76PZ/HE/7uSZn9Y0aRrKEBGD0SApnkARjBpILhRF8YqCrQmKHZ/GhrNm4r3q9iM7pugnmYZG1GeBdgVH2ntnRrIbDZ6ueogMkYKn1lQeN6Riz3/NXJstAzVJaWNBaIpOwNoFih3fT77v37ykee+FA5cfRgObJPQYRuwxReN54JTz/99DcxivWiNNdmlf6mM4q1VkoTGHIAb8QkeH8jJpFAQZzEyZMnt40ReAy+8tM/WW698WydblgCQmqLWjIN6qoNaLQaB6Cokwz12UZqpc32SlQF3KshI94TA4EsJq3V+5UABJ6nu4/rBSDx3W8GihA0odQxIWICMx5NgesrwCUGKCRWVMFCZmuSN0RI28IkxkkJsADKfVTT6A5uWANanZyeE/U8Nj8aZodvJu3sMBea95MgmX3bHmDJwOLcUP5wk+q+vHIn/adpBdx1tfVjAWZ10sf59L2kIK17a5tOBhZetY9CjE6ROUE/mUFSmfiZk9zjtjK9BIIAigT+u026fN40j+yR8kO1W4gFwOdliFSTFpO0ZZas9JQl9aGB4tpUAIX0CNq/V2aHoQ0XqYDi4cceKQ8+cLrcf/xg6duh9+pY2GoiABRrxcyNRM1kE21W2B4fa02OJrtsjYd70Si2q02kgNn8uRVI9Pf3i3qdjpVpG6/pyVvla//mJ8r01bdisFpQE1DI1RmrC3oEgz8Uca9mpr2VjmKWiFF4MHjlqqskkx4zBP82v9cVb0UKtqA+XJkVKAAIIkSXBBAxuKpdbTEzgMMMxZMhKLcHEudHOMO+NQi1mU9rctYVHFq9FqDTdAovSY2R4PlW5S7lvAAHC369HvcWtrSuZe/J3Q1swINZVRNm7cBpxQsYDIgBgIVVAIqmNchV/hPt7QMQidEo1B/ZB4BbpT93CZCVrVkjCGRtgHtcCy1gBaCwWdie5EEQ2y5SwIlzGJQAeM5XmWF4ZHRuvW3tinvzkfRN22yKM0Joqs6BqXqXRtR2Y9NeqVP4W5wb60O/T88vlEvXJ8v0qsZY72C4wRmbGl+rconuPXCwfPSJxyRgHi97R0dicfJr63nwta99rcUomqbHRrkfa0FiK2bRHCX3pFGsp0kk+uaqtR5IJJtI8yK1iObPh+U35mG387py4a3ytX/9Y+XO8mz78OTeTJCqigdYgPhVva5TwYPAXg7cU/HTg7lSYA8dDUbLU7FotFaP3t5uU8ge2Zo8V++AVgcGUQ1q6hFQpduvxQZiGAej8OCtwqMV/MoiKkC2zIA6eVc1+T0P6kDPB/bKWIEiweWOVjkDhcAFz4eZh0d/sAbT9HT/1c/dFrXtTOFznDY7oq74yRoMFJ6q1WwyCKQrMkwtmyPECBgo0H98df2d7Yz+0nBlttqfe8gAtGibvD/OC1A0Iw05K0FV+RwpLjJRAfwVJibmC8fQ/twqk7ACdZghfASwh1mU/eaQjUa/xPRN87AyCt4DPAGn2niwHu4IoJianS+Xb06XyQX19eDOsrCw6OCqbrlINXjK4x96rDz84Kly/9Ejdpe3X9sDiiajSLBYmyjWZBMbgUVzHLxjjGK7ukSCRpNNNEXLNDnuRZeASXzxn/2tsjQ3HROhBsmkicBACAETz4JngRcUr+amoDETPGCqn5/3YkVtzxNHyukNgn5CU2CghcmRvnYGIoATIBHuynAhtoWtXNUtStq1gqBq46esoCfUgdlTg7BsepgdxCq/QpQf96X/tTwc+j0odKyKLfER9kF7wGzQQ+rzwGaCSbQn1Fp2mDa6J0MyHyZs0m0zB8Tf0CLQdVoCod+q+gCMwQ1MG8g7pHbEZQgYO1iKe4KZmKndbYevFRAzJiK8UdE3Vng8oapJWNuhkga/70nvrm/EdSRT1PvduELVHgYVHZvtl4wigSLiZQC9bzbd0jMV90ybIczWwLPAcAPF3OJyuXDjVplcFBvduVvRmbP2cuD12K9I449+5PHy0P3Hy+gQsULvcaBYT5vwWMgGZCB6Vf3milNbmRxMhgcffHBbJgeaxK//s/+tzI9fDlu+InCrYy1MRqfReenxaAEbo6kCBathT486jIlfJzjDmIAYTxZWwuqQb0UM1kkUo91/VBdeBErxnmmtTY9gHJwvJn8MuDA/wgRaIejKdm2YLrwAT79X4xYAirwcqyIA4NWQtq+3wXf8t8DqtuMwBDK1bZibqC2ODG2slj5nvTfuMwAw+jD1l4gtqOACQLhdqolRwddT33pIggqgAIAzsyXc1eS9dC+D2hYpq1eiaeYk8DcpseMyAIrKOFJQDvdoaEc8dyzmySDjeMRhf14BI2NpiI7kZfcoAFzZFT9TLskx43upwOx7dTsH4IVrN02kdhCaY3V07IqOm19eLZfHp8q1mcWyc8/hcv2mXKTEUOwcKR8Wm3j0wdNyh+6t1lgTON8ZRkEbbSZmZlvneGj+bA1KnnI7GsXa1ScaqS20Nc0Ofs9VrilgrjU7kk0gXm6nngTn/NK//YcWLnOlaK5AthMJquKhBBQRMr0msrIChemsvRyozwQC1SCeOvEY9D1EFGIXNyZQRmtWH6oHasQP0BY1DNg2duQ2GEv0/5hsEcHHvYWvPjQKvo6WkS+HdlswlRmBzqH/DDh1lU9zyK7ROmgjHgCmEjEoAE9MRj0no1+TFqaR1lkTJLJvv0kbqnS8DbKVhuOxAA5tz5lmRLRkfVY/l02YiHYlPN4BTQ13s9mbrZxkB+0hGcwtAtY4wqzF14zrhymiwV8XA7cDPCNtCFPF8GSlF+mOvVltTYPwaj+X+yEYQY7pDBhrLT6YFdXc8LUBGPtb2+M/6XwuKAAFmheHzS2ulGuTM+Xy5EIZO3SsXLk+IaBQqPbhw+UTT36kPHTqZBlUfkcgXdPu2xoonnrqKZvra/WJzTSK31TTo2lqZIOuBYu1jKLpDm2aG6lL8B71LO+7774mcG34+wufwwX6HzzBAgU93EO5lt3rVYGJi7ZQB1R7YFWayre9KMAVGVDhHrUJ0bIPWUFCnPJLh+Wq6q/Z3IjrOSDL9ndoFNwTgyOErXD7hZZQQ7n9PnkeFSjwbOTEqk9O+7QYhe5pWUlIyRzqaI7ny8EKMMjTwSvCvynu0472DLDQh7QTj1wHfbMfDS6AIuCiVzcaRBUVMwmLU/i6dm1G+HWu8rzXxSrtyRPu5TuYFQBmX+gVEVMREyFjULiXtcKp26uKwTkYvDDUfk8TM4Kron1vG6TDMOE98iZw097JyMw1QAGjSKDgHtK6ou18hpY50b6/ZHGte6oso32P1Uxxw0YUKveysHy7XJ2cNVCMHjhSLl69UYZHdiq46qPlsYfuL0cUDlBXN76Yp6O1G7+v/+t7Aig2YhTr6RJNcGj+vt3oy3MKpnr+3/+EGy9citGgLbprAA+7FSRPV2EO/FiFYlVqeeIAFQFFgAsDOb6PHmElnIEflMDXy1UnJktd1Ry5CcgwR2LFYrXJiM5I1govA3MEEOsWU1nRxA5WxAQn8rId+JPsId+DUTTbOp47KHAIcsEWfJeapLRvBiBxjAVUAossYsYT5njM8+YwJEzaXg23TZhM6Rr0fTl5zjfgtsFrFIChfwI/MmSZrAi6t1lVBTjdvbVdq27TMit8HwEcTVMjgcJgkeZavRebJpiM8hi4772wEycBOMXzG6AFFIGj1WNRgSKfCY3CQEibqP9Wa9u4/QyYuL6rWzsbp2Vu1LFXr90UWt26jB0zlri/BZke16RLXJiYKzv3HynnLl0tp06fKp/6bU+Wh0+fKH1yj97BO2QQrbaur7k9oEgxc7tej287o1gLFAkQ2xUwqXN56tSpLVGTsOzP/4P/sawszN5FzDzR6kTw4ufISjUvmXm2mWO1CVEzBr/lRlYaxnk1A2xfpw3M96uA1eUIzogNsPTI9xA9vXqGeo5QFxPHUBK2oNlOTLKmBmAXrFkGAzNWXVgVwGfzgGGS/nr+rOABUPizalJkpKOfT2Joej5YUG+LfWCytOxrYEjnJJ+EYUi2aluo5KYxU8IkygmLl8RU39fHvlWGK6nruqc+ubC5GwBjcXlRNrje12tggFql6BK6H6/kdfID3gILhNpmNGeLWZhlmAO0xkGyvRzQgQbxMW3Lk2AOtl9NoGghO3ep+wsAJvcCvDZLrOeK9kzgDL0rWXHr3LxX+55pG2JyAK/NHbcTLvRop/B2BTgFUCo3Rbra5PR8OTcxW/affrjc0u/ETHzokYfKof17YvBE63OFxnO9x4BiO/pE0+xYG4G5npeD9+67774yMjLSaJj1f/3qL/y7Mv61n4/Bj67AJKwTJ1eiHNQBFMEovPp44qEVMEkRtapnw7pC2NgZF2Asrzao4+Rr+i9rToAiI43rh2puc6AGdYV3IrwUjpdogVQOAohODQCrn3FseGwi8DlW/Hp8Xb141ljl0/yBoQSZcO62JibfMIuwybEUzwyAVvPLplk9L9eI5CyBA/dByDxJZAxy/nOzdBsYYqLK9BHIsGox4Hv7IlBodmHO7Twg2zq0oQH/XFhctL7S6hddZ4cC0jwN9DnnMWBXQEx3eCZ4JbDm8aFlhC6Q72GspZkYiwVt6BFB77uvQzDm3QB5A4Vd0TWatgJ51WlboM418t5iQYkrt+ZAAkWDAVZOVM3NZAZcVayERUHxN7NzS+Xc+Ew5+uhHhNb9yuc4KhHzTOkj72fD13sIKJog0WywJptYz9ux1h2awmX+5FyPPfbYJo0UH926ebN8+Sf/Z42BGtBUPRbN+2oNrkptmcmpbgeNZ6DCDAwjzvb0MsZqVl19pqstjaKKdpWFgPRxvTqR/d1gG3X0mmnwtgd2c5LWAcVxaQ4lk0ig4HurGeYN7a2mQSu82CZNDuBcrQngQqeQJiG6v6L8DsdjABYwivRUuNPqbVYgIr0dRmDWpfcMCqbMwZ6WNbATJAKASYvuL/NL8zVeYUfpV+xIPGsU4wmlJURZchk8OTG7OC8Zn4tLPjfBafQNP8NEC8+QmZaBiVU7QC77JIEiAuVKWdaE78HkqYCbqbXtMRGCcdSHoK+D7d1WVGR6wwxW3F9l+h4ZLfCoLKSyvOYanwtJ6Btxry12ZLbGxGcBAlwEyJVdzM4o6Gpqoew6cV8Z27e/PP7II+Xg3j13MeRvngzvUaBoCprrmR1pzzY9HU09ogkWe1TE48iRI1sCxVc//X+V8ec/5wHE/6yXNb7VdpV5NMRKg3lQRTkODVqLWcJwpvP4M+zqSDFvC1Y5Mdz5soMjwjBWc1ZgKxhcwx4TJlZNHvIgbrgVq1nRos9rgCLFUVbpbukjZg114BOC7fmNSs+K5HgKBnbbi2P3mz6nSA2jHTHX1LhqFEGTw6vCi+sgZtocqiYakbBdsez6H14VpDyLml71b/t7HE+NhTlVBdspBsgzwRr6FH7MMTZVME8EUD5ezwEQGIwczBZmAs+xKMbBs3vbRsyRuqJyX+nC41hHrtDeyYTqJPYEt9AM9bHaEmzPYjJ9HeanBeaIrNLCwMSPZK8QqANwACpn/655Ncd5stfme74nt6vusuU1iUQy0ge4ryqparxyP1167tVyZXKuHH7gwXJYSV9n7j9lM7DNN7/pNnz+rV6Ime8KjaLZQB68ibKm4vFvPW9HMor1zA5WsAceeGDLFPJbNyfKV8UmYvLq2vQPfV8HTTZiUOywNUJFuLUAACAASURBVD2J0RTqqh4DjTU6gIJIQddxqKneDFRWqqb4GQOP60VHYb/bi0CmI+djgNaYgvgJRY1jk8m0zZ52UFB+lu3IMbQFX11WJaSWyASc8YwtFxxjm4EeegA3xySYn593JB/0FRAhNwQWYmBxg7nD/MOuYl2IAC9C0Zngw8NDBiKDCefkp3Czp1+TXPcwNzffAt5FAcDc4oJNRe4zxNowSwBLTA63ua7bX4sM2cyg3oeAwn3ofolpOqd736EI12Htw9IcU2maREGfrDsRsScp7jIGkrl5LHD7Jonp5qSPAkgMITQF7QDYV9OjBRTJKKq5mGO62Uc5zvIzjymOrwMycIN7ZWHhumIzCLEwGu5b1wSnJ+YWylHFCz302IfK2Mio2+EDAxTbNTuSWaTt+4io11avF379M+XSb/yMZ4aFJk/1tu2d4hPniay9qjizureoLOiO1MTnCFGhLZBeTifCDDLclWCuKIUXpkn44CO5yisxwh6Rhnanojdo4PVEwI+prs6+FgyaJlKrcM4asE0bO5/HJodhr7ICXIvO8AytAsTkFHMaePjfV5YWtJpLP6ih4NYSqJrEg7KiLi0bKOKNAFTCmhcVSsyGSdYJ9AzWS2Se2TyAERkEdpQFnY9nW6r6R69U+l4dQ6DnxIRqjorSwyZ6pUVwrUGJ1KPaqY2qZGYXNcSd37m3ZA+pD6H6h3MjFh0zFnuHom8cgt4A/9b3eZa6gsSjZRQmOlLoQVFCpmocNmkiEC90kmAh9LVZUV2AklU2x2cym5bYXAXMZIaMFetaBgt5tXRNm5CME/dFT5lROx1XmsJDDz8WC04Ft43nwfuEUawHEk2Px1pdIv9mVdoqQ5RB+yv/x/9Ubs/djEWU1cqJSEEnm8jvIYJ9DW+wZyE+b686ZC/CHFgFIqoQoHBMndV4TXBHQoZbb7kOVmsADuSJwRRh2xFI1cObNoMQSOP6wBA2N6+WScQgrK5LBmcKjHn/TJw+TXaDQF2prKhX+s89hdAXz8QhIRZTgxOXpzQKEs/uLItZxMptD4WWUQq78ntPZURMiohiDCDkxhekHUDjhxQ+HG7clTIis6AfIKhsAZODNluizoUmbL/Cj5d1DzOzC7h9VIxlqgwMDpRhFV5JMLIm4XmiMm16PkASU8dRp7XSGCwFLwrer/6BqlXoOhwzpMjFlvcosDGevzKLNFOCKXipqKYbx9SgNoDC36u1SGtaesXLyoRjccE7kq+7WHQy2Coux5Xo4HCrtkDFi0u3QFd1Lwn2Yyxw0zyr3rstN/ySPr9futyxY/fVZaAJEWkCNTnGexwo1tMnmgCRGkXT7GDAJlCgTezdu3djINUnVy5dKM//qx+ISZquOlhFXSUDjduAEco7Pv22KJk2f9s9GhqDA3F6NPExIWrMRSSP1VRxXJc2KWI1S1drUOF2IJWrdHNvrFiYEToWIS9XptYKVVlJxnykmLkk9yKrubGvrmYepHVl7fUEt2Jm8MOeTnOFVWtRpkCPwA+WY1NHJsVtTWZnuWIXM9GZBPp7SSu9dRoGOPdsICUH446YiQr9WNwTK9Dz9Qs89+waK70Im0syKXQOWAU6BaxhSQFEpEtTkOXG+ITaqlcTfcAxFOgt9HMf0YI69qAyI2Fd/G3AV2sNClR6pW/M6rqwjpnZaT/f8NBOgwNm3oDAqAkGBojazoAn5+TZDNA20TxQop2qVhW+JJoTCK+LTY2fSDET3SKK6IQZzavZF8kk7tIoOBfjolbhyuOJ7aAtMhANRkEKOYxiR4+8RWqjkw/JJXqAWphpePjO2v8qwwlSu3U9ine1RrEeUKwXsr1WyEywIEt0q817nv7Vny03n/rZUMQ1YK1Qt0wCXPNtv3+uNClKZudmp9tdVkvPeTEg3NpAwakzkScmW6z4TEwrGhXMwqPBC0oe4cNhf2eSGfcQgTrtYK8Eqri/HMxBURflQUgvS9Pb0gxu8tX5ml2JsXpFMFUd1PrZJzsfYROQwAMCKCwrs3Ve+kK3qiQFdVe+gTSE5SW8I9qOgCJB3K9S5WelFVi0hIXomfvk3dAcVIWl3nLi8KEyoGAp9JNVks3QLWSu4HW4MXGrnL942WC0rIAiVmT6tF/6xphAhvtmo+gx1RcZGZFwKYDoE1sblBnCMU6QM0gzucOTw/2ZDelYWAv/koUlE6NJQtStYrLNjWB0WQXbHVUBPNfpYGNB98MMhZlJDK4eFo+LHGN8nUWpmiPuhrVAAlDU2quc1mK3AMELCZ4cxgIsR4CoZBf/3CFN6MRDD5f9ew83gCJM4gCL+gMTTe3QJzfqVq/3DFAkk2gyio1cozEItucW/dV/+oNl5cZbQdurcGhPBquI29N0Itq2AggrfMZPZMcb7c0jktIxQEOfcF5QtYOd6VjZSKtmZv1O03PBeRE30QCc+FTpMAJpnivs4OpiqxWZ4z5ZR2oMgSM7w6ZOIbW5anlgx3IYNLci1ezsrCl8DmRESyYyGsacsmlXNGkXF1jZexURuGCAWBCbWNQkRKsh/2JBK/+Nm5MSQ9E2KD8YKxrn8YIGs9LRY0Py9x85WPbv2aWVX9WalLOwIIYxfnOqXLh0pVwfv1lmBEhZ+wF9Z3h4UGbIoE04QHjf3n3+/qjAolv3ODzYr9+HoEcOE+dZItaKHiI/J/JaJiYmvF1k5iw0wX9VQV5tDwliZnpHIjvYzMOaFk8VoJqrvkGiagMG3hoZmqCQOkn2SfZRUw/zuQBvXzfmvPtRi4c1CoGCExMxXXGZCnypZtUl0wxGse8uoEgoyLEcIuyLL79UHnt4ax3vPQEU2xUy0+QAKLBHKb+/2YsK2l/4ib/WQlknFVUb0lqFV/UQ9HI1TrdonrfZsXaVtYCCjiV+IhTpLFaT52x6P6wL8F+dpF7VKur3sXpoYjDRACgzgarwBw2OAYpbPQEA0yEwDZOnTXVDWGvvScHfGdvAF4gn4juLi/N+vAFRWPiOM0ZrKPjM7Fy5pc2MvEpKt1wSYCyJXeC2nNJnrGrzmugTmuSEFNecx6gZqf+W7HVJM0UMAi1BjzEoRnFw71h58Mz9ZWpqptyami4vvfKqYipkzug8tCueD/qH+xreOexap+hQUzqW/WERWanh0SeqclzAMzrcX3bvGpUGEgDXLw0D2z6cLxHfQNtPTUv74Jy4UnmjwokTzNB7rOyG2WCgqQKm/4ZRrDFNw8UdpQcSABIovgmkk0LqzKk35RhMoEAVawIMwNgGCt0ftwXD7JfeItPjjp7lmNyjB5TvEQtX/quDivPpeW5J8/nFz/5S+c+/53s2nSd8+K4Aimy8WA3bq3fSsLVA0WQS68VPMPiJn2D38c1el8+9WV741z9cwaBRqgy6qcbkTjKs1pSz3l+44tJ2bYdQMxXqUPKKYw8FsRMMNhC/RnEmzc17cx6G+rKdTRh9ywCFVvK9ZexyuycBiiz5FvY0dxmCasgMtBtt0IpGrKHZTUaRA8+Ds44ff1d/L2k1T08CqypAsSydY0r7RoyPTxq4uFc0BzwRaAkAxYQm7PWJSZkccHRW8bD/oe9M0IX5Occ3MHgxX2JFDn3mtibzsgAKVjCitOgLFy+V6zcmqskRdTK8YvMdTS7cnYeVFXng4IEyKeDap/qPmCtoFMsrixJKB8vhA3vLvl0jZUygsnNYoCcBFT2GScZ1ETkRIAmqYtGAVeCdMVCgYVSgCAE7XOOtMcoqrj5yu1uvaDOKcBvXSE+zOUvVrbHdHOdtfasxjhqmiaNv6dcmW0HkNqOgbIHYBedmjCFwqkDNbZkSR1RZ/siRE5UhhqeufV2C3W6XX/v1z5eXvvFy+cvf+73vfqBogsR2gKIZtr1RyDaThC0BoZSbvV7/+tPljU//o5YukDSTa6QQ6AFqETCAgknPhF0rJHoSWi1MwYq5EiG+8S/diKF6G2isZuusTn6MeIZM8spjSFO2K1VXJ7AI74V3ffI5IoDK66MpBdpHaCq0TayO4QpktKWNm7S3RXc5StfmuWm7prgXpp6CoOaVlajt6hbmdV40E71/U4V9lrTKzyhs+Lrcl9PTc7bFR6lqroshMg4KLDAPYA4ImNZYuA6AodubFguxW7LegzetESuAJeCWnZ6ZCeATs2CFj5qh4R4+cuRwOakNbKxHaBVdFPOgOZfsklXQlsyPIwf2ld2jw+XYoQNlaFAgIhAcgKKbtYkV6TtZ+/GmonNhFS2QRD2iv2vR3mjHzIWpzKMGZHkiE3im/9BRLPzWyWkgtKu5bdplH6Qm0jR5mjoF6BSVxPhuZYoaN2gU3SR5FXl6DBQImgLAbomZqmh1SGz62IlTLTbEjbfBpqu88o3Xyuc+/zmB7FT5a9//V9+bQJEN1fzZ1CjWahPN2IlY/ZbLqVOntqw98dznf7Fc/+LPVKSP5SIBIFsuVhYb/Q2gCPEuzRPujcFG8DcD1Wk81ZfuCc2qKkoYocth0oTrLiihCTorDyuRdYew5S1YMTYZ1DAMTVADgFPO/RVdh8SsTKfmZ69X7T5N0ry/dll6BlpUx2pS2axotSIvQJgmtQqXV3CVWJuZLq+/flZgsag2HfNKjCtzUhvOXLp8TZvNzBowuPex3bucmAWDsJajSdZjTSdSxh0xKTMEQdGg4bwRCaQ8g75P+w1p9V9StSZKuU1OSuMQmACQmF93dAwQy/d2jY2UQwf3yQ14pByWqbEok2dK4AKj2aEJc2viRhnQvRw7fKDs3z1S7jtxSAFIQwIpcknwAmE+RaJaulKnVOaemiXJFHg/BMwUuWOcrGqfDCtSerYsrOwMW8YAfZdZo/zdYBRpqubYbo635njK8RdeD8Oo/4UZHIF9rozGQsJfjqOgHKCAQuB84L6T5eSpB6zrRCxtm9FQyv/Tn/65cvXaVQH/fPkb/8PfeP8BxVaMIj0e6BNbJYJ98Wf+RZl99UstSpjh2J4sth3JFozOj2y9cHOyQvLybk8Gh1qPEmHLyB/dajvSXpMwPSKBKFaw3CnKXoZaKp8vtWxknYQy/abpNfegR94FxwcQe0AFb8KunZtCIV7FDmh1BFzYGDm9PUGX6z35WeoErazJz8r7GpCLMg0onQYrCIVTK77MjVe/8brNCOj+sib19Rvj5dyFy+Xa1Ym6+1SslNB2tj+YVyLXiOogYH4MDA55ks3NzfofMSNDWrX7VPwVvYIgLvJHAC7AhsliBiIwIUBqSkDBPU7cuCH35my5DWPS/eEFwasxKNbw2CMPi10ctM4wLaCYuDVjF/aAYiQuXDgnM2SoHNq3uxzYO1ruP3FEsRPEW9RsUovW4dngH/fOyj2kmpNAKu7V7BObiGg+ZllhflqjqM1VR0oVHINRBHOAu/CKCE6PnQxz92DhBE3ToG2CV0HFbWh2wX+OsWGxQcwkFyeYLC5SAHJVjOKg9qs5efoBdYG8IS2QYDG6XT772c+W51/QvrhzM07U+5t/82+9t4CiSbnWsoqNvB1NjSJBgp+4Rhk4m71+7V/+3bJ0+RutQ1r0rwpU7rq0S40b0dGZeozdaapfvRjphSACEhbiztQE9gYxVZ8I9qG4AhgHkZeEeNt8CEqb9xAaSPzj/AykHVL90jSIARMh1VBxVu4s/Br6RJZij6jPOD9xGzEIUzhrtbOuPScaOix9YI60bn1ncnK6nH/rooOqDuzf68H++hvnymtvvuXgJ7MbPQOBXEMCBICZSd5XtQnuGSYAi+Cf8zPUFtjX6XbMTXlyNeX7uOzwUhDjMCftYAbzw4FXs5rI89ZE5hbIXiVxS2H6Z07L1BRr2LfH7TorsFjQ57Tzks0mhYQPiY4LLE4c3qeU6112cAE0XdrBqLdb8RZqL1y+Mhx0vWmBnkKfzYhiR6xwG7OAsKoTTBZeLVcRqxqCoYAJb8dUmCZ3jWP1mT0kIbi0+zv1hzoSW2yDw0J5jYEYlo9fGbXLuaJwDxqYFjDEWlVTAyhOPfKo7kdzgHs2G+kpL738YvmFz3ymzE5PhztaC84P/MAPvT+AoilmrhUy1zM7GMCEbtsltsnrc//4B8ri+Hkf0bQRGUXQRyfq1Eg5OtiTE1Cok94TmGCpOhGzPgAdw/HOPKzULyM5EyhWXC0r60ZUNGrcB/cTDCeuyT05WKmmctv7YqoT4GIK6yy0AJykzFGFql1sxnUoq1iWgMF3CKNe1uRixZzXKj+tLMQJCZfY9Ae17dz09Ew5f/5qeeXVN21yMDZxZTJBefxBAcW0Bh8BU7hBGYThpkZP2GHQHtLE72P3KgeswRxitXZNT7wq+h2TgPvrl45AqDuC6RKuV0126oUAMAAFQVhTM7MCj5myd9/eckSaFCyG2ArOM6eK1Jgi7IwFQ1rB86EZvG/3aPnwow+UXTsHymCfTKR+iZoyc0ZHdnnS0HeIuY58rdGh7RoWNtpi8tPB6wCFV+9WzETbK5UlCT2cGq7SHHtNra6lIRlPwo/mn22iF+AF2nnx4l+A1h2NtyWxtl2HDpcPffITAuXh8KbpfqdUofun/t9/rRJ5l8oqQEvgnBaaH/zhH3//AMVmGkXTLZoaxUc+8pEWqm/UCp/9e3+93F6YaU0025v4vKGWBopakyL6u2oMIWa6M80aw60ZVZ7bq7erIzHY7MoKsyOXAyaIvRitYK4AitaEx3bX5I5oStiEruMchFilWvEWvIejq+YnRMCGR5Xv3fqKzai0b+M6OSitETjIKhK/WD1ZvW9NTWqV7C6TtyblOTok+n+rfP3FV8tbYhczc2RlKshp106tuhGOzd/oCVMCisxrIKCKYKd+TXzEyX61xbDCtwnzHiRsWpoF7AF2Rng1x7vuhACF6+KFgCYDIAS93dJemou6x3b/dHsfiwkJkJhiuEoX5DU5o0ItNg3VFnOzi87MndW94U5FIB3o79HmN4fL4w+cKv3d0jkEHGgzNHLoOpGXwTjqlakXpofV5grC0Z4EkQEUmDjJKGKxCXd6U3vIsesxZDoRsRd3uUHDRryLgQT4h8nh8QE6OeiLfwEUIZjG+SLqVUAKEA0MlU9+1+9TFq6AHIiUJ+j/+5n/IJPjee/JslpNPhaaH/yRf/DeAYrm4F3bYGtBwoNFA3y90O00Pz760Y9u+fC/9CPf2+rQmEoR2JK2p8vLsRqxQuCqRLXXcS2vB0qzxc7gG6B7DpDIPKzl7wAL9uBAsKTja8h0rPp8J2z89Twpfo8n8U7IkV9id2u+X/moB2ktxxYbzUTeBgJiekCaNJhTBjuLAB4mYq/u8cb4LSdhMenHxnZKQ1gpb7wpN/KLr3miMQnxDABioSssKzpTAmIj7dteBPIRZCoNDUhH0D+yGIlz8PaICHREZ5J/gV4hcNgpk4fJiL6C3cz5ECwBihWt+LAKGAarIGC2rEYhlH1GYDEvcZLzXLh0qdz/wP1yme7T/Q3oOJk7mtDoGUzmfrEexseomNDDp4+VYwf3lFExiyGZJV508VZUzwysgvcxG0P4zELFbaB1hGwFijQbA5wb4F0BwePbQBFAEoCS2kV4NXh/rdgZTIIvIGoGcORY8T4m1smqvkGfqu/mV7rKuJjYJ//Enyz9h05DF8ubX/li+fVf/Dn1J3OHEPxFty/98Lf/7k9uOVd+y+Mo1gOIrYBivTiKpj7BxNgOUPzyj/6F1uRtVRiqRqAHjV2YdCjoEUDAy0lj7tWaf1GFznRPBtuoAlk1UwCNcLNyrhh0ae5AzXN1SbOA6zAZfZ3KKDxYuX4FClZcNApOaeETzQLPSTPsHJ+K3rOqz4JU80toIxd00X1B77nOjMRGCp+QhDUilyIA9sILL5U3pEvcmJhyEwwqijIKwsirINFwQiXhwwLWZ9IqBvU+P4c1KaH2uCT7xaAGtOoPE0mp76I99Gm1RnD1M9o8oX0CLL0AMCEqEJP4tUrUp0BkVubGoibxtPQKEsYW5OFw2Lie5ZZYCIlhB2QOjciUuK3VdULBW5h4MJ6hnbsiR0LxFHvHhsrpk0fK/l3D0jbkqVHAF0296qIziNJiFGJCeA3CI0I3hGZkQd3h95H3s1ajaHqUciybuXntry7xCiCGDEBfg8PeNRas+rP1O8lmxgrAJkDFfUyHEN5t/SGACKCYUcTsJYW+P/p7/0DZ++GPlUlFt/7CP/3J0kX2r8wxkvtWu6JSGVF2P/QT/6IDFJu1wC/+8J+PTqJzosdCD6idaFrnjgmgcGYox9RQ7zAHAjBaQVQ6NmIj2iZHi5LWiZBA4dXCdLXavfXv1CeYRITnrppFhBs1g724YVdmq4yCwQwdZpAyiWOwRr6CNYu6T+qKUrh5BSNjsMRKev36dcUiDDmde7eCnibFHt5663z5xmtoEtN+zqjxCeCQPr7iRC3YFMVliGUYU/g0uRujSsYaVWTsoGj+kN5HlwAodu/abY0BUOjRJISZcd9DStLiPhYFBjwz+4vYk0QmqL4/K31kScxhTiAxJcF1clrb5gkoCBZfhjHAbPQs87AbJbDhQt2z94AYy2BZcF6KwETfn51fUun6Y05yU3K7ciF2l49Jrxgd7hEwDnny9ctjgBmGdwiNK2NKLFTX2qbhsdI9qh296VDVsbI/mz/vAgoPlcwZaUdbeoxVk8Up62uA4g7bNzJ2qhKawq9zjrz5UYCrDVGNv2nFupy/fKOMHD7uYrvzMh1nbo1r03OBIXEyBgoGEGbN7fKj//Cn3v9AsTbFHGbBv4997GNbPvwv/chfaIGEO9fu5rD6ws0ZwpRZBauHbdUQM318ahVe5U0X4ppayRAf/U3bsVFDgokWE6AGX9XvxX4RlSkYfMQmWkFVNSGMxYOz1CQlvhBVk+K+Xc1ZEyLF0hxMLgvPNRkk+glQ8JNw6GAm3QqkuhKuQU2k0dGd0ihuya14tTz/9VcMEjyWQ68pxiPOj0tuXCChbCWxA0wLAcPOobJbQDEmHQKgGCJxS88wIm1gVG7T3bt3KwBKBWy8YxoVp8LMY4UeEKgEUOje9Ey9zsuI6lIABULmjEwjgq7Izbh566b/zRLpSRy580okxqqv+DmtvBAhqmI6BEy6j5kaQTo9M6fy9WMynbTvZq27cfLw3vLIAyeVfbrLEw2QZfwQb0If4BamvcKlHeODDiKDlf7ITYBtproXY/HIQKpcdMwYAQpAuo4p1xdJs8GiJN0ZSX+tFyBCNG6cqE7uqlHAaA1S/IwigasCs+nZpXL20rWyY3R3OX/lopiEgttcGxl4FOioVICfxVe8XX7sJ//NlnPlPW96vC2g+Dt/qUXVwzNQoxeN8O3dwdJN2QrbtmjEhAm9wNmE1aywG819B6BEUExUpSKYKkyJTChLIdHEpXaVIzx1DKHI6cJMmzRBhoGRQmUwkrYZA0uw54DcitQxKn5xiSUJfv4uOoEm04xWaXSBWZkdQ5rwmC+ETn/hP32lXL2uVYj0aIEQVbAXpEX0KnAME4VJPajrEB49qgCpXQKJfQKZEdjE4LBSnA8YGInMBEh2SkMg6ApU26mgrchdid29AM6dCnKiwA0DHzaAHU3OCfe6qOvOiUVga09odbwxfkNAdUNuzznXuSAceUGfLeqZ2VaPatzjcu0OCLTQQZYwIyVK3tR76Bn79h002PMMgNuxQ3vLRx4/IyATuOEm1aQjDJxaGf19CLYBFG2TILJBATeAom0+i6HpEVdcCi8D59oCZZokTa8TfRILUiNEvOGVcu9iTzAiiX2pC5kNIUxNStewaBhQMEVVkFiRsucvXy93hsbKOS0CqwtTZho7YCuMayqUNcDox//Jv3tvAkVTdMvfU9DcLM8j2QTgsR1G8Zkf+t4W+keHRXtZdMwQGSZV7fhYVbCdM2NQB1ufqLEUdGe1N5N58Dmh3Y70rbtGNQdRgk/avJlS7grTdb1Jkc28w56YyF51NSk63psEhRgWJfFj0HlVMx2t7IiBUgO0YDiLcpHh9pxHQNS5xsZG5SlYKJ/79f9ULmpPCEyBwLwuTdBJra6D0gjmpQ2o4IsCnXaJCewSkxhT8tUBcjQk/u0We9i/e48FT0Q9sl/xcgw4EzXiSQjCYuNcIkwHlOmICxPA6GMzXQBWcQCsdPPz05GHook7L5azoOQtskgnBRZXr12xa5RoUeIzMDsWNZFm9TcVqadwp4oFDeo+nGeBUCphFpdqv4BsVG5U17PQ/RzYM1oeOnNcMRYHlK4+YtOjyIbnuYeHRtyW0WcZnanRoXWFBcFJZnSL+z1YBYtI9nFTc0qgCHIQ7C/Hm92c8adZbFO7cwYpZzYT4fPQUSye6wcMJBgL1xZQzC97T4+l3qFyScFxy7Nif44UjUDCHXmheh8/8c+p7rb5613JKLYLFJt5PbYDFD//I9/nzk1R0Shd9QaCptr3EQiSgTfWKAwmjJCochQ9mJOypqlD7RGdMCNMM8OebIFDVbA9cDyzA2jyWpyP+pOcPIK0AqTyHB6ETAOz4eAkYR9HHkmcN8waqKlrMgAm+pu4iQsXL0ofGHYcgcVVAc6zz75QXnn5Nbkno9jNogQw9tXA7Ua4M0VgiFfYI5t+RGbHQbkX92lyjWFeSAAdFcPYK8of2scdR0eyHQEeBE8KsRNiLvp3jgksFFSlSdsjFsKKj7bAd8gWxVPSQzFgMYtlAdm8TI1lubJn8XgIAGAUhCDPCjgcUq7Jjbh5S9qFjCq7TjkfnhFbaBS60TyZF1gAgLtUmdoACoNR4tjRQ3uc6n5YHhPvpSqgoN7GLukqvDKHJsCiTkoAxC7wYJHtlP/coKnO/Dohm9oFv7cYJe0CFam0MjQQThgAhKcnE8PMTWtUbY5bgCLE0qhGtqDweHYJm1zZUW4q/H3m5lUDJYyCseLlw7Q3Lvj3/sV/3Bwl9Ol7Ciia4dubuUdhFk8++eSWD//L//tfDvZQ0b2J8Ky8sWt0rM65qYwRAT2iejxwWbYK4NZztesmEIyFucxginiDVtFcU8jqjq3aPEprRwAAIABJREFUhcUptA2+gxjqvAYbFi0GkRqFxUsNDq8unlDhxfA2hI6nCMCJpDET1xbTwDy5oZBozotWsSg6znfPXVS1rxdelLsTd6RWW63y85qcCIEUrqJIDcVhRgUIY2IUgMQh5XbsFzCMCTyGSc7Sd4bk3bBHRa7UXpk3fdqLw/kf7M2h5xqSRtDdPyQTabD0C6i69B3YBclU4a6NSlU80zKsBM+CBMib1y+XVZkjS/r9loCDAK+byhzFawML4PsUyAEkiCWY0v0S7uDsFiac2mVSjIIWwSXLdnuAAebTkAKvnnzicTGM22W3cki4PmMDIG0J1QbiyioEt6zeDp03SNNvwUJyIrvdK4DnGAvmEUDQdKlmvo1jIhgoDVYRKfoALxAYhXDaYzMWJ2cV2xWuSFT13aVrE+X6jDJ/1d4TV87Z9IiNo3WFyijy3v7+//npLefKewIomhOZ39P82IhRbBcofv5Hv69SxrZ4xKDwBFSLZhhu2IPh7gSS7zhErgII7k++Y8YQGG1TBHMDvQFMMVDEYEpKmroDPcRHwU4ixNduVsK7K7toMQiuYUYRrCJoLb5/rfY1Z6NdSzPob5gnyYYop4/tv+gwZ+IiOAeD/Ya8HU8/+6zdj3MKquJecSlOow3oyaakng9rco0pyOqAQqV3KbnqsMyNw9o7YlT0nlqYg0x4BiSBUwILBjWMqEf5B3apClzwZJD1uEPXHBRgDAzL42FGhuAb1N1OaS+wlP2r7aHnnJkcLwMCRXJSphQUhglCbQyAgn+4TanfOSHPCD4ACudMGizQLiSUInry/CSX6QL79u2LflPTw4SOHzlQHn3oFLG2ri4Ou9yn57PpYRE2mBl3xk8DuDM4A5RTU2oyhQSF/DxnZBM4WrPUtCRMC/+swzJ2C4tFIQEkWClBflYdzLwACkBkdkGbFd+YLBdvafMksbULbypNAXM1x2e992Q4//D//vn3P1BsJGZuh1F8Rl6PpG9B9WJwGAyqSWLUbyQN+TPbvLEyRD3LCPlmUlj5rkDB6g6jYDAlo1gXKGAXOgciWpTSi3L8aaK08gbCUvU9s8oy6WETnDMHZwJdApErZVdhlPuFKZAhOadwaAqX7N9/wKneLyhJ6I03zxoUXNpfz0KuB5oAeRMsn7tHBl1c5qDiDmARRw/sF3CMuJoUpfsYxNjsuGKJsMQF2sMuaBqivTJBiEtAs2Ef0V6BxE6p8t6FXIlL9kC7jB9uWPIWmHi6l9xkmfwTJWzZA6DDiNwkYnRWdTAvX73i1XZOZgcBYJPK1ZgDEHTPUwrlXhAzWcSkwX2su5kWGLJVAIyJYkUD0kZgPENy537iY4+VgwJAtlDs7iNaU+5dPRP6jD0lXo2TDeDijXJ0AQSkpYem1V5k6u5qOev5dmUU+bNl+jKeWDSqdhHFj5FooiapKYxeTcaSMzyS+yINf3HpTrl8/WZ589rNMqaCPq+/9FxoabAUL0whuia7+Uf/zy+//4CiaX6sBYkM394uo/jZH4o4itZExDRg0lsLiN9xOTZ1hQQKH8e663yN6k6tcRXeiIbzOmckBLyIwav7VPAZ4FAZQ8ZjGHiqtpDUsjWIOLaCE73K5y6CW9PWc4VKdT4ZhwHDpd/CHTqplRidgVJ3uAlJWnvh6y+WZ555Rko/ij0JWX0abCvlypXrAiPRf2kYFII5un93OXZgtwKUxpQzsafsGdtlNyjzH9ESU4mcSZeVIzqTcvuux8iWgAIKtvwTsA0obmJgVIlZEjH5zJm1ngDsHMY9wIBCY8GjxETp0eBeFriFh9IN7oSxcaWS37hxNbJTpV/gkXFZPgEGYEGFrJt6f5qgLbVtr+6DIDGHyOs5h2R+IKJi7hD3ceLoAe3V+UAZwvtxZyliKfRcPoYin9WuD41BbIyYFdv+xDTAMmI+r5sU1jBD4tnaomX+zU9P6MoqDAyOkeCZ2wJozuyoUVHdozZn5CJevF2uqYDQNy5dL/uPHCsvPfdU3F/rS1k+MYDoH/+bz74/gaLp+Xg7jOLnfrjp9QjNoCUKEjJrhgBrC5Mh9QrvSVm1J7/n0mhtUdRAIdAwe6jfj8kddSVC52gUv4mCA1WIDABJ4dRiabKXhinSBIJkEbQLK3nuFN5W3ENRp0jJooTAJcri2+Tokyv0ZvmNL37Z7IFybUQk9ujeZxSheU2rEoN2QFGUBwUOJ+UVOKwMzL0qL7dH/3AlAnhcfxAvBs8oNhARl3guyNDE5Uqyl4rYusZlUPU+gQV/u1iujol4ABbFCD4yLoal58nJCs+KvSR2A0NiYiO0zsgTcu3SRZtIgB9MCb1iUeAyL1OEGIpJBD0BBmbIKrEgAli8NwD5yG7FVcjsoD2p2k0y73d88qNlz06ZRmwtUPvC/aE78R4goJleuHh5VmubmIIN7aHpTm25Q9GQmPh8oZqOzX5vMQmAx7qEVepwJVcgStMDGSomfzANsw8Lt1RFlwYltvjS+SvlwPH7ygtPfVX3nNs00LAhNOfeIf/03/9qByg2a4FkFEHTNYlR/t3h4UmI8uyYDu1CNdYmPIIrdXOYcQ2KqitG1NUM7SLqUcSxXmWcyIWp0X6/lZGo67ooie8ntI7cSjCZRfNn093GNdJGTlOE62HOcFszCjYiFBrNBK9Bv1Z6TI+vi01847U39J4Gmq69KHpP4tatSXkYNMFG5KEYUz7EIQHFcYVG75MLlbgJBEvndLCfhiYuodu93nuVpom1y7UdsY21cvdLvGT1xrsBg+iXa5UYB0Q2Jk7kWETxHm7YAEHtB0RDVH7nSISq7yJBqmFBW6yIPVy/etniJtmlFGVZkNg5JbbBniozqsyF+TEjgJkQs9Biq/vqFQuZMBvoVpj5rj27634h5IIslUcVgPXImZP2vDgWxmH4NHBsWhRYHzvEJ1BYuWgARdPEbMZNpLfD+lV1aQYUtoVPM0toSbxpb5dfhOLyHtoUN1EXHY51Dog+w1IDKIgjeUlJfPuPCSi+9pQjUcO1ToQv7t0UZUv55z/96x8soGjGUWxHo7gLKNTqzfwLh0zXgrLJDryyY+ulN4S+c2dlxWvcj1FnIoGiLolt5bwBFC2zonZT6gp3A0stmFNNlSaljfiKAJymkMZ73pBHE4rCt0zCK1evOaSZoKerV6/K7benvPbq6+XLX/6qNQiChJaw5fU7ocpEZBJjMNy3Q/UbdpfjB/eqUpRSuQUQFIIh0xKQ6MGrAT1nECZIaDy7pD4aACKl2oi4iUG5UPtwl8qujypdsXcoK3xsIhzUGbco7mn+uc1byl4kXFlo1gSmOtMdSvER0i22dHNywqKmc1YEGvTDrLwkFP29KTEWE2TBbqhemR9kyOqGda19qrVBBCjmEaxl50BP+f2/+3cKTHHv8n7U9iA6lXB0g1plBMH88G61zYjsi6bHwyASs92TtGXiViYFFIT+EahBIliKl63dxbydY3VtWtMxmjoQy+Dh3B+S5e6UcS0Cr164UkYPHC0vP/+sPqP0oIUfb4nAZZOp/sv/8IUOUGzWAoiZOSmjF9uuq+bKbcGyTtQQ4UPATLco5kGISW79YA61mG5ev2W6eCWIild57TQjUrxsvY+pwlCoVDfPkccz+PI9VrdcxUKMDPOFsvdUzuZ6TEImEisvno0vfekrqlKFm5QQbUVeSo9YUYj2kvzwk1qhSeo6tGdnOX38iIOR9ih6cqeAgt267JURApCGzVZ+roep81MCDobRo2eM5C+ZILQVNSj0jwzOfoRNKLvnROg1oAn3F8V3PFPsxQCQXNynTiDsdXt58OZgj4s5ULQX0Ji4NSHQmBYbEnAILMiR6dW9kQl7VSX/x8U2MEEI+cZ8vHr9hj8/oLqaUYCHAja6T2klv+OTT+p5lb+iaFOqaJEuzzVjLlNEKNzTkdRWy/dXrSKZXvMn38qguoi0jFdsPhy+i2QVCRDJKEJfCq0m3aqYh2EKVxYGUNB+OjVYOKlAum+IUQzuPVSef/prarPI1SG5zsGE/m4w6H/1H39js2niz95z7tHtRmZuh1GgUeSkNI9jsamTsik0sSKGFyLiIiw+VtPDZkYVIGMIhb1qIGCCVIDJiWtnlutTNEyP2mGtwZNgozdysx8+S7s3NQnea4JL/p0xJkzG8Ylxm1W4aCN+4rovc+XqePnyl77qiRlJUHc0cQQO/TuVIHZTE/62XKD95czxQ+XBk8dUzRqTY9gRlsliYAFsyYcXg7gD2AVmB9yil4kHo2DFxdQQQACePbAai52Es4cbGBvc2xEyITBVoPdVm/BgRlTOQCdqRxAvoNX9NjU9dBw1NTEZpmekV1y7ZqCAVcwIEPsEarThNeWmjIsl3VDOCIyiVwlw5y9d1k/SzAe9kTL9tVvV26d1zPHDB8vv+Z0f1+RUyLeSx3pr6bxpMRNvGFRNB0freoFpeCtqf7b0roZJ4gerf/vZ1mMUgSqx8KSWQBsojD53jveog1F4IIqlqC0irgZz846LEr8mjaJndG/52le/4pg/M2bkEZt0Fah0Pz/1s1/qAMVmLUAcRQso3NFtUbHp3rIeYUETyqkOCy0rED1+C9GyvhfZpAEUef6c0C4B77oWIVrGqhDh1/k3KyYT2NQQ2u7w4eYep23RNc+bcR/WJWoaNMyC4rS75MqkdF2AAnES8+XZ514qZ89dcMARugD1FxbkViM1+4rU8p3KqDx1fH955L5j5Yhs+BFNJmg41NueAP2M8GzCr6NcHKYI2ocFTt24wVUAAkjgbcDDwt+s3Lgq8QY5Ld6mnOIe6q7pMA/coIiG9uagTVAj1O0pLsDzkRVrsFixiGnRT67gCTEhEsfG9XNGTMOx8/oeOR4Xr13X+yqAI52jTzUxx1UgB88IbtwDiqkgyW9MkZgwlB267h/8fb9DIdx9yjLdY/cvRYIpq0dbU72MV2w2HZpMAkO6L9cyiubnLbMzWQgDoJ4jXPUBEh4b1QReldCcpgcGWcbZYMpYyzBQsL+pap3CKM5dLjtG9pSnn3pKH4fLm+ciDig2xY6x929/6ekOUGzWAr/wd/5i2Ls0mNu6HaSUneqJ6NToUPEd4VcV53CRmmKEVuEOBi2YJMQGtF2gHlRMDF2IQUbftoGi/XsyEE8gEpH0XwJFxkM0BxTBTWbqsQTHNWpMP9GX/I0HYkriFoxiWnEHV6/dKP/pi1/1yoP7k0kAoEiqEwORZ0RekUPKpnz4/qPlIZkdYwKDPpkhlKcDCNhFPNyJA2YYTDBAgfsj5sCl6n1PirBE9EToxL2o7/Ls/N2laM0UBC3mkojFLu+4WIlOtbAsWGBXMU+mEHlJThM6EFwgGk1Fb8VPyJyi7QE8XKPXlDIPk5py0pjMFzxBapsrYlMXpdWQbi51xzkhExJtuf5esQbyQmBHVNQievH++w6VJz78mMVb0uRjQyDpHmIwgKb7yotFgj0PDeGJMdUUMd1njsmJHd69PQP3zHtV78ifMdD0Lz8z00L0jUBAaxyMi7xGdacy/Cg1AOsFKF6/eLWs9I+Ur3z5KwGwcD2fg8Uqq2OV8tO/+kwHKDZrgZ//kb/YMjUie7SyBDraAhUFX7IGRZRXs2upbtOHCZI+8zRVPPldbzF8e1GmLlytDEIGCcVT0j70KmmEB18i+jMGTAw2ErByI5+mNwNgIuKQwCu+HCJ42PucGzYxLfud1d8bB+sL4+Pj3nvj6WefL5eVXUiOBOIm+2fAJEhPvqUgpn6lgJ9UlOLjD54qR+UO3QkroFyd604oAlMTj7/JJGU1ZhNRl77DtMATQrEX6zhiHBIwcwWGZWEOGQEEGpgksCuiKX3/Bmo9g0CUilYZROa6HLQFDOI22xGyespe55/Ab0kmhsVG/Y1nh2pdN26Oh1YhCg6L4ToIm2+eO+8sUlhFr6tiXfdkJ9N0TK5SCgXbZFL/sw/9H//D31X2jEiI1efOCtWNLgiY0CgyKM4BeFXfShBPoTDBgPe/CTgqi+Azi5cVMIJRoF+E7nBH4JjmpsdNNV1yoYnzAhKAQNSmQJc6p5oU8zt2ll/73Of1oYLmqF1hhSLib3Ix/JWnXu0AxVZAkZ83GYQ7w5gd9Az3qHUImAMBiFilNSKzoUt5xTALsAs1Aq4i3DrOFzU5odztsng+vyZmUPDILwiKzWoVvvlkGU0PR6SDxSbKqOKwAn/PrPWOCuOOlxG5MqHlmATESbASvqkK2gAFqdmYIkw4h3WrRNqscjyI2tyvHI5HzpwoD5w4WnZrNR0EIPQTZsKGtsO4Nmt1qtgTg1TxYBXeWBkmAXvwdgXBNNILxL0541LHEB0ZAVchTlICjxEfK2XVK7zZUHgAmATddYATGBYTCldfVJyi4I2rYOmZKZcHMAIWbAMA66G9riqZ7KwK8kwpy7QLF7E0BzJOB6RRUNVrUMlrPBvBaBTL+Y7f9kQ5c+qwwdGV09XAK95xPTZLtkaB67YOpFwwktYn2DVDtpssIj0k4YYgJCK8OgZOmx7BtqLgTbhB7UL2CKn/D2HMTAOW5qLEuncySKdWB8pvfOGLImEymdiLBBSuwGZ00euzz7Qr0W80Xz7QYuZnfvj7WsJcMwS6GZ/gKEP2mWi7tY0ZxCOE666tQ3hlZ7ISNUl3eFUNpmDTwK5R/UgVv/ZKrD5M+ruBgmvDKJJlhCsuGAMmTBakabpJvbK6vqSqRWkikq9BBOclCXcEXL3yyjfK6wILVnd212L1jSI2vRIzp0zrT0nAfPSB+8phhWuP6hyEaLN7FuIl+gLeDG8O7CAk2ARAkdscQrkYuBTfiXDuSGBjxYwCOxZ2rV8EsABkfIFAMGIgYCf9EiHNrJgUgKf/xfZ5hKXnNgWc00SP7NCa+w3TwBwhw/S6zK9JBWU5PF7tTmYqz39Z5skika0Ci0tX5DqWuDmkPJad8nIko0DAPK7CNt/5HR93G9j8sbkQ4Aqr8rPpeZv1HVqTn6eqq38yiybzbIKHk8JgSk2gMEhEPg9YkFpEMsi2yVkTGx3uHiH4JMedU/GaW6v95SsSrZcWZg0UhMnHeAm3M+PuV555rcMoNmuBX1ThmlwJfJz+yECY9N1HhSqU7XCJujuZC1W99GD2Shd2qqtf1aCsPD5FJ4DC7EADMFecnPhx7bsL27g+Y0N0CjMlzuFQpGrDcuupY/Aem+awfyeuUQY39uqEaigCFs8+86xdZ+QuYHrg8XCxHfkSLypke48mykP3H7dLdLcmzrCEyp1abdm3g0mO6YDpRJwFk3hYe3kMaBWO3bJCwHTRHc2ePuVwENRN+HOrwjkh8Qx6PZfdrNXUYlJGmzCIuUasl9lBroxuT4Cu4RiX2LvUpfi0oU+3okdzCwPagC0QSTsflwlC3AgaDAANeLGB0Wtn3yo39F6v0tyvqEDPip4fVrGTVHkxMeJJ2Oh6ZKi3/M7veNJeEPoYNkERYoAiTaL0enh9R0uoaeDfBBIEThn82u5RV6ZiNakswpmuFsyMPqG9OBFNfV5Fy6hPEQuRm6hhwvArwE+Y/nlt0HRN8s2LL7yscoI3dTqOD50k0g/DLP7s0x1GsSlS/uLf/UutFbopKLUaHjZIrUQrc3WzHnu3EBSqeeAVvu29cISnWQUDNzoiQ34BCvcw4FM9Gc0bzP0jwsSo58z5YhAKoEh9I4HC2kQVx3LLPlZFgAKmMK7cBsTMZwQS5956S5OC6Mb+iGKUfQ9oEDtxU0FIRxVY9aD28zymn2NiEdTCpAhNjyY7wMJ+oyt6XvbNQNvAAGJvDFgATIPt+MZUwco6BhNeg5N743NcoLFJEhGW6CPkgMSuZ6ycYboQbs7+o5gsEWsCWjjsmngQJru+RzAX34EpWNAVsDiK1fk10mjwAOg99ii5fOFimVDMxJKuGYJwV7kkUfOlV1+VMI22IaFTadmj8niQ4Urpf15mULKanvjww+WJxx+yxyDEbekqEkrNpOjHGkeRfZnjJ0GD99NsQCVoTuxm2DbHRTAUUZZhbmWSWIKJIyoBIhhqtk41TzNTmPMzDs5dvFYuTi6Xt86eKzeVD6MG0dhDPLX93Br7P/fVlzadJ3z4gTY9funH/tu7GjsnYJghfBThuy4mE+Z/vFjV68a14W1gotbSZ7XaFfkfoYozzuObMJEcaD67wYbzhthpNyuA4FW2ag4VAHx8g4nkAPMqXCP9uG9qRvTZ9pcgqKhM6Pp5VWG+Lk/Hl770ZUUwyruhe+vRJGZP0XxOtg5ES7lPTOI+BVcdUSo59SUwNQaVCn5Wu4tf0srMegTQTGsTIJ6ZidcvAdCmCCCpI1z6Tgxkt5LGhiV+MqF2qq6DJ7hW9GBR2uQHNyvPVfcdCVYFuyGyM7cyiAnBszmLVc1EPksm47m+JJOKLzu+BTE5EvZ6ySXRdaaUQj9xXXukCuR43m6FcJM09vxLL5WrSipjv86LV8YdNUr9zl3KHrWLWuxnVAV6Thw7UH73pz6pALToH/YKWdB2fDCOND/XahQxTLIUQHVz3jXx25/lcQDqiveSrc/E8RALswy9lwyDzNa60OQYYjykIM/vLACXtS/s2RtzMi+ny/i1i1407P1gfNX7oz1+6pc7Xo+c2uv+hFHkhE1FOg5MWh8RlK48UKMzW+KigCLFxRgUEbvP6oIi3oretJAZoOBPWVUdrhwrqCe8RgPjIDNH2+ATblczB5LMOG8FnfbgYnUIwXOl1ppgjwvCjeO7XeVNiXcvPP+ihMyzEujmXXpuXpGZrsWg7y3Lbp/Qfh775OE4dfSwojD3u8Qd5fUlLfr7lxSDwC7hkUJPcFRSVz0TYqX1BxhDbB2AN4ZszBGdh9gL0tF3iuYDFpTyJ6GMcn+9bASEO9nZogEK7QjUCrAGz24X0HHqOmxJpgfbBdIf3ryY3+UdwKuEjQ6g9aAh2AxCKBUbIoYCBoWLV/dzXfEWX3vuaYU8qxLUlBLJ2Nlc39mjuBG8Hwtqoz1Kqd+3e6dCuj+lNiEEPsTLxcVgFCFmMmLuZgpN1tcyQeinqll4lNXfW+aKmrY52c0oKlCEXhNh2jqotcjEWMlU9jBpAlQX1Wc3yxtXMTMHyo3r2hrSYg4RxDGuHAWre/gn//6zm84TPvxAM4osXJONnat0ZoIyKJJRZCSmy6LjYcAUsVgZHo6w98ICdHFb7EBWN5efQ9eIzomVIPolzYVqappF2DvScq0G40hxrJWRWFdkTmMPgTo8jyHsGU8ICywDmgI1L770iitXXb5y1dIrgENF6kjlDlfsTcVPHBSLOHPquGtI7sQdqESx1984689HBD6YFcRDACxLBDopA3NK3oU5MlJzt3Gv7ui57OnBFoKwjh5t8COPguMw+lQkZrTsUto6eSMUu3Hcgu5lgN3C0HGAJ70XoctRBCg0ChR/AYT+TQrwZvWsU3oO7HEfo5XWQEH9Bn2fkndZBR2vkHdJ1wRakH6xX3UaMDFefuUVVaq+opSpbom5txw5OqqNj4alVczJlUw1r11jw+UxuYqf/PCjBjXMGvc448BmYh0HDeEygaAJCG3ACK0CcPN7hpmAyZaXxK7ONlBaA8O74y0WAqQDI4KdJUDkeKFAzyVF2J67Nlk+9Z2/R4V7tCNejRVqunNZwP7LP/ffd4BisxZIjSI7565VuiJ1bGsftD9ZR7gr627VjsIMTcECpxo+wnqDeiY1JHyZwZ4CmAdQ3Vk8B1Pum7H2u+nVaKYuexBx/kpvs0ANG/l67wwN4KXFVcUJXNGeoRfKU09LxJQAiWuTF0VpA/QsQcqUmJFgd6CcUSQmAUYUgYFl7N2zT8FIMkNcjyEiSqmxyWQkuIcycOypsSwzB/ChUC9l9Al0ciEXXKUyI2giMk4RWakPuVei6QFNVLJTiVXJgC1vU6CGTFGZbuAeF6UvEG9BX92UF2NcHpyrEmjJT2EnMJ6Fkn5uX0BG12Z3d/qP68NYRiVWWpDUsezkvUfh2oDfc9pmb0X9efmawt2l3SBmjilkneI43JuZ1rGD5Xd96hPSRgLoYUaYPRFwRbfXwssAVnVf5qRtgkVO6AjIij1X0tTg3lo5Q7Y+qskCo4qTOBI1s5ybY9uesHpdfsKyXLxGcSIf+tjHFVehQsWkmrMUGaQiH4jf/5vv/9EOUGzWAskoWiaADm51XJ3kZhKM8uqxyE4PM0ENXt+PTYJYGYksbO/oldf39m+8qsrvTvIQM1zUTguxL3dCT6bDIMjgnrWDz6f05F00Y8n6HM4c1UR5TRv4PP/1l8o5BRoRTzAqLwVxBuGGi52uZrRysjidPHpQYLG/9OvRritn4tTJ+yVMKs8Buu1VlKAnFYPRqkxMQboFswo0sQU8ETESvLyTucREJpzzEfSFfk1k8ioo9X9AE3XvmIKcatCYTRFMhRqy7MGvyYRYSRuxAfK0gqYQZy/LUzEpYLo5SRwE2wgQlBVNnO1GP7Ar+U55ZdhztM97nWLCqK6mEsUIxgIs4IFXqFYtSj6hUPcxAdje/XsMelMCpePSbfaJVfzB7/pOgV3sYwJDARypr5H9ZeC1CRpeihgrYVbGuAq/cVsLa/8esRKN8UeOh5lDZZR1IBkoagZtusvzmDw+8qFul6s3bpU3lUH6yIc/LDAVg0TItFDqevD1Pkr5M9//YzlMN/z5gTY9UsxsqtPRuUGfgxlEEpeFMlYQL3G4Q4M1RCcFeYyybuHmy1GbrMKaBd+zSp7DKFaTugm5zhAgk/UZ8l74mYMi7zUnQ07IzB7l2tBvroGL75lnXihfe+Y5x1DwIppybp6wZbkDJd5RXZvgLLIkqUK9XyvpslafY4ePeIdvxFAQwaYFK7cGNBsFRZJWhFYb7pjU+oXPHTukFTw1HOdp4O7kWWtwFPuQ7tbKTUYqQARYEPkZadx1E2hNFCbjbXFm6P6cwHBKk/ya7pc0akdYCgwdE0KkqPQLumeYgr0CNTwjI6r23aftAvvFKpzQpj5C5CUTzXyrAAAgAElEQVS2gt3RcJ+uKNpzkQQzFfu9IZaCTrFbOgVzHdfqAw+cEbB1lU989HEzLrxA1NQkVB4NBIBs7WSvtnDMhglfO0w7F6BkCRFl23ZxxyY/9W/as+Z5NIGCtov9cCOoJws1N5mHxxMmmn5elzn55vlL5ZEPfcjJbT0qHJx+/QgSC9Pmv/jLP9gBis1agFwPXtmhGZ9v+9ECWk0lj6ipqnD7Cxa1WCmCExAMAw0NoPCrMof4NYKwWr/Xa+a3UeZdFDfdrJyx6h7N1TFMnlDLcwDx02wCQNN9EhjFtnqYB9dEpZ9//uvSKF62KzO2FXT0ganp2NgeAYjqNGhH8ANaQc+Q16HVl/L7ozIRZBCYvhMxScEY9A8mBTuxZzGVAIlohNgFnp9Bg7u9d2d4RgjwcR6IXbwwpNAkhqifqbZkEjsGo0ZyBuCt2MWLW3NZE4ldyaf1HNT4xAxBJ/EGwgjI9kLVOBjAiP7Qf+SnAEDspA6Y4Kmwp0j3Sd7LFbkN33zrrMr8T7pmxow2z0FzofAu5hubIR06dFBMqJSPP/Foeeyh095NzRsF6f6CPdr4aC0wsbkS9CCWBBfi9QSOhsqxlUDhMdhgG+nhyEnPeSJTtIIAjEvfwfjNwL8M3koThJ8Ur3nj/OXy4COPaoEgYhYxNLxvd7z3aIyjP/0X/3aM2U1eH2hGgUaRLCHBwn9XDutJWsOwEyhc7oxOqkARg8QtHyZKncx20zEgK+DAKFqRlf4+Ymh0PO7KXEX9M1irX97Pw+7aNeerAw/hlfJ2LgCjAcSKzN+UuX/99TfKFz7/xXLx4mVdR2XpiIWQHU8YL/+NjezzRj+40o7JBn/o+DFrBzuJD+A/udO4NkCE2YIuwfNQAj91lIjuC7PCe5kCFPWnEUT3HbqBUs9rMBaagbcL1L3iWRmqIMHEZGIjgoY3RiHlFJuhVoZsakyGeekugBz3kvUdbgvMeD6HslcTLwLmuDxBVgoaE0AQNEZ9CwDD9R3UdsuaORcuXShvnHtDaekqrSeAZUvCUWXcAl5oOUSJKlSkfMdvf6KcPHaoHJaWA6AxFngum51AQB0bDvVOO+guEyL3isnCNWleRAAUZ/EiUFegnPT2HtfV3yHcVdDsxSVfFzBnjlZNw7/rvwktAq+fu1jOPPSwq3V1e7yFCIpG4SbSd77n+/7XrXDig+31gFHQoa14Bi+N9VXFzAi7VuN6QKihK5CYctMxWCJWnmvATzKJxnk5o9kG4eAN08Nnxk3VCNiKz2OCcTsR/twGCp+rfsaAtNlSWYZDNvTeiqg1MRJf//rL5ZmnnxPFVtk3xS8AEuFFoCgsk3JEeQ8X9Uwr5YyiMc/I3Ngt78QwwUyggcCN2AW27stNj5xS7mItEY4eq57ABNPE+4MAGFFqLTwxUTHcofB6NiIw+6UVeJ8PNARNXlZ7YiOGlUBGfYtBRVpC5dnU54ZcmNMU21FuB2HJMCWiIonl8ObAmlewnlypnf5dzcO8R5iWM19172SBAgAUEAasuKepmUnFmpwvF68rglOMYlIazqDL9qm8v65HevzOoZ7ykUfPlA+xqbE8IXiBDEw6J/3kYsc1ytLbTdYFwpOxwQBz8seYi9gH96eOaYqZaXp4IdGzZrFha0UVmJuMIoXMFqNQ/9yanlcE6rly+oEHlceiKuLcTHW3Bg0M8+l7/vzf7ADFZi3wWW0AlGZGHtfSIdyN+tiVl0OX4GX6aDCIoJ4wByIay/oE0YTugzaDcIxD/V6CUiRwBVDER5GWnBsgm6Toc/vtGURVJI17CPcYZgCrODkb1HLwd1jZNZguXbmsvI5XFT/xkutlAhQUpg2PwKIyJXdJZNT+D9dkk+tWHlQS2Il9exUroIpOmEEGHNgKnobYB6Nbk4K9OAA2gIOVHfAhYhKLgrBq+/qh2prY7EZGU2Ba4FZ19ih7fohRhG6gPBK9D5VHZMX2H9UmwkNynXJNTKirMg2uq27ELXlsAIoFbyHIea3fx2bBtT2w2TMHxdspuMfCjIStOFkNl7fAi0K6/ENrQlOYuHm9XNW/y8oPuaFgsl4BGOuyS+/pP/QUolY/8eSHZKZRYJgtCSN4ySpkIHj0o77TYoC8n2ZHXfGZ7KHfhGYTh9RYmFpIl/ZP0yP3Hk1AyUK6AIvDsVlsAOaa/5PtMSn39ZtiFEdOnpQ4y45n4fUIZ2w1Y9R23/1n/5cOUGwKFD/+V1odlGZC0+vhFbPu6+mOtQBUYyMAiko5WxoHkZNOdGLGtqtbcQ+xQNfkMP3dNEtSe/BYI4+BlQo3YR3kvN8Kb66sJ6xdEsCipHyWv0N0xK4/+9a58tRXn7HZsaRVEQZE0JEDwiRqDcrzMDW9pGxRCu12Kb/jqAvU7FIUJgnW9tnLzrcbVNfsFXXVTcgroCg/CaNsNDwyIuGTjE/RmgUV5Z3RVgCYB9z5sOpOhqcmdoHv6dWGQE4SU7i32pQoR7wHI0rGGtPuY1T2HpQIuf/AYYdR8xxT0/Ju3LimnAxVrpJXgg2LligCbNW/Tg57E0KfwQwgGCs2JyYVPiqDA2izym9ZpoJ3ul+ln8BiYDu0OTuiTc5Neffv6wIKPbDjk/AQ0fe75QlhB7GPf/TRckqCJjkxTmxDo6C/1O/JR9MrYZ3FHpAAAl6YDdx85gal3pRAsdY96r+rtmEQogSgM2ZrVnGd9PUiAWwAk+4GE+qsdqXffeBgOXbfUQ2nEFkJkccDk2P9T/xXf6MDFJu1AF6P5iRtdWiKhnS9g5JYLDJyEBMDhhE7mnsZry9v90coc7VPHdYdtCOK2JCLYLOhXdgkz50rUO4V2nZ9xTUIWoqOrZGagBHxBRr8kdQlZiF6TfARqv4z2kP0JQVaXVNEJZ+brut90r9xOVLnckaMYmpK7EKbDD94+mg5LFclUZPsHrAicIGxWJPRtablKaFo687d+yyS4ZLcpx3LLylOg2YisEoXsNtxgDqXmiD9gAEb7ZCeLo8CJegwOfpFYah5QbDVHoGNNziWycM+n/sEFLv27rXff0q7gJ0XM7qgDX4uXJZZIE/HIpv4eBVGJKwb49T2Z9KyBcCQWNHImArRkBpOlKImDAA2p5RyTzQ0hKqdUICGtl5UGvaidjA/f/VSGdcGQQRg4dJmJzJee4m5ENN54sOPlAdOn/AepfQMIG2PE0CRIF41hhYDqEwiNQQElVwomt8x8+T+AJY64dvCZphxrsEB26gmpoMC0VsYizWRjD7j3wKZsm9dKkNiPw8++qBNzgCKaDDahjH1R/7MX+8AxWYtgJjZrEPZYhMMQyY7k9o1JKJlEfcs3rUES+ZqTGCjvXoB+z0mfwRieQMhRE3whOAsR3OG9yIGuwq0Uu2J81fXKL9nsZoVubU4Nx6LoKLV/01eAP5y7x26qAzPUZ+DehIA2K/+2ufLG6+fVWjypCn6sjwHDMLBgWEItT0XK7d7lIqtOIFD+xRQpFL8TDBqW+o6lMgjAhImRHQngVVdYgRzev+ty1cUHhx7l7IlIDUuKUs3r5qVbAi0i708tWKPiBkMyMQY1GQa1D4eFLVlFe7XZ/16n2MJutorWo/Js0+7lu3df0hgJLNIIuaE8jDOX7nkyMmzF5QmL1awRB0N6HkY/6bbLgakNnKFLQK4BJjEQtAuaB4wB8CKOg1n33ij1tpkf45ISiMjdmFJmwupAO2Vies2dea1o9qAzKyJW+M+9wgVxAVyH//Y4wLVE+X4sSOm/FGIJ0ZZU+sKAIjweozYBImY+HU38jpZk01sBBSRGAYoRsCV4zQqGLFgOcfGfweImsmof+cFFGcVR9GlZ3zi4x8T8GESAjIIv1XXESD9gT/diczcFCnZpLilTtOdFRDMMqoLzWuXoxcrG2B6pAtUnzmfItil9YxYWWLSg/YABZMDCkp0ZxSyCYbC9UB1ErRaAw2AgZlUj4mUAgOO4zZ8fHuQ2cyQUs+1UPQpTsMxeDKeeuppRWRe1KqimAfNduIRYBKssuwmfmN8UvekqlaKyHzwlOpiqvTdfgUnwSgMFAIgIi4JalrSNS/LJz/h4rQyO3bvFzno83aDminegUvxTGIRAi0xCkr87xRjOKCKUbJqXMthQCYG5oAnNDqFvoB35YC8C7tlBqEB7Nq1t+w/JBetGAW7fp07r1RwVdZ+S7EMZ2VCjcvsISzbgKnn4ZlwUWah4l0yh4YUl8HuYI89/rhTywnquqTNl3kRRHbkyCFtdjzuat2IqbQdafDe/0T3fPGaAMnl/pcEbiMuq0fodySw3XEm6RkBxYMPnrbACAg50Ep97kUHGK7jyAhiJ0Z4IcKjwaCpIdvq62YUZ9P1nYzC37HnBF2DMHWevw0U+EoixSvO2xZO73jn9nMqHbCoc3zqO3+HbkVJgjVQMDa1jgXwu777r2w6T/jwA+0e/aw0Ck/wllCZQURB66NKFWXmiUykIgV9hvKYjMDfDmENVGcfUE2CECGjqEuWtCNaMd2uTcE0BcsEiswpyXuiQzlXMp8suovdTUFcVkU6fKdWPDJHEReff+GlanbcsGtxWXnUrCAABRmhwxIMLygFeXpG9SQFbA/I5j64d6Ts0cTAfUhlJZ5ziYI3Ssc+ryzES7fYBbyrnJFPfkCBWN94/U0xqNgbFLZwQys/wNAjentK8RhLqn8wz0R1mDZAQd1Mql6h4eg7CkwYk5awS27LvfIw7Gb3sT37lYNxRAlbQ7q3aQGdgEKM6LLiPF6/cEmr+4yflcI8TE7ETtjTAq5bPC1oNrhz9fuhg/sdPTmv85y674QL5h46qH1Wdb4BgqTYdlDthWbhTGBEXtlcF6VRzFKnQ58PiH1RJQtTJrw3XYpWPVweV8r5Qw/cLxFWsSZ4s6rJ4Bwba0xhGtkzpvt1IBXp4zYP7gaKiOaM2Jg0Sz0oq1s1gSKK4QIU7LsS7CHHLr9aFsNUdK0LWKeqkwsoLqgmxbTa6ff+wd+nU0bJQTx0Le+IDvxdfyKKTG/2+kADBYyipQ3UjnIfgbQVKAhrYZ85B/R4AkX+QLOTQqoQEIhRRPm7YCDpyfBAYODgFUn/eu0VK/I1K9TgYPmjfX5viMNgrmCW/vIQ4Bbi/lHzGfxO1JotX1Dps7Nnz6vArIqV6FFmpCdA0dEHxmQWEM14TclC07PKjlTZOypaHdw1ItfoaAj4Vvq1g7m8GVe05SB7YlAJaocSpvYfligmoe+Nc+fs9SEgaUqsZFSZlVSr5oJnTp3UruMKaJIHYUUTdFRBXIfkMcD9SSzHMlWsBKpj8nKMiFXAKPbJ3BjRfqTHjms3cbQBMYkr6AWzU+WKmMxbWhkJ12YyUL0KNkVsByv/NT0n97Qg9dHT0h4kmXS6P1gOJtGAzJ2HH35AE/14uXhe965JhEkkuuXrUfmbHbQwdSalj6BPdO/ok7flloO02OSIPbb27xstH/7QQ/ISnXIgFs2FWWPzM9YN15TwOs/+IRYEInw7oio9wFqMsSlmpl6RQJGTuSVmwkDEouI8iJnpOQtXuk0PmyWBRwAoiWGYUn/oj/0htQvczzawx4O3IBSwfscf/fNb4cQHm1H8yt/771oTvq1P1GAZ6wpE8MEuotaCfdgIR83UcTqNIQI4GCjCREEyz5gIb9Kitxxk5UAr2x6tlYh8C/swqm5h+lr969iaHohMdK3+uBx5uc6kjmHCEDtA91P+DlPi85//jXJV5d1uaIITVk0mISBC3Qi0gJtS9ScmtHGvgOL40UPlfuV47FHdBfSJTJoipXtS55oU8FAZaVZMhZRzKkL1K2pz2jEO7JERCXHdjkRcdeLXwf37NKBVXQt6q9wM9Ij75aIblXBJchbhxADFLp1rSCA4Jjclae17lIC27+Bxr46TNydUIFfgIKC5IfPnqjwfs9Rh0PVu6fcbMh+u6/qrWrXRElZlvr1+8YoZDgzwhkyGYXlq+sUSyPXoVqzIFe1ROiJAO3nsmHYDE7vRnaOTAN7sOE8tCITTCYHDgNqCvif0fVDgCvO6o893jQ2VT37yiXJK9URPnDhuvSS2GazFg6rvwwqFxkyEd3sWR7yHJYu7NQovTgi0HjfQgxAz+SW9IEzqGINR5McuVrxo1fNmpqvvMSZ8PsxHjR2A/or2NPlj3/2fEbXh87vErs2UKFL8qT/y5zpAsVkLJKNIzwc/aTh3lJO8opoRrCLEIoNxFuP2xGciwyaY3BSLNbkwCESFKzo/GUoLRAz+AQymnABR1SRa0ZuYLzYr9BNtg8Gsnwh0UNzoZAEFVFSf8TtaxksvvqzSZy9qJ3J2+F40eyBPYkkTdoyAJk3kGzeVfXlTEY8LK+XRM6eV47FfEZkCgFrtGvABKMhx4ZzT8sfP4QZVOzAR5/U7O5Hf0ecU1gXAqBjtgC8fh2lBlW5EQKVt67qU8Ed4JTqwp/d27BOidkMeHpXguEd/79+n3ciOnvJEmpsaV07HtXJdIDG9sFzGJajeXJLbUs+O9+PFF78hF6/MlYOHzSomBGoXZCbN6feLAkna67C8MreXFxTU1SdwOFzG0TreeM33dujAnnJQ7uB+BE02JxbjoMr2WwITgrx2imHRrzfVTkPexDgYCJ6c3/7bP1aOHdpfzpy53zksTGAqhgEIzcCnLDEQpkgwVRgFrufs56aXgzHA+INQeqNptajHFyyJoCvHaJAUhusa0KwFjnR9p75bxIyFxNszajBeUWWvc3ruP/7df0qsS8ejlXmAh4uUKuYf/8N/tgMUm7VAk1E4qAi0RTjE+8CUt0sUEAh24EFQvaSpQ7iqNm5QTXpES+8TqQ6LCMgQO3lRDzOTpGyLVkAxS2mIo2kK8Z2wWeNnBvYYWPhQ73vTYYQtBpjen9dkekUu0RcEFNe14iJizpMSjj6hAKi9ovec8Bb5HbL3KX/30ccfK/cdPRD6QsPkIStyp4KgFnQNKjrPCCwo9Q/dJ9eiV5MGPz3DeEX7WlLJaggNglVR9zIibwjuWo7rhmnRJvqM6v5DinIc1vl7GLSaACP67n5dC6A4dP8jXqWnxq9KvLxqfWIe0VXxE1enZAK5+re8FAq8IjP2quIrYHyrOv9FmUHEtuAdoe9GFJexquzVQ9pbdL9E03n2NJFpgVnDxstkriJ2Wpdxcd5SXlctzWsymfbK/QlQ3lAGJhpF1w55QfQ8wwKdhx4+VR598Ew5pdodRHhmeYDQBoIJtDxhZg/hobK2QNdVzwS/NyMzg4zUwCu8Xc5EZYGKBcyB3vx0HEWIm4iTMJ/cnzSAJRYi7wynTNuz8lL90e/+k2UHVcMMQIyg6Cfu6ck/8F93gGKzFvjVn/irdWWPDorVoOYqo0MYsWPLOE9a6CAsIYLqorkBE/4BMIieBpsarWegiJwCXKtZjTuZRLKIFEebzCZ/Z9j5fLCdqlJ70unq1K10GpauQ+DTdSWBfV1JYBdVRJfdulcACq3GuDapUXlUu5HPi8pPacLPTEeS2EceVQCR8jwO7t0VwUh6MCZiryttq8qTbHkqYy8IKFZVgJa4jV6ZMJg0xGxQC3NhcdaTaEWgskrehcDEIdMkYFHNSwIn3gFofq/yTDRe7U7tZd8UmTVDCsbaJfPg6LETAopHY6OiG5dUaEeTVkFXy10yvbRi39J9aPo4JoL7YHu/m9InqP05R31QAQNAQUAY7UHUJjU/d0t0XBbYUX5/VppHj0TJbgUfjYpd4fIcVnwEe5CSdHZWniIE3KPHj1qLGpd3iOC0VWWYki9CjMjJk4fKJz72YaefE0VKX6Fz2OtQhUSLmNZKIrM0Q9ojjLrW3jSDrQVqKogE2NR/9C7fV61LGIbHC8dXVsE2Dx6XOEbq90k0M7OrrlKY1suqk/rH/tSfKt0EzanNd1Qh1OxG3/v47+8AxaZI+Wt///uDDlqRrlEoTEE6xKpeFMpl8HkwMCPJ+eATzItqLtj0qLpDRl86N4Sr1/BeGEUgeU1f93VjhcFtyq/cQ7IO1470wGu/YB5psvBzGRCgxqL+Axg4/+c/93mJgNcVsKTYB63C6BOEYbNqjo0M2WMwI4CZVum3fbv3lA898rBNj32KOiTmwLksug4eCgfu6Llwu94hnBt2Qli2RhjmCSHeuH/JLkVMBb5gUmSwAjaEfHOufq3CxCsMyFd6Ryv8HfJC9FPIUgZ2KOZBJsSIPj946Fg5fPoxCacqpHP1fLlw4TWZHtqXA7CWsLiMDa76lnh2qAN5XbSauIJp7WZOu09R6YoK4WxQrHsn/4TnRcR1eTx0Gruob6vc3yGbPc6qxOzQRES7OUehH7liDRT6bFzFewCKxaU51wAlW/6+U0fKJz/2RDny/7P3plGWX9WV582MeY7IyMh5nqSUlErNEhKgASGDwNiFmU1RZdkG47bBYFeXu6lP3au6Vld1l42pL71W9VpVXrVWe3UZ3ODCAiSEJJCEZqWGlDKV85yRMc9DRmbv3z73vvdSpkP9XREQish47/2H+79333P22eccWWJdGje+IkkwuAh7qdm19BwyyVjIzMjVKBtBxaIwJ1FoigIWoRNBSVnmxmXL5LEq4hgYrpEXEvkipeiuAUigMSTr6oBqkdz/sY+lJt3HstwpzJYL5q7ec/MSUCxuUcFRhKkXJiNYEclerGY4gWgLWHp3VPo1VpZ80BaudkW0IxOZxaJwCzp2E46AWCtbG7xeaz1guZRdpKrIjGsvyWjlsyW/hPNiUQAo1Edkl6Uz+SsvvZzOyNSc1o4L3UL1J6yCFWgaBFrzWpwUqpkUkblJEYzd0gNskr/dIxDx4i6RmUzmYsmMalGigZjEgtGJqTuJyhPXe5ksArqHIYVuUGSk+MjwFpTxb9aOS0o23MTCrNoaUkZfLtLc/Cx6ZkVHBBQtHQKqrrRm3cbUtUH6BIHUtCyKY0f2pwFZAKJFnQK+gAvW1GougV6qlOIjz2SEArm4NVSy0nWelV4Ca2ZY4dlpScshFBlzcktadU1oNur1bPqkWKRr+7zMfDQjaESOKDfi2MlTaa1qhzbpvSTUkT06N6+MUqJCepbr1/el999xm36uUt0KhUjtlhbZfeYibHFGsiBfzsVwRauooF0WdBkvuwHZ9a0Aji2KqHFpoGBDYpJml4G9qZRTzOhU3Uic+3FZkavp9Mahw+neBx9MrYAarrKPC1DwndJNH/pniy8UvfqeDo+GhLvEnSPchKthUxHSMrsVWBQR1gwUD7lMVYlniwOQcG5DuC74j7FD5J81bQT/0VOpAYrCUVR2JJu10enbyk4vYCpaqdgKORw5F4Xd4+WXXklHNSnOisxDwcgEm6Iala6PjMw2TfhZ/Zv8hVm1D7x61y6JrTan1QKRLomKAAPUjb7mTJSRpUkYlgY51MokQjOvRc7EbahXsVl0BEjTdVNOAtPf0SlQJ6JJ5jzWxTKX2h9OM6r5MK+itJewQlAaahE0y1LoautyjkmviMm+Lbsl5qpLE+dOpZNHD6RB5WDMECKGCxB412OtCDSmZlTIRhYVpC2KSzQRzmXRhcwKxLgPokBYa9TRoKs514x0faWS3yiL16zjXRTo9asn6agEWMMCnoNSs+4/+LbSzLtS76peFa4ZzNmycBQaHwFz74r29LGPfFiaD+V/CChKKYCq1iXciSKSw6qIqlP8PSyKMn+4phBiFRFWzB9vXLZ0o4AECxuBWCSEhbAqLNw8m7A+EY3Zn7BJo//LyhKX86bKDdx534dSp8LXdpcBmlCC+Tpvvm8JKBZFysf/A+HRKApi1aPRNthKNyLGrsvhP8berQHzvwsIWFBloU3kBjjSYRDBHczmpHmNvABrwSMTfMVKqIJM1cVgV3CUI5uvNA/iGgjbMUGJesDaXxA4UKTm4JsH7bNTBo9ZhOsBaLRrZ8e/dlamdvRZfe+55lpX3V6lHZY6mU0urR/XGV3O9HkBC+chMgMxiTwaMx7rwcX8bP7q/jVJ57RY8X8JJcZxwryd1WSdVa7I1JSAQjsz6wK3BR1jiyytXikyIT9Xr9+cejZscxhv6oLyO44dUrRjLE1rgcGLkITC7t6h96PrmFLUZlAhYMAPl8ip6XI7xrToi97AAi89i3opQQG5evnp1MTsE1g06tovCvSGFYo9q8jAxLRyZJRt+8p+9bkQiKxV/1UUrCwr0vLp3k4YuLurJX3o7veLo5D+RKQnZK2dDuaC51LhuoKMtmSaSEVeyJkF8zhXlJkZKBzhyA5nvD/XmXDUQ+SmN4CYW1TZcj8Tplw+Ee6VLWTmsACabu0H1Bnt+ltvT2tVb8SDH1ebydVL6cZ7l4BiUaAg6lFEUfYhyyKGX8iLxbMMK8JWheEhwqGZ3baP6cUb6j7vrv5s1Q/1Do0Py9J1JCUsjVJrsVapeYUgK/u6hEUJtRGloKYF1zqpBQFIdMlvnpZvfl4E5tGjJ5RW/oak1aoA5VRsuSWQkXJDehTxYAFjdlLtal6L6+brr0ubpVbsEavvwi7kPeR6Dg696XtOoBBtAeU+8PlcsKVJLkCzBFgQrJ7s1HIk6czh5PCtaSpMCwHclAmJntj52cmsVJTJ1qSx6GbhtyjNvEsp7qtUfk9JYQuyOi5OqfrU2ZNpaGIkjeKmeGzjGbRJj9HT2+eCP8hKcEMIBS/MU1SHojYSJek8KFcxtfk3bgmfRzyFldMlghNXhGunNOA5AcWAGiC9deh4evq5F1XAZiZtWLdSGoQRm/BEO0KhuyBytC3dedtNUmduSZs2S4CGOM9AkcVVLFRM0rzdhxybqEeWXud1HeHQKj8W1mfO5TFJGRaC52YGCixHQAGithohC3cCRCo9XkK8KcJbOSyHjp1K23fvSVvlZjIuJsWZnyZA59ON9/zuouuEF9/Trsc7cz1KVOESE5I8AC3+AArmGw8xfDv+FjUgI6LB4l2GxYBboDdDnlnkbx81VI6luC5AUdyRklxW+IoScq0lLIOwCqAgUQsgYkdHnYgpTmSb3TEAACAASURBVDQB83tAWaIHDhxyVyjkx+REIJTCmgAY1oq8gy0HwOAaKBhz9bataYNK9HdLIUmlKSyOwlEAGJjSxYdmt6bGZmhGKDGnvA39zhix0/nYmrwYT9w/QEa0Az0GCWkTItUADNZC5GeI2xD4dGiX75YEvLO7L63bukPMvDQLlL5TKHNAeRf9YwNpUJGay7YIpLvQ8LfJ+qCr13KJrBqUlToJSGi4XcyXnBYtSkA0XMUqZ8AO3UbCGmno3B8CNtfUELkrqfcJJZ6dlqvxs6eekaLxgoFiUAQnLl67LC6HzLVIe5RifpvqUlylEv7bt2+J4kVe2FSfko4Ed9A16qKgsv/OomdTydZCzI0AhUKkZy81PmMSs1q1CsDzpoZFYUwo5GexKADgkHC7yjYzUJ+ZEsiSar5ms0K6e6+Na7FbE+fW00g3372ko1gUKcn1CK1C+IwmjNg1mFzsB1oE+aXovp2L2HjhI4pxExy/0UAQnAbFUyL/wtyCfXkyDLNLwmdtcYQ6rlaExaFKJCW4kJgcpWAvORt2kcgMFFC0Sc04TVVqmd9D+n5e9Sf6FdqjFB7cAnNpVpEPJnqPS7vJ9fDuPikNQU/arUm+RjkWWBTWPOSKTyRAcX6X18sKQDQWcBiOhOi4mPS2NAAJoh+U2NMERFRVr93b1ymgmGHRG9hUdCZLzuESEHe1aqGuVN5JmxZ7u9yJ9TuvEiCon4gIz5GzZ9Kcqnf3D/WnMTgRtBhU5RIIQZ5SXbtBvEmnqoRPKsLDA6ESF3wEAIwcm1oapeCPd1on2wXnw2LBPeILywdgO6uxO3r6fHr8F8+kQ4oUbFTY+PyQIio6dqfI3nFdF2FpamfcdNO16RrVz9y2dVOFO7LPb6AI/UNxU4OH0KJ3rctYoFERK6yFdwJFzMmQfXNMv27Jdg7Rm6Oo8hzhiwAQeIA1JfX072ldz7GzA6ltRW+6+fZbHAnhOTGv2UiobnbLvV9asigWGwHCowUg+FnSlb0ZWHhVBYrLdiki9BVCLAY7J4dhfVBmPi/0ootgMkSfzyhCA1bAMlvajfmoCcCuxmtlstQCBdfkGhc5SoLPSZUqTHgmB92sSCufEPNPIV2qbVN/gtoTJEmho4DIZNd05Wgdh29qRqxR8djd2zZL6NRu+TR1Khophqt7AyAwy9n1o5nQZZeQY+fkflyIhvdJ20B4DdXlpRx+JFRqCTq7uRY3NR5mRDoCElgXKEs5frOOhXS7R1WyHU6V+9G3eUvqWC3LR+byZb3vgpLCyPikRL+gwq0z4WP4fIcyRZvoQK5ENpoa86wIuY4LBLlOwIICPi5azPXk6wLEbfJr7CE6C3cAQXteUufj6oPxtDJvX9i3L23auFaFc0a8eawQOAxI/MX49HS0pJtvuT5dd+3OtGXTBhO3Bh/cLzQOJqfZG3KIXFcQBWgiYhFfsXFUdBQ1LkcFKN5hUVSBIghNHyVvOoVix2rhy9YKbqbu+4TaJS6TBXnXPR8QkABCTQJAKV3Hxc8oD+SP/ngpe3RRpISjKNZEsSxcscjUcJCaPHCbfBkc+HtER0Ii656hLGSnGFfFURESZecqwBAP1VrPEuWAusi8RlHylYccFoV27lwxy9epHcAZolp01H2kEMmg5MZT2lFPKyT6supjDltsFNmU8BOEbgEOGt14h9JEhfxbt6ovXaVmxKsUMuvU4oOcJFJDKLNa35Ly+dEMOJoGCwwhK3WvDbhlurk6mdeQfCwSRx30OhaNIzMCCcYB8hSgoCQfryMjvyQw6KJ7uPI9mmVRNMnlIEW8WW6Iy+RpQY8qc3NY4Usm+5xqRYyp2xXWRIdUnO3iKbi2dkVMorp3Lt+nxeXkOMrmwVFguYmjAKQtc3cjp5DpOxQtgMElmhRPMS2L7fiZ/vSClK2PP/OUeo6uU9r5kEVlRI1GlfqOVqRLQHHNtdvT+26XlFtkML1eeU5YUxRMLtmZwW3lRestPMY/XI7MUxXBlRf3le5EJG3l7NLMSXhS1Kgvy7z1lGXyZLm4z6E/uETAwGia1LE+eP+HND/mZTHp/p47ki43dMlKa0xPfP87i64TXnxPcxQoMyvoi4lnk1BLOZOZLgiS3QkWXOEdDBBB9AeiYyE4TFgK00R2nv/O1CoSbY6fXRAv/BzuBHgiV6Pw4dXndkVjYu3elINjQuBjz2intUUhXcQ5WRIvqxvYrHZvFgkGKPLtBVBPpyLN29yIfp9WeHTjmjUCCgmcFAZsd08MAY+iCigsXTVJ/yOBCxeDa21WtMDdvOi7QbSDqIXuq5msUiwndmwNDIuOPc2VwFXpmdPPCty4zmkBmhv7sngk+6aGY7NI0UYt8g65IC2yEBjzBgEFrftIi59WxGSCBa8y2NPSO2Dl9PWutOajVSDTroQw4JdrbkJCr3GEp2CRQsTCh8yJmIyolsr66ee8fgJ8LoEvoMP1mBaBSlGes0qi2vf24fTok0+qMvnadOrcgJcgHAX1N3hGZMPu2LE+3XvPXcogXSVBlsr88azpDULNCIrDaMzsXmI16jXAq9S6jM0pQt2FzCx8RVgI+fljdbouJxZRAIZf0tiX9xeuzH8Pf0I/oho6YE1i2HlFbgZkdd774MfTYz/fl15+TcT3eYFac58k8U3p6e//L0tAsdgI1HIUthp4uDDYmfE3WWnjwnaAH0CxNGxR6EVzCGQWQuyxQ5nr1ARgd8jEn0vgcVwd3yEtIEcfLunqTHImEjt2sXB4DxPDSs3MVwBMLDi+cCGm5TNDaiLd7lfFKTqCwZtMafeGxHQ1KE1awr5ImTk+8ugx6f+3SnkIUKxXGbo29BMmZLEOQgsC6VpcFUDJtSUNNAoV4nrwDZhYOxLBfBaCO5DpbdTBmNPChitwJqoyPXkdheasFi7qTO+gnEvHoLBNh3gHLBoYhggLsgPHZF9G1EKEJuTcSgEFhGaHhFqARUSugrgMXI+xRpEKCACodg10bQAHAiwCErFII48C8nNM1zkkLcUBCa4e/umjKqLb6zRt7o8OYZMUCdLv1NfYtm1t+pA6h62S1qJVNT/Lc7L/b2qhChRO5mJc4I0qrkFcZyiDq7Lt2vkKjgEUJtEhQrlBgMA8RHRRi80lcj54NhGSjwgeBZ0Bbwr+nFZE54FPfib9/NkD6cV9EpWdVUi5Xg2e9Fyf+v7/vAQUi43AT/9SZKZ39bx4QWRbAXxl4YttOsjLqAlR66pU3AXnhRCdIBUZawNQiUQuuyOuNxFmZUX2zWLPloYrYWkiXFGXIl84FkUABQVsxe5r4lAW39WnCe2JhDt+/Kh3u3373jA4sDBRL0Jkolfg3K3kWiC4Uom3IeVHbFGewm4BxZpuZZTKomiU6d+QOYnCiZgIBAi1OJrFA/ja2SG1CzfJ7EcA5KzWzGOUSc+9OGNVJj/l9OANUEDS7AeLgyraiKEWBCSWUGO5YKmI86DuQyQ6yXVCAUoaPapPuRxd6gE6JZCBmKUfaosArk3XHYskKnAHfxMNisKAEvMvktM7ul7B0rGATudESAbIEyGimRDE37DG84iiHw//9HGdo8tRkEYRrFTkmpClhkXYI05n89Y16f4PfdD1PLqlKnWhXWsoKH4bm7t5KTaOzEEVUtOgWoAkC6gcLq/hF4p1GX+L+/G4ABIGI85DQmGujpZPWsRYBiFbVUjTx9Mxyfo//ft/pLoek+mRH7+Qnn1VBXrEVVAF/ed//2+XgGKxEXjs2yG4KgIXRy+0KNA3RMQDP49timdeJHBxxBLi9O8sZhesKd9MmAAIv86OG11cKmDDsasWRADQOytt+/2+pgAcJNuw7vb39fAh9YbUEo/WeOflepB6zV4zK18bFSVAAT+BmU1Ug6gHNREACsjMPTtVfKVHnbvRT8gFaHFHryD7yneABRaEohxEODRJsSWaKZirBRxGNDgJF0A7wSBp+UZ9SSk+miOPj47IeyBNXsllmuMkYDnyIC4CKyuiP7gdAiQdkYiFO6DpPVg7JF91qlrWghYjGZu9tBagtL/AAp7EqgW9j+udE6lJlIHzAxC+FiqCCQgIHUPIOiUbtWTWFRCPwFoZFqgdkoz7sZ8/nVYAFOIo6rWYWgQUowqhcvw+CbbWrV+RHvzo/epJopT11Spgk91GaNwgJgIoAiYiGlHqPxSgsCVkK6Na3arWBeF9oe/J72Gc/UcsIYoEY5VmgRwn5N8+eAARbifwSD/VtxVC/9xXRVo2rxRw16V/9T/9x3RmYE6uZ3N65G//TUzqRb7e0xwFFkUsZK/g3J4NXoLHm83pcOv/EVD4T7gGiK2wQviMMwgLGOgPuDAAjcnLarESux36e2mOHBW+w9ooAOQdJ7tBxWyepzI2Jr0WGWDBbnNG9RMgTF6SfPuMKlWzW2JOkw4OmcnuzeyhnqTTk2WKoursEXF4/a5t0lEoPAkZp8XQnPt+luvg+kxswr+441YAH6ABmUnI1JWWGC0ALe+cjAUh0ehALpN+VEQhjYrhCPT3Ef375dffcK+OXarpsH3rlixEC8BksmOJDI6MpEm9Z+N61dHsEqDJxG8QJ3FZoMsuTsFbiu0oIdViMoMMYessYgIY/Dtmuo6LZeEu61puTvvW3+aUFWoNk57HlABmRMTr/kPH0s9+/oyyWdeoiPBQWDrqPYpFAeh2yo3btLEvffzjvybuokkuyqroQWpuJPKGGIt4ljGBbBlk16CAgdd0TaizRL5q3c94b84ifQdQWDDlWiaWsFkaXimTZ42PnoO+qXv6mtSZD3zhS6lrzdbUs/qq9K/+9ffTocOjaeu6xvQ33/6dd8OJ9zaZ+bO/+kaEJS155SmEk1sLFEFIsvqvLG1XGVni8nSL4qFnJzm0/OEylNL+GW78MV4O/iGSwYqPX8zN4ru68En24cn14BulI9c8IQZ+RAuJnI8JkZNPagecUvNgZ3dqIczLmjCZyQTVuQiPkgbOYnd6OCnmV+2QMnOFqj2perV25maK0NhNClLXVa1pL8huD4XJ/eibKAc3TE6HMxCxwLLlwf1S9NZkJm4G5eooPqOy9xcFbrguQwrJvXXkmIrnDKmpzuq0fYvCogrTBlkX0Z7T2gHfevuQIiaTkprvlqZhrXQj0k9IkUnDI+eRyE2hGA95qwyVS9rxCA1UtBwMghqnDzcIcCBLFF2Jq4PBYch8d1sCnXVSbg25ES++uj898/wraev2zemE6oU2yPVoUNRlRKIxSOEeEZvr1vQIKD6iGh8dyv3otWrV0m0PR/AJdlVNJlcL60b4MnQSBSjCoijuShGIFUFUWAehqfAnXb7PyWWelrlMYpTq9vgWspQNY17/HlU6/mtS7a65ek9auVES+fre9G/+/d/qSO1pw+rm9Oj//e+XgGKxEagFCj9UL9wMGHR/yeDhP7E4vMiz8CWc0CAknbqsz+cIiZHGu2yQmJ4FYRRWOAqHSm1pVKXeBSgq5ievA0SZG8C0pyYm7wsS84IB7NDhwy5WAzCgnSBTdQaVIhaFFivvt5aDxS2rYZoUcekxrr9qZ9ou9WGXzGdyOFodwYj3cg2AhPuG2hVB/h29UAlLWg+SSU9cEpOh9rPldmihMEFxAQAKcj2GVQxmQjwFF8F1EqVB5LRx/XorQlGYFs6G60azQMGcs2fPqo/GVhGYPerVobCoFiUuiDkBnQ+worMZP6NATgANpK0TsXQfgIP5ElewtvTD5CX/lqzAoAZHMavvIQHwU8/tS6+/eTjt2LlJ4dLzDt3iXY7KKoLr6ZQVsaavUxzF3Uqs227NSQPVzbygiThUw5wuh6YvS/1ZyznMWazK6Ewe4dJaUrPWqqjkg+jIJHQVQHD2Z9bkeIoBdzIjTOwKPLEoaICNvP11WUl1vcpdEWhjaS6oVQNjRAWw//Kfv7sEFIuNQHAUrOGM3o6xM/iY0TkxC7YcUzKTmZUCIllS6/dST8LHQaEZu21xIfw6IJL/dgW3EU+38t7a8GhxPZhyLEJ2nXmFCcn8xPKZ0SI6r90Oou3lV/YJLI4aGOggBahBJtJgF6DgnHTNguiDuCT1fFQhsz2a5FdtWityTtYERVn0Oa6BRcv5UWgWsVhUz46uXyhNiY4Y/gCMHP3wRI8bCmUkqehapPMiUCdUh/K4AA2wI5TMQgVoLOjSl7kR8xRymzLAYQ2MK1UcN6Od5slwA6pT2aU6GpwHawrtdht9Q7BubIAFWGAluPK4juGmxnJ7kHiHhYHVo7/ZPdJYSICG5abRkxBpRETmL1T8ZkpJX322KFB/XtSCmhC52iX9RovCt6tXtqe7775LLQb3+j4QXbluJXxCTuSqrcIegiuQIjaYAhT+mYGiAh7FAgFW7U4wpZgJerZGulDoLqcGRY7y2CLhXfAXNmzC5cFWYh7sO3AkPfSNb6Ye6T78Pn2QAgi8qbvjqiWgWGwEHv2LqMId1LQeKwueSc7DLKrLYhFQc0KvOYSa7UT78rZ5swIPwhPXRR/3oi+uR8DBFRZEAYhfZVVUfFivxLBMYLsnRKZFRIEOX2NK28ZqmE9PPPlzmfGjumZqJiJV1m6ha0A2bfGTLgihEgulQ4DAQjkvWe9mNf65bvvGtFa7tZvkaAEXcCjSZ6yKktNRUtDhKJzfoclq/oJoY82CZ9Gxr85JcGXREG6QFuPhg2/ZEgJMcbtKtMmuTiYzsaAW6N2hZ2LNCbJwgV+7krjIftyxc6d7ivAccL9Ibaf8HspR+AMn48GV5EgBzxPyknyTMhYo77EmACt4hxm5bORnEPU4qVDzd//+EZ2jWbkeK1Sb4lxaIeJ3QZ3E3OVc19EmAnaVgOL9d92ebrv1xgCKYlF48RWCMjab0EtgCRC+LA16IrRZa1HUchRXWhdsNLgsURllmfkV/cRrdlpBDq/6vPG7yWXOl4HijSMn0qd+//dUQWwjdok+ArwHf9XTft0SUCwKFH8JUMRi9EOyZoGUcddq8g6V647EQy0hUz+YKGYatSzRUYTwqvifxbUoFgTFdr3hZJApPmy5Pr/fFk0Qnegw/B7Me31THzNCf6GlcFKYFtvxE6fS008956Ky1u6bcwHsYjdCrk2otlVl4iBAu7UrX9S/T6iD1Aq5HLepQ/cGNbCl5iUahsJJWFyFfgKTHgDBisg6j7CQgpcofEUTRGjWixCWYycnpoBGgTyQcfESJ44e8zWUHTWEaBEpYsJCDBe9gfMy9B1mt5oJqVDuavEZmyU7pzYFlhLl8BiLcOyUm+I6GFHOD6DBR/e1arHY1YAzsWZCknL6egiQ0JxgPVJTdFQcxb6Dx+V6vGolZo8A9Jy6lPWowA0WGuFU55lIU7G6rz3dfOP16Q6pM6M4b65F4vMGUZpFkpGkxb+F3uRaAJJOF8jX9qsAwmNEkp2uDleu/NsEuECvhEGt3DXn4duuZJz6rikWpL9RfPiQgOLDn/102q6M4biuXDVcH1zRec0SUCw2Ao/k3qOMcrT9w5QLoFDQzrGoSujUY1sTIqWPIwDjxREgUgRUYS2Ey0G0IHiIf6y6NIfBOU1j5EntJx6L3HoMH0OmMmazVn9IoantIEJSJvcbElm9um+/dkbCjaWqd+SYAG4oOdnN6A6G5gLTeUHXcuJUv1K8GwUU29OWNeq5oQVA0hsTsUm7aSEyOQYLsFl/sxBL1+xEsRoNiOwLuxAkldXrmuyl6/otodasRLw1qpDsEZGTWDUBhBSLDaAo9whQMOIRJpUbZBI16dqb1EWs293Q1m1a5/qWjBkLDKAgjIpl4XoRuIrYTLJM6MDGOLLQiMBABqPapEQerodFYZSWo5OaAOTC+Fh6+qU309tHTyvsqcI7AtdBNUmm/QAWGhJ0MmM7RGauX9ud9l53dbpFrkeX1K2FnC5ubHCVJYpD6DgiIU7K4v6zZoKkrMJH1LojpT0EVgj3E0iRrRMyYzO5GVXAI7TM2y5JDev5RqREY0lNbgr8HFLU430PfjTtvesOjZV3rEqUrafj6iWgWGwEHqUBUF6ULoTKbg8YsJvZ+cOiyKQlloMtikw86TG4K5g1EhGdCIMh8w65BWFtJKNcSwGF8l4DVDZRa0ksuxw6HIugdKNCM8EiCoXm8vTU08+m0xIITUxpAboWBAYOtSvCJ+cnx4SExLroVYl6wqkARYdk0dfv2Jy2ru1TJezowUm7P0DFpe0yF8FPzl/cEc5RgALuIl6XyjrrMHAfqPzNzg3xBlDMSEJ8/Ngx6z+8u1rozYBFPkzhJ5BuU/uiSangof9QlqlAjPORI7JKIUuiHpyQxYY+gtaB/p1O51g6uv8Q0gUp67Rzoh5EjszdTFvtCUi4foXGiO5ip1R39OHHnpKLMaeyd7ISxP+MSv/RKyDgdcLK7cpP6VCux+reNlkUe9KNN1ybVknGXQRz9gdwfdjK89zC0gqBHCs53NLSIWyBhR1vrMwdL3QfgxoWkRZuzYXT+KMJUPAabCa8M6wy9xXNilZmI8cFtCdkUWBB7n7/nen2+++12tXC4TzveruWLIpFkfKnuaWg/URbE0wwmmiG62Ekj3UfD4LHB3BrEbhOJuCRd/2ySGuBIj6X4+lZwl1xRThXBhXO56+8Y5ioKpyGXnJJN72nLDJ8bdSXlNB/8smnVKFJrghdzXNeBjH9cVkdHIdciYhkABQTnvTsbYPqJUpznO3rVhsouhV6dI1Lqmfrm0QrJiB8BABQEsUC+GI3KhYGwiu7KiZug2lnmjoC4rRmakXMpn56jShqQ31PSaCCOKZmgz4H2OCmkPpdr+gLPVJdbEYHJAEOq6ZLpGa31JnwAU7ey6FALCzGg+Mh2S6l6wF1oi51Og6unDUVWDqyypB3w/qzEVAucFzfbx45lR5/+gU/W6yGBS1wwrM9Oi+uBwrTFgHqSrlqPe2NCtvuSjcIKDYqgxRXgmsP6zFbdv6Z/w1QlIhE5fWYS37ezL/sdgbHEPyFBVnZ9ajMD4CCETYxCjBFrouL2kAjG5zheZHTSx+iKBNFg9fL7bjvN37dFlSkJ8b8XNG5e9F1wovvbcFVAYr8cN/pelizmS0Km9xmn+PhoLZE/+CUYsAAUhMgySjNZCvl+Y02OUIa/mR2K7Kb4WgJK6xcB68blGJf8AQn7k8fDz38SQmHyMgcUPWlJ578hYvMYl42acd1sRm9l3J4XDNFa5hE/B1yk3Rp54JIoblMi2iTenRuWtWTVqpqU4dETQ71YU3k6E3hJgpnwY0Ulwnw5HcWsWXY+jbjn4EVoHDZfMKUWihDygYl89VAQUSCCW3tBo2TooQcbkaj3BxGGssAktWNiXTslQqNtugaC3dSdmz4BqwlxojzAQ4MbSS7x64aSkyqX9HJPawtVxHXOSdVgHdYhOYjTzybTp4ZMG536zxYEQBPl7JVKb47qfFrE5h2aqy62htUifv6tHu3+nuoAFBEw4rIqhrV4Dp49KHM5O9RLs/hUrtPwWcUy7bck+cDwGJwy+HWyrFyD1GAwqRvzEWK2hSLwkVsvAHKmtOzPi0Jd+eWzeljn/+M+73w5cxnfS1xFO+Ck8WiCAo5J4BRBBdeAMTl6VXCT0EQej3b0ghzbzmTvHgleYGU9Q+BGV+xA1fcluxm+GGRH5CRvSB82ZXK5TP5uRRHPKxsVAl77RJH1V+UjFF853mZk1gSnAeTP7p+q/+nrIiIZDQ4y3SlZMmQcva3df0blW6+sa/LvUcRNLEwXZTGakxqTkhwJXfEEu6slWASh4XB32igHE2TAAoWv0O51KjT+4qEmsk+RltAXY8zZQFU7kk3T+aqwUVjQT5KPbwOLZF1L05vp1CvrIhuiu8IDH2ufC2MFcAIT+FSe/p31OIAoAQYPC/CpbwH5aS+4CPcrV3fANio6nIeVzPff/jpsyI56fi+3DkcI+OqiyHg65aKlbVFK0OuD6Kzb4Vcj73XGSi2iGAt1lUlApF5KW8KenqApgnIzB2FEA6gCNewWCFXTNms2gxxVlgQIZWPcv3mNPB6KxwFx+F97GgBMPBW07qnc2oItVwJbJ/53d+JyEjNiXo7l6Iei0IFHEXt4nTUI3MOBSiwKIqLEP09AHp2D4q2xvvdizRX3Y4ThpDKNRKMQXyuKq4q5+Snybci785uik1Rk4aRYMQkZCHwXtSY7IYTUtv98tkXXZqfHJDL5Dvk/hWEdy3f1U6CmR0LWkAh07lPpvuszHRITsz71Vp8WBSrtEu2KgrSnCtxE2nh3ACHXZfQufv+sQAcDbH2ARdE/ITcFd4XjXdYqJH9aeBg2eMGuVK2FiuTnIUTune7egE8UTSntCXExWBcYfaxNEhRLy0FwnILPiD6oigJjrJ7LP5s4s/IUnBSnY4BcMKb+H1ZYAXhu6C8mBHV53zruPI7frHP19TVpcbJEnedVx0HzIBuWWHhekxZcNUmt6RDZOcN6mpu12PzBl932Qx4rrH3ZDIzR6Osmsx5HWFRcP/hEpmDyK5U4ShiwXOssCjsmsQvBgofQ+6jO85kMjOymomWBDfDnJ0TdwNQzOq6v/iHXw0eNFvKHK63c8+i64QX3+OuRwiuIOKKt+dQJyYkf8impGtRGP2LKtOMVE4Eo65m7Ia8n4dUiqgEGRlkkxdRTbSg7KieIH7g1aiICU2uSedj8fCPkiAFUNRLeXlO3b2f+PkvVHFajYRV1xH1IPsEpnLEz1VBW+AS3bS14JX0NagKTusU4aAi1pgERZTvX69U6jVqvEtdCjpmEb0okx5RFfxDkW7HYAXfgalbQoIR3ckhQHQTecKbvDO4hGvlPqm8Tt0GW1UiTtX8xx5zTrUPUxowivB0iF3D3UE+DXnHowkdRqSXRxavRFziabAc4CGIbIQ3h21CDYoqaIWGgniASFdV8u4fG01PvvSaJONnXDCno73Olbrpz4qb2a46m5PienBVWsVR0E+1Xgv0huuvVpWrXWmncmbqBRR0HfOO792+quA1YGgXDyDwKg09WVU45gAAIABJREFUDkfPZKXfw3PT34sFUXI3wuII96UABcIrQrrhPkQyY3xF3c5SWd6uhyyK81K6julcD33jaybtXRMk4EdlEfcuAcViI/DTv4oKV0xMk5n+jgpX3lHzDm8LIT/UikAqC61Kg2HvDvpI+KoCD0xMh+p4Ftmi8FOOr0Jylp2k9jpL5INDlloVmPBOu6Z6kziJI0eOp+eef8Fp4zQRblZ9Bl7jskkx55v/OUNS3+1akBThpWDshAi6wcEpSZFb0hrVo1iv3hRrpBWAwCuWQnAPKlnnUnJBmRkQzUsAjsWdQsEeO3ph8nmtJGYxBihLvYC00LA8SJPnYHQQbxbAtag7usffO6ik40RNqJOJ+0GBIC2ukMPnaIExNRYePVLJkOUaHPnIkRAsG1+33oMl4TqoeUNAMcp6xR2YVoTjvDqh/VD8xAV1eG+qV9PkdiV+KRw7LDBdLkAgDD2i1nxsGM2ybsjvwGW4bvf2dMPe3ap2pVqfOjair7IBxDOsPvCoxJ3dBY2hXRGDQnwX66P6HkjgcFXKfMDCjCZA0RaQuUZEJc4T54pOYGGtmAzV3+GjziqvZlhS7q/8+Z/ZjeLd5by93UtAsRhOJIDCDLGjHYRHGeloUFwb1gyLIj+IvHO6ohGRjLxb+sEIpiHMbFFkoPCW6F21+l3K9FvZmRdVbTQE/5rya/wMVZ/EPiIAAyzIGr2cnpPb8dbBQ5bnAhaNtANk4bhOpVwOcRgsLj5jf15KvAG14NuwoU9k5rRS0yfcYnC1ds6NyiDtQ3GoHbspV7KKalZR5s6LnH2fe0A3kt2oMrhlsnOdpSCv/WeBqXMydP+N1LPQBL0kU39KFg2KSOp5tgrg2pUuzvnw/+2ayPKYpUS/hq6ZfiMiEFmsWG2Mgzmb2ForAOU2AwUYqN8J6OgL62ZOIUisijD1owIVz4BdnkzW/rGp9LcPP673qVGSDkPfjka5GKTrs+gYkwuSvMN9YIX1ETlS1um1Aopbbr4uXaXkOo5NBis8kc8LB5Gfu8cnh0txycpzKeBQK92uBQqdJNScGSgJk0dHc4AiyEpvdJ5HYVG4wDENjnXukhDHdZ9XmPeM5Ol/9K3/QdqfjJj5Aa7suWHRdcKL72nX49Fvf72K5hoMciSY3ACFuQObtFlMlYHCk5GHQ1jUAx5CK78P/zBzCqQAOypSw014YgRtVwEe6l5QqagASUyUmEwhtaEZ8aR395m8SChW+6OHH9EOOGwmHh+U6AGLgqzKaYX6HMplgWe/mOK5QyrztmZ1t2tEXBiYdIr0Wukq1vW0pVVi9mH00S2w2EN4VfxuG0VxjQ6rhUgsLJg4jxOM7ENn5p9dUvcPaBL/v4hWQRGYaYhXclJ0gGi4FBW9W6Sb4CfmNGDonpvs5lqkvX0rVBtChWqotam/kf1qS8EhTl2DRgn+wguQ3BL9jS9es2mv50JvDy8onhOApXPjzo1qlz11YSz94NGn7FZ1tqpzWWer3UrGGdoKMnVYgEIuTYsAHKKzbtnFdI2A4lbK9gsoOA+uUbFEi0VRrIEQQwWvUMC/WJMF1MpqjQZCvsgKUPhZsvn4Z2SO+tjmKJiHwR+5qA0krg8WykwwC6A4piZR/923/tx1MmuMW/WgXQKKRZGyAAUEmad4zuvwDmC+IQqchNAqFgoLvbYRsdPJ7buEee4EMsxyzDurNrMyM7PTxdyzW1PDS/CQee5Rph2QicU5Q61EHivxdMKeYt6HVUL+4R8/at9zVByFmw5pQVKqHvUiRWCjNgPCKyVfEb0QUAwrnLp+/Upnlp45M6LF1ZA2rFqZ1oqjwKLoYOcmwpCBIsrcVfUeFYLWQBc1J/yr3R0WLhM45xgIHNzyUI1wKH1HwRyLv/AuAIi8YJ1URhTDQBykJ/u/J7pPg1hMHc+1k3fJHWiSfoFcD96BxUWinMVeIj6J7vDMaslB8yUczZxpEMp8s8vCY0zKanj5gJr+vPCGmyn3drWJQ9GYCRDcoFgFazpE9I4LUCYVQiW1nWZA7SJ+d2xfrwK7N6ZdSq4rQMFduOWDLZoSLg23y3xJDVAUIK+1KDyP2KBMImStROaZ/HcsBY7B++AsSlQuiwGtz/Ygh+vJxsVGgur0mFzPr/yLP0uNNCuu2fiWgGJRmEjpse98I9hp7/wBFJUdAE0AbolTrqv6iMoEzj46nIYBxGHOwPECFHAVJfTpv2U3IiIdxZTPOz+RD5vF1WpHzgdAxMPkR3Sl16lO9dZbh8RPvGztBLUoKDrDBLSfLBcEsRVAUXiD6DReJ4tiKG2SBHpUk2ZgQGSmgGKdyMzVHc3SUXS4/yi7IgKnEu4rLljl2rMgrezY3ppEMMITUA18blbWkM5GcZ1pLa6LAgu3/HOlKRZpBlzGQ99Ri1MybURUAJszOmP3Z6FF+BWOI0zs+mblnch6KNEMrK4Wh08lM8/9SCpcSX7+ZvjzgoL8Y6xck0JjPiIC9NGn9qUDx87p3penVeorSvRkOY2Sxf1gUbTTBV6O/aTGm/J/gEenrI71qknxgbtuTddee7WtFxoLFcVq6CUCmMxxZa7hVwNF5hTK2LDZsMzZqGxYRL2KkoEKR2FmIluMjJOtV+ZU4SjAGUBS75nXtQ8oofCwurQ/9I2vq4dKV3BCeQ4uAcW7AAUVrljIKAEDKHiwOb5dLAh2epMXeYJjavPNw+FB5YiGibJsnvNedlbX0Cyfy75k4QyKb8lnlqsoikNdGNHeDIIYtAJRi2CehC+LiFTWTEDx9DPPp8NqpgtQ4GY0kcchEZZ7azoMqrL2WkxYE7gRbCuE0EZUVHe9+mmOadIMDExrYtebzFzVGUDRqV2S1oLszE4BZ4HiAmV/3/dVMmTZ/YkwsLNLBg1I0NB3RFmsF9VAmII2rqjN7ppJPAajdN+2xsQ7JtLrcBXQNwAc1j7o39HEKKw6LB04AFyrBVwJ/Z3zNmrRrpFojG7tLQKL4vcb2OzHY70wxnE9wA/RC5SZWBvnxZd8/yfPpoFRMkMVFu0QQOhelglo52VBkIvRIVCg7D16BNZ9j6wOWgps2bDKQLF79y5bVxQOtlWTF3x1+gVQ2A3yos8uoa0b/ha9Sssu72poNrCqZKa5LM2JAJBwPTxKPleEhwxKtiZiPA1OdgvV/V0E9kElEP7TP/pqWqHkukiJjzm9BBTvAhSPf+eboagk0uFhD0KSrzJBw8qoycUAifNuGK5IjuOXc4UFzSMwyteSoGWCFPlx2X2cp83C0uSmxgKTm/AfuReX0PLrZTqDEf4bUIjzkUd+Zp8Z0RRhPqpTYUYTAWCHR2TVqopWCJBc2cqCLRGBWhTtKgyL2X72vOo/6l7XrexW3cw2dexSkVjlN3Tq/dFaMBouw8Xw2cLXOFnJHE3UFo1QI02IFZokJ0WhW+pPwEWQe1FyRGw5eHLGfRYOiIpdhbbh+qOQrohcckV0HKwq3oBLZ1dD54OMnVbad72ET6wRdA59soxwncr54tkEn8Ri5xjoP4AK+AoLsHR9R0VSfu8ffm5+Yu3qHjVaHvNz00tevLghHQIGokhEl9BzAAgtjepqrnqj9979vrTnut12fVjwtuT0SUC0Wrk8xu+dblEs9KjnWVzUSA+HG8u+KLyGX4/wqacXQGEiM8KlUVnNGR8xVllYxnNjyOchbWV5Hjx2PH32K7+nKldKNc/WBHfZt+LGd1kp73EykwpXQLcBwtaEBhrgYBCBjhx6KlaBAQREz9aHzWN+93eAQ+xozLHw74vpXhsKC71FdBALUzyAiS+sACaqzWzcjryzIFYiLHpa5uNPH3vc0Q44CkDFXc3hIjRJvQD0u0HG/rDMd+5Nx58TedemjEiWTf/ghMjR+bR5XW9a292WemRJrJTIqEsh0ybt3Fgn7OTL64O+LBmj3qljy/T4mFCkEXEOR6LoZG27kCxVwGmsjCWRw6RWeup3FlYJ/Yb4iGukf0iLGgF1eAy4ByY/QrFZFY5xY2ZX9hYwaQFPqhfHvKIPPIZOmgLp3hypydyKxV/270OncnkZLhieO27aclWnnkpvnhpODz/xS4nP6lzp67KIXshLgILFSzHgDhXN4VrHpWyl0xhq0fZmtUNc2ZnuULPiW5QcRmEdngFAwXPl3A7p5tB4RCjCeuBeIX/DTgUIBJbZTaHQcCVcymcYa7sQVR0FVa4csJf16wiatTa2STx3IY/jC/dW+hJZUOMiwg8ozf9jv/25tOHqXTneHe9a1XvTElAsNgKPKTwaKxygyEVnwuaLGLaR+h1CKF538lO150YBgzArw1csLknVnKyR6Wby05GNvObgJiI3g1RmVbmWQMopy+CWjksuQ7/0+gcPHk6vvPq6zckqUKjkPKYv/AQVsJg0EIQ5ckOyFidit2KCEScYGFV/z5FZAcXKtLFXi0wLoI8+pCLu6O/ZoIKy0Ry5kIAharJVxOQGTAWGAARuUbE4IE7dyNmkW7QbZALDU1hopX/zHsKuiLmKVVXG066SLZlI5AoXhExURXL094XlpXK29CPT4042QynrtPicTGaRWCZyHZkCKGyeU7shLAzciHGJrR597o10UKpMrCtaBYoMsiXALkxIdmpqQkV92309Y2gpdBiEZt3iddar8M/1e64WWNwoMOkIdxGrjrsvloE3j9JnlMhQXEstF0WXNaMG2KsfxT0pZGbp6cE8sE4DCXeEUSoROnNg3KkVsYBIVhQLYcgqH9NGc+j4yXSPksJ23bg3i7ti+q/qXbIoFkVKdBQGYR5mJUIRXEP0TMjdzPOD9wNgAmRirJCSXpiamLFYwo0hK7KEPMvEKVZFVnhdwcLX+q2gQ+EHMLkR2pBWfubM2fTss8/Lbbigvy1TdIOq0Ao/ZjUi/TiH6I+JaY92QidGqUn2YynO26jrn9N9nBkcVw3IBVWxbkzXblU5PGVYrlTYD4uiFWKQbuXZsgkPKvM07Hyx9Dy27kzu0GgQclHfsxqarbhgRENI7Zb7xGReLqBjQbIbEhbli506usXHugEonIkKJ5Q1Gaqk66pOvHd0YswA4urX+hg5I6VCV+Eqyk7uIjkuHRBFbCbE74xMzKfvPfqMM0dRZDZLbCXqIQBb1lanrISJyTE3g26VYI2WCFxYvd7Uq6Sx1coivUkS7jvvvMUuXrG6ilsVLiQ1NQI0nQDmkQMowsUtuonwv6I0UrEuw83IgiwbFgisGMfcqd2gF8+mWK90K/MxMes8jqT8yyqTNfn20ZPp5vvuTTe+/33V4+qzq1cuAcWiQPGIeo/GIo4EL7gKBhmm3Rl7mZ8IkjNUdQUoyoMpIc4yMTFRLZHN5f7L38uFROw73BNeYxcqu2pEFmhBlzuGAUosFJ13SNzEWwcPpldeeS2NiWuY1kSmSC25GO5ZoV29XeY3FgkmcMnRmNcEcYVrnRCwoLbktKyA/lGRj0MSPWny7d21Ka3XxCd1mobFlKMngkDqdyVTlHi9Q6WRLWtOJx+TyYkt65oMrqWZ5dWYxuTBoDUBTF1JKmdRUgsCEhPLjQXlKEdNyI+9n4mOVUPvD9fEFEBIEQUY8EUnd1euoqgPESqsKAFkSRhjPBkbL0A/Q6Iq0nJQcUvRmRPnVR/zyed9jnaBY72slTrxRYz/pBSbq5QwNzh0we0UW9XFjKQwxguY7FshkZr4nVtvjipXbQo5lrlUSvwVqyHmgH0HWz/cmP9dAxTkaPjzJjgziJjZjnEO4RUWWXAUJYxeQCLmLanmEUaPuWpclEVBxGYuHTl5Ju286ab0/o88EAR3dnP6+paAYlGg+LGSwkInULTyZQGbErIPXoRL5aHaGmB3Y4fiweYJXl43UPAQ8mKvhrDiUmwVxhypTIhacVfsyqX7eZTEgwOgJNsrr76W3jxwyG7HmJLCaBnH5CDUx6SAwCRcipkPOBjctIjZGVmGWBf053TNzdnL6ehZZXPSsLi3M+1VafreNpV/k+CoXfwBtTWxStziTyBRJ5Iyyv6F62HriCVDNMYcQ9ScIBRbQNLpYNlzy1IAg0iZ/EVXYAuDA2Rz2SX1zIFEhMkWGhwHkQ9ETYCH/oa7BR8D8YlVAQEcbRDz53UIJ6XZJQxeAM6BHqOjun+qWR2Q2wGn0SkAapRFgWQbSJucmBVJSqatkuek4WiSWzehaEhEpGYk85b2RIrWuz9wR7r2mp0WhJWclriVWOx2wXKkg8VZ8npKIKlsQAxthDeLzDsEVgZS/z0AIpogW4zi8bdLmTcyz2W/L6eYG3ioD6KaG9SkOH0urdq5I/3aJ38zi91iIi4BxaIwkdKPvxPKTJvHlsDGrGbCOUPUhF4AQq3b4AI3ZWLnpK1yqrAKAIqq63HFpLEpEa5Kiambva6RgrsoTjbt51WgFo3COVWDfvzJX6Sz6jE6I996WjtEkFixazJtqItJCjqfJaZfcgNQXMIlYK7Thm9S2ZLnhydT/4SaAUnr0CJT/hq1F9wpXcCK9iZZFA2qC4lKk8Y31MIEvEK1WkKXsQRYBNrdyMLMuxj8g1+zNRSkmqU/WYvi1Oc8wd3mj82S8cr3ax4lc0DRGiXM6ga5QrYUIFex2PQ5QNT6DBSseffl0BCqJeqBaxTPLqp2z6iFwKSA4sTARPrxky9Kti1Vp9yuFvQSAkqmAQKlKbklJMlduqzK5aS+ay4QAo6UeOWWCMtXr1qR7nzfLek6FbDpEr+DctSjAkDVSLjL/LGfgGVg/qK4HoXgzJE1vbm4HsXasrXE7g/gZDFV0ezgIr9T64I4z+F3LkTnoU4onMtJNYhqUXPq3/ztz5tjKl+r+m55l5XyHo96PFxqZmpyu5q0eYpsArN47Y9nFjqHpwwr2admRpRy/F4c2aUw1GeACbQPlV7R+ddaFPGQM/GUF1lUO4pnh2VDqbcjh6UefOa5NKSwKAIaCsMiOiKlmwnFrtqkxYTYivRxZw9G+MHl7yb1dyINbtCjiTMwMqlEISo7IReXdFmL5Qb1sVgv62IlYVKBBXJlys4RAUFoZNl6viYWPldeojwuTpPT4iMwybjFTcTOF/cTLQdDOxH8QbaydLyKm6PF6qKxACochov8Rmo7IZRSDcodvrJIzm0MAR4WE+fmlIBS1lKgu0BIRQ7M4ORs+ulzr6n0ndLI9dWme2+WlqWjTeMjAMAjmhxHg6LyexKhYb+TSUt/DBSmlMPT0KgSd1e6XUTmHgmumhU27VSImYvmml2Pwy5P5iiydRf6m9zEulhm3ijyPMsWha2rPPdskTCiHqx43tZBeLHndHWmXD5GEXf5XLxD4z2jeXLm/EBakKX4uS//rtsZlHOuXnXrElAsNgI/Vq5H0ToU883VkLxgeeDBWRidbWXEbLeJRxgQ9Z0Lwvop5Z2TB8wkLwIaPsNDyUVs8sSumKP5eDYvWYjlHNlkJR+Bx/3YY0+mtw8dSQMqYce0oTAs1xCLjUmjtnqavS6664WlqIHApE47cJcSv8gXIf6PhSIVl/iJ8XRhmN2VKIL6fmDS65i333BV2tIrvqJleerSDslO3qCKU412t+BxYgwqSUg5GamE/nABrBy0VRD3ExWuAgxt/RhUIh3cxYd9wNBrRPVt0swJQ9LBDIBQmDQXx6lEmDI4+hlpFbmyldwQd//OY2g3gTaGek6uQSGQGBaB+7pK3j23/23nQeDDtwoQ2ppUTaspOKHldU3qJ6LokwiBPlkNI1Ky4n7MigClfgX3sGHDSpHELemuO2+VlFudzuT2QWiSVwKw8mVy0/MgZ9f6niMJkZsulkM07AmRVcWaMDDUvieeM3/jvW4EpIuvEp8C2gIUAIlT0oOkgAOakpU0IOn/uM7/pa991bqQ8rUEFO+Ckz/5tnQUeZFX9A4MtveCMHnLwmWSu6O0Q3dRsMZeBL/zGhPM/i3WQAGJOIZ7TbiIrJ+yj1l0FIUptxuSO475vNl8pHzdvCbn3/0/P0j9Kj5CvgFxcRYWPjrXBZi405a4DffN0DmwKmgh2EIxGqpWa/ESLiVKQJvhgZEJhUhn5a+jcozkK0xzelbcdb1aDfZ1qJw/3cKj4hVcRfTNMErEfQac5iY+4TuT1xF9SMtXFhtR6VrX6+gQi9mkXBT3cYuArAJ1kV2NI0BB06IAZZ1F5y5fFi8BQOyuJlbj2C7HL87FJj7wrJ9RzUqJZhTrEVC8rUpWTzy/X7xPaBMAA1yPpjqV4ZM2guMq9qH2Alhg9QaKIXU4i45p0lVgVej6e7pbxGG0pg/f/0EDRa8KADkCpf81CLALgGOJlAgHx8YVimbP1YVaIjO4eKHQzV82IAIgDBIeM8KiNBMKXqh2fgbUBrjE5sG/AE7lDOlH/4XhNDA9mR765p+4tHFx91avXnI9FoWKH/2FLArvkhHOM2+Ase+YU4BELPQqQ13Sy13hmaHOVodzNzTB7U/Knzf+FFKNd7L7F1O8WCkZiOyy6P21mgLOOUNFKE3KE5LePvLIYxJJjbgz2JhUj560WeTEQsA/npEIKyIPUeRlloY1rjEZZe/NReo/tJQb0o45NDZnoECeDJ1+CetAobe+tjpxFuvSro0Km8r0biUK4tqWUfLOGxVyaNw1/4xFaTbCLltwCH4jf+V+wQb9xMWLbmP04JDCkYrfFNTF6eee3URY6eq5gpaBALcik3chyw6Xhv9a06FFU8rwo0mgEXKxYkiAo4P5hKJEx9Tc52cv7Zf+QnwNDRkACvEzTQp3tqoJcbOsCp77BI2VpogoBVDQIxVXiGgIQOH2B8oL6VsVbQV3qhRen0r6A3jwMpGKH65EcDYROvd92OQvGoeYnm4OZDclgMLOqIEh7r0AX7hyWBOYGkWxyixk6MKl0QcqY16Agmc1Q76HVKinhgbTl//ln3qzKM9mzZoloFgUKLAo/EAzMvt3Jrmtipw6nsGiSmZC6OX+nNm9MDEE2Pg5BR/h8GmujOUlUx56/r2ERb3DZge+gFIhOqnbwEtU2n5V/TvGVMOxUa7AmJSKnI/jM7EACkKG9OrMS9P/XpD10KGQaassA3ZOrA3+DjCMjs2kMxfGtcA0UXEJSCoj2qJduVe++krlPNAYaMv61SqV1inTHEETkYHYt8ABwp0ArcvjZ7AFIQysWXRV7l2BSwq2uVAuoVdUpEQSXPdCQGFxF8AJq29uJWTbVAWzJ67foyUgoJFDiJyHxaUxR9ZNubsFalmQrar7wA8fV2r7iBb94dOD6Zf73hBohDXCeJTEqlaaNNdp8cuCgJeaGFeVboVP6aDeoJYG0zo24IfFNq2yg4Ac3c275Hp89CP3pat2bhexudKNilnM8BOFb2G0nByoawnyNrJZi5rSlmOwuxHhMWFZLIgAm1ICL0KiAqLMWTBGpeJ4AEV++lgUuX/IMlwPTfAZqa7GVAnt0Nkz6Q/+/F/EppC/loBiUZhQ1OMvlevBdujtL0xBK/k84FVLokx2WxjEqgGITGi6KhY4X0NIFZflykhGPPTy5Z2fXTRzFsWiKeeK2pMLakAzmB559GfppPoykJuA18FkYjLiu1tDQZ6Hw6TRXIfLryMJSgcDJNwuUItxTguImhtMrlEthrP9I1JpNjjMSg9OMI7wW49ChSuVCNWjkm9dKgO3fu0qpaGrpqb4AjcDZnic9KVvyr9xLoAxW1+xfqvjx2KhoVJjdmHYeRk/SEqX3cNSEdgARLgPkAc2mgEJfoEc1PXBMziakMHdeSB6nf4clOsnOjQ9M6n7QHmpnBCN0YCqV7385pH06uGzlmUj9AKaGyTZLp3FUaK2t9BDhPOQuk6tCmkllD9y6XJ0FwN4sChmSBjTvZF529HZlB748D1p29ZNysrdaOuk7NI8F9+nH3nR4QThG0CR653oBiKXo/rZyInJm0sOkTI/UZTiaLkuBXBtV6YqdCvzruKqePCC/FSgLI2JwD5w6oSBYpmiN0tAoYG/+eab3wUmClAUYMhmcyEns0URoBEwEsoBVkHUmXBVrLy7Rrm2CFUWbYYl2t5Z8bOrD7+YlSWKUJkUuC346DonlZz4/TVpJ55++jlXWFpQlSpk25zH2YrakWlaXCyQAhR4B6gHOSUFXSIbVBMTcNKuhzhrSBLuwSHlTlAvgvAmO7bmFExAr7JKV3Wr8pR4i/aONuVQtKSV+nevSNF2OAtMdtwOHT/Ix7AGQpIerg/34AbEGFuZi0D9QLm4agXv3A1MYEkORdSpqEqRsSaMdiwqXAzIQB9Qhk825Xk+kySJabwATERYZJ2Oy706fWE0PffKG+nEuaEk2YQ+I0tQH6635DssOc6GGrND99wmDQm6DIhXQtBdyn1BSemGxyhQMRl1SehWqOWxQpW40VFsJbS8a6fBzhYVKlR9pgig3inh5rzmxMwjMLFiZpVoTkYbv1YWfWQ1AxLRDCor3iohdutvPN9qOI3MUTCus1LyTmpzeP3IIZfDq5erWubhmtW3vetaeU9XuPrJt/80zGTnA/BQtOz1sAPQiwuSCaOipmTXzNJuuw2ZM/Kg54df0tAL6eepr4dcYezNWBeiM5P0xquq9JnjQcA98fgTab/qT4xoYROtoP4hr2Eh4NtSDQrQYPcia5TJwiLgfOzg8ArwAF687F5WByYnRM1q5xyd0Od1ObNahLNSR9Xp9RVaNOuU/4Gcu0VMPjqCVpnlaCs6BRp0D2cXpthMpct5BgtGLkrvBUMRlo2+UWcymTMAA1xEaZxSrc820jNUryMKczEbHcPkMSSmjuHCxJC9eq87kdMpPZvoiMwmRNLNiV+B45iUUbL/8Mn07MsH0jiCMN83C0jPVugm3WtqcsnDAP8GnbBXbgT1KABbChNPKoTa0d7uKFH0hA2Li7YFJOc1ySXpFqF59wduS3v27E7r1q1zZqkFaTnnw3MCG8AcRLaQHLLNUbRKxaoc/swusOeiIyHVqEe4LHQOA7A0VDnvq0TPKlwaLhv3yuc9j+N38nu4p9cOHUq/8yd/nFoqHsS4AAAgAElEQVSoSZEBau2a25eAYrER+Ml3/swvF7IyEp2yi5AXbTXyEaTnJTQXmYH3a5oD9qIzB1GkyGXRF9R23YlsXgYo1dTlxFt2dekAEJN+WhDHjhxJT/78qXTipDpsKTQXkokI3xIRYBedlCnMJC6CoEZNYNoCLs+9URu1U7drwrPbBm9B6raAQpmQC1o44/q8bBSrFeEuJCdI3RIerdEi6IHfaOtw5acWyD4EWFrA1NZsFVC1kEkJcLJLu0mxWzuHcrLoSJjU/B3ZMuFkFg6WiInEaoZttBSMpCZcG4MKURZCxnozLgkNjuA2ABOk2+4fKguChkjoSvgeUuLW8/uPpRcPnvCC5P6xMAz+mSB09zFcSJv8tvfUGEmciVwPrAXS9odGlJIvgLXL0RCgjrtH4tmoQLtR7yXycftt16dbb9mrfikr1NQYdWYAAvfm4jVoJnI2p10pXQcL2ZuMic1MWCKcwqUyuGSgyK9VXVZAJnp6YLVEHkggRuSUVC0Qa2gAC8YSoJQ7NyaR3puHj6TPPPRQ6lGHuDjusrR23R1LQLHYCPzo29+sAIUfWJ6g+Y9Vgs4PIFwUgldXAAVmZnZKzFznaElxISrsdeZAKmHYPGmjboEKx8qSoXammXKiL/r7c798Nr32+psOa8mQkI/u0IEJbybAjB78lHYJOAIsjFmZy7g4TdIFwDVE6X2V3NdrUYFJBVi0Y9J+cH5BpJ2Ivhn54lJbKGUbdae+ZHZ3KeqxZoUkyl3dCq8qm1TsPxYFdTu5tkasFi1gksdacWsAT/3bHc2xlCxgy5xFjuw4rs+qzFaAXTJbVXzjshAtyrJ4HDp9ji7hTGUAAWuCbE5nkGps4CXgLOgjiusxpbDxGSXLHTt1Jr1+/EIanAoXrcHjmsOoSMXNoyiBDLAQJ0LYGFNhRY9yW3R6BFmA8IQI0FLDE+6B54nlRv4LbRox8bt7WtR/dHd64P57nA/Sq8hHkNm5XiqWEfemey0hy4qCNXMUDrtnYRzXlc3ZIDCZS9mVCIKdyEnkx9Q5XySAoswxJ+Tl8bVUPIbYLgyy/wnd2/7Dh9PHPvvZtGHntvzelNatf98SUCw2Aj/+q2/m55J3dxOb+ROZjKv4iFmEBZH5q4CCzwHQ5WHZSnkH8JSdoXAKxVqJSljBYTAhUS06t+PlV9KRoycslLksfmI2F4iNnUlMNhW4BQ7mI3TtFIq5qPe0ygIg6tushUweQ+xyShpTYhN1NaexTnQ8EstcJUs6jUkICrZyTag2EX3r+6KYTZtcjUaRmy1EKeg4pusLwRDJU4QWG+SKiHfQ38kj4Zv6F2gCvJfBU+SFEvcb4+RkNyyL7NLZ72YxsDAEx1H+Lgg+RxyIjkB26j7gEUww6rhU8x6bnEjnpDpEtQr38tapwTSq+2nG4tE1Ejotu7Tl+focZfeXOQEPS6lB+TAkhaldo4DXkQ9JuK1k1Wpr1DhGrQm5e5h1OhouH67H7bden+6/7wMOR/f09kTkJm8CvK8oSrjX0iS58BclzBty79j9C5Da+oH/KgPm13GhIDT1ZUEVvE1Us4ooWwGPsFpseWTOhMumlB9AcfeDD6ZdN+wpmLQEFO8Gkz9W4ZridsRoYxbnJJsc9ahaBLHzOTM0s/sWEGBKZ1PSpfpz16py3OrxqwKuYnYWYAAknLQEWaDzMylPnzmdXtn3qtoGnnJlJYfOeR9rVGYkhWwn3PIONyTK8kNF0h2bRrosZCTIbfKbXbSGalfqn4HUe0JagClZEszPBRF8Y1oclKoPa4UalHWqpSnyUq4HVaOaRPI1y+op1blLQyC7B/pYE4vNvIWk0Fp0LEIk317kGXntM3slBH9nbqeyoOJJFe1BMcnDKoG3gRcKjmNaIV+0EXO6eBLaxiRNHxga8u/TuqfzUq4ePC3yUveDFUR3dKwPA7hWC+QrkYJmGiDbFaKpT7Nk2Zwr+nwQzhwX0UEdTnZxqoJRDwTlJXVAHYpWqLmtrT7t3bMzfeLjHzWorBBQuBKJdRRxT1gl4SKES4L7UtzSKNhTFneMT0n48pzKrxUdRUVnwaZE9CRbL2Wcy1h7TmbNBfPAborOzzOnytX1d96Zbrjr9gpor9+wZFEsihU/+c6fXoH+JomLFZB3M1sUgffhd/s7z4IMFIVvKNqIYk1UForeXgCooD+fKRESfg/TPARNAwqJ8v3Ms79U7YlBTa5QGHJ9Vu9R0Vpm5KSEQVwT3KqvwVJh2HYiHBfd+g5tACIg3o+mYlYTFZeDhFNkvIRLh8cUKaB3qQRHKBZRR61d2WbXAwITi6JNQq/S8q82LT52vuieTW4InbSIbDi64V0uAAA1ZlkgsTNGQZrSMKcS2rNFUe4nq2BjIKOADfciF2BcYrJB1d6YEnlJFGeG1HH97Yya+BxWViwmVYsTyKL2JlEaKmFjmZjvkBVGNAbelw5fnR0U0bksICATV9zNBBZYs9yeOb3W5XogyLhLuTuqbiG62n31lvTxB39NYysLbOUKWZsB2laxYgnZtQh0BNyLq2EL0OAe91qAsrgulsFnHiO4hiC63euF6WerMtycOAgwUSXD44CRcOZiQnrWaGbePn4ibbrmmvSBj3zY5wVrNmxcAop3AYo/q+5yAEKNpoEtoYL2xgVYr9zjsYiy/J5SsCZ+FiAony0XYNooA0z1oZdQKjJsaSG0aOe1gkc0KY8ePZpefOkVk42Tin5wZKwFCEX6YtBzgknNjrXc6dGKDMiFYGezKEfv71DUQsvEYTuLsqjWrVeotYAMHIKL/hpTmkFubqOqTQsXo49IX09rWtWzQm6MIh9YFJR40+KjwC3fvj+7Z6HKNDmp/2Dq27qQZQGp6s/ZVSleXeg8HLHI4dDgZUK5WinUkp8FRYL4gDueaXxpX0BbRfIvsEpYfIAo0Y4Rpd6f7B9LJ1Vno556Ghqv2NnD8nGDYF0TFgbWDyluzYTDdd7uLiqPS7gFUBAhmGYsIWUVYm5pdxg6ChXRcV0choRXzSJ4t21Zmz79qd8UmCiMLMuDsnkUPIYXilAvOokQPRVACFcjr2/de/l31dKMIjeATLgQVQLUys1sUbi4UrE6ZFmG4KqQpGxwASZ+j06paZOOSOXbtWF9+uinP2nVL2OzBBSLwkRKkJm1LkKUTYuJGT+yqcyDcYiTSR5JSLFQwgQpFkVtqKqcuhI18VvjeCWU5YQv/S1qLIpM1IQit4Pd8amnnpHbcUwLQ4uDgrtmMTTRc9ETQnRz2v0tG9aCwNDBXWWCshtxqhXqUL6g+pIO1+ZrBRgmp9WWUPxGyKaX22Snu9gK1c5sbGpPo9qp65ZflFWxSq5Lq4GihXwME5ZRHMYjksPElVwFyEPABKWlzgl/wW4dnEX05SwmeQHLGOcizgpFYpjkhJ7DuoBmRa5OFu3wMElxvCcWwLyuG7KTcaP3xpGzQ2n8okr0UYZPNG3sxtJPuGNOPANCrU1yPbiLJsLhWow93SJOFVGY15iSkj2t5Ih6WSQQmY1KisOCiM7quXwALsXFabdo/Pxnf0sWRauVnG2KMNEoCHLTAKhzz9OgyTkfEdos86S27WFxXytRD8agKH1rOB5/lkETFxViijxlCTzXAIUrjlG0OXMbl2SVzop/OnnmfKqTHuaffPHzBnjm77pNSxbFolDxo/8Q4dHKYFdncQUk7Et7dUdSUhRpjZ8mMLMPHqFS/MqaDNDCZTDZRUKVkGEhSPkMZjCJQ0xsgGNKBWRHRkbTL37xdBpUtAOgAPlJ5oL/CCKzzvwEu0eE4WKHgtxiMof7sdymM3F3rpK+GYDRvC5+SLUysSigEQC+ei2EEWkwVvd1u6YF22j/+XOqC6ksUhOa2p0VFiTU2KBxAAAYqrLAI74fZJzdE7gBXReLpIivKnUmvFajZJ596ozNZdLborDCIUhP3IYpKUpJn6fNQNS1yOw+44oqE0WmrK5haUKOnR3RYu1y/Q2k7mSOOlysRUPod+ES3cTUUU0hTyWLCkAYnQWFNzudIzKnsWbDR6nKg7a6UtcbRY+j23pJbuOYfX2d6aF/9nmNleToeq1LyWElvb6AoQHDUY4Q9RVuhrAptx/S7qrb4LHN77MV4gWdXTietV2GTGLabYnPRvGfUusCOI1GzL4OHQMZ95lzSiwUwHzxD34/R9Hq1I19KTy6KFA8LI6i9mGWh8HQV8xAJqX+jWg29AGlR6keCuRnfogBFAEbtSHQSv1EduDsc4aCMR4+k45Jwo5DqzzyFA4dOpxeevEVayQoAhul7tQFTHUQ2Dll4DuWX9tvkznCgoDlBsMADPIySAgjEtJCCXwqPGlXGZ1QL1O5LqZYdGctrUpDn5lS3Ypu+dkrbZ7PitUfOH9eEu52C4/IRo1cDyIJAgGjjKdhNnG59wjtov7kvOREmKeIE+Xxy9baFU8mWCCDgzmKaBfI4jRI6m9oRqZ0TY6UeNGxM6OaVEk8/Z08l37xE+dGZiQ5X22r5u0jJ+1moP2gxB1iL/LoAIoOaUWgKv10VQKvR9YA9jnKV0RtWF4RlWEM5RLmBDy7MU4kZOEuaMw60j/97d9K2zat9/V1r+j1uBYtRe2zjsbEVaDAFbJVRBYw/3MoNSwGgMDcjlnssBx4xuF6wHtEE2Z6kMZX5P7EZ+NvAEUFVHUuouvntfn0C3Af+tofKsAVVvHGTXdd8TR+1T/e08pMgOJXfdk1KERSDVCUvxeLwuRn3hINOP4XyyWHtgrRFKaH/87/isaiWAIhva5L4xILMWlefPGl9PbBIzZhp+TvRrEX+ndEDP8SGgirA1E2RoyeY7UouYmzYE1gQdCsloIqTC7eS9gVvcTUjIqtykxvFkmJihALZUaWzYZ1fRLfrHE+C2Awo6S0CwILIhjUtAAsCLdiJbB4wgALgZhXFffmDNPoAAZ/4vJ0GWDhMCxz9qTPgMEPL56cwyCgw5UAJFBfWn0qiwEQdR4Iyk5zBeFC0KAZbci4rvWsCtEsa2xN65SbQmbqy68fdH1MRGEh8BRQSI1KgAcislHXjLq0ruGyZOrNug81UFa4GeAGgAo5zbg789PWxoLCourfqlYB3C8NjT/5Gx9NN+29xtwSQMH981xijLKIKltBXvjWjGS5P4ufjFdHgGJs8JJoUuTNx+ASOS0BHFghHDMXNHb9zNiEAiiygMsuToCNLRidd05W6zll0J5UBukf/vd/6gJIuNubNn9gCSgWG4EfKnu08AW1obpwZbNNbF9ZA5pbB7JbGq95AKz+/HCN4NnELA+u1mqgwKwfJpLmXKCmsOPsiPNaDBPUwdRE/Jn6dgwMjFj8M0nDXqITmMh++JCN7LRKbEIwlH16t96zKxG7JBEPKzZdR6HKgwwLYGZmo8p0l3qO0iSICMS8/rNBfUk3KrmpmYI1JJlpl6ZeZ/+5s56YHeo8Tjo75y2LwBYUEzfvYgEMsQsbUFxnItwMQILXXHzWwwsJ6pvy79FNC9ISoKCxEA1/RFTqGiErIwnMOZ/WUDA+9DOFvxgZGU9DUpvuvPpqR3qosfHUC6+b7ITIbIBo1fnnBBRU9iaC3EY4l2xWSdaXWaKNNRGRADqtu/eGPkvhXB4zDZd45B1yx+ZVN5P347Lc/f7b0gP33a2q5uOuCIaUO9LwY+HHVxZP2f3IKeU5guEIWBFYZV4DAtSLnIvxhAwgDv4GrAnAEdIbZG3hMUGM2eEGBk8RFdaW6Xei74PDE+mtE8fS17/1P9rC4Kibti4BxaJI+Q8SXNVGJyoCKPMPBZkDKOhhwd+iaI3hPaeHF6IwrIkqzVFM1zAtjfbhfIYrw8Sw6xI1CvrP92shdkiufTw98/SzCsfRBUymsBaKZc0IsTA3VSlraoIsSvIhYrfgGCgw63LBl4tSLHaKXCs1K1m0fJ5FNSrF4phCfygyaSkI3JGBcUmm+fr1a1S5aZ0bHbPAmaQsdrqUARZEQ9ozWDjrM3MwzGEviryzBWhBepJZGgKtIG3jd++4dsXybsdTYmc0aSd3QvcJQAAWti6c20EBGvI2ogAQ1gRqTIhe3A44jE1bd6TVa9foOi7KxB5KTz7/qsaWemOQluSlkB0q9l/naNRYdQktAJFmZY6iymTcLgnQLyFuI2XdqdqqpaloBklrY8pExXDC+qPN4IwyVTsUKbr95r3pEx97QIBFe8fI1AUoiiUVnwkpdyl8GyAgINc1uXaGI0A5gob14c0hXstFxTx3XKOUjSvHXJ3aRr6MXd9s0WbrLkhTtg1IcLkeAIUA9XXJuL/xrW9FywXdy8atdy5ZFIuNQAGKMBByKAoXwtZC/qqxKMIiyFEPHkwxvYt5572umNTVn6VrlPcVpMA5oQleIiozyR1gt9KDfP7559IR5XiwCEiVtuXCxoFpDhmnCUSFaC6w1IFg52uW24HGwkSm1izVmgA0mHayTJk7NAeamqcwC5WoROg1S5SkxTKnsCr27rbtW1SifqUFSC5BxyLXN8lpCypKS32M81KMIuUGTAwW9tez28UuiilvMIiq2a5XkXdXgIKFl3G2BqR9gxXriJ3aRXO1q0ZYFMk23dBpBRi7IOBgTYjuCbDYvGVL2rx1qxfblHzwoyfOpidlUXCyet08Kk2ACYCEKpXRoXR6uW46T4sAExXrvO7xorIsEbHhskTWp0CFhDil248KKLDusA46ZY1RdbxFIdTrr92ZPvup33DH9CYSw3iHrsPNjOwKxPyybiJHMPg3Lgf8iWtVsNhRjWbeolqDgoceVgLHJM8FoOWBmjS1JZSl6TnxrkRQCKcToHVms85HCsCwalLsU9uHr/35v9Sew/OrF1AscRTvalEUkKjggnf9WOR2HQAKvymIzEJmluhH7Bbx/mCd40hhqZRqTBk0mLRaZExsrIhhNQ2+MIi4ajhNjIxpgisLUg1nxsZUUEaLYJYFrF0EqTZVtb040Dy4Ax2LrppUZIGPz6zirwpnYmZzOTOazF0STmG+j0riPLvQoF1FPIduqkm0Pynks8r9aGprSjt2bEs9agLk3ppUnsYqwJLxhFaVJGkHxuWHX5D1g+irRQBEI+Xo31otjlt6azjiAWjAEaD3QFeANZ4nfWWw/KfYKREUsfMWQo7xxwXBPZuG3JRrwNihJZlQMhjy7K1btqU9e683CTs4MJAmdI2HT5wLoOC6dFzUpgAUUSQeEXROF/1BrKZF7k6UBq0Brwoc6YlqTQJZq1HVfMbdzgLQKJOHtPuyeKDNG1elL37+M6lNVgauaahJpVbV+MQGFMAR0Y0o2U+42BZLTDQBBW5CVvlmDiKep25B4FW+AM2g10O+HRZF8BvAdRCdtlkFEKSkU5MUIjcaAY3IPXtp/xvpKyqH1yylLnzM5u0frBz//+uX9zSZ+cO/FJlpXMjyYlsTTO54YDbx8mNxI5rsazPjwh2Mn/bR9V7yBgB5/RYS2mVKhUYVuExEoh9UUhz7XHrtjbfSaZXfn5BJb8abhaOHvkL5BvjpJHrNaze4dFmdyfVg1YrLCxb/GpUmk8W9NkQYXtSCQarNVEKH0diosv2qUMXkq1evTSZTqybwkKIB7MizElSdV1FdZCGIjRBlTQtMenu70hYVYOlRNSsWdos4DsAGQhJtBAueSAiTHD7lgkq/T6ghjsvaSQTmsbHLppBjLkZDnc16rAl6maIgNT9BhmkB0yg7WHpVsChdys6mM+s0+pxSvWpKalKETLRpg+Ak34NksO3qJH7nB+9y9uqESgWeUQWnITXtOX1+OD35S7VehPwUoLbQdkAXxxgAoLgi9A+l0gXnbTeng62BxBsZfaTj+/oYD1kKzAk4D/5dp4pY3dKpTImX6O3pSJ/73KfUKX5tzjQNy5E0+iisy+JmAUd+S2XHrxFeOZphPsEkQ3wDEpmcjJyRUlU88jhAoIiiVMsolsiak92wUgwgQYiivqVg0WsHDqYvfPXLqYNsV93f5h33LgHFYiPwD99GmcnTiIfiEmkyx+JfOU0LUosnkQnBeHoBEGFthKimkKFW/1ll6G4T+l+DYtcjad/rB9LhYycUmpx0s1sIw9BEUDeCtOdLUkIKUMS6k9uBgYx7gF6iRUVSWKAzUgtCtjkJjBqXWJ46H9miTHKmfaPciUYx+ki2tec587Neu9+5/nGHTMmKvDCuXVvTp5nCstJIkKOyedNaRTxWq5u5yr8xyeWScB5Cok2ouciRkJzZ0RMKxOg+RlVMB27FDH0WYjmik3836UmUBI6kgEUm+FyjwlZX6JsviZeIDlh53O2vQ1jmmpeyZiKMGMpKLKQ9e/ekG2+9OXWrY9eQJO8j/cNKpjujxTCsbu+z6dEnXnDBluVa1GS8Ek2IDUC8g0yKJgkrsJRccxRXLe/OtGt0/V9bATEb4B34HhU4YjHp18gFkenfI6HaAw/cr7yP6wwUWChOPNMzdm1VrIUMOgUoal3dsKSifF4IqiKSVMuf+WEzTjm8arCF86gaG77OcgxAAheOXq+WZfJ2XcOEtCavvXUwffyLX0hrtmzSHnQpbd65BBSLIiVAcYVF4UdRQqORy21TEUwo2gG/Jwjmd0Y8ABl2RMJsHHhE0Ykf/PiJdOT0gAviEl1gJ4wOXErdlrZhRgVXWOhdItQ6W3Qu7WQTsihm4QTEUzCxWOAWFgkomMSYt7gYmJjmAiyUxA9ViTa1BQSkpvXZZgmp2lXObl6vnTs/6nDo1IyI0zGa5sjyoN8muSC6l91Xb1eor91AgYlOZSuWLEleCJVYFOxW8Azu94lprtskOeqsrIsRuVGx+2I5KOLhMvuR4m6QMLmpY2T3zFaUUTrMaJO8Jt/yAsVysQiNtHjJ2DV+PAe7JHrT1dfsTrfdcXtkdqpNIOcfFIE5rEK4k8omHVH+yguvHEznFD0iYgFp6PCoi8Vo4XOPSLR1Xrgdp+Wbr6YmBWFFOB6iJCFsgk+K5LCJTB4DouTUkK3bkO6449Z0//0f0kfk5uhZ8ryIgHjjccZnWBSMUVFmVjYXjUWxKCoTNnMV/NtWBpOH+pf537VAUY5TG2UBdAGKElWyXkPHQJfz6v6D6b7f+o20RVW5OO7WXR9adJ3w4nva9SgWBVAQEQkmLpmKAgjMRPuX8RONdEiXwYDIMmUilRAoK9q9LvizdqlBdeJ6+NGn0sv7D6u4a3TcJswGECEDDv9fITub4qrPqGK2DZe0ayoMiBhqXKFSM95MYk1S/jajRe7qk955iACEb20Ck0skL0HWh2XNpFlrsXbJPD4/OGyQaRAgiY5I57TbYla3E8aTH9umTtzXXrPDgNUtvxUXAaDA0kCPAVAgoGIxh0Q8dj2+MOXx3ZE4U99zWHxLNDoKS6JJlolDpVgV2l2tIMRCgZPQcSLBjDGOcXMauACIXd7SbPEz5Lq4NaCeSbuu9dbbb0tbxacwjtQBnZC0e1Rq1kmJ0UYEFIizxpXPcvjY2fTW2yeiUhbnzdXL4EAaNa60EcQmhGJBrt0oC4rFDDhcomyeXCgK2ZSwN/VHubdJkbpEmUjnn1PhHKyyvlW96YMf/GDapToPnR3Vnq24ZfZHgfacW1HJNs5JYX7NYc/YmEqHr1ogsRQ9V3n3FOR9EMC4wPye52JVt8H5JN/XGzge/UYIrdNh7g21pbzp3rvTtTffKP7jctp61RJQLIqUcBQO0RXNfGxn8ZkaIDCK44vTt6FwF3Y/qnafOQonjtWnIUUl/vPf/J0EQIrti0CkwS6TEZ+13t+RBwDwsBBbZBq3LlM/DFkRsxLyjGr3vIgwiPoTLgOHT25L0/kdKDD5wsSl7F2YqvATCIvww+W26PPwD+2dLem4LBosHIRYFyVhPjMs+bfuu8UE6MW0TiHRrVs32MrplIQbq6FVnyU6QwQEMpDPWo+RdRJFNAbRSPcsJigLdEbW0PDQsGXoJFIhvEKERXtCLApA1n4zeQzZvOZajMW5mrcXK2SuQBMXA54CkNm8ZXPae8P1ac3atTKjFeodHdFC1Xtk1SAmI0Q6oXTwCS1kcmEuyMo4fPRs6pdVYXDVk47ixAI8nW8FEneNMQARPIUS7lzAF+smp7brvBQIYgdAdDYmURzgiIXVYsFa/A4g0yT685//tPqSKolOzxUhGG0JLb/Loc4S3al1K0qIu0zW4noUQLEVBbJn8rqoM5djoWD35XGsVQSbzxDRGg2imavMYiJe0+nAkWNp1y03p1s+oGiHBmTb1fcvuk548T1tURQyk0G1stKonPkHHkyWaNtLzaHCMCgCJOySZKsjUH5ZGlPC1V//zQ/SqX51ZSLEhp1rsomJpca/EHzy87E+7PdqcbbXaSJODqTLckNm50TcafHNqB4C7DYhUPITZrTwsSoogkstTMKGZDfqcK7jiHCq6CII8V1aqBNB2anrXEjHTgzadaIsJeXvzqmV4DItjqZcDWujfNX1a/vM7FOlqklAhiUQFgVAQXo2FpBpW1sXLDy+K+XiM+nGbssuRYEcJOgTClWy2xMtwEpwJCRrUUrJetfYBEmNz1SWjrAo5nu9xmitSMJt27fre4d5jBmRmCg3yYspncwJA5JVOqnzwQER7RkcFm8h6+mtg8etQCQ86BCz/oOGtStbFFgG83KnulVpHAk9QGG3Ttfl37UTY7VhEdIVHFBCZQowU9eC+dOurFHUoB8UsXrbTdd5Y+B+cVdcHY0NiU0mh4HLvCmLvFqUOeds1LyvaClwa36V61GbjFi1QnSvAAVkbqaPQ6Q2lw4KKNbvvjq9X7zKElD8/6jC/d/+glJ44R/7K0c9zD/wZz9cyxuigzlafJwHiLbMXRQegyV0UX7tf/3+j1QM96Sb/5L1iDVxWROtTineTVSL0sJDX0DKN4sSP775ssJ8AydTncjCCTUQntd1jI+qeY9MXY6PNYHPDRnFztug60DO3K5EpCZFOWaksmTXaFchlQgt4our74TcGXbe/n6Ro/AMbKOKhFwYk/KWl70AACAASURBVOuhSUfPzU4dY8PmjVIYdrkwC1EKUstDH0Eyma4BV0LAAslJjgG7JQNkq8JWRrhkFo+ZAwiXLVwgWRzwK5Tdk4vCIiOqAQixKHFDHPJzOTwsJAGqFiTJaStVWg5rp00aBjwd7ply+bMAhT5ryTPPAv9fO+OoOnqhoUDeTi3N0TG5XLPL0quvH0oTLv8HwRzybHG+5mjQ2barMTNmOhmgRImwkGITZ7cGrqNcnRPddH30x0B3wVbR5c9QFEiqVV0nbsiXH/qiI0UcywV3gXzPqUitL2nlJQRcNBYVNTDTDUiuITSD/C2bV456ZDKzuC1FAGfANUehRDbcYSJx8CD6Jux7RB3cuzauT5/4zKdVmXsi7bjmgSWLYrER+KGAwsnb+YFU1Nie6JFGbaDQQ8bnXi6zPgi7iIlcvkQLOR4otRSb0guakN/94aMOQUUDXWG5Wf9GRREUY3fYUO4GncLrJVgyyafJdHEyTQ6eUgVshS+1AJCLEyL1rqTjUKBmRvXm2QlJXyYz0qXnxNwTiUAEhPncqlqXbotxkVAuNR0lEhLADA+JFAUE1TavXgBFBW4mZbvM4hWKGKxevUrMvcrzq6YmAGkuRRONReuCvDoHyWBEQDg3xXbZmouuJHgHCyQqfwMIOBauSWgGInU8/GkyVsONY/2Unq64bQi9+Oa87cpedX8TXcuE3ArOAVGJ4AsQ4idNhAjv4oKMyeWhRB1S6wlZG+SHkM9w8PCpdOL0BQOtgxi6hmZcKZ2/WeNGD9FZvb9di54ozdT0hC4KVyXcFIdMsW4E7Pwramfq+tXpnIbFLOBWaVdaKXAjbum3P/+ptG3zGt8bLhfp3q5MIdAx1+LIRfAWZlb1BYCaH888hS1cNgb+lvex4MNCaOWPgWZki+a6FCUBzZEjNjIBBeHPsAN5H42ALqajqis6r7H7yte/pu5h/WnXtR9ZAorFRuAH//ufBImZJ6uJw5xT4W7djoEDFLEQggwLZt5JPAIKAw0RiMv16dv/x39JZwYRS4kAY2rAeOtzTGYKttYrVZsiupioTXUFKGZS8+xomhq9IJNdyU0SC7GLMT8h9mbQVRAWVag0JMFc7TKXuANUfC0CirZ23BiZ/JJIzAlUOlVVuk075fnz8tsngiy8LB8XXcGcmG94jlVr+lJ3b7cyILssvOrUpGci4lfPavfHwoCXQNqMDoEdlQVDP1PCtXANkeYeEmJPbpOqARrxFTtjEQWVXbSaGBcCqtKIGPLCDZYdDiT8Gy4IX5ahC7QIO/IynA/p77OyBpCZI1qDJ0GwNqmfKFtZ1MdO9af9B447JEwOh4+lp0ZCGA2Ku1Xdal6kKepWSFyAwjVs813gJmJllBaRoY6kziltEgib0hNEoKoCN1PTl9I1IoY/9U9+TREsATqhVLkoVnRKGu4CysyZfH8xRNktyaRkxbJgjhkszFj6raUQL5wRafH82dRanqNlrHkv5fKAiOX5s2SLIuQ7Lg3PoMbnThGa23bsSFfv+egSULwbUHhAeVYGiWhHH6jOAyqqzHjN+UhOHQ3wWIZLoQk3rze/8Nrb6W//289U9j5i20SzAApEUQ3aHVHp0RmcrQA1Y1Od6hcQ9ahT3cuxs2k5Jeg12amrwJyidBu5A7PKFKWwDBu03Q4XT4kybqgYy6RqFRFXr/AEIMGu36MKVZjJ586Nu40eFoWJPHIO5D5QFm/DxnW2Drrkm3fIl2414UhzYOTMNLlRMpTDlsoLQcXIwtUEJyTpDS1npVaBIkzcAIwq0esx9mQN9aYnvMVNRfodNR5dbEYLkHPaOsG10W9YCfQX8THZSvUgooExwEkCmIoEK+oyJTOacC2Eo1sMChCp1I346oV9B2xNsL/6OmwLKvIjoOhV0RpUp1hNrRJekZ49o6gJYWhbjjlBzA192DhwleRmYlFwTR0KQaNXaW7pcGWsNqWw//FXf0duDffD80ZYEQZAWASx6Au3UBSg/6iOBQDMGBXMzZ9xw2ldq+tm2nIIUK1Nac8XqpAwN50tDB0NoDjdf0Gp5pPpzvvuSRu2bk7X7f3EElC8G1CYVGLqMGvgJHiI2tHLV8hc6LwVhVbtagIkhPowz/U32rV95z99Vx2pZPrKBCaUyueIcCwTicluSdZlnYADnbCrWS8DLOQyLFfy19Dp1KxzjylhB/ESeQ24Fezqc5dUp0IchC0cK6WJ04f74Z4XDkUud5ISfjuuR5uUmfVyPWgYdL5fsm1JQukvOjene7XNuiDyco1IwlXyq9VyUDsiFgU/MakhMyEJCQfaVdAniM7YzxU4kLpOUhJjVyyKkgBVFkIBiyuERBXXg+hLTQq0F0J+DgSLBWSuwq37Il8CHUVnZ1dYc7RE1LlpI1BCggDg2NioFrfyPgS0o7IsKI9HyJY1dFZRj6cl50aeHZ5E1PLEr6R7e2eLLAZZH3Aw7UryIgo+I44JIrV0CIv7wKIKl4zq500tIS/v7e6MalgNktkLlJv1fL7w6U+kTRpfqo9xnGrZ/pCn2wIwfxDAupBTyQ0lGmeXBtQ5bZ35ouPvMT9zXVSn3VcBp6LsjDe7ribvxarwl86Dy3b6wmA6PTSS7lKD5c07tqdr9ipP5V2+3tNRj+//b1+PB2CUiKhH9SubzFh9+iM9JTAb+VdMNvENbp1zKe0/dCr9p+/9RBGPMHWdF6IJDcfBrk4snYXfUK9QGYtLk7OxTov5ksx7WRRzo+fUZ0KTT58fldncKCEWVZfIHp2ShYAaM5r+oAiKAjHOQmTH8u4tV0NWAWQhWYedXdJAyByfn1fug0KhgBadwObFXUDnYSbv2r5NfSh6nJ+AcAF+AqEYgFYk6S7nhlvg+hTVmqBYFGUSe5fFwrL7EPUwWMjFtShsfp6pHp+wKqo7qwu4EHGK/VOLhtobuBUy6/VzRgDY2hp8BVwQ1keLrpeFgasBt0FY9KIsMFL1xzWGvHdanyPjdEiczLMvvRbVxl30KR4qP5q1wCnCi5wd96BNGgjS1OfkigA2ITsPxWRYE9G4aEoWR7vqbMKNdCviQd5Ns1yPcVkU8FB33bo3feieO1wwh40nKn2FNeJze9GH1eVID8CZ+Qr+ZrUvgGKDILif8hUWjf6F1sekZXFL4z22MDi+ZeEOjsZ467+Enc9J6n5CdSnuFFBsv3pnuvr6JYtiUZwEKIzSzB0nWbHocsoNk8JLMfw/WxT2RzJQoAXISrnv/f3j6elXD2qShJLSD5owqC0IfFSJjuixUadmOZCiaB/0vnaRi21YFBMDCkFKNSl5LfUn6mXGYm5rP5Wi0xlgnqBYErD55HaUQrFMCpLA6CsB20/oEpdhXLvpMoHZwMCEC6KRWk3YlM+uEzexcf1aVbPqEShF0+FGNA4GEVj8mGAUyA15s3ZZ/bv0tkC4RcexEiItsfwwzSNZySFPdsqcwxCuSBzDIOKpix8dakWrTTWmzqgVOYzVZaGWyUW5HgotEwJubgqAcGNjHYfq2A2qEI5mg4VBWf0ZBFcCC77oIkZ90P0HjohklkZFYDGhRV6+qMJNwlg7KlmRxpTgR7RG9Ic+plx3kUXzDGipwBwBxAEKQLaNBDoK48iimBCwT+jZbZE18ZWHPuuSe2JdwnUVAEbdjljQte5ZLVBYiFaAIrYFA2g1lKpiPIy1U2mrFbOusCgYW5PFfjp+H+OPxdqvlgZvnzyTrr31hnTL++5I1964BBSLA8W/+1pMVvxqfOP8AMPjiwfEn9wSr6gwc8SDIreEGMdkov6ff/39dFINccflF+P9snUsR66MlFk/CYnWE29X2BLfGqkjRFq7Ih5NF0cV7RAXIWuC6lXz5IgARlTIlhZiWroMTOYoUhMZgYQnSVEuqjwEPvis03THIhNSi+rC4Jgsiy5Lt0kGUtDPls66tStd9m21OnV3y2RGL0Flb/Ig3BMk56BA0kF4Aljt4gcAE3ZvOqOj7SDfg2ty2j1+ss3haDbknd/WRS7dlolOQBQLw4vPhE982dTWOKGviHL6UcU66mjI0tKuDVAgYGrRro1CEZM/+q2Oi78QN6CoCJwJ0RHcMrQbxVUaVN8PkvEiRLpcfUDG1KB5zGAIEdkAgSpX7eJ0kMINyruh3YAri+WCuGVxQwRH1ziBq1wWnkO3CNBGtTpYXq/ao1NK5ZaWZLWsui//80+n9Wt6BRA0M7KtFA2ECgNpsOAbVyx6qXqeaYG7vQDuHSfShoRVUiyLBbkcLseHJZYtOMax8D9lTCN7GdA3aui94lU0ry7INXvj6PH0mS99MTWJm7rhtk8uuk548b3tevy7r+dYOfLYSCN34i8chAYHi8K+ZM6MrITxMowQNj147HT6v777ExV2VfKSFo+xH6uBBaTfQzchS4JuWmK9WQisunrtmr1N4g7GB9xkp79/wE1t0BBQFLZRJjaVrNBDBLEaEQUeODs6oiSbwTpWG6w9CkYZH32rumVaSnSk61klHcK580OuBoUyD+Xg+g2rfb4VUhlCYGJBUOLfk1ITyt24Mj/BKLgVod2RIBX5HXOI8xG9id02CqqU8njvBIpq+DQk31GXouyqoYoEUJ1PQ71Oic5wObAuiGxwPVgS/pl5E0hfQMvg1dJmFwDrBaCghwjgggCLZzogCfu5gQuR4i9lKzLmc+cuWPI9KaB3EWAkGSIoSQ67pOrajI0zPk26xtaBVTmuJD1cSqp608ODPBE+20uXMEVghhQaH1J4tkX38c8/9+tp945NekbRhIkZ4bllKzZnLHumBbkL2NoFAyjQrKB4DSj1jONnsdIQv5nMzFwRr1/hnpjLwL2JfqfxRU8YuWJyz94SUHzh9343Ldf83Hvrry8BxWIj8L3/9WseeFsUjnqEv00Rkfh7zkWoREQYeCwMnE2iG3XpkSeeTU8+t0+7lcKYmoCu5+hFrWmGb6/JQ5SjXrUcl4PuJumUjJVm08omWQvKdMS0P39hIKTdumAUjQ3anUjskrfveWLf3pYNnghgpN1ek5yuYPVSDy0o2tKsXa1DXaoPHO3X+eskoupOFwaGohmOdBwd0iWsldtBaK1vRY8L7nZIJBThSBrwhntlRaFCpFFNKVoCEGXhNd7DwjEYuOWeLCuXjKvWo2BB85nCyF8JFGGJeN7b1Qv3BNABqQCMGRX6deYpllglJNvmHAtCs+zu01rk7qWqc7UIKAAG54egahWIsNhCUzEhnmY0HTspnQrhZWtXojUgpf/7NT5oH+iJ4rwW2h5YUakolS273MgYQJCVMyHwxqJo0VhzE1gkyMDbZFW0tner3oPIVPcAqU/33L43PXjf+5wcxqJ3ElkmJIt1UJVpM5+qQIJFQeJdEa/FPGaeRs5IAIU+kyMfXAvn9Lsqfl1tGDbmOWNNxfVXD76dvvQHf5AaZKHtufnBJaBYbAT+7t9mMjMDRTS0wUCMHQRQsG/p75Bth6vCf1ArNqX/+Nf/Nb194rzcDu1imgwW5dgyBSggMuEnZNrTiNjFSaIcXFf9xdRVp/oOyu0gujGhyU3LP/IVCK26ZiNtKWS2FCUfC8u7sTkLmcpi6qmNOS93BMn3+nVd7kp+8vy432fVIH7q/9vemUDpnVZl/t+dvZKqSi1JZe2k0/vedAOCLDrI6AioIAwggmwKjoBnmDnjeJyjojKcmeNxnPHMeOTA4AKKIiojIgeUwyY7vSaddGff96RSSVVl78zze+57K38+v/q+SnfaTjrf151T2/f9l/f/vs9773Ofe69m//z5fSY+BwQegEuf3BJ6W/QoyYp8EqwVisuEupKKWVgZsO4lpFmyGQNMosisgUJDQSiVccsant75tThM0hXmPnc7/mYXxSGc8NOjdigNcyCBVatT3IA5CodAIw2crurwEIRu+TxuGl3agxwNgOPvvDhHcB+Pi6M5KDdsWAliWw0ssbkiTuOzZOoqrEqFb4VHDyga4PvBxdH9z1UWKFW9aMyU9T7p1cqCnCHugc9jeZw5fVy5Hr3VjNlzHWGhlyuRo5tXLqre+oZXmTcCVqhIXs8eTXfWYXmNNWxCEpoGCHigQqQGnxFAYQl5DShCZxJA4Q0uzBBHS1K1GcgcriAW6+oNG6vXvuWt1VzNi9vv6QBFS6TEokgE9gCb+gl+mOdiQEgyqwx+knK8iz4Jv/9//7TaL7n1iHYalJPOjISUYzGQEIWZiok+U+FRk0o2AKtBpZR3V2Ls5ZtSGPaqq7XLalGOCO0xuzGJXR3bjWhCzxFkaiFbiTLo/d0Kb57QxKTJzJIlPeroDVdC+HCGitCoBL1eEKs9cjuYeFSwGlDBEhY8OQ4saOpOePHCU1iqbAGxJnWQknYvCnlpEq0ABTusF6Z286iNGSX8JwMKxm4CKDzxzwMFwGAg1LUiJHOfU1w2HRcwmCWLiNwOuAt4HiI8LHyu1/oLuA1dRzaJxiUBLA6Ln9h74EC1fsMmJXWp34feb5k5bo4syFOoYQUstnrkwwPa+/bssYXSLW3KyBGpNOl9ojEBzNBpmDvRmOFGwU+c0zG6AVxZjYfURuEEeS1K8FusXJv//N53KAxupYRzchIoDFeF9wqritT/EK45gsQ4m4PwhAzLDdAnWsozwrWFp5LVx/3k8eKbsB6w9CIUe77QbwDFePXQo49Vr/zpn6r6hxYJKF7Rcp3wxyuao/ir//YeT04juc1gkUpFeZmimIyGkD16HiTC/di552D10U/+P/l8qrYk0hGeyjund34iHkiVKQBDpEO7YzE7p6li1aK52oFPyYfWVBjW5OqS+TwsYs5xFk3Mk/KlKVzjGoouRkthWMjMkmtitn2a3YfDCoH29XdVg/q3frMiKNp1FxL6RO8A243vLTLwnEwUVJcDAwPWQtAvE8KS3cm6BV2L6yhYM0G5uSAVveNpUbB4ox9mKCUzkYtFlY1yMrs2rYt6shPjl/yFxxJLrpwzQsIRhmYxAhwmhHW+UIPOc4SD1n2I16gLgUKT6yaqwfuddAYHhCWj7zkOpObuPXurx7SDzteun2HOCY6Hmhk6N58HNNmFySXh+LR1pH/KuJ4twIo+AgsDXockMhZ9D+XvFALt0bHPiYs4ityeyuFwKMLR//Dut1fLhnr17AFgyv6HO5CuR0YyCHGn5Rg6iijVn6HqfH8qZT2+AEEpIXj+OLjFkZbA3MnfJyhxDsbrgUfWVj/6mldXQ8uWVXc8uxP1aImUf/mBdwX6FhT2bl0Wsze8Ah6YthCX4XKEX4159837H67+4SuqmK3YOY1/s5S8oyToKDRpAyjYgTDTIyloBkDRpcjHaQEDE9PaC6Wny2dmFz0h9+GcmPIRwp1ayCg1ISTZOQPQwgydK8EPE2lsTE2FF7PopeVXO72ZmvCzZO5S3o23UkF83jxlkno3BQiifgKcBcdHIwFYJLMfu5pMYVKwXSBWloaAgp6isfuFq0GIkhdl/RuBIoVYdU1FAkWGTsOigJiFCNUOqkvAgjDwsHAFbnzP9WBRkDVKbgXuXfAV0n7oGsbF6WBdpK7C56aWhYCCfw8/vEZ1KkZsSaHY9IK0QpV6mCGIcwEbPodLRxVw3S+W3s5dKspzRKFX/Yc7Rn1R7sNVxmyF0BNkRjWoosQnFaUaE8CPCPAjx+Lx6vWveXn1gntvMVDwHOq8TVoJsYhr+R9pbWih4y5mJ/jcvIh62NLjubi4boNFUfgkzDtXBSvWW7g40QvlgbWPVi/+0ZdWy65bVd357Fd1LIpWI/AX//UXJkg110RwBmOWIAuTzWBhXX/mfjgu4voUf/Xpz1YPPrpZpn5UDkqLwwVlBRRpUVDhaYZL7AXCz1ZnKq3r6tz4iDMaIdiojYkFgXgIH/c4UmwDQ+hBnflYTFDvNvoP4k3BE4PW9dcNaQeTclB6jDOWXMtEJ5Uck75EYfCbURaiIiQMOr+vV+b1XIMK95RiIuYV/ARg5M7oiLu0S3Is3kcimnfuYuICFBlWTWBIOXEqM5OjSIsiAZlxMkeh67UPTn6LzH8IQCJGuCre7QUajnBAcmphUz8T14dKWifFGwAUnBMC08BWiE2skC9/+avOcKVxDxEVn1sAlYuI++W6Cbl6MYl7ALwQS5roBGD1GXJIuDbybvDTANgZsvbmzJ7mDNxj9HS1JahroIaIQO6Fz7un+pnX/IgJTyT9qXs4T2Kmu1Ea+tgFZmj1FRfD+UbBrOTcTNcE5aUBvSSY5ZinSKvu5iShzH2Oy61ds17Fa178/OqGW26t7nhuByhaIuUnBBRRvWpC5OqH5B2JwTclQHl+SM7YPcPQkK+tv334jz9e7VIo8qgEPMikY4eMilQOkRaOwmXg0Bzw8EU8zlPyVr/IzOoU9SdEjmmyU0MBd+NxnefoUaIdJIaF6vKUJh1WRYRIi9oD4QPXqmvrky+8SGHRs3IVrpL5i6szTbF3QnckOXEtAMTCBQu8mE4p/4GQL8lNixcNyc/G2ghhjslb3SRuh/tyMDbsUJpgEfEoQGFJe1hImPnRLDmI0JRzJ5lZtyASOM7vptE7ldR7g5+unazPuSIbAQqUleYrBA4hVor0dntUpP77mrI0vpdTiNWwinTPDz74YLVty3aHhgGTURXD5W+MewIKmgRKA9olKDIHLAeHHvVeBF88eOYK0RaS8OjgRmEfuqn1qbjuItXMGJFgDtEdXJXDtTr/qmuGql96z9tlYUREzCAF8FpNGeX5HSkjehEElt9jyTfyfL4WiyEBw5/lOXG3LrMXvNoEUOjnaCtwvnJWAhPHACgekSt28z13KTT67Oq2Z7+y5Trhj1c0R/GJD7w70LpIZ3EvwhwtDYkLQNiiyGB0sTiOSev/Bx/5k2pEbscRmb4FJ4KjMHsvV6NUxQoFY4QVRZ9V8xXO7J2hnA6lTDMhp4ktP3LsqIvKkCsAgYlIyoVhVHiGsnaWNzveH8Idko26VUuCkN6gUsWpcGUo0WdIXwf6oqQdhCaNehFlEeXocV0HphGLExFTj6It/dptOSbAYAYeQo1IBKFQtA8OzUZU6DSCKCrm6CiMlyuNp9leohy2OPSqaypy4uZxElT4iqth0ZZA4ahMd8hBQstYUeREwJtwPnIVomhv5Hy4/4g4BiIXM5V0594mVPLW3/aoc/eaNWttHfQ5HAy3oYhQUXQC3HwueJySOFXIP4oTQxKmriRdPt8vC9XJeRECXrZ8uUVf27bvqHbu3eeqZrQToPpVl1oivO9X3quEO/QWUWoPHzaKCsd849mAUFiC6SaYGE4ykzsvLnHjGDo05le0c7RbzFzl/8KHTBCh8HG6dsjbRzdtrZYoz+P5L3pRdetzOrkeLZHyz98v14MhLnxEMRdiN4qQh7UVLHxeMeBRdHe7iMyPi8g8KsAYkUURHaZidwBY4BwijBZduuAs2OWnP36iGpBMuHv6ORWD3afYe7fJTFwXhUbk32onQiqsf5jfJ2TmuwYlAKHrtKkrUm2lTF30F9SKQHQVsRB4g6jHCRvO+8kSxYOaSYq7fgFhh5tAER3uk39UsOYzQ/KzuV6IOt6bEQ5HHai/4EWECKmQhjojoTr76oWt5718X3c9TJQWhj8l3fn+JCsJtXLBLD4Wc7cAjfR8alaSzo77wb9j1KPQe+BLrNQUZ8FnKJk3M9073ftOSZQPD6tfihh+wBM+JriNURfjGVOI8Dh8hUvoqWdpWUR2s9jBNSkimhBNiYNojO7mvGaKDKZuR39/v7uTrbj2WrVjXFENizx9aPWa6tvfuq/avFEFcySoe+fb3uQmxhFLYsKFYtIuHqADqJobOQ8UVnIWqyA3qRyzHEPPSbuIARQQ7Oc5LP2Gkn41t8Xv0s9wFOu3bqv6ly6pXvCD/6q643kdi6I9UJTBtRy69u74ngUQMmUXaC2kExPvvofWVn/3D19S2To1/JW5ycL2boAnw24roGBi2u2AeDL5JO2EDIu5lI/X94eOHHLlq6MGB5GSsiSOy3rwXqPrsoRYFzJdu90sLeAVy+UmqMBMNMH1JhgAQivBQsRyHudcFHMVnQQ7JqY3HAVmM5N9fl+fTXdcAUzkUVk0gA05Iy6sgzLSEQcERsHC8+K9lGRLzgG3wxNd1wJQsnghJm3daCzMidjCifENBWgQgfjQPocmOxYFH8BFg6hEUwIAUAfC59c4Uh9jdFzRDi10/sEBUGzXForu5WSporVv/z67FvyOGpGQnv2639RZeLfW1RxS8yUM+GPHRuLedG0AnTcJ/i9hRziR7EM6T9flGhMC676++eY9mDt9Aozb7rjDzx+AvUpJfgeVzr11y3pZONocxAdNaCgMRFEJzLUt3LgZFy+A2OABuhPhwqarWRP8LrURdkOtHA2g4NxpkZQfJ4AiQ6jhmqnK1Y5d1TSJ7V76spdXd7/g1S3XCX+8ol2PP3v/v/MAGQAKUPhBFfcidpOoYmXYwKzjJ020z33xq9W3HnhERCZJQEoyKmItPyhbFOFuRDQgitB0KcejXyHNaZIIn1GJeVeX1vvGlB8wDkjIf8EyoSYG+R4ci4K3ixTqXL50yP0/2O0xtwnv+arKsdFUcKKJHqflerEoyERlQqfcmslG6bZeTXRe6AGsV5AZzuJBbUh+BwszgSLDneQ2MIcNHDpOPY08OYnMOeD63WWs8BcRMYldM3dHFh2L0zt1sSiwAhBTESVIZSZfzTGoVGC3/mZz3UAuQlHjgaR8v8x+dCjwFtwf7hz8EmPA/QBAJmd13QAhXcUIWdPYCKKU6+Z6uZ6MTthttOgJ7kpunQCK81PECDcOF4x7mq/iP6tuuN7XTWo5QrloeiTpu6yYrCpuCbrOsUOh1zM6L5YfbQUhS5NHILPU3EThyZhzac2xOWSUw3O3AIWt2aIgNunp/86/N+/HYCjw3rZrb3VKc/JHXvGK6t4f+KkOULQagTpQmIosLkg+iGg0q4kAspcdNRLFrq4++befFXO8vRLRLQJLQh8Uma4ttfMR1QAAIABJREFU4KQBcxT8jhcWAI1m5ohvMFCcPSHRi5KXcFd00sNq8Uf3QKpt5/5AKvcihTCHFvQr/BbVot3QFh+9EH+RG4AiEvIydiKXUsX1KOrS7nmK7yPwGhz0rgM5aHdE72fhsaDwWUPNqLPrGOxykHEsHhLHcFUyMzQEU8FVOJQokCHECk/By8BB2LREaKKEXGlzUJu4yQtlyC5k3QJGuUYUnqH+BOOH+zYuApGFjaXzuMI8XLfTtmWj0WqQsncjyutg18QymStyFkL5iMr4d1MdW1YA/UE4F4CEZQEIcn9nHH6V0E0uA0IuxhRhl4GMyIVIXb5Hu4FFwNgxHixFX4Gug6LEaDFWqYWAORM9Dyp3o3+JAjP0WYlcFMopzqUjvJ7ljs1bqkNq/gxQuJMXIBqGwXnLwKMaYxtTlMLJxUXB8imuRyTlnXeRrbvQf9nGMO1l7gHraMvOXdWoPvtjr/nJ6t4XvaEDFK1G4E9/6+dj8JHD5sPBakjiUg8FkYyrmBUrg4VJuOyjf/mpauO2fZJPyyIQTxGy7dhFONa00k4OS4IFTpNcFW1Tv0s99lOkOyufY5bKromBpquVP68J2SW/l+rZAzKVraFQeTx2QArM2sRm2hBOBCwQ25TdmaIrPrHeO0cTF1eJidnbM9+inH6ReVTEoqkOfjWTnTL3MdEjZ2LiHhH/0ABYYEZzHUxw3u9dXucD+FI0xPtCmhyTOZWXE3xGiYLkc8jfZ+ZrkoUAAffC1zG5CyR6ATDwFIQkETmxAIMusp/j3icHbQEhkw+ytluWE1EQEr44NkBHYtkh8RWAIhwNHAhAwf1S8AZ3CyABaFhs6DVMtAr0AUwLzSCJ6dGhczuCRU6KLEIaJhEN6tPzmqeaIPRIwYIEkMMNCKKX/B1vNugl9OsuMnJ1rL07t1d7dmyPcnUs9tR3EAkpwqxzuHoFeE1lo8hMd3Ai14OKYOfT1z3OrsyVHMZ58EF6vlMd3narB8rr3vSm6lkvfG0HKFqNwMcJj4K87NQJDjWgCItC7DoPCdPerivhyrPVhz/659Vu1XqAU0Cyy+ywop+vJWWayoxMbnbguSIveyWQOnNcO592bBqVo5mYNVNl6CQt7lE2J5Mq+qCGf0wDHPvtWgTkasyiKjc7ngvNRpw9zdXMrQBKsEYI0dkk7u3TcRTZ0AT2EtPx8KdJLec1LIkzC4Gd0loCy5npvSlyEJGYvmfhDGuhYT2wO1OCfkJ5qXuhKjjjGJ2wIuwXoqbwuzMikuFUn7hoMFh0LEYsCQARteUxuR4UquEc82QdWOWo3d4JatJDHziwX9XARnzdCLHgQGYLSGYLIAH2USwQWR9dqlPBmAI0WBqQol0iNeE2eHH8Y3JPsFQgrbEwAES6lHPPRFG4HywsiOMUg83W+00asruLnCKjdmjhAmcFQ6663obOheUCCCHgsrBMG4qrY1FBXQCGVXFKCXDHdQ075YocF4CFejfCn7igngwmeNBtwD1FlClDpFgUCdLk7Hg+lxR17jfT+uvrgDaJu5StvHn3ruqNb39bdc+LOkDREik/9pvvnCDCTLRNWBLxsahcHaHRcD2c2K8Q5qnqg3/4ceV4qMqz6hucIEQlN4IaC/bPIRiJcljxR6SiqobmaqeXAIoFB8m5bPmK6tbbb/cuPa7iKvT6RN9Azw4yG13KjcY2kI2arL3aKdltmfTH1P/SEV0mcbEELD829gR5ykLnxU7HMfi7F7fuCW7Cpr7AhM9TyyGsjz7fH/qATE4KxaD8WpnOvNAosKCYnByTaALXwu4biwpyM3qvEosx+cnuKP3I+dAdDH1ElljslA9k8QE07PRjIochIKfLfaOtAddA8Vy6gMGZcI0LhxbYHaAPKTUqIGcpvMtOzvOCPyC8OiL3gxTu7t7uqK2h8eYZpfvBe510pvMBII72aGxSuMVzpwYF9SmCLyEKFTJ3NoRjAoOFC4cEFtGGgWgGrQZ4udqZXoQ9wxqU/qZYKAAkFl5XKchzTrv83t071Px5l4BAGhbXPQmngy3IgGu3g9+EcM/uoOZMRmrq3FCUxoI8rrkttnB0XZpfe5U1u3779uoNb31r9ZwffH3LdcIfr2gy86O/8Q4vCAOCkTsGMl+O4Vt8VbgHHjX+rEJrAMWwMjZPibQ6VaoeefcvJmO3W8qjd1DZfEmp+1QzAgHNqlWrqu///hdUS5cus8XAuekONs31GaNMGh3Kz2hiIDzCTKbIricfVZSps6Cy9Oww8BZoHACFDEligqc5z8Rhh+QzLAQWCfzKXC1u/sYOxfG5a7fhEzeAqZ7WCVJtT3S0ER6bCA8z+aj1gK/MhxFnARTz5B6x8AEG/G2TgLynaDN8jURzSuTD1peuAUUkuShBMkbzZkCZ3xNFGaEepnb4RQsXWoZNWBIpNlGROfTTUK0Knssx9fQAaLiocCGCZyEPg/ci5+bvjA+/Zzyy+A3AEqpFScPhIHQt4aKInNT9EgaO6l+nnXPCOJmn0LEAfq4J6xFrhHtIspZnCG9hl03jQZV1jp+Sc9w7FrzrTwDQElBt3vCY2iSqZ6q1MfZ7g/8q/IV/LpMUoOCVBDHf1zU/9fCoNztzS+eq/SqHt3rTxuoNb3lL9X0v+ekOULQagY/91js9qdJfdtSg+Nve/fgZknLC0ogu4rSq+8hHP1kdGhVDrqpVRCB4DyIgeAUkATfccK2TsNAm3CXL4bbbb/YuhxXA4SLLNEzFE5IV4/rYKtDXMfneoQjVAiZBiUI2OijNbyjxNiKrxG3vNV1YxIQobXloojMBAYsED44ZhWi6fH6qh8+SOYxbwWJix82oBCpDLB6yLCHo3AwH98cXHEDBzsb5OBeyaHZFFs+wxiT6TUTvCr6HHIykslB4suBMSOJX40NbZ0LUIJoF0fOTUwEkgAN3iKUBOLC4CUemyhWScVBKU/f1kKUAGGKuA1a8RhVpGNduDxhQiDfUqUGsslBzt2dMvJh1/LDYVIqQULaORco/wAKY0SKxl1CzrhswobYEVgECMcYiCGJCrNEEifNiyXCMKOgTQEGEhTlmObx+x9hzLdwP7icp7sybcd3/psce1aYh64LF7dL7AQjJXXhzI+phEj1mel1HwTien7tlzuk9PJ/Dup8HHltfvf7Nb66e/9I3dYCi1Qh85NffHmKoiYhGCZUWYHCQyYx04HfIuB+vdqvIzMc+8WmVPRMrTsMdSCgtBLqHD/b3VL/4i2+vnvvcezxZnUQkq2OOe1BqAWkSUQMB5R7mNa8zIixJDPMELgVYkG+74ImOnYv5uEg+ytIDFr4Sdy1XqrquDzIOs9YRCvx+uAPnRYRQigmJ+4JrgtkPgHDfHDsnMkovdtGDSstmYQ+IywhRFr5FuArsaq4AXqwnA5X+cW5bU+YqzqrUnDQi9tW5P12nFpeBAi6Cgji6JrQOJjFLHxOGGcuJLlxYWxC7dAsDtIIDUZ1KWUNoLGJhqf4GyXiQxQiwtAgBJnZ8FvPCISVqYU1JNcl4pktBqJjrB0AZE/ZnOmbxe87BYu4SAI27b0qI1Nj5c3Eb3PVsEYUxnnzGuhNCqfpH1AawRQHL522ZlKrhjB1uD+fiGjl2WHCyZpwzQ3KfoiZyR+litnfXjmrfzp26N4VvzYsEkGbpQZ3c1gYvFzSC3yrzFSsww9H+ncbZG6HOdUDc1H3rHq1e+8afqV78srd1gKLVCPzxb8r1qLkd6UObHOL3THTtAixWdsoS2qi27d5TfeKvP1cNjxNFsEFun/KOW2+ufuGdP1stGhpwL8pZ9ntPu/+m08WxEGjk6+rQEIy9Ew94pJikLCA4CqTF/QppYlWgbQAAiAacFFGHsCgmRBSTNdhoYR2XRYBewJZIIeYACEud9bVf6eUkoDGB59IHVffHZE2ZNV40wMGCR4A1rMWOC8VuiWsUpFnE6BOAOLcjJoRmNVbmN3Cn0AjYYnK9r+royLA/n2DC36POhHx7FfXhqEz3+b3iT9yTVbUftFgGBBSOONgFjHRuW2P4+6VGBsdgIRxXWJOx5rhLly71wnHqOTVBXVZPyWQaFxYxL6wHdnEEYxCmkJIsRECDez4tQGNRu46FuAn6dhKtAOzH9LwArYkMWgES1ge8jGtW4G4YZKMnKs8llnlx5QpYMyacYx4AKUuPpkW4XIAj84r8ncd1nVu3qDiwnsdVWGtYERCehME1BrySRzPJbVfZDOj35omYlA+B24iA7zuSt//Ev31d9UM/gWXd+nVFcxR/JKCw711cgAlVm4c4yEy3FfRb9JhLv48NW7dXn/rMF5XnIdcDf1s6hdf+5I9VP/4KdVzSgyQVerYePM12rpZ4iZoRFOM1saZJgC9N1WUYfvvtOjaEnlsCoEPQf4c1uVgkLPLD6qmJ9YEw6pgKo8a1YOYKhDTJMHEJU9rvLlYK5jgLCDPaboK+LpCpTgSFBr6QaEyqU2RDoo2g3ob+sdBwa8KqVWl3gWIuFhYPGZtJ+Hk39cQtbXXKLu3FgJCIGhG6L7P0pXZCWSu2StBv2FUipwOA1HmJ7kQvUo2JdlHcDXfoMj/ENSJ8it6tnDdS0pUfooV7VOCGRYI7waIzgYgr5GhJVPXOMn3s4gYR6lHob3AQWGZYEvAIdh00CwDiPqkqeR3R7+EsLByTpUiKN1EOFiYWB9cOrQDXgDViUNHfLODyRhHhSkCfZxX3HjU3AHnmInOCDeq4QBLrDFfqjJ4RkbL9e3ZXu7dvVSZvcBlWdJYkowSK3PgcDSv5K8H5nH8BuFRU+5bS71/x6tdWP/yqkAm0el3xQJEkUJ30YcBsZheLIoFimmTZfL/m0Y3VZz7/VSWDBQP++te9snrx857rPhJMMOpN0rtjztweWRYqOQcAaHESYXBtR00kCEpWo81VdlNzABFXmaGIySH5/JRXwwQf0QLAzEa0c0QcAiSkF7IWFAuEa2cxoosw4Waz/ntdDyblfC266VpARyH9BBRIuvGJWQyYuy6Yo+s7RUsAxE6awOMysVlce3bv9nkGZOXgEniCCyhwK1LIxHWx2E6Q4i3Xinqc2AkOu7qzO+AbRBxaEH6HPsS1pPVLdni3MbTLokVFN259BRRmKAJiQvKEdnvV1kCByj0DYkcFquR6LFYLAhayq1MJ1BhNrg0LjpqWqbzkPmwxQJbqWWRkCLeuV8+L8DPA6mQzWSnwJERyOJcTz3BXFTMfo19pqSLGOd3aUUCFdXVUWaroNiz91z2M4i4SEdMrxV5pwVpAVkRpPE/AyqpYfZYmRhZxaWxPS74+rsbL69c+Yh7DujaFOlP6HSkGpZK3iVBAPDixfAWwy2LV9X7jwdXVS1/+49VP/PR72+HElR31+OPf/LmJzFEPMDNZLy88rAGr/5jqpRs1hqUW9Op1G6rPfOHrMo1PVS/4vmdXb3/rG/S9Kl+LhCTZCJBgV+vt7dfiHPSOSPMeJie+9bhi5yykozJxMWd5oIQZw46JWgQsTkCHhTiicOhcLQ5CjZR2IzSX0mcEQ1gHEHdm7LVToryDYGUxR+WnUz6+Q4ZKZiI702X3S4QGSwfQwPWAUIz4vzgMjQGfJZEKs5ww6gHlUfC1RwvEhW90fEx7TOfcEblHJmS9bmZd6s09npaQi2gJxzVHIdBDCAQ5SParc0F0PdwTArGri389rggR98UOPqb7IOrDolpx7UoDO6/YraMMoDuNYWlZCBXjy9g6nCorgnsd7B+w1QGRy7kccpa1wu4OyDAOjCtgkKFmnhnncdc3h02VXKbrGdCxWKMkr2WpQCJCNCgyZ1OITM+zkgmL9Yfoz5EXQsxsJMWVcZKe5giu2nyB2KjyUk7L2lj30APqFhLtBCziKtElu8zixELRf764LnM6/xH1oObJd1c/Un3fi36geu3P/UoHKFqNgDmKQmTm+yYGNN0O4JjiIQy8zd+rqwdWr6u+8NVvVXfedVf17ne9o5pLcx8tFofL9PfDivfvUd1FgGb+/AHvMv1i7vHXWUTsqhCjRwQAPLQR+e8RtitpwposmI7eVTQBzLgLdNgB4SvwX9k9AASTddr50A+MKKTG4nSYT5OJ71mI+LyYsHxuBspEWRRucUgeC7ufdjGHNYk4+GeAhAUcRXT5e+6Uvj+VvmehsrC6dFwW4SxFL7Bmso4ladh2pSDbdJ3stiZFiQxoHLAWxo+PqbTdfPvMjvmbAxHxK1eEJc37nPglwOQYLMYTAi58fo67TGXccKfcRoAKV4WYts8vYDXhqkV8dPSo08y9AZSoxcDgAovSsEawKHi+HBeg8I4rV6Bb/IXPKV4oeAqBu8aC71Gncl5Ax9EkfQbA7ZP7wcFw74hYeRz1N1wbAJfkvATwUT3/dD+4ZooJ4C4ydnA5SNchLglnmxfRewDnk3q2o4cOVtuVnXqGIjmUJnRWM4nOpU1h2fAY2HpuSGyEqkoml+U+cRS33nNP9eb3vL8DFK1G4CO/9nMRBahxFMEOmyCeMIHNV4T/YaC478E16mN9dfVGhZaoJMXuKvmLFz07TaREz/QCJ2wYEyskuV2a9PjSHMdmvnbEQ3rosZBV0VmTMchFqTbxnbVAsCh6RfIxKQ8o4oIcO16hq4j3SaAl6wIAYOEBBqgxAYv0i52gpp2LHTYsCviGqw0MNn1ddTsUhVFshsULkI24OK9zFUxMCli007H7sdh3SIZMQyA+Qz1OroHjc2xkzwAsLhSRidCkyM1Q8Vl8eYAsrQ3ClFzfLJGb3BvFZrk/du5xrActtsGhhQZQiNnotk7p/qix6ZoWuiYWMFqG9P9xEXqU84Flxz0wngukyQCXAFcySzlvWhS+RwBBrhrcCvdPlCKJx6ivGSRxcBPxNywKOJI8D8fI8WfsI3KCzkVWk7ie47gVqEtpCqWXrRKBSRw/Ij2AzHFJ/ud2Rdaq/67PnNN4H1Qt0N2bN1Cn0GCRjbatubA7970WhWdM4UnIdr5vzbpq1a23VO/8T78zJaDIKJp1H7V/Ge3JrxEpO1+/JHmTeug2+cA6L5gXIY6s7i3Frxu5gbqJdN5Uih3WhJceTv1fhudygbHI+P7ee+9te/N/+OvvsPLNO53divDxnKGn7dXNWApTHL0x5Tdrlx1VfsYLX/wSqSmVDITCkagH4h+FtjLOzjUykUPnrzLyheXm2ohwYFlYDKTdaHg48hXS/4VQRG8AaUdMngkG2LBo9ipDEiUgsnMERdlRnPuOEF+vfWcsCj7DpMPP5nsTm9p5MHVdul7gx3kBCj9Y7lBDwfld3LaQgQCeLQ6sL6o3icgD4CDyaKtIohbuCK38Dii12r01MKddcEYl92Qyc25bQYBNyX+Bp4hnGu0JsbiwIo6pUhTmNxmafIbPrlq5wvdACf+so+mamUkE6zkAULwYVyTZmfwGmE1TeX03EdK1cb+DgwtNjh7R2PM+3IxhkcZ+ZgjRJiyHaQaQPBbPL6wccSsFHLB4uM4AftoSipsgJOyiOOHuMJ64VzwL3m93RS5F6l/YCHJ1MH64XJzTUasSBidjlo0GbcZszQ0S2rZvWFcN75f16kI456t4oxJOEjPX0cSi1ImQca9WObyBZUuq9/zq77ddK5CZVzBQKCxUSMQMKfkrw0ZMmoVBnYeSEUrOBwTjzQqDVlchiY7IQZeaxZA8hY+NqIZdBdORBQl7bdlwKfHG4oYcY7dJfxfXg0nCBHOYzwASOzhZiPAEaW0ckMYBoLD5qInC+5nc7Gbs6rwPUpWJhknNjsa5+uU7lwCPgCt2Po7B7gYQ8DnqL3I/AIUl3no5d0ITEzOLnRJ/m50d8HNikxbzNIEq52eXh9VBU3FYLhItBLBeAJH8jEVcui+qgBOpcQivEHCMrZl+AYsXL8IwLZTgazhX1PhIoMgkNYhb19woEQlrSwR7gLAtDj0DIqpEoliEvtZ+ygLKLZEVxu7O/TNOmc6elcBTuclxGEuDA9XABVqpxWCcko9JUOGeeH48L55DRIqm+2cAjw0GgpJr5ZyQllgmKfjLecDPqD7ZvAjhEt6eJVA7qujXXCI3J45Vax64X1GYUSs5ybPxeFJK0URmWBW5m/Mzz+isgGL99p3VDJG8733/hy8YKJgfFqZpnudXR/CK+/eMsygyOSlH6jxQUI9RdSCZylocM5R8tGBoqFqhnY3w0phay8E/UEae3ZtcBncC12DxEHgPE9vVpfU96ksgaLaO4+IoSKELPzAuNjvk1nNtQSCWiroGqiStprrRI5OCLugERu2X4/NnDQWIP+sWWCwQoDKX2XUiJXq26i4c8mQF9KYpzZlEKHYwXrgHlKYHbFjEHAOgYJHyN8zzqM8Qnc5JDMP6OqIFBjC4ziZWCMBR9AxUoIZcxeqg0U6mRWPCRyQAWTfXf8JgicYAgGAnJ0wMeBgEbO2FLoGFma5EqicTKPg7bhDAYAsD7kAghBvEPeDTc29kdvKCi+hVshzAB2/AZxgrPse9chzXjzC3M89Axd9Y4C50A6BooaSilfMTUQIYhnVsrhVCFCQeltyeBDW0IZmsxXO3MM5uHyFXRYdIDYArIvSLapO71/+AIM9zQMeH54BcJX19tiw1hHcI+Y7s3V2tX/1gNRMrGH1NzfX4Z9YEY+r0j6vVqHhXdVrA8su//ScXBSgaQSIs0kiPqP+LeRdRvsvG9XCKuf3m8OmCoyihUZfcn1EtWLS4WrB4qTssQVoe04SnqCk7VbfSuIlswHZ3KaeDRU5VaCYD4TUjL2ChilbshLSxIwPT+QoyQ+En6IxlRZ5IPCYFK2+G9BcswOFD+MfsXmFSM7GoLQFQMMkBEHb5ZOSz2AxAAa+Aeb5P7opNbQ4iI4kFyyLiGnm4WBRhDkeiErusfX58YbknLBTyUZyBythoAnCMeWVX5RrYSdkhowyfwE4gwMTv0YJMMg2QA9QQI12tIj4AyCmNlbUDkMdauFhhZwW6FIeBKzJnooXIwvbn4DfsWkRBGp6Xw5z6l4V4+JlQMvfI67SsOIC0V8VlcAQAim5lpbpzenFVs+tYakY4Lteb1oD5CxOVkVmbcnnexzPJa2Fhn5Q4C4l8tgQ8ahIzsmGJoNC9jGsjAZDj2t1xKUDxFLIgOS9AEm4HtTRpiaCNiciYTAv4J45PEZ0RSFfNrw2rHxDBKUUtQIFF4erdIeFu9PjdHlITYYc6ox0UoP/m7/1FW6C4//77I2RcLIlmFkWdo0jZwTMDKH4N1wNYo3w7ZASUfGgoqFI1Q5LslddfXy0USIwScivFTtiREbMcUM1LHvRMvW9ApixKyl7t3AMDC3yM7N0JHwEY2JqgmhSFWfWg8ZXHFCo9NnLI8XvIRfqNekF6ZzijSS23oa/fuyw7PTuKd06Lo8bc+g4NxLisAsx70rLZpdFbMMl5uJSGGxTL7/ChjkvkZNGiRZ7sPHBCrj6mO7ET9Thi0JgrHQivMwI/CEMmO/eFlUR9B3ZRNwTSbj2m1HCS2dBYsKOR/cpxHbHwZI0ycxPhxRJFOp6hWNwa/HwtaJrrAaZ8Ljkey64xbfUP14ZjoenAkgBwkMrPE2HJ/bngjICKcQMYcPdOE17sn2+1ZUin0ZGoDkXhioKQjAgP5Cam1GGRnoxhyLIjmcskLlEljTcRDF4s7GwXYNWjgBfw47oilV07fym2w/0w/q4JWpSigPx8wrIk3+mCiXbAN2E5hh8MpxA9VYne2GJCro8ID+sB3mhspFr3wHek75D2xFt1qdLtfQ/SzU6epngh68XW7xSftFtqz//+oU9fEFAkSCShORmZ2QwkGi2Jy8Ki+PCv/mxJp45UXNeegFzTLjpHD/KGG26yNUFaeY+lxSr8qkKskH5MmmMKu+1U5eWDMu2ZLDD8y5deUw3pM+gejpPQQ99JWS08oJhwEXoM35mOVNJeqL9H3/x+RxjgJFACMjHMeEuujcnLpBvT+ehkFqIkNQySWTtfITzUnnY9dA9YOExkwrMUv8F33iWxFLoBzGVmETsqwJD+JWCXadlcJzUkHWGwFYLFpRCtzkWI171MBagjJcRKYhkmNJMYDQnhxdRRGEQLCcpxWRBMcoudiLDgMpWeIBYjUX1JQEpBYVyU9HPrxB4LlXslt4XwpcsOAgzIsZXRSQlBBoLQ43nAxlUUABCi1jmJOrFDYLVwPyxkxph9Ylih7QAKRXt0PwBd5ohw3xHN0f1rPBgzFgvXBwACFrwAldxRMynPcnHX91S7BFkddlfIM9EiZuMhXb4HkNe4o1oF/MO6CQCzS6vnCkCGmxig1ts34GfRKxdk66NrqsN7trvUXnaL54Ezr1x7Ez9SG4E7wul3ew8fEVjsr377I38/JaB4smRm3dW4rFyPD73vbfYFrcNx1mNUsR5UP8ZVN93sKAQ/Uyl7TDFxJkO04dPiEQ9hcEDQpAe/ceN6Zfutr3q6etRno7/qHZA7ItJxNpWp3I1LOQRUjNJ7Sal2xqQeeiR8kYcAm48SUcVVpHfAtGEyoQalFgIvs/eaMJwTJeehgwIKLQ5kRmRbwtjNVQIUO8dOJRINaEdlomLq8pUYPYvhiEK2KCKxagAOzsOEDzVjhCRJtlowuMhqSh7qsFwkdjMOkGFCfh9JXdHbg7ApJrUzM3V9WBS5+5ArwXEzISq5INSks0RsTpQS9I4qkdWg8lKIxJB3UpSSLGbu+6zyIbwLC1xx6wAX3MC5vZFGzzMdp+6mAVXPCs6EyJHG6rSAlmeAsKzXqeUI38JyYDAAcqp0e6EKyFFk1tPOM6FsTO9L9yz1FbnwsQworsMiB9g8flh4AyI1TfhNr3bv2FkNifNifHA/mRMJMK7JqYF3yFvXnVGVzM3hK8/TdUH0rGeQwCYrZLrGeO3931KpRUm8EWMZ1ENvU+wLW88cG8twvyyfTTt2VL/7J//YAYpWI/DhX39rGTR3wZC8eU51w623Ksa+yDUmeihIq4mCkhF3wQlXEJkmwOj7iSxxTiDcAAAgAElEQVQY30ViG0lrD+zabbAAreeIxFu0ZKkItB4fh/ewWNhhMet5gOwy6Y/yMIM8izRp3m/fV+Z/hA7PSaCFP9vlY/D5Qyo+0quCLJSiw0o4RwFfFIlaTNs1Afo1UZEDM0n5PMIofFuKyhoY9DNWBtfApCSvAiDhWg6pA/jiRUs8qYkYhCgs2vYx8flM+OkU4I2q0pBrzpHQ7+F+AMEEE4oCpybCCx4XRoDLgmPxk/rOQqVKGE12WLhYcIw748/1WtiEIS6QNueg67U/jgXBghIQkEkKUHBch5wLkB0HKLDUClDgjsA5pOYk61SQeIe4CX7nJHyTAClJUjgXJ8hpQIgwpXXE0zJnA6+iF+cgusHPmVWarktacYC3a5bq+VhsJTczQ68LrfGIdH7OM3JU6lG5WWnKh5Q8No9ReDI9Z3dX0xhtfuShavTg/mqaeB5XyCLCofuZ6GFKTxisRP1lv4B93aZN1f/586+0BYoHHnjgeziKJ6KjuGwtig/+ys+43wbDOLR0WXWtrAjNTpv1ffNkwuvhjelBsBNnaIzdJ8rZUzsi0nhPiH8AUBRQqIY1AdaqAeyhQ4e94+Gy4EvPVQiVndPVnDQ5qJHgHUOgc7WsBtrQsUhzoTFxiBoAHFHfIWpEosxjIWBZEM3oEVDMFJC49LwWPUDBIt25a5c7gLEzsoiY1FgElJSDv2CiBNcRuRC8h7oPRFgAhwMiuhYMDhkIKa13+HCIwpygpQtlstrcJwOWHcqmsBaLwTSSwhyyJaqhBQNQpEDJ9So1YSE/yYYl+Qr1obt0C4BPwdOQJUqnMt0bFgA7IIuF/AdEUKNK5eYzDs3p/Mi5ZwKiJWvziMbfBWL0O6yG47IwcGeucuFb7rdwESw23QsLOHIwpIXQopuPu1eiUo52lOgLk53j2v1AiDYRgg3NhGuRQmiW3J4EGULC6eJwDJL/AI++En06qmNh/TDPLN8WiCDdhm9wqFTX5KxXndcclCM30tagWYHIFdk7quNN02a07v5vS94drQYLN+85EwmQZCdTD0RclXiQNes3VH/wV1/rAEWrEfjgf/lZm+urbrhRzVqvU7l8hdDkZkBajqvb0ylNbnYhgIPJhSYAKTNlz3iCLC7vjLDxFGeJiJb947Vr1tj8RBvBQiETlO95E3kY/XJNHGbFvNWHmHRMMocg3TsjfFIUgCw6FgruADud+1LoZ3alfsra6b18D1mJ60GOwU4sClj6Ei5kYsFTzJNbA5dAI112LsJyRAyYxPyMNBmLZ79qKgJ0AAXX4PTzwnhzj5i9TmsnjOtJyHiI5NU3DvPCr+g9uSNnCTmHSFOuTvYnxJz4mF4RjfjSHPu0akvifnEdmXgWrgaFgmN3ZAfFXMc1JNsVrgPrg9R+6n5gUUC6Rs0PRYi0K1ONisZHFqcJoAcEnJwToGC808UASAfk+wMGjEuWz4toSojkzisxw8JL3iHDqRyPz6Y2gp/3y8ogrd0aFT1TXLPu7shMJSENUCOkDqjQlAkXhChS9P+IbFueIWPBxuBCSDouf5upOQnI9ehZPfjNrys1HV0F1bqjO5lzZ8hgJYSKFSZB2kHNcZoV/+7HPudn0urVaFE8ER3FZWtRfOg33lXdqCatC+UinNLExoRjQDF92bHx45Fy4zOf0O7ukBrsvCbrURF+08UtWGiDRyjrAvRm4s+hQrYe9ob169RmThWWdSzqUWIGQ3RuF39w3Q3XV132kak5cEI7xLCPFUARCjuHEkVuMHEACrQBZH26hZ8WwZ69e6sFsgIoLzesHRSwopkvu+wuWRRZeIaJdVCTctHixdEBW8c7pJ+xdKLz+tXVvn37qiVLcDVQQhLuPGK3gtAnbhCAhhWSOR+YxWREwvwDfM40Vc8NiDeTbaRbl100ysyFLgHABVy74CUwi4vVBjHpOhOEAsUfIPfONHyHP1kkAgp2U8hTu2xYOIQcdWGoRa2GlYVFYRbCs3a3sMAAS1UHc/FeWzNBIHbjSsmiDK0Clg8WkyqYieDrdfg0tCshqQ6xFedNlSb3kpmqyR9ksl4SoDzHLHiTeoxsyoSUPCJP4UpaA0PJAJ0HCwnLqZvNRfON47qOp+7Ff7e7og2HNgz6OxnGtCk4rbk6JrXpns0bBQiE6Ym+hRQcbsJDTAheYz8sBewjm3dW//vjn52SRdEYGm2MerQTXCVQ1CMdl0XU40t//UFVQVpss47wIeY+YUB2IguF9ACwIthxqZTt2hSIamSGAyL41eERy2dXk2Ea6VoZB0vtzD3k2mox99BqLwAG5brrrq+2bdtWDWr3XqoWdJaNy/hmx09VYIRVyXxE9ORNw4Qp9RpmKRTrZC78YOLxVvOd8w7khSyLiEzHvcoDwBpiAnP9e/dEiJTMTO9YApbBQZGBAIFOggWBRRGS6ZAt416lmX1SYBauBiFTXbF4AoRHrs9QtBMUjrGwSYQvVlHsulHbgYtzgpVIYRYqx8UEdjk+tCEKBbqGgsaSfAYERZnLEYlcIUN37w54lRJWZQcG7HAXWHS4LAi6qAhFti3P0UCh55rjw9iiRTBRSb8OHZOFZqISixA3Rsd19ii6Dh0n7jtEUbieLBruJ6MXXCNA4IJB5GnoP54nVkPmgiAoO6xwZIZiCW/Dv/BcsBxCtUvBYDKJiAgpO1XWCuUVWejOF9F9APK4ZMw1kgW5j/1K1IOcHSUxTXPzgW9/o5quUKmrqjH3dM/O1cl2B8pNomXE2s27q//1sb9tCRTc28MPPzypjqJZeLSZjuKyBYoHvvRJC5cW6EGB0OgFSPBCvfj4WS1+fFc9bIfqWHAUJClJOTwcJh7hrNNi4eepEnQsepFQQnImK8TndJl4vAdwoHp2agPIHxsSWYifjQSc7lhMNMx8VlWo9yJ1G3cAVh83gegIoT2u25OO1HFZHcMyRXk4lKOnB+duEau4O+hDsFD27Npj6fdVEjrR7wELYpFKzM8Q/8CuumfvfmsrQDSAMtLZEV2RRq1UZylLGSPCn7wQV+JGoEdw5W/kyFKYRjHbkJ9zrwAl0uppas3ITs/4efcuSWYsJkApyTondUnchSkXizMAFtk5HAsl7VhELFCOH3VAQ4SFVqIXqbrG6bR4F8CB8CHAwM/Hddz5Wli0UQCMyCfBcnCNTgGHLQVcH3p8+BrhW6KWBPfNzkweDW/KUGhyBc5j0WdwCQACXvwuNRYmH3UdtEfgujNZDLm9tRo6KJwTtT0zBMsmcUxJa85uzcI3mlMbREBiKZFDg+WGOwPgMN8eVxpBj9opPPrwQ9XJkQN+noAM0TMjhhu8oWuRKlQ5S0dOz6h+6QO/1xIosJrWrVv3z8RWKd2eqo7isgWKr3/uz6qFAwtD/y//enCQCkVBypFABOvObkUiEo152V0gIlk4PHQmNROFRdCNuk4LloeFRgCC0+FGFrw+wzlY9Js3b7bmYJ/M2265I0y4FatWeJeHg6AdHZICgMDEpCYqwIXM2ypMLWpcHVKkCYnNlc9N4AWOwrJgC8VmTeQUaOrY5AQ4FimaM21m+KxYHIuViUmuBuTnvr3iOwSYgA67JVEOXAHzKuQNaFHhHg0uQO2I8AlF51FbVYApY+HF6NoPUdkp/Xj88Pg5EqXQiGTVayYPvjygxFgACgAm4xULznSefkfFLoGW7g2NQypRs2Aw9TKxIuab+5ErImA9LjGbd1xIU/08ppohuIB0f3NBXuXnsNh4lrQfzH6r5KCY/C05GoR9sdKwviL/Bp4C6ybuB0DIXJwsTWhZduGHuBf3TaGAsBadc00U/mWBZT9UGjjBs+AGOdmt3DmL0aRn0XYcE1Bt2rrFYWjqaABOgDnWpnkojRn8zJj62h7asYkQkZ/DDCs1tQGqWx3XM22ayu4JVOYsvaV6/VujWfdkL0B5w4YNTaMerXI9Wgmu8lyXhevx6Lc/Z8ac3bPXtROZtCPOQWBRARTsOkxcQl6u7+AKRoWJ1iQhTGohkRYtjXFYzIhnvGPI9MOV6RcpyK5rPYB2OwZ+48ZN1k2QXbnqhlV2GUKfoLCjwIKICkBBcg9AQRl49BaWXctigK8gKkIhWiZV1tVETYo5v0cl7FymHuJMC2GPOAssBlraAX571HtyoVwPgGGmAGbnjnw/iT4RumUhJNnGQuccTNgUQgEUgCDWFbsfkZv04Z1RW1SIWEFZY5P34EZgQaSEnMXC3ydyZbwY1djXEuxoEYCVwa48TUABJ8HfsSIg91gALBhUnj22OlArKjIyhmsU1bB4aEePId0OBSy8yvgJvZ/Cu1w7/j/FavTceLE450E8yiI8KZeAz+NuwqkMayPpkbAtK2ZFubwgGQFlqqRnXc48VkZOoi0C9TH6DSR8hs8PUi9D952Fg6L6d4A2oIYGB6uGcny7VBKPmqDwFxCTuCOAy151/1okDRBCvC71kNnw8LddMu8qcxLez89/0eY2rCjaDd//8uoHf/gVLYGC9bFD5PhU5dutEsIageGyAIpN933BE5tsTuoEsGuxazrFmkHV/+QZgNJMUtd+wKIQFxGJSdFqLh/4YWntMVmR47pClGXJ8o81OTDx3UMEi0PAwy61dcs2WxdLli8PIpFeFLJEyKugizo1CFyPEpGRHjgg5Ma15HaUxsKYzZzDsmCZ0VwTi3a/Jk2QlfpBk2mfLAjXXdAEYgHv2SnlpiINc0QqQqTt23fQ7fiiBwUK0bAOckEwk7IuA9cEAUc+iYlJWTUs5hQIsXtGkVc4CrqaIRCK6AOAhxSd+pK8+Hw2K8o2f3A7+Ov5Hu7nuFh8bqxbOznWDbwCqlUSsBAcOr2fZ4nIigpZOre1FS6jD4MnS1GqWrgP1+iEpxCQuM6lroGU73oRGoCCCAnkbZQLJANXylT9B7eA/JtxxP30uFDYBg5A10gXM0CPhcX8iOxbhVUpU2ieRqDEz3oPuzvnGpAYy1J0bTi8cBeRecMvcQxA0OUV9DfS4eGTKBaEhmaYiJmOTVsHy9JRreraN6z+TnX2uJ4R1izPw0l+8ECyuGSxjqvK1Qtf/c7q1jvubgkUqHzRhTRKt1tlj7biKOonuyyA4tuf/0TRFjBxogiJZaqaAKR24zuD5m7np4XO7omuAlMbHsAdtQvbSOhwRCSni6IKYcgYRJA1W4v7JLUF5LdT9YgF5exNTfgd23ZZas1kRqWHaU34ispIhK9m6/MTjWFIFNMC8INm8pnME2lWWspZlq1qUSxKPrNvn8hMBGP6DK9dkpovWrQwKoprRz0onX+fMzLFymtyHVRDmKvkUs2eQ6gXfQhx/kiK4loyhBtS50jgwvXhfZEDgqAsyD2AljG0q0GehWXHqD4jgcul9TSx07fNHJA01617EEihbAwgDjA5LgsAEGbnBWxdlxOOAT0LdSIMyMrHEPjhQnKeq6m8JZBiZ4WXMI+DKA0dhKzH7NuBlZKWAcDhSJfmQB/uD65JyZ0BhPyMMdtLtjAWEcdN3oFxSAUqY58kJ6DmJC/0M8ivSxV25lloc7QZab6xI58S74XWJnQk9PbQ73TPB7QhsKFA6Jr7KToTbxxERhQi9VhrPu/ZtqEaO7RfpKYiTrp/QA2EBOgpCT2uDmhv/KXfMQfX6rV169aoq1rC41MRW00FKJqBBNdxyRWuWfNPnxYrrorIaPUJrVFHwrtAdJcmTIYp6R2HhB00Aur/SWrvcRFBwVdo90LvT69KYt660SPaRUdKyfdpmsTwF7O7ZrqaNm/AhcCFGZYEm52fHd0FXrVA5nRRWh7TH6m3dmb6SWrSu2N54QLs21L0le7bqCA5p8xN8ktIFgMo9so87ZWEm4gEi3bXru1KMhK5qfc6hr5PMX3LuGlYJBHWiCpI6T57BWg8QHgEdk4WIlEdGi2zc6LmhJ8IAVKEB/tlmbAA+By7I9fnKkwkK2E9CXDcKkDHON/XM+p+8pkMmyZRSig1mhZFngU/uyiMOIUe6UZg8Eiuc7k6uRJEoxgDF8XVvWAJAKC4Oaf0XqIBuCKMGfwM/IJDpNS11DWgx+CY3B+JZDwHd3g/g8gpwPeYrATqgwLmFo7JIkyNBNfqz2JxJIlbMnTDOoh6mmwIFEoD7DHn+9GFlBJ3uEuI6Uiw416pg3pUBDfjf1qWLlXSsQy3iBSHvIRHcU6KwxhKZ9fcwsUjOW/BgoXhwsoy3bZudTXjcUU/ILXRT1jzAu+lja5vefXKt/37liDBHx977DE/o3ZAkS5Hqncb08wNAmysta/NTn7JAcW6b/y9d8R90iOwAIh+MOlMMGlgXS4O5aJ2Kh5siG/mVktU7RnzblzojXlooazunzCW2+jp5xEtDtR2dLumw5SZeKnmCMORcwAhekjqR4Q2JGCZiNTnAS53BdNOjO89W8AEAZYt6DgRk4q/U0bOzWBIDdfEpU4ksAExdlBirx7Me52XB7ZHDWkHRaD5Z5niR4cxj8lpwA9WJquAYuzkmNwVheq0eJj8uGED/QIXoQsWFbsqE9jdvLXoGQO0AIi+WKmAEP48YxEp6gEUCLxQqPKH0ETQaZwScNEoOVSnhAk5l1sZRz0HHRST2roIUsW18OerwRKkINONvAzcM9KtGXeyXrlW9ASAqxe7ACXqSOC+RGSpT2DAGI4KOLB6DIZ6aCyuqAsiLYuJajJwVbkcwZ1cRCdulfAw7kVaRY7uFCFZNOFBtRnZpoSYccEAUC56nmtmUHbvsN0GLANcKKIfgCmcA/MvWiyKe1JkC/4iCdzdSvDjfbP0ORo1LRDvRHNmomo0pCbHhb8Txp0ny2rdfd8UUGgu6f4hwGdTmFn3ePr0uWrF815WPfeFL2kJFADfGokH6ynmdf2EN0rdR7OCNc8YoNj0wBc1iY85XdwPXTdsVYQeNEQgE4Ddn1aBLNb9sjCYrLDM+IjRN1TpzSWMx4QmIhEx9sed7NPFLuReGKGvR5fhxr7s0LICcHdYpBBlFIvhbza32bE1ORF1JWuezXN4sjQWckIWqs3i5zrkqJM4Xq8oyFx2MP2HJbJfNSmYQDCBAMWIBFXsjhC2nqxazCdk2sNTEFlgF4f3GFTKfKafs4OjL3DR3BLCxepA4QjrbiWjFhDXj1KQcyPugSAOUpQ8kVBwYrVl6Tqnbcuqg7x0+NjtEyMjk3siinRWC56q3XO7Sy1J3APlZURkBk4EC4dUe6Wf65rDnQmeInd6NgWI1Anpuo4HOAAc0xU+5Dp5j7NSAVO5c4BxJr4FlxDXmNGKeg9RQCjqUpBYR/VyNXEyaRlRmlEJ0uaT+u4eL+rd6tweydupyC7Qo44n95HkLmBLNIuNABBljAhrcw0I0iAYr1m50uBPhnC3xgFAw1XGWurTXNq89sHq5FEl56F1IXplC5SEsauql7zll6UjGmoJFLi02yUanAwo6jUo6oDRLOJx2VoUG+7/gh/YTO2qTAZ2BRSOzGZqAUByBi8QJBUDDGeBeIkJQg5In0JU+JGWd5NXgHmnh03kBPObFHAmHzsWC+yQdhIeNLsy/ihWx5YtWzxhAIkhhSxDCy7tgDgA516U8JtTsfViN3TZPX5Gz198YpupMmUBJHZ/J18VUzeqXOEiqDGPgABXZQ4yaVwtrCbtYmNaaLgrkKWcF6Bj0cGfTlcYlchOVIUGkCL/xKnOFNYB3LRjIevGtMbv5dzWnriiFl3VQ0o8JhKR3TKqeIUKNfMgAFmSxLLYTJ+sICtTKb9HLU9xKPjyFmGhttRXjm3Ck5ConsOAQqTRAzQWNMWITSKjDNU94DpCSJPlOSp9ht0L6QqoGULoE7UjvAfXbXVn8eGzGhXXmJmwCUKZCYzVxrl5URCIMecVRC/uBypVuQGKbFF6Hx0MoD98eES6GkXadGzITo8DLq/m3vABEsio0Rn5IlG8mCZCkN5ybTX+u8V1dcHFlCLQxMznaX7u37G5OrRnR3UVc1DPNQWB0+YtrH7y59uX6UfhizU9VaBoFfG4bIHivi/9jSdpn1wBTFkeJqYdpu1JTUxCj5BdXTL/LYTyrqlMTZntDOBM7ciLJYsGAEYVappdytVTGg/ik90aK8BpzZrA7MgIsSAZo20ceQlV9ejatTZFqWS18tprvXhZiMe1K2GHwDFkqrGZb/5pLnoyIfkV6cZOgubhNCEArRqEPYTgmGy8YK3ZSeFeAAqKq2RugS0UXd+REUAs3C8WHkDRL9eD+CELlPi81Y9Up8bVcIsAEYIutCMeQ7v7CVkYllIXfzySw9RuYF5EJyioy4JEhsw4sPNYZFUWh9sN6N6xIHAbsOyAPsr1U16Pyl8O+erFZzim63X4GLRHxD2IsDC3TnJeWGnKiSAdXWBIUWAWGtdwRBsFkZSZInghsHE3AArGAG2Gw9sax8zsrGsmuPfMhA13I9wRFhVjAEilK8Pfuf7HBRIzHYKlSVC4f+c0mIf3H/J5mEMI6Vz1CstUxxG5MBE5cS8RfR6eghuk7eOAGmHvlE4Gi4KiuoRLKcJr5kYVvNeviTJ5jCmzgdIBz3rZm6ub72hfgHqt5iZj2wooGi2JRo6iGUBMRmT6vZq0MWtrr/xV/Wsox+oNS56aKtzf/eJfRwEX51VE9WluEitiryTNI1q8WAPs8oOyAgifkqYNyUa0ArMMEFi6fJndEZhnQMOsf9kRnCKu/1hkhNkcGy8t8GDBkRiPyrdeq+5PmKvXK0EN3oPFouViRR6hv5yQXB/8BPUbfGyx2ey+Wf2ZFHc2lcxs5CHzL4vTsLPOhrxEMq5rjHBoFMQdHj4o81cVvkV2slPtESHq4jU035H+groP7Jz08nA6t85Fanmf9BgO42lismM7EczWS1gdx1VHgwbO07UYmdynRRKOCjTTjPci0uTGZiNrEs0J90xoFaAAbDBBcI+4DhZjuBboDsJ8j4mH1Dt6aSSYcAzGKbJuYxx4VlkJ7JjcgRkKRfNMeb64L/ADM6mo7rKAIXZiDF3/QV8zYzT7oVjfoXPwM3+PQsVhwQAW+XknwMl6cBFlmZhHjiFqg0NShq8StDhu5PqEwhPdCyS5Cgz6WDwzxmnRksWeY7iYJzW2jA89YpwkJ6AgMjdfOUAnlFYwT893wyMPVqdlOZk9gz/q6q1e+a73hUXa4oX1grVbj3I0Rjymwk8kUNTB4bICioe/9ncTpdrcNJeWgN3sCFEIlYHavHmT+2cyGQlh4s9j+kcZ/HErLRmsVdetMgM9KMaZCcW8NcFDXcZifhPCc0n/Qt5R4p9JPUuRB/xAC2U0yRZLU0FP05nqLmZFo75np82Gw5jMaAEcgpL/CwBFJ3P1BdH72SlT82CzV4vJbQnNpUilJ2WipcT6/ByJxEzAaiIOSwfSJ5cL3QHE6kHlD2BRYM6yC2ERkSbvOhCQt/olQIFPT4m5WRo3XA/3utBEBX0j1Kiw89XRvwKyDkEZ4d2o3hTREiwiANsZnJZ+BAgBFISVCQ8S1aCEPzwAcmqAImtCAIDBHUTjoyRKeUacI2taukqYdnUTnLQJ5O+2QnRPRaSFleI0d62qzNJk7FMnEkVuogp6ZrXmz45mFJl7kJxUE4ucGyyKk0qhRySGC7h//15ZY4Qmxe0IKIhiZRYnoBAtHKLtI/cD6LioD+UAiFxg+ek4JPyR2g5BTJWsfeI1SAAckeULT7FNyYkj+3e7OzrnuvWHXlfd8/wXtQQJ/ggHkjlIjWDRSrbdSGImX1E/4WUFFI9993O69gh/shNSSIXFmQyuFZda9FRShmHmIUI4MckyJZlFsX79ej9QKmNBGPK7WbMV55bakkWH7HaaFjRmbLd8zVA96mdCfmRFarJACmJvuRYBGY6aCNSwwH2JHhla1FSoKvwHoBAPQMfRrsnLRVqo5yBgQv1n4RP7aLEoqLyF6yFP1UQdXMBsmeG4DHApBzVxYdEh8gA6TGAXtRWwEIVjETpbUq4aFsQc7cyuHSmgwD0g8cgaAjfcUX1Kkpso0CNiDQIPQjNcPFXQ4jglYSuAIpK4XAEbbQg1J7Qw0GhwnWmt4Nuz8KJyU1SAco1RILCEY/k+5eAsLK55YlfnmZLcJpCCT6JOxmkV+I18ipDeUyDZoeWirchkvdRHcOyJlPRSF4LFgbsBLxF6EMAuIid233gOuCMur9ftZ3TkSFYAU5KbrpMNYAFhZN0bUSyX13PtiwjP5zzgK+SmrVPEcyI42RwADvqyIkeHNxqlz4vGc+zwgWrbo49U0yXnnjV/cfXyt/3HCQXqZGjBnHnkkUe8CTZaEY05HmlVNNNO1EnNyxYoNtz3eTtsVg9i9orkiuKjEaIjlRoxEg9kjwjMrTLDiCAsXbrEoUYYc+Lu7Eob1N6tS6G6JfqbMwk1ASHiXAsAvQDITzhLk4bKSZiIWTKNfgxM8micG9p8dldEWkQALJAhE5LIDLsg4TMBDhsEKkYEXbzYseG0XeDV/rNIOv2eCbtPeg3ESoRps9ALC4XQmrUimsQUpyGLk0nNPWNR9CmpChOXODzp9y7uq0mIswtQjGihuP+o2xKcn9CkgPMzQiYiReYkTGgCHmRvijgtCx7z21oW3bt5G/3d3brIvyBEzfjpqgATtA30KDHfgZ7Bad/UUmBlRql+LLpo4RjX7EhGqSFhqbf+bv5GqznT5a0C1TifPnuihGpjHAw0AvMFJjiJtERSG1YBYGWRHpGgrDhFaJ2xoWaJviHKwt2E6pQkL9o3Kiyse8baYH5AVCKyA2AhYudoPImwUZ3soHiiBcqvyaI/tCwkEoIQjLkJ54UIi9AnY8Uzd68QR97k5ojgPCv9yaPf/aZK5J2qnvOqd1Y33XZXW2uC8++VbKCZ2zGZNTEV/USe+LKyKDZ8++8dL0c8hdkW3bMIHxJjp/yaVH2l/B2TDbNyw4aN8vHnVEuXLNJDmWe+oFcPj34OB0RIYSK6EY5Come0iG3yQvFrCfP5PvUCYceMB6AwpT5HmJS4N/kmFCsxYaWJZ/nxLEcmGEgAAB68SURBVERcIgml2bBseCYl7aMiOL+HoMJ3z7JxhC1xo4jOeAfHv7d5qigI4VFNbsx40tJZgBCalsBowh5SIhHAh3uQoTlIMTPZulZrIkoGqbkT8w/RwIbjRDQm/PLMdQD0KNfGRGfXxv0y30DfUZn7lldzzZau4z7JFCfzVhcViXCzJtw1pO1YYQAFi/GsdClZ38JZrOg0EGJpfLJ2J4lWAAygzbVkpMbCMcLWAhwiTwAFOzIZxGSq8ixQsGIVUXEct5M9hBDtMeV6kPkLoYurBenZTa4OwKBzc860YFKVaYvFFkqEcLFIIMURoHHuEfFU/J7zsBBZpITgAWsWPNdzQM8M3oISiGwAQ3Jz2di2S44PZzRNLiyfOYkuQ9dAL5HZSv6Sz1FtU4m8nvkLq3/zpne3BQnGiWxRh6o9T8//awYSaYFPZlFwwqnyE37vU01mgvQMNv+m0lJw43c+K+IH3b0QX6jOzTA4TEAWORMndwp2Pecp6EFv37bd1sT1qi3h7tc6L6bels1bIitTbdrw0fk8CI9vii4Bog2zE4sicgFkHYhAPaL6lERbWCg86Gw5Z3mx+3vg36pOBg9eOxWT0fJex8VF4IlLATiwEPgPf5+dHwGW88GdyCRXxBWv5F5ZZ6GUZlwPXYejOZRGk4nqniG6H3YkhwNL3kaCQNZfoIxdZFIWt0hA4QzZklqdKeI8eGL67MrWFICZxeRncaMmjHqa2d1MFpdAg1CgO3ULxroEHq4pqTHkfCEHD0vJ6fe6p+h8FlW8CVWTncnnT0vhShQKC8Lkr96D383PLOyUbmcPUM7Ls8UicEq/5gSREaswbXlRho7IiMLGWCRUDdezcY0JA4VC3qXxMZtGhE2l4qQeqf5LnoENhPmAfgJeAZcHK5CwPBsWOzpcC6Tszh3bZakujYpmdF7XNewXkNx0ww2ee9vUyMfPSa6zmymL0xhWhe0BrN4REcnzJNpT5Onef/26KF3Y5jWZNcH41d2OuhKzHhZNy6IOEFNRZE5YG5caUDzyT59yaX4kzBMaBXZALV4Uktn8l5t0eE0LPMqoj1arH37EmX4rVqxQV+0l3lH5O/UyAYKFixfZX2SxY3XYekDFqAkKK81ERA7OIjm0TxWJBBSEMJmwQ+I6cAGYKHwOt4CF5jRogQVEZ5B18os1ETGviRbAfqNnoDqSTVpxAIIST+7DuCKaZG4WLOsJvQhAgUnubtuaXHRhpyoWiwkLZVgLBGVkLjB2RxOVWhQABS+Ag8UA/5E7ttsNltL1vIe/A26YzdajwEnoZ4AUMIM3YRdHT0D0wUoQAQPPgeoTlOQDvM6cVb9W7lVg62pYWH56T2op4DVswXCNaCdQSYoLIrcG/oZryqpbRHsIRdJdB/eAa8o+HZDYLAgWc8qvs8oVUna3XCSnROFxLCsaQjnvgqJARCC043MsjgHAYkUQkmUcj2vuZFiV+UMUBouCucNmwUYByDKuLDjmA8+TCmOAhqug6by7VSVtmdxcoYMKKe+sFsrSwPrxnBI4IuWmHsmINiFcxRW3Pt/V1dq9mlkTCRDNuIlWsu2nHSi4GR44DzG/ZmJRfr1H7dzbvdYIKIgesGO75iW+MqSaF6KSw7QoLQiCcafIrn7HYLH9jo+fqtasXmcrYNWqlVrcC+y/Mvm3bNvqHZlda0jhRqwQJgwxcawF5LpkXEJ42o+VMnOPLJGd6gWJJUCG6vIVK0P0pclHRIOJTFiV6AK7nCMc5BU4i1KuiKXO1ETUtWqhsnETYYEbQWdxSLvcPDfCVbd1RSeQIEefzyA8cVcQaQFQLvOu48ARcL/R+Tya3k4UiJX7wDVx/4y5K0sR8y/gkdmT+Z4EGCZWhA65p2nmLU67bysVrwHD0JYQ9gVMzmohI022dUEz5JLfQQ0N/HNAG6ujV26W5wKiKshKIjMch1wKAQf3Y/CSu8A185qDVkH3wPhxD4xFgJjCmKX0XiolASqAjmfvquW6fwhbgG9U6fZ8LpLRaOIcY+LoDO4GOSh6joAVltNElSuN/8ED9BFRKFPzbocS9wYUao5KXlGuDm4KNxQpN9eCfoJznqGplHQj81Rf46CACZL9hMYUnQjJikSE2ARwS6+/64XVylU3tFsO/nsza6JuSSRYNFoTzdyOpxUoEiQuBlB85x8/rgkWfjK7KJPDg6KHys7BORgAAMkEI4Vn9TdSvol987mvfvWfrK1YLi0FXbuwILAoCKtRv5IKSgANn3EeBqo+9xYlIYsybgIK5YVA5G3etDm6geu8A/I/r1H6+aDSj5MHYFcjoxElaFTrPt9Uh/Nyjbwo5cbCoNYFgq0zpM/rd3NldnIt1FhAwg3vwK5IeBRB2BH5yRnao0gLnAqvdCMyymBNB0Chv3FtTs+G4Cwvfhdp9gEKzipF6i1TmGuPgi+4Y+cs8KLwrmtOUApO7gjPgAI+Ll6s9cKOi+vB745LFu1Ufy0e+r260pXAADBhN7cwi/oMFPAF6PW3EGZREzUqZnF9uZAhduFz2I3zPqMWpqJR9OEokRTAF6k3z+uU/kZWLEIzFu2pkhwH0PAiVdxh5CIEc2Vvjk9PUnKL9u3xJoAGZK8qiyGTZ3x279phF5YGULx4nJZkC+AhzLN5NWBPgWfCxVcpIgXwIV5DZQqvgwWGvJ3qafMXXFvd/qznTgkkGBO4ialGOpq5G/UoRzN3oxWJmRd5UTiKiwkUn/jQB8Qwd9lvgzTDzIN0IkuRCYCeIlWDgIRDYJj35IRQG5NFqerOqx962GrHG9R+kC7dgAm7Nb4wC5MsP4unIEr1vuAPKDWPuItkq0NWcu5Vubotm7fadyV8x0TErXFxmSIzJxuSHT8XVJr+WcCVB4H+ANOaAi1wFGe10wzL7emGqZerRTgUAhVTGfObBY9o64gKu+BC5E6A9cA9U/eA96ZM2f46TkHJS+D3TFR3tMQSoZZDKUjLzySKQRhGo+RIHgMoML0BCu4PoHBhn+l6Du57Qr4ElgYaCKpeA9pyNWjnCMksoOV3p3iPjg9xC5FLJScsCLdtxFXDYgAY4JGKlZFFcV2CTmNBtCEqWtFlLbQGhCcBChYlmZpOQee+NQ+4X1e8hneA4NRCxSqxYhXCVGCFS5Ep+QCpLTEBzbiuFysIuT+AuHu3EhKlWuUYO3Zs8+9R6DJ+AAmuF1EsrF42nyjmc87uH4BENzqiXYwzSW+EwgjHQnguWXlTdfs9L2grrMoFSmJZdnRvrDVRtySSvKwDRTuLYgIEiBu3eT0poLDwqLgcKWOuux5JZObXqbge3/r8n5nUg/hhN8OvXLx4yHkK0w0MkDfhHkS/C1WzsskclavREhAtoR7lmofXmrG+6aYbvWgiRDlsBtykpECBKThdgMTE5EHDezDAI0raoSTbmCyLNavXloWmoim6jh5lS8J4kyoNsKBHSEKP60FrwD1nmzl2SJfW124KeJ2lNaFIQCyK+ZpA+PHIyskeBUxYTLamaCosSbEnIpyMgAlNAIsE/oMoBOdzqjktA0r6/URJutJzgnmQkw33w8pQNBGF23An88JRcHwmNfJ4xjeyJpVabosi0sTpKUoiFceBr0EwReKbs0pJiIO/0W5r4hbwVg4MZjzXmxaCFzaRCSd7hbuU2op0l5CZR/9VutEXhadIQGd/6hzRwCc4I2pSUP6fdHZCx1dboXrUmhQiSeTewEuknNsp8vo3Gw0NfI2KyfDi7ztERC5cMOReozu2b7M7yu9D/akK7AJKAIB7gMNBV0L4lPwVarXu2L1Tm0zIxpG3Q5oDmvP6r6luu/u5UwYJNjWAop1mohEkJhNXNVoTU7EkLopFMRWgqIPFs571rHbAVW18QK3UYOCFypSOo7oxISt2GWo3LIaQLKSUMyFlB1tJqCPjA7r2Q6mp8JCqFO/WQ7/xxpvFL1yjSak2hCK9SJfm/dSniAlPzUKyDFVmzeYzpdkPRa0CLYAtW7aqzP8mt7WbpwfeJaUoJfqHFEuPjtdyhZh0citoZnNSfrwXkSTSTt7SuY5qMVl/UFh+JioTwW4FJ9E/i8I04XiA3APv8S5I9qh+tiTZpKh4FVk2qaDkPUxkdn3ew05I5MgqS40RYAaPgC6EyY4vzfnc2ZweKaWuAn780VLQlkzIGezsaBC0M0ZxWXz98+XuyGHh/k4qRZ1dfx6tE4lQkfeiReQepyhhsSAIWWLqOyErtBK4DoStARBEW3A0WdYPEwcrhDGjPqojNwJtjkeUiYLJgBHX5OJClDU8Ijm5wNhNmClLKPcDyTriM/gVgALQyTL/dF4D+AFgrAsWNK7IXpUDcP0IWYEbFXqPtO1pxXohOU+ck8aBiAeWBpYc142il1Dwrl07bcHiyjDePJ/r73hhter6m9rO/3xDlGbc+D0uR4ZBL5TAnAwg/kWAIkGi0aKo8xSNZOZUgGLTff9QzGV2syAiAYAN6ze68AsPeeXKla5PyPHZpTFF2TUtpNIDTWkvi/9b3/i2d4C777lbE0ast3Y4kqAAolGZqhCFPBQLgChb56QfCYBk8jPBcBWoTPXww2t0gnMOhc1W9KVXE4wdBLLMQEEcnk5lWDhKDXexW5ns7vehiUShYEReif5c+0Q/CiIa+hugmCnS7haWZCZ9IrB89B6aBDHGiLL4mecQ7oFSxJFj459r1yf82S2uB5cCNyIqXyEgE5nqCAZFYrQDk9YO2CFskp8PUGDBYL6Tvs6xqfnAzu/KXhrTrGINKBPRgcA7I6shiv6G1JsycY4IlfwagIP7mWcrx8ERg5AtBnNP8XffhwlfgauJW9WiKGFywIbiQf2UqCNtXICMxJ8NgLE9OS71q/gAMj4flwtFUh1du/i708z1WUhsg5OucZjCN7q+cClwRSKh7JAiS1gJZ1Vtat3adaUoENnM1GcNwRVkJgI+wqiA97XXXuu5icoTIR2d3PgdaeTLb3yO5NuKhkzxxQYBSITFFnqJRq3EhRCYdaC4EO1E/XKn7HrkBMjEMJuv5d9E9mRmUZboRwJFWhVTAYpHv/FZLdbgHaJ4rUxxuQaYsweV2rv64dWeYGSIXnPNNdYcwEGEzwjaR6UnzsnEhsH+8pe+Ui0TsXnzzTdpYUjEpR3JCjzNWHaQTCRyNqg+4yKxWmg9NNzVQ6IC+OrVqx2LZ9cckCWBjJdS9aRHY9oSoUA3EAx9hNFmqWzeGdVApD7iuH7nylZl4aSp7XOyLWviHtbxWWx2rfR5FKEj4kq+p9S87j16mmAGI/EJt4LroUYHzwcQDLM+dm92XcaMNHgIW8ASMRcSZXfycg2N4vdDEBLGhHORC8fn0IJkLRBACDKPXZ3iNFhj3DtA4arWhWxmkaJpcGUrIioCIedgwA35fslTiZAtoHhOJCjhZt47D4DTW7B8GDfqjHJc588I3El4g+gMHkLXq585xumTckfgLXT9AA2uBfoNd1SH16Bill2r4HxG6LGqe0OvwxjilmIFEMUiXD5bbuLmDVvKOEN6ay5qvGx90LNW3xPxwLK4/c47vaFhPTgMKjAaGFpa3Xjn870BTfXFmsrqVZOBRB002kU6OO8TkWw3Xu9TChQs1rrrcffdrQuGcnEABbs7akd2E24yC7BAgh1T2BIR1WNqPIyS79bb7jArPd1qSSkctRg5p3dgC43GVQ1orVV1yxWxuPHGG7RjKaSp3WBcOwxm/SGRiExyitTwcEysKVEI894ciBYHzVYOyLJgUS3UZOJzNAwiD8XkoPNBlA2JJSB/113XZY3gW5+h/JsmOVZAAi0gOhHW1P2yG9E8iN2TugyE8CD8xrTL5cTmngjrARQQnLko3TmLoq42kbkWWi2Siq2+oFpgkL5YZ+NSu3Iswwu7voAC1wnwguO5SpOU40PYEkGhYpMjKLa2Qr/AC2DA8mIsuAZzIgI1itlOhGN1TYDudLgOgRXunmtWlnL70f2NHrIhxzfACoDYILpoAk1USmY8xXZdi8KEZNS97C2Zo5SoI/wND2GwEdWCdcizMcmtv8MXudQ+4Kh7Ivpk10T3QTUtZ9oSYtUv9u5V+wRZI1R3P0xGq6IXu3bs9thwXzm+fD28f59BF5Dau3dPddPNNwukQo/R3TtY3XL3C6rr5fJe6IuExtSMNJKXCRDcW/375CQavyZI1MGi/rsLubaLBhTNSM06SPD9XXe117P/zUf+h9nzAfXzcNEX3AtqUyp8SGSC6AC+M1WFvvaNr3tR3XnXnbIuVui+I+zGuRxSxTrQ5DsocvQRia5gqW+7XZ3RZRFQPRvTmx3toIhTVJTuWq5JghtxWpZAhtaYfGQVblaTF3fmgmCV60OcHOuEilssMMRUcByY4uw+uB4suDPy/SG/MtU5NAuoQulxIVNci8OTTxYFWgy+hxyEzD2mXQ5lJi8Tl5roqS/wxGDCa4La8vKCJwIgF4ICLO5TSug4FKhYFNnoF9CN8oLSGpTuau4Grn8AGgvVYUZdJyHOCIeyK9eK9eoebcHofCz6LEzLddH1C3MfIVZck2pZCFDOl9sLBSfnQGqNq8a5YqHLooFvgoQlw7a4KySh2c1yhi8NqcWzSJFp7QWp+YyZnrc1JCTFWVgVHdQprIz+AaFUhNsF4rqf/XR2U+4MFisJYYw1rtgO1TYhDX+3pNhYdqkQBhwhqXft3O4Ng/wVW6c61ywRmMuuu6u67c572iZ4NVukiLsQ+DXTSDRaEc2iHM1IzEaweFqAIomryXiKtCjy650yz9q9/uh/vs+7GCrM61ZdF8o8TQB2J+Ll7IYk5rCDkab95S9/2Q/9ttvuLIVqo8qUQ4JKE56uWgksXiIXkJIrRGquXLnCfi6xfsg+6lzQoBjzHWt+TMflGEhweREJYEemlN12sdBcz6JlS6trV12rYrg0FJJOgB2cdHCILsXO8WcBCiTCJ+Vb83ksIMaMSeeK0pY+RyNazge5maIo+E3+ziTEjE03Iy0KVI68WGjsirMpyINbw46Pe4Dwx0V4owcJZOYJp1NTwVql+HydckfgO+jVikAAfYJMelwpt0ew+yNmn7wG5YCEfDuqYUe6tRYfFoVC1xCh1qcUd4jq3CwwFn26DRwL3gNQtvS7dA4b1NgDFNZ2OB8GiyJaCwAUBmBKCeDakrEpMMNq4FoABhdAFqfAfUFgurdISalHyg3BOBfgoImQrt0aE4HPKV3DPrmzA+Sp6N6Rqfu5y+LYvnOHsop7rKNhaFIKD4gzNixoOs0P6t+px6+uVt4kgFCJfYDwibyagUQCRt2CaBbhaLQk0tVoBhJPG1AkSDQqM5PUrIPFHXfc0XYM7/vi31g6jSIxqgp1VyuWX+MsS9riMYEgxpg0bKenlX33t5/+jNR8M6tn3XuPJpDaAVJoBV2CdtpzUg6SOj1yZLT60pe+7B38uutWuXMWlbiJ5Q/LnQEoSBlH6UlxHF7sVEwKFrCFTfJjmThUaBqQ6hOgWEwRGeBG19JFiNIch3x/QnTWTCD+USUtLZxU9wEWQaBG9ik/J1Bk+M4xeE34LFefkRB4BSwBhDsTFoUL2qqLGotJ103CEmDXI8ETwIFyMURY1HmUmEoLBoABKLIxkpWmug6Tn6XQDx9lMR8TCA72lSK7eg/qzGzgy7WfVPYocvPZJauX8wUHQ+gQAlkkqAvaiIPQPfM8zuo9HBveweX3EbZrRQIUVtvq/t0hXS6iFZfOkRGIk8wmAMnK49wDJQOcrl/0EoQ1mS9av9UpiZwgVnsBDqwfAZol2vAUCv+SOEh4HAADhABDXNkDesZUptq0IZpCAXq8AC9CssdPX1U9/8UvVa/aa6WrWd52Xk/2Bu45tRJ1S6KRvGzlbtQtifx+MpB4SoAiBiaqWtW/vxBCsw4Ut99+e9sBfehLn3I3L8z/MdVfXP/YRu2qo9bIL1q6qFqySGXhNGPQO1BDkQQtKj1/5Qtf04KYVj37uXfZN+cBsDsGISQNgCbB/fc9aEYaf3KhjgMzTVWFEbkeg+r5ycSh+c64IhRIbl2xSJ+HrOIri5YqWhRNnaHddNmyZdVyaftnK86O7JxGN5rhTkiCF7BfLxeGicoub+UmiZpEGOBIJHCCHIVoQ7MAaYr2ACsAO5od7rB6eywcYscle1R6j1FSn2WdKEsWHoPJzMKw4rP0GKHgDXkcyJktmUYJ6igL/TrJ2AxgcmEgkuFKJy5Cn+7oJTfP7kjhO3hPgFzMBbIgAWoWK6sXfQU7LqpYAx8LXu8BnEj9N7+ArF0/A/Ru64h2Aom4FjIhRngBsoYBE6I0hGev0meoUEYJRLdOgPNSNIPoR48sQshJrmNYz2uxZPmoSdGYcB7rUVwfNbqVUWyZZxhVw0ggU3U00tux7ESQYg0yTocVGoXHIVpyQgCxYcNWRVTmyN3sNSgg0Fq6fIUVoU/2xZgR3ZhQHzeJbqQFcSGWxMUIhzbeW0uOIt+cwND4tR75aOV+pHVx6623Ptmx7Xy+MwJP+QgwX7EiQ3H51LywKClpx7karYdWpGVdednM5WhmSTSTbV/oXT0poJhMS9HohqRVccstt1zo9XXe3xmBZ9wIZLl9FnDdYmhGWDazJJpJsxtDoE80p2OywZ4yUDS6HjYnZYY201M0AwqQ86abpq5Me8bNjs4NXfEjgKtBmJ7EvmZWQ6ObcTFB4olyE/nQmgJF3eVIgJgMKOoy7kZiszGb9MYbb7ziJ0tnAK7MESBVnJA+ryQmp/K17l7U3Y7GjNBWeRwXItW+IItiKkDRjNBsBhR1sLhemZydV2cErqQRILsUgMD9rgNDLvpG4VSz99RdjWZaiXbJXpcEUDTyFM1ckcwoXbVK5fM7r84IXAEj0AgQCQyTgUX9743fp/XQCiTqrsXFIC8bH9EFux7NXJDG6MdkOSAkc3VenRF4po4AkQxC6ZGJqhYMaEGm8G8yleVkQqp2uRuXJFA0EpqNFkU9bEoSV+fVGYFnyggwt5GU848cD/QQzTiFycAiXYpmFsSFgESzjNCL4W7Un9MTtijSsmgW/ahLu+u8BanhnVdnBC7HEUBOn6UBsBawHtxyUSHORg6hESzaAUIzbcRUQqA5ju04iosx3lMCigSFxq91QjMti8ksDAa3DhqN7krj55upQRtJ1sl+vhgD0znGM3cEJtttG39fX4CN3zeLOjRaAe0Aow4g9eNNxkXkexoBos5PNH5/sZ7ilIGiFVjUrYo6UDTTWUwFIHhPIxdSv+EEkQ5QXKxpcGUd54kARX0BNgOJZpGJZu5D3c1oZzU05m20ArLvcRNIu73Ir5ZA0bgQ67t840JuZhEkKExmZTT7TDO5eB2kOuBwkWdA53AegXaLsJVFkZ+vWwKTcQyTgUcz8Mnj1i2Jya7zqbIkJqwXLczI+GrxagYQjRbGZEDRTG9Rf++FuBzNAGOyy268rYtN7rQbs87fL88RaEYMtrMmmgFFu5BmO/diMrenleXwVM7xC7IoGsGhmVXRyFu0A5Bm758MmC7UmsjjPJUDeHkuh85VNxuBdiDRuMO34y2auQ7tBFN1y6IRoCZ29wbX4l9ifl8wUDxRsJgMEJq5Gvm7VhbEFAyhzmrojMCUR6CVST+ZRdEIHM2ApHHh14Gi1ecnA4n67ycDjinf9AW88aIARSvLog4ESXo2gkOzz3dA4gKeYuetF2UE2pGc7aIgUwEO3gNYtAOfRhBoB2QXZQBaHOSiAcVUwaIOEvXPNPu+AxZP9eO/co8/VXO9Dg6Nu3kjydjs5zp4TAYkje+51EDC1zcVMjMvvG7ut/p+MjBoBxJ1YGjkKZpN6Y77ceUu9Cdz51MFicZdvxlQTMUyaAY2kwHQ0xXVaDeeTxgomi3qOqDUF3oj5zCVKEora6IZcLW70c7fOyPQuFNPZUSaEZytQqntAKDx783AaLLrvBCAm8q9Xch7LggoLtSyyMX+RIBhMmuhY0VcyOPtvLfdCExl8U0WDZnMRWjnrjRaJq3Aotl7293TU/H3Jw0U7SyLRnBpBxpTsRY6YPFUTIUr85jtgGKqJGI7S2IqVkI7MvXpfEJPCCjaWRbN3IapAkTH5Xg6p8OVee4LBYvGUbrY7kS763k6ntJFA4pW4PBEgGUqlsXTMWCdcz6zR2Cqi7SdpdHsOO0+M5nVcSmM+JMCilaLudE9uNCfO0BxKUyPK+8ankqgmIxvmOo5n86n8ZQBxVQsjPqNd8jLp3MadM59obt5q8V9oVzDFQMUjdOs2aJvR0B2gKKzWC+FEZjqom33vicCJJfC/U92DRfFopgKUEyFpJzqey7lAe1c2zNzBNoBQ/2u27233d8vxRF8SoBiqsDRbEDaWR6X4iB2rumZPwJPZHE/kc9cqiN5yQHFVHiLS3UwO9f1zBqBJ7vQn+znL6XR/BcBinY33LEi2o1Q5++X0gg8kwBgquPaAYqpjlTnfZ0RKCPQAYrOVOiMQGcEOiPQZAQuCYui82Q6I9AZgUt7BDpAcWk/n87VdUbgkhiBDlBcEo+hcxGdEbi0R6ADFJf28+lcXWcELokR+P+Yca0kYfObq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727504" y="445297"/>
            <a:ext cx="904633" cy="1291145"/>
          </a:xfrm>
          <a:prstGeom prst="round2DiagRect">
            <a:avLst>
              <a:gd name="adj1" fmla="val 50000"/>
              <a:gd name="adj2" fmla="val 652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10"/>
          <a:srcRect l="13364" t="15714" r="12066" b="9504"/>
          <a:stretch/>
        </p:blipFill>
        <p:spPr bwMode="auto">
          <a:xfrm>
            <a:off x="10009814" y="974900"/>
            <a:ext cx="1316441" cy="1619795"/>
          </a:xfrm>
          <a:prstGeom prst="round2DiagRect">
            <a:avLst>
              <a:gd name="adj1" fmla="val 50000"/>
              <a:gd name="adj2" fmla="val 95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11"/>
          <a:srcRect t="9431" b="26560"/>
          <a:stretch/>
        </p:blipFill>
        <p:spPr bwMode="auto">
          <a:xfrm>
            <a:off x="1621198" y="4943031"/>
            <a:ext cx="1826507" cy="155883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6"/>
          <p:cNvPicPr>
            <a:picLocks noChangeAspect="1"/>
          </p:cNvPicPr>
          <p:nvPr/>
        </p:nvPicPr>
        <p:blipFill>
          <a:blip r:embed="rId12"/>
          <a:srcRect l="2876" t="16509" r="14974" b="63"/>
          <a:stretch/>
        </p:blipFill>
        <p:spPr bwMode="auto">
          <a:xfrm>
            <a:off x="9463467" y="4943040"/>
            <a:ext cx="2508068" cy="1697014"/>
          </a:xfrm>
          <a:prstGeom prst="round2DiagRect">
            <a:avLst>
              <a:gd name="adj1" fmla="val 50000"/>
              <a:gd name="adj2" fmla="val 1371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FFFF"/>
            </a:gs>
            <a:gs pos="34000">
              <a:srgbClr val="FFFFFF"/>
            </a:gs>
            <a:gs pos="93000">
              <a:srgbClr val="97C1E4"/>
            </a:gs>
            <a:gs pos="100000">
              <a:srgbClr val="5B9DD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92"/>
          <p:cNvGrpSpPr/>
          <p:nvPr/>
        </p:nvGrpSpPr>
        <p:grpSpPr bwMode="auto">
          <a:xfrm>
            <a:off x="5246424" y="964096"/>
            <a:ext cx="6467928" cy="1443859"/>
            <a:chOff x="0" y="0"/>
            <a:chExt cx="6467928" cy="1443859"/>
          </a:xfrm>
        </p:grpSpPr>
        <p:sp>
          <p:nvSpPr>
            <p:cNvPr id="5" name="Frame 41"/>
            <p:cNvSpPr/>
            <p:nvPr/>
          </p:nvSpPr>
          <p:spPr bwMode="auto">
            <a:xfrm>
              <a:off x="0" y="0"/>
              <a:ext cx="2202865" cy="1443860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700">
                <a:solidFill>
                  <a:srgbClr val="002060"/>
                </a:solidFill>
              </a:endParaRPr>
            </a:p>
          </p:txBody>
        </p:sp>
        <p:sp>
          <p:nvSpPr>
            <p:cNvPr id="6" name="TextBox 76"/>
            <p:cNvSpPr txBox="1"/>
            <p:nvPr/>
          </p:nvSpPr>
          <p:spPr bwMode="auto">
            <a:xfrm>
              <a:off x="161942" y="489811"/>
              <a:ext cx="1799989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</a:t>
              </a:r>
              <a:r>
                <a:rPr lang="ru-RU" sz="14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1</a:t>
              </a:r>
              <a:endParaRPr sz="2000" b="1">
                <a:solidFill>
                  <a:srgbClr val="002060"/>
                </a:solidFill>
              </a:endParaRPr>
            </a:p>
          </p:txBody>
        </p:sp>
        <p:sp>
          <p:nvSpPr>
            <p:cNvPr id="7" name="TextBox 91"/>
            <p:cNvSpPr txBox="1"/>
            <p:nvPr/>
          </p:nvSpPr>
          <p:spPr bwMode="auto">
            <a:xfrm>
              <a:off x="2400104" y="453726"/>
              <a:ext cx="4067822" cy="6401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600" dirty="0">
                  <a:latin typeface="Book Antiqua"/>
                  <a:ea typeface="Book Antiqua"/>
                  <a:cs typeface="Book Antiqua"/>
                </a:rPr>
                <a:t>«Введение в должность. Нормативно-правовой аспект в деятельности инструктора-методиста</a:t>
              </a:r>
              <a:r>
                <a:rPr lang="ru-RU" sz="16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ea typeface="Book Antiqua"/>
                  <a:cs typeface="Book Antiqua"/>
                </a:rPr>
                <a:t>(</a:t>
              </a:r>
              <a:r>
                <a:rPr lang="ru-RU" sz="1600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функции инструктора-методиста, его полномочия) </a:t>
              </a:r>
              <a:endParaRPr sz="1600" b="1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pic>
        <p:nvPicPr>
          <p:cNvPr id="8" name="Рисунок 3"/>
          <p:cNvPicPr>
            <a:picLocks noChangeAspect="1"/>
          </p:cNvPicPr>
          <p:nvPr/>
        </p:nvPicPr>
        <p:blipFill>
          <a:blip r:embed="rId2"/>
          <a:srcRect l="16461" t="25513" r="17870" b="28510"/>
          <a:stretch/>
        </p:blipFill>
        <p:spPr bwMode="auto">
          <a:xfrm>
            <a:off x="55485" y="0"/>
            <a:ext cx="1737794" cy="1215519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 bwMode="auto">
          <a:xfrm>
            <a:off x="2856506" y="607759"/>
            <a:ext cx="7843881" cy="351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defRPr/>
            </a:pPr>
            <a:r>
              <a:rPr lang="ru-RU" sz="1800">
                <a:latin typeface="Book Antiqua"/>
                <a:ea typeface="Book Antiqua"/>
                <a:cs typeface="Book Antiqua"/>
              </a:rPr>
              <a:t>Программа работы Школы состоит из 5 разделов – модулей:</a:t>
            </a:r>
            <a:endParaRPr sz="1800">
              <a:latin typeface="Book Antiqua"/>
              <a:ea typeface="Book Antiqua"/>
              <a:cs typeface="Book Antiqua"/>
            </a:endParaRPr>
          </a:p>
          <a:p>
            <a:pPr algn="just">
              <a:defRPr/>
            </a:pPr>
            <a:endParaRPr sz="1800"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10" name="Группа 93"/>
          <p:cNvGrpSpPr/>
          <p:nvPr/>
        </p:nvGrpSpPr>
        <p:grpSpPr bwMode="auto">
          <a:xfrm>
            <a:off x="306116" y="2034543"/>
            <a:ext cx="5386571" cy="1443859"/>
            <a:chOff x="0" y="0"/>
            <a:chExt cx="5386571" cy="1443859"/>
          </a:xfrm>
        </p:grpSpPr>
        <p:sp>
          <p:nvSpPr>
            <p:cNvPr id="11" name="Frame 40"/>
            <p:cNvSpPr/>
            <p:nvPr/>
          </p:nvSpPr>
          <p:spPr bwMode="auto">
            <a:xfrm>
              <a:off x="3183706" y="0"/>
              <a:ext cx="2202865" cy="1443860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TextBox 75"/>
            <p:cNvSpPr txBox="1"/>
            <p:nvPr/>
          </p:nvSpPr>
          <p:spPr bwMode="auto">
            <a:xfrm>
              <a:off x="3532353" y="513213"/>
              <a:ext cx="1799953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2</a:t>
              </a:r>
              <a:endPara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3" name="TextBox 82"/>
            <p:cNvSpPr txBox="1"/>
            <p:nvPr/>
          </p:nvSpPr>
          <p:spPr bwMode="auto">
            <a:xfrm>
              <a:off x="0" y="452253"/>
              <a:ext cx="3183706" cy="4267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400" dirty="0">
                  <a:latin typeface="Book Antiqua"/>
                  <a:ea typeface="Book Antiqua"/>
                  <a:cs typeface="Book Antiqua"/>
                </a:rPr>
                <a:t>«</a:t>
              </a:r>
              <a:r>
                <a:rPr lang="ru-RU" sz="1600" dirty="0">
                  <a:latin typeface="Book Antiqua"/>
                  <a:ea typeface="Book Antiqua"/>
                  <a:cs typeface="Book Antiqua"/>
                </a:rPr>
                <a:t>Методическая система работы ФСО: анализ, проблемы, пути решения</a:t>
              </a:r>
              <a:r>
                <a:rPr lang="ru-RU" sz="16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rgbClr val="FF0000"/>
                  </a:solidFill>
                  <a:latin typeface="Book Antiqua"/>
                </a:rPr>
                <a:t>(рассмотрение методической системы)</a:t>
              </a:r>
              <a:endParaRPr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94"/>
          <p:cNvGrpSpPr/>
          <p:nvPr/>
        </p:nvGrpSpPr>
        <p:grpSpPr bwMode="auto">
          <a:xfrm>
            <a:off x="5157377" y="3057721"/>
            <a:ext cx="6578773" cy="1463578"/>
            <a:chOff x="0" y="0"/>
            <a:chExt cx="6578773" cy="1463578"/>
          </a:xfrm>
        </p:grpSpPr>
        <p:sp>
          <p:nvSpPr>
            <p:cNvPr id="15" name="Frame 39"/>
            <p:cNvSpPr/>
            <p:nvPr/>
          </p:nvSpPr>
          <p:spPr bwMode="auto">
            <a:xfrm>
              <a:off x="0" y="0"/>
              <a:ext cx="2202865" cy="1443860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TextBox 74"/>
            <p:cNvSpPr txBox="1"/>
            <p:nvPr/>
          </p:nvSpPr>
          <p:spPr bwMode="auto">
            <a:xfrm>
              <a:off x="201473" y="598250"/>
              <a:ext cx="1799953" cy="274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3</a:t>
              </a: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17" name="TextBox 88"/>
            <p:cNvSpPr txBox="1"/>
            <p:nvPr/>
          </p:nvSpPr>
          <p:spPr bwMode="auto">
            <a:xfrm>
              <a:off x="2423034" y="232472"/>
              <a:ext cx="415573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latin typeface="Book Antiqua"/>
                  <a:ea typeface="Book Antiqua"/>
                  <a:cs typeface="Book Antiqua"/>
                </a:rPr>
                <a:t>«Аналитическая деятельность инструктора-методиста. Мониторинг затруднений в учреждении</a:t>
              </a:r>
              <a:r>
                <a:rPr lang="ru-RU" sz="16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(анализ деятельности, ведение мониторинга)</a:t>
              </a:r>
              <a:endParaRPr sz="1600" b="1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18" name="Группа 97"/>
          <p:cNvGrpSpPr/>
          <p:nvPr/>
        </p:nvGrpSpPr>
        <p:grpSpPr bwMode="auto">
          <a:xfrm>
            <a:off x="287418" y="4108952"/>
            <a:ext cx="5451444" cy="1443859"/>
            <a:chOff x="0" y="0"/>
            <a:chExt cx="5451444" cy="1443859"/>
          </a:xfrm>
        </p:grpSpPr>
        <p:sp>
          <p:nvSpPr>
            <p:cNvPr id="19" name="Frame 38"/>
            <p:cNvSpPr/>
            <p:nvPr/>
          </p:nvSpPr>
          <p:spPr bwMode="auto">
            <a:xfrm>
              <a:off x="3141683" y="0"/>
              <a:ext cx="2309760" cy="1443859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TextBox 73"/>
            <p:cNvSpPr txBox="1"/>
            <p:nvPr/>
          </p:nvSpPr>
          <p:spPr bwMode="auto">
            <a:xfrm>
              <a:off x="3312360" y="608073"/>
              <a:ext cx="1887335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4</a:t>
              </a:r>
              <a:endParaRPr sz="2000" b="1">
                <a:solidFill>
                  <a:srgbClr val="002060"/>
                </a:solidFill>
              </a:endParaRPr>
            </a:p>
          </p:txBody>
        </p:sp>
        <p:sp>
          <p:nvSpPr>
            <p:cNvPr id="21" name="TextBox 79"/>
            <p:cNvSpPr txBox="1"/>
            <p:nvPr/>
          </p:nvSpPr>
          <p:spPr bwMode="auto">
            <a:xfrm>
              <a:off x="0" y="309313"/>
              <a:ext cx="3181367" cy="1000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600" dirty="0">
                  <a:latin typeface="Book Antiqua"/>
                  <a:ea typeface="Book Antiqua"/>
                  <a:cs typeface="Book Antiqua"/>
                </a:rPr>
                <a:t>«Повышение профессионального мастерства через работу с кадрами</a:t>
              </a:r>
              <a:r>
                <a:rPr lang="ru-RU" sz="16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(мониторинг затруднений, организация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кпк</a:t>
              </a:r>
              <a:r>
                <a:rPr lang="ru-RU" sz="1600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)</a:t>
              </a:r>
              <a:endParaRPr sz="1400" b="1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22" name="Группа 98"/>
          <p:cNvGrpSpPr/>
          <p:nvPr/>
        </p:nvGrpSpPr>
        <p:grpSpPr bwMode="auto">
          <a:xfrm>
            <a:off x="5158165" y="5083445"/>
            <a:ext cx="6929359" cy="1443859"/>
            <a:chOff x="0" y="0"/>
            <a:chExt cx="6929359" cy="1443859"/>
          </a:xfrm>
        </p:grpSpPr>
        <p:sp>
          <p:nvSpPr>
            <p:cNvPr id="23" name="Frame 37"/>
            <p:cNvSpPr/>
            <p:nvPr/>
          </p:nvSpPr>
          <p:spPr bwMode="auto">
            <a:xfrm>
              <a:off x="0" y="0"/>
              <a:ext cx="2097059" cy="1443859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TextBox 72"/>
            <p:cNvSpPr txBox="1"/>
            <p:nvPr/>
          </p:nvSpPr>
          <p:spPr bwMode="auto">
            <a:xfrm>
              <a:off x="191779" y="626327"/>
              <a:ext cx="1713500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5</a:t>
              </a:r>
              <a:endPara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25" name="TextBox 85"/>
            <p:cNvSpPr txBox="1"/>
            <p:nvPr/>
          </p:nvSpPr>
          <p:spPr bwMode="auto">
            <a:xfrm>
              <a:off x="2444424" y="239940"/>
              <a:ext cx="4484935" cy="772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600" dirty="0"/>
                <a:t>«</a:t>
              </a:r>
              <a:r>
                <a:rPr lang="ru-RU" sz="1600" dirty="0">
                  <a:latin typeface="Book Antiqua"/>
                  <a:ea typeface="Book Antiqua"/>
                  <a:cs typeface="Book Antiqua"/>
                </a:rPr>
                <a:t>Подготовка методического мероприятия: организация проведения, практическое применение, анализ результата</a:t>
              </a:r>
              <a:r>
                <a:rPr lang="ru-RU" sz="16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(рассмотрение форм мероприятий организации его проведения)</a:t>
              </a:r>
              <a:endParaRPr sz="1600" b="1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26" name="TextBox 25"/>
          <p:cNvSpPr txBox="1"/>
          <p:nvPr/>
        </p:nvSpPr>
        <p:spPr bwMode="auto">
          <a:xfrm>
            <a:off x="5087111" y="241963"/>
            <a:ext cx="306094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Содержание проекта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FFFF"/>
            </a:gs>
            <a:gs pos="37000">
              <a:srgbClr val="E6F0F9"/>
            </a:gs>
            <a:gs pos="72000">
              <a:srgbClr val="5B9DD4"/>
            </a:gs>
            <a:gs pos="79000">
              <a:schemeClr val="accent5">
                <a:lumMod val="60000"/>
                <a:lumOff val="40000"/>
              </a:schemeClr>
            </a:gs>
            <a:gs pos="86000">
              <a:srgbClr val="5B9DD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3333392" y="158465"/>
            <a:ext cx="5156825" cy="4881461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788" y="2531711"/>
            <a:ext cx="1577140" cy="2102853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55521" y="4543123"/>
            <a:ext cx="1720996" cy="2151245"/>
          </a:xfrm>
          <a:prstGeom prst="round2DiagRect">
            <a:avLst>
              <a:gd name="adj1" fmla="val 100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41444" y="288758"/>
            <a:ext cx="1548463" cy="206461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41205" y="446541"/>
            <a:ext cx="1434315" cy="1844119"/>
          </a:xfrm>
          <a:prstGeom prst="round2DiagRect">
            <a:avLst>
              <a:gd name="adj1" fmla="val 50000"/>
              <a:gd name="adj2" fmla="val 1228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73703" y="1172952"/>
            <a:ext cx="1453615" cy="2074622"/>
          </a:xfrm>
          <a:prstGeom prst="round2DiagRect">
            <a:avLst>
              <a:gd name="adj1" fmla="val 50000"/>
              <a:gd name="adj2" fmla="val 152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375292" y="5111279"/>
            <a:ext cx="2229851" cy="1487728"/>
          </a:xfrm>
          <a:prstGeom prst="round2DiagRect">
            <a:avLst>
              <a:gd name="adj1" fmla="val 50000"/>
              <a:gd name="adj2" fmla="val 190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270156" y="3636747"/>
            <a:ext cx="1578543" cy="2104723"/>
          </a:xfrm>
          <a:prstGeom prst="round2DiagRect">
            <a:avLst>
              <a:gd name="adj1" fmla="val 50000"/>
              <a:gd name="adj2" fmla="val 164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FFFF"/>
            </a:gs>
            <a:gs pos="34000">
              <a:srgbClr val="FFFFFF"/>
            </a:gs>
            <a:gs pos="93000">
              <a:srgbClr val="97C1E4"/>
            </a:gs>
            <a:gs pos="100000">
              <a:srgbClr val="5B9D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11836760" name="Группа 92"/>
          <p:cNvGrpSpPr/>
          <p:nvPr/>
        </p:nvGrpSpPr>
        <p:grpSpPr bwMode="auto">
          <a:xfrm>
            <a:off x="5087110" y="1472853"/>
            <a:ext cx="6701219" cy="1817338"/>
            <a:chOff x="0" y="0"/>
            <a:chExt cx="6701219" cy="1817338"/>
          </a:xfrm>
        </p:grpSpPr>
        <p:sp>
          <p:nvSpPr>
            <p:cNvPr id="397641675" name="Frame 41"/>
            <p:cNvSpPr/>
            <p:nvPr/>
          </p:nvSpPr>
          <p:spPr bwMode="auto">
            <a:xfrm>
              <a:off x="0" y="0"/>
              <a:ext cx="2478350" cy="181733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700">
                <a:solidFill>
                  <a:srgbClr val="002060"/>
                </a:solidFill>
              </a:endParaRPr>
            </a:p>
          </p:txBody>
        </p:sp>
        <p:sp>
          <p:nvSpPr>
            <p:cNvPr id="1320917112" name="TextBox 76"/>
            <p:cNvSpPr txBox="1"/>
            <p:nvPr/>
          </p:nvSpPr>
          <p:spPr bwMode="auto">
            <a:xfrm>
              <a:off x="395235" y="324137"/>
              <a:ext cx="1800564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Кейс</a:t>
              </a:r>
              <a:r>
                <a:rPr lang="ru-RU" sz="14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1</a:t>
              </a:r>
            </a:p>
          </p:txBody>
        </p:sp>
        <p:sp>
          <p:nvSpPr>
            <p:cNvPr id="244394686" name="TextBox 91"/>
            <p:cNvSpPr txBox="1"/>
            <p:nvPr/>
          </p:nvSpPr>
          <p:spPr bwMode="auto">
            <a:xfrm>
              <a:off x="2633397" y="458212"/>
              <a:ext cx="4067821" cy="640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800" dirty="0">
                  <a:latin typeface="Book Antiqua"/>
                  <a:ea typeface="Book Antiqua"/>
                  <a:cs typeface="Book Antiqua"/>
                </a:rPr>
                <a:t>«Система методической работы в Спортивной школе</a:t>
              </a:r>
              <a:r>
                <a:rPr lang="ru-RU" sz="18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800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(методическая система СШ)</a:t>
              </a:r>
              <a:endParaRPr sz="1800" b="1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581233754" name="TextBox 4"/>
          <p:cNvSpPr txBox="1"/>
          <p:nvPr/>
        </p:nvSpPr>
        <p:spPr bwMode="auto">
          <a:xfrm>
            <a:off x="3973687" y="783683"/>
            <a:ext cx="4570241" cy="351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defRPr/>
            </a:pPr>
            <a:r>
              <a:rPr lang="ru-RU" sz="1800">
                <a:latin typeface="Book Antiqua"/>
                <a:ea typeface="Book Antiqua"/>
                <a:cs typeface="Book Antiqua"/>
              </a:rPr>
              <a:t>Программа работы состоит из 3 кейсов:</a:t>
            </a:r>
            <a:endParaRPr sz="1800">
              <a:latin typeface="Book Antiqua"/>
              <a:ea typeface="Book Antiqua"/>
              <a:cs typeface="Book Antiqua"/>
            </a:endParaRPr>
          </a:p>
          <a:p>
            <a:pPr algn="just">
              <a:defRPr/>
            </a:pPr>
            <a:endParaRPr sz="1800"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1408453802" name="Группа 93"/>
          <p:cNvGrpSpPr/>
          <p:nvPr/>
        </p:nvGrpSpPr>
        <p:grpSpPr bwMode="auto">
          <a:xfrm>
            <a:off x="213640" y="2870471"/>
            <a:ext cx="6117305" cy="1784781"/>
            <a:chOff x="0" y="0"/>
            <a:chExt cx="6117305" cy="1784781"/>
          </a:xfrm>
        </p:grpSpPr>
        <p:sp>
          <p:nvSpPr>
            <p:cNvPr id="379644545" name="Frame 40"/>
            <p:cNvSpPr/>
            <p:nvPr/>
          </p:nvSpPr>
          <p:spPr bwMode="auto">
            <a:xfrm>
              <a:off x="3615603" y="0"/>
              <a:ext cx="2501702" cy="1784781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372028818" name="TextBox 75"/>
            <p:cNvSpPr txBox="1"/>
            <p:nvPr/>
          </p:nvSpPr>
          <p:spPr bwMode="auto">
            <a:xfrm>
              <a:off x="3742546" y="480662"/>
              <a:ext cx="2044369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Кейс 2</a:t>
              </a:r>
              <a:endPara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745586921" name="TextBox 82"/>
            <p:cNvSpPr txBox="1"/>
            <p:nvPr/>
          </p:nvSpPr>
          <p:spPr bwMode="auto">
            <a:xfrm>
              <a:off x="0" y="474847"/>
              <a:ext cx="3615603" cy="8956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800" dirty="0">
                  <a:latin typeface="Book Antiqua"/>
                  <a:ea typeface="Book Antiqua"/>
                  <a:cs typeface="Book Antiqua"/>
                </a:rPr>
                <a:t>«Нормативное правовое регулирование в Спортивной школе</a:t>
              </a:r>
              <a:r>
                <a:rPr lang="ru-RU" sz="18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FF0000"/>
                  </a:solidFill>
                  <a:latin typeface="Book Antiqua"/>
                </a:rPr>
                <a:t>(разработка НПА в СШ)</a:t>
              </a:r>
              <a:endParaRPr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1889558" name="Группа 94"/>
          <p:cNvGrpSpPr/>
          <p:nvPr/>
        </p:nvGrpSpPr>
        <p:grpSpPr bwMode="auto">
          <a:xfrm>
            <a:off x="5149748" y="4253522"/>
            <a:ext cx="6587948" cy="1778759"/>
            <a:chOff x="0" y="0"/>
            <a:chExt cx="6587948" cy="1778759"/>
          </a:xfrm>
        </p:grpSpPr>
        <p:sp>
          <p:nvSpPr>
            <p:cNvPr id="611692285" name="Frame 39"/>
            <p:cNvSpPr/>
            <p:nvPr/>
          </p:nvSpPr>
          <p:spPr bwMode="auto">
            <a:xfrm>
              <a:off x="0" y="0"/>
              <a:ext cx="2628561" cy="1778759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700">
                  <a:solidFill>
                    <a:schemeClr val="tx1"/>
                  </a:solidFill>
                </a:rPr>
                <a:t>  </a:t>
              </a: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26909292" name="TextBox 74"/>
            <p:cNvSpPr txBox="1"/>
            <p:nvPr/>
          </p:nvSpPr>
          <p:spPr bwMode="auto">
            <a:xfrm>
              <a:off x="472936" y="585808"/>
              <a:ext cx="1800096" cy="274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Кейс 3</a:t>
              </a: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1035461956" name="TextBox 88"/>
            <p:cNvSpPr txBox="1"/>
            <p:nvPr/>
          </p:nvSpPr>
          <p:spPr bwMode="auto">
            <a:xfrm>
              <a:off x="2430662" y="553271"/>
              <a:ext cx="415728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latin typeface="Book Antiqua"/>
                  <a:ea typeface="Book Antiqua"/>
                  <a:cs typeface="Book Antiqua"/>
                </a:rPr>
                <a:t>«</a:t>
              </a:r>
              <a:r>
                <a:rPr lang="ru-RU" sz="1800" dirty="0">
                  <a:latin typeface="Book Antiqua"/>
                  <a:ea typeface="Book Antiqua"/>
                  <a:cs typeface="Book Antiqua"/>
                </a:rPr>
                <a:t>Планирование и контроль в Спортивной школе</a:t>
              </a:r>
              <a:r>
                <a:rPr lang="ru-RU" sz="180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(функции планирования , контроль деятельности)</a:t>
              </a:r>
              <a:endParaRPr sz="1800" b="1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415983424" name="TextBox 25"/>
          <p:cNvSpPr txBox="1"/>
          <p:nvPr/>
        </p:nvSpPr>
        <p:spPr bwMode="auto">
          <a:xfrm>
            <a:off x="5087109" y="241961"/>
            <a:ext cx="3597307" cy="3657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Содержание интерактива</a:t>
            </a:r>
            <a:endParaRPr/>
          </a:p>
        </p:txBody>
      </p:sp>
      <p:pic>
        <p:nvPicPr>
          <p:cNvPr id="903620609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392663" y="241962"/>
            <a:ext cx="2040394" cy="1931441"/>
          </a:xfrm>
          <a:prstGeom prst="rect">
            <a:avLst/>
          </a:prstGeom>
        </p:spPr>
      </p:pic>
      <p:sp>
        <p:nvSpPr>
          <p:cNvPr id="1713684666" name="TextBox 1713684665"/>
          <p:cNvSpPr txBox="1"/>
          <p:nvPr/>
        </p:nvSpPr>
        <p:spPr bwMode="auto">
          <a:xfrm>
            <a:off x="5769639" y="5198388"/>
            <a:ext cx="154441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latin typeface="Book Antiqua"/>
                <a:ea typeface="Book Antiqua"/>
                <a:cs typeface="Book Antiqua"/>
              </a:rPr>
              <a:t>3 встречи</a:t>
            </a:r>
            <a:endParaRPr/>
          </a:p>
        </p:txBody>
      </p:sp>
      <p:sp>
        <p:nvSpPr>
          <p:cNvPr id="938724856" name="TextBox 938724855"/>
          <p:cNvSpPr txBox="1"/>
          <p:nvPr/>
        </p:nvSpPr>
        <p:spPr bwMode="auto">
          <a:xfrm>
            <a:off x="4225187" y="3744514"/>
            <a:ext cx="154445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latin typeface="Book Antiqua"/>
                <a:ea typeface="Book Antiqua"/>
                <a:cs typeface="Book Antiqua"/>
              </a:rPr>
              <a:t>3 встречи</a:t>
            </a:r>
            <a:endParaRPr/>
          </a:p>
        </p:txBody>
      </p:sp>
      <p:sp>
        <p:nvSpPr>
          <p:cNvPr id="652259389" name="TextBox 652259388"/>
          <p:cNvSpPr txBox="1"/>
          <p:nvPr/>
        </p:nvSpPr>
        <p:spPr bwMode="auto">
          <a:xfrm>
            <a:off x="5558736" y="2303897"/>
            <a:ext cx="154445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latin typeface="Book Antiqua"/>
                <a:ea typeface="Book Antiqua"/>
                <a:cs typeface="Book Antiqua"/>
              </a:rPr>
              <a:t>3 встречи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1183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1183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45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0845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0845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8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12188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12188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FFFF"/>
            </a:gs>
            <a:gs pos="53000">
              <a:srgbClr val="FFFFFF"/>
            </a:gs>
            <a:gs pos="83000">
              <a:srgbClr val="5B9DD4"/>
            </a:gs>
            <a:gs pos="89000">
              <a:srgbClr val="5B9DD4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2923178" y="964388"/>
            <a:ext cx="6214368" cy="3677891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 l="14281" t="17486" r="19524" b="10789"/>
          <a:stretch/>
        </p:blipFill>
        <p:spPr bwMode="auto">
          <a:xfrm>
            <a:off x="768494" y="3877999"/>
            <a:ext cx="2088806" cy="282299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rcRect l="13554" t="13158" r="18894" b="12278"/>
          <a:stretch/>
        </p:blipFill>
        <p:spPr bwMode="auto">
          <a:xfrm>
            <a:off x="768638" y="240436"/>
            <a:ext cx="2226202" cy="2609315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/>
          <a:srcRect l="12717" t="8674" r="12390" b="9852"/>
          <a:stretch/>
        </p:blipFill>
        <p:spPr bwMode="auto">
          <a:xfrm>
            <a:off x="9442718" y="146264"/>
            <a:ext cx="2079180" cy="2799244"/>
          </a:xfrm>
          <a:prstGeom prst="round2DiagRect">
            <a:avLst>
              <a:gd name="adj1" fmla="val 43625"/>
              <a:gd name="adj2" fmla="val 56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6"/>
          <a:srcRect l="12059" t="12646" r="10742" b="12186"/>
          <a:stretch/>
        </p:blipFill>
        <p:spPr bwMode="auto">
          <a:xfrm>
            <a:off x="8982212" y="4196800"/>
            <a:ext cx="2781646" cy="2325950"/>
          </a:xfrm>
          <a:prstGeom prst="round2DiagRect">
            <a:avLst>
              <a:gd name="adj1" fmla="val 50000"/>
              <a:gd name="adj2" fmla="val 443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FFFF"/>
            </a:gs>
            <a:gs pos="34000">
              <a:srgbClr val="FFFFFF"/>
            </a:gs>
            <a:gs pos="93000">
              <a:srgbClr val="97C1E4"/>
            </a:gs>
            <a:gs pos="100000">
              <a:srgbClr val="5B9DD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05559667" name="Группа 92"/>
          <p:cNvGrpSpPr/>
          <p:nvPr/>
        </p:nvGrpSpPr>
        <p:grpSpPr bwMode="auto">
          <a:xfrm>
            <a:off x="4893082" y="1248421"/>
            <a:ext cx="7335797" cy="1961822"/>
            <a:chOff x="0" y="0"/>
            <a:chExt cx="7335797" cy="1961822"/>
          </a:xfrm>
        </p:grpSpPr>
        <p:sp>
          <p:nvSpPr>
            <p:cNvPr id="1397428917" name="Frame 41"/>
            <p:cNvSpPr/>
            <p:nvPr/>
          </p:nvSpPr>
          <p:spPr bwMode="auto">
            <a:xfrm>
              <a:off x="0" y="0"/>
              <a:ext cx="2716790" cy="1961823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2700">
                <a:solidFill>
                  <a:srgbClr val="002060"/>
                </a:solidFill>
              </a:endParaRPr>
            </a:p>
          </p:txBody>
        </p:sp>
        <p:sp>
          <p:nvSpPr>
            <p:cNvPr id="1175781466" name="TextBox 76"/>
            <p:cNvSpPr txBox="1"/>
            <p:nvPr/>
          </p:nvSpPr>
          <p:spPr bwMode="auto">
            <a:xfrm>
              <a:off x="433260" y="349907"/>
              <a:ext cx="1974120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</a:t>
              </a:r>
              <a:r>
                <a:rPr lang="ru-RU" sz="14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 </a:t>
              </a: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1</a:t>
              </a:r>
            </a:p>
          </p:txBody>
        </p:sp>
        <p:sp>
          <p:nvSpPr>
            <p:cNvPr id="1917617414" name="TextBox 91"/>
            <p:cNvSpPr txBox="1"/>
            <p:nvPr/>
          </p:nvSpPr>
          <p:spPr bwMode="auto">
            <a:xfrm>
              <a:off x="2876616" y="354882"/>
              <a:ext cx="4459182" cy="1239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sz="1600" b="0" dirty="0">
                  <a:latin typeface="Book Antiqua"/>
                  <a:ea typeface="Book Antiqua"/>
                  <a:cs typeface="Book Antiqua"/>
                </a:rPr>
                <a:t>«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Заместитель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директора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спортивной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школы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по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научно-методической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работе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: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функции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,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компетенции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.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Наставничество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.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Формы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и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направления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работы</a:t>
              </a:r>
              <a:r>
                <a:rPr sz="1600" b="0" dirty="0" smtClean="0">
                  <a:latin typeface="Book Antiqua"/>
                  <a:ea typeface="Book Antiqua"/>
                  <a:cs typeface="Book Antiqua"/>
                </a:rPr>
                <a:t>»</a:t>
              </a:r>
              <a:endParaRPr lang="ru-RU" sz="1600" b="0" dirty="0" smtClean="0"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600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(трудовые функции заместителя, формы управления)</a:t>
              </a:r>
              <a:endParaRPr sz="1600" b="0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653739841" name="TextBox 4"/>
          <p:cNvSpPr txBox="1"/>
          <p:nvPr/>
        </p:nvSpPr>
        <p:spPr bwMode="auto">
          <a:xfrm>
            <a:off x="3973687" y="783683"/>
            <a:ext cx="4719976" cy="351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defRPr/>
            </a:pPr>
            <a:r>
              <a:rPr lang="ru-RU" sz="1800">
                <a:latin typeface="Book Antiqua"/>
                <a:ea typeface="Book Antiqua"/>
                <a:cs typeface="Book Antiqua"/>
              </a:rPr>
              <a:t>Программа работы состоит из 3 разделов:</a:t>
            </a:r>
            <a:endParaRPr sz="1800">
              <a:latin typeface="Book Antiqua"/>
              <a:ea typeface="Book Antiqua"/>
              <a:cs typeface="Book Antiqua"/>
            </a:endParaRPr>
          </a:p>
          <a:p>
            <a:pPr algn="just">
              <a:defRPr/>
            </a:pPr>
            <a:endParaRPr sz="1800"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291634229" name="Группа 93"/>
          <p:cNvGrpSpPr/>
          <p:nvPr/>
        </p:nvGrpSpPr>
        <p:grpSpPr bwMode="auto">
          <a:xfrm>
            <a:off x="-84046" y="2752718"/>
            <a:ext cx="6910675" cy="1900190"/>
            <a:chOff x="0" y="0"/>
            <a:chExt cx="6910675" cy="1900190"/>
          </a:xfrm>
        </p:grpSpPr>
        <p:sp>
          <p:nvSpPr>
            <p:cNvPr id="29952419" name="Frame 40"/>
            <p:cNvSpPr/>
            <p:nvPr/>
          </p:nvSpPr>
          <p:spPr bwMode="auto">
            <a:xfrm>
              <a:off x="4084520" y="0"/>
              <a:ext cx="2826155" cy="1900191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7139912" name="TextBox 75"/>
            <p:cNvSpPr txBox="1"/>
            <p:nvPr/>
          </p:nvSpPr>
          <p:spPr bwMode="auto">
            <a:xfrm>
              <a:off x="4227927" y="511743"/>
              <a:ext cx="2309954" cy="304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2</a:t>
              </a:r>
              <a:endPara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58904098" name="TextBox 82"/>
            <p:cNvSpPr txBox="1"/>
            <p:nvPr/>
          </p:nvSpPr>
          <p:spPr bwMode="auto">
            <a:xfrm>
              <a:off x="0" y="505552"/>
              <a:ext cx="4084521" cy="1252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ru-RU" sz="1600" b="0" dirty="0">
                  <a:latin typeface="Book Antiqua"/>
                  <a:ea typeface="Book Antiqua"/>
                  <a:cs typeface="Book Antiqua"/>
                </a:rPr>
                <a:t>«</a:t>
              </a:r>
              <a:r>
                <a:rPr sz="1600" b="0" dirty="0" err="1">
                  <a:latin typeface="PT Astra Serif"/>
                </a:rPr>
                <a:t>Способы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определения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затруднений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специалистов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тренерского</a:t>
              </a:r>
              <a:r>
                <a:rPr sz="1600" b="0" dirty="0">
                  <a:latin typeface="PT Astra Serif"/>
                </a:rPr>
                <a:t> и </a:t>
              </a:r>
              <a:r>
                <a:rPr sz="1600" b="0" dirty="0" err="1">
                  <a:latin typeface="PT Astra Serif"/>
                </a:rPr>
                <a:t>методического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составов</a:t>
              </a:r>
              <a:r>
                <a:rPr sz="1600" b="0" dirty="0">
                  <a:latin typeface="PT Astra Serif"/>
                </a:rPr>
                <a:t>, </a:t>
              </a:r>
              <a:r>
                <a:rPr sz="1600" b="0" dirty="0" err="1">
                  <a:latin typeface="PT Astra Serif"/>
                </a:rPr>
                <a:t>новые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формы</a:t>
              </a:r>
              <a:r>
                <a:rPr sz="1600" b="0" dirty="0">
                  <a:latin typeface="PT Astra Serif"/>
                </a:rPr>
                <a:t> </a:t>
              </a:r>
              <a:r>
                <a:rPr sz="1600" b="0" dirty="0" err="1">
                  <a:latin typeface="PT Astra Serif"/>
                </a:rPr>
                <a:t>работы</a:t>
              </a:r>
              <a:r>
                <a:rPr lang="ru-RU" sz="1600" b="0" dirty="0" smtClean="0">
                  <a:latin typeface="Book Antiqua"/>
                  <a:ea typeface="Book Antiqua"/>
                  <a:cs typeface="Book Antiqua"/>
                </a:rPr>
                <a:t>»</a:t>
              </a:r>
            </a:p>
            <a:p>
              <a:pPr algn="ctr">
                <a:defRPr/>
              </a:pPr>
              <a:r>
                <a:rPr lang="ru-RU" sz="1600" dirty="0" smtClean="0">
                  <a:solidFill>
                    <a:srgbClr val="FF0000"/>
                  </a:solidFill>
                  <a:latin typeface="Book Antiqua"/>
                </a:rPr>
                <a:t>(анализ, мониторинг деятельности специалистов)</a:t>
              </a:r>
              <a:endParaRPr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5583972" name="Группа 94"/>
          <p:cNvGrpSpPr/>
          <p:nvPr/>
        </p:nvGrpSpPr>
        <p:grpSpPr bwMode="auto">
          <a:xfrm>
            <a:off x="5001406" y="4212676"/>
            <a:ext cx="7314835" cy="2022625"/>
            <a:chOff x="0" y="0"/>
            <a:chExt cx="7314835" cy="2022625"/>
          </a:xfrm>
        </p:grpSpPr>
        <p:sp>
          <p:nvSpPr>
            <p:cNvPr id="232137122" name="Frame 39"/>
            <p:cNvSpPr/>
            <p:nvPr/>
          </p:nvSpPr>
          <p:spPr bwMode="auto">
            <a:xfrm>
              <a:off x="0" y="0"/>
              <a:ext cx="2770957" cy="1927711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700">
                  <a:solidFill>
                    <a:schemeClr val="tx1"/>
                  </a:solidFill>
                </a:rPr>
                <a:t>  </a:t>
              </a: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326843313" name="TextBox 74"/>
            <p:cNvSpPr txBox="1"/>
            <p:nvPr/>
          </p:nvSpPr>
          <p:spPr bwMode="auto">
            <a:xfrm>
              <a:off x="411702" y="647197"/>
              <a:ext cx="1898044" cy="274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Раздел 3</a:t>
              </a: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439958643" name="TextBox 88"/>
            <p:cNvSpPr txBox="1"/>
            <p:nvPr/>
          </p:nvSpPr>
          <p:spPr bwMode="auto">
            <a:xfrm>
              <a:off x="2770957" y="52855"/>
              <a:ext cx="4543878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sz="1400" b="0" dirty="0">
                  <a:latin typeface="Book Antiqua"/>
                  <a:ea typeface="Book Antiqua"/>
                  <a:cs typeface="Book Antiqua"/>
                </a:rPr>
                <a:t>«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Методическое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мероприятие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как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форма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работы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по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повышению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профессионального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мастерства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специалистов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,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развитие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кадрового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потенциала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через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формирование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и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совершенствование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компетенций</a:t>
              </a:r>
              <a:r>
                <a:rPr sz="1600" b="0" dirty="0">
                  <a:latin typeface="Book Antiqua"/>
                  <a:ea typeface="Book Antiqua"/>
                  <a:cs typeface="Book Antiqua"/>
                </a:rPr>
                <a:t> </a:t>
              </a:r>
              <a:r>
                <a:rPr sz="1600" b="0" dirty="0" err="1">
                  <a:latin typeface="Book Antiqua"/>
                  <a:ea typeface="Book Antiqua"/>
                  <a:cs typeface="Book Antiqua"/>
                </a:rPr>
                <a:t>специалистов</a:t>
              </a:r>
              <a:r>
                <a:rPr sz="1600" b="0" dirty="0" smtClean="0">
                  <a:latin typeface="Book Antiqua"/>
                  <a:ea typeface="Book Antiqua"/>
                  <a:cs typeface="Book Antiqua"/>
                </a:rPr>
                <a:t>»</a:t>
              </a:r>
              <a:endParaRPr lang="ru-RU" sz="1600" b="0" dirty="0" smtClean="0"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600" dirty="0" smtClean="0">
                  <a:solidFill>
                    <a:srgbClr val="FF0000"/>
                  </a:solidFill>
                  <a:latin typeface="Book Antiqua"/>
                  <a:ea typeface="Book Antiqua"/>
                  <a:cs typeface="Book Antiqua"/>
                </a:rPr>
                <a:t>(организация мероприятий, применение новых форм)</a:t>
              </a:r>
              <a:endParaRPr sz="1400" b="0" dirty="0">
                <a:solidFill>
                  <a:srgbClr val="FF000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720304258" name="TextBox 25"/>
          <p:cNvSpPr txBox="1"/>
          <p:nvPr/>
        </p:nvSpPr>
        <p:spPr bwMode="auto">
          <a:xfrm>
            <a:off x="5087110" y="241962"/>
            <a:ext cx="3060945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Содержание курса</a:t>
            </a:r>
            <a:endParaRPr/>
          </a:p>
        </p:txBody>
      </p:sp>
      <p:sp>
        <p:nvSpPr>
          <p:cNvPr id="1697546410" name="TextBox 1697546409"/>
          <p:cNvSpPr txBox="1"/>
          <p:nvPr/>
        </p:nvSpPr>
        <p:spPr bwMode="auto">
          <a:xfrm>
            <a:off x="5589653" y="5176532"/>
            <a:ext cx="1544956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latin typeface="Book Antiqua"/>
                <a:ea typeface="Book Antiqua"/>
                <a:cs typeface="Book Antiqua"/>
              </a:rPr>
              <a:t>встречи-практикумы</a:t>
            </a:r>
            <a:endParaRPr/>
          </a:p>
        </p:txBody>
      </p:sp>
      <p:sp>
        <p:nvSpPr>
          <p:cNvPr id="1240825517" name="TextBox 1240825516"/>
          <p:cNvSpPr txBox="1"/>
          <p:nvPr/>
        </p:nvSpPr>
        <p:spPr bwMode="auto">
          <a:xfrm>
            <a:off x="4566085" y="3528417"/>
            <a:ext cx="154495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latin typeface="Book Antiqua"/>
                <a:ea typeface="Book Antiqua"/>
                <a:cs typeface="Book Antiqua"/>
              </a:rPr>
              <a:t>встречи-практикумы</a:t>
            </a:r>
          </a:p>
        </p:txBody>
      </p:sp>
      <p:sp>
        <p:nvSpPr>
          <p:cNvPr id="422545574" name="TextBox 422545573"/>
          <p:cNvSpPr txBox="1"/>
          <p:nvPr/>
        </p:nvSpPr>
        <p:spPr bwMode="auto">
          <a:xfrm>
            <a:off x="5589654" y="2033351"/>
            <a:ext cx="154495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>
                <a:latin typeface="Book Antiqua"/>
                <a:ea typeface="Book Antiqua"/>
                <a:cs typeface="Book Antiqua"/>
              </a:rPr>
              <a:t>встречи-практикумы</a:t>
            </a:r>
            <a:endParaRPr/>
          </a:p>
        </p:txBody>
      </p:sp>
      <p:pic>
        <p:nvPicPr>
          <p:cNvPr id="134147766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481818" y="241962"/>
            <a:ext cx="3026829" cy="1791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0555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0555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163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9163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5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655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655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383</Words>
  <Application>Microsoft Office PowerPoint</Application>
  <DocSecurity>0</DocSecurity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PT Astra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работы методического обеспечения на 2023 год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Оксана Александровна Глубоких</dc:creator>
  <cp:keywords/>
  <dc:description/>
  <cp:lastModifiedBy>RePack by Diakov</cp:lastModifiedBy>
  <cp:revision>73</cp:revision>
  <dcterms:created xsi:type="dcterms:W3CDTF">2021-11-10T09:16:34Z</dcterms:created>
  <dcterms:modified xsi:type="dcterms:W3CDTF">2022-10-06T04:42:10Z</dcterms:modified>
  <cp:category/>
  <dc:identifier/>
  <cp:contentStatus/>
  <dc:language/>
  <cp:version/>
</cp:coreProperties>
</file>