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9144000" cy="5143500"/>
  <p:embeddedFontLst>
    <p:embeddedFont>
      <p:font typeface="Tahoma" panose="020B0604030504040204" pitchFamily="34" charset="0"/>
      <p:regular r:id="rId24"/>
      <p:bold r:id="rId25"/>
    </p:embeddedFont>
    <p:embeddedFont>
      <p:font typeface="PT Astra Serif" panose="020A0603040505020204" pitchFamily="18" charset="-52"/>
      <p:regular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8"/>
            <a:ext cx="7772400" cy="1102518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8"/>
            <a:ext cx="2057400" cy="4388643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8"/>
            <a:ext cx="6019799" cy="438864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5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4"/>
            <a:ext cx="7772400" cy="1125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187623" y="1200150"/>
            <a:ext cx="3528391" cy="3394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932039" y="1200150"/>
            <a:ext cx="3754759" cy="3394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187623" y="1151334"/>
            <a:ext cx="3528391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187623" y="1631155"/>
            <a:ext cx="352839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860031" y="1151334"/>
            <a:ext cx="3826767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860031" y="1631155"/>
            <a:ext cx="382676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3" y="204786"/>
            <a:ext cx="2664295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995935" y="204787"/>
            <a:ext cx="4690863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187623" y="1076325"/>
            <a:ext cx="2664295" cy="3518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3" y="3600450"/>
            <a:ext cx="7488831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187623" y="459580"/>
            <a:ext cx="7488831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187623" y="4025502"/>
            <a:ext cx="7488831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187623" y="1200150"/>
            <a:ext cx="7499175" cy="339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3" y="205978"/>
            <a:ext cx="74991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48263" y="4767261"/>
            <a:ext cx="1738535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214263" y="4767261"/>
            <a:ext cx="2133599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844279" y="4767261"/>
            <a:ext cx="2671935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996024" name="Заголовок 1"/>
          <p:cNvSpPr>
            <a:spLocks noGrp="1"/>
          </p:cNvSpPr>
          <p:nvPr>
            <p:ph type="title"/>
          </p:nvPr>
        </p:nvSpPr>
        <p:spPr bwMode="auto">
          <a:xfrm>
            <a:off x="1646491" y="94736"/>
            <a:ext cx="7499174" cy="8572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ГОСУДАРСТВЕННОЕ АВТОНОМНОЕ УЧРЕЖДЕНИЕ ЯМАЛО-НЕНЕЦКОГО АВТОНОМНОГО ОКРУГА «ЦЕНТР СПОРТИВНОЙ ПОДГОТОВКИ»</a:t>
            </a:r>
            <a:endParaRPr sz="1400" b="0">
              <a:latin typeface="PT Astra Serif"/>
              <a:cs typeface="PT Astra Serif"/>
            </a:endParaRPr>
          </a:p>
          <a:p>
            <a:pPr>
              <a:defRPr/>
            </a:pPr>
            <a:endParaRPr sz="1400"/>
          </a:p>
        </p:txBody>
      </p:sp>
      <p:sp>
        <p:nvSpPr>
          <p:cNvPr id="1086519023" name="Объект 2"/>
          <p:cNvSpPr>
            <a:spLocks noGrp="1"/>
          </p:cNvSpPr>
          <p:nvPr>
            <p:ph idx="1"/>
          </p:nvPr>
        </p:nvSpPr>
        <p:spPr bwMode="auto">
          <a:xfrm>
            <a:off x="7843193" y="4567828"/>
            <a:ext cx="1244507" cy="52737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lang="ru-RU" sz="7200">
                <a:solidFill>
                  <a:schemeClr val="tx1"/>
                </a:solidFill>
                <a:latin typeface="PT Astra Serif"/>
                <a:cs typeface="PT Astra Serif"/>
              </a:rPr>
              <a:t>Встреча 2</a:t>
            </a:r>
            <a:endParaRPr sz="72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lang="ru-RU" sz="4800">
              <a:solidFill>
                <a:schemeClr val="accent1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2000">
              <a:solidFill>
                <a:schemeClr val="accent1">
                  <a:lumMod val="75000"/>
                </a:schemeClr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endParaRPr lang="ru-RU" sz="4800">
              <a:solidFill>
                <a:schemeClr val="accent1">
                  <a:lumMod val="75000"/>
                </a:schemeClr>
              </a:solidFill>
              <a:latin typeface="PT Astra Serif"/>
              <a:cs typeface="PT Astra Serif"/>
            </a:endParaRPr>
          </a:p>
        </p:txBody>
      </p:sp>
      <p:pic>
        <p:nvPicPr>
          <p:cNvPr id="91562093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261" y="94736"/>
            <a:ext cx="1174440" cy="1178892"/>
          </a:xfrm>
          <a:prstGeom prst="rect">
            <a:avLst/>
          </a:prstGeom>
        </p:spPr>
      </p:pic>
      <p:pic>
        <p:nvPicPr>
          <p:cNvPr id="1852667404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1971945" y="877103"/>
            <a:ext cx="5930529" cy="3509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1619672" y="2138669"/>
            <a:ext cx="7416824" cy="1371066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algn="l">
              <a:defRPr/>
            </a:pPr>
            <a:r>
              <a:rPr lang="ru-RU" sz="28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Наставничество устанавливается в отношении</a:t>
            </a:r>
            <a:r>
              <a:rPr lang="ru-RU" sz="2800" b="1" i="1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ru-RU" sz="2800" b="1" i="1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sz="3200" i="1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ru-RU" sz="3200" i="1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- практикантов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- руководителей, назначаемых на новый уровень управления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- участников кадрового резерва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- вновь принятых рабочих и специалистов</a:t>
            </a:r>
            <a:b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</a:b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- передачи ключевых знаний и навыков специалистам для замены коллег</a:t>
            </a:r>
            <a:b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</a:b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  на короткий период (отпуск, командировка, болезнь)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pic>
        <p:nvPicPr>
          <p:cNvPr id="1515528444" name="Рисунок 15155284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04248" y="3507854"/>
            <a:ext cx="1999649" cy="1419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894793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1835696" y="3363838"/>
            <a:ext cx="7391099" cy="7556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algn="l">
              <a:defRPr/>
            </a:pPr>
            <a:r>
              <a:rPr lang="ru-RU" sz="32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  <a:t/>
            </a:r>
            <a:br>
              <a:rPr lang="ru-RU" sz="32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</a:br>
            <a:r>
              <a:rPr lang="ru-RU" sz="26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Наставничество способствует:</a:t>
            </a:r>
            <a:r>
              <a:rPr/>
              <a:t/>
            </a:r>
            <a:br>
              <a:rPr/>
            </a:br>
            <a:endParaRPr sz="2000"/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1.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П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овышению качества подготовки и квалификации сотрудников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2.Р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азвитию профессиональных компетенций 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3.П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ередаче ценного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опыта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4.О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своению практических и теоретических основ  деятельности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5.П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олучению обратной связи от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наставников,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стимулирующей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активную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деятельность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6.С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воевременному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анализу собственных сильных и слабых сторон в безопасной ситуации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7.П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олучению своевременной помощи на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этапе интеграции в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коллектив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8.П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овышению самоуважения, уверенности в себе и позитивному отношению к своей деятельности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9.Р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азвитию способности самостоятельно и качественно выполнять возложенные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на 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сотрудника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трудовые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функции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10.С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нижению риска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профессионального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выгорания наиболее опытных 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сотрудников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— носителей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знаний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и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навыков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11.У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креплению профессионального сотрудничества всех</a:t>
            </a:r>
            <a:r>
              <a:rPr lang="ru-RU"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1400" b="0" i="0" u="none">
                <a:solidFill>
                  <a:schemeClr val="tx1"/>
                </a:solidFill>
                <a:latin typeface="PT Astra Serif"/>
                <a:ea typeface="Arial"/>
                <a:cs typeface="PT Astra Serif"/>
              </a:rPr>
              <a:t>членов коллектива</a:t>
            </a:r>
            <a:endParaRPr sz="1400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pic>
        <p:nvPicPr>
          <p:cNvPr id="705653184" name="Рисунок 70565318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5679" y="123477"/>
            <a:ext cx="2183955" cy="1215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85306" y="562431"/>
            <a:ext cx="8414566" cy="3394470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Регламентировано ли </a:t>
            </a:r>
            <a:endParaRPr sz="3000" b="1">
              <a:solidFill>
                <a:schemeClr val="accent1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Наставничество в Вашей организации?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6162643" name="Рисунок 2461626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92334" y="1779853"/>
            <a:ext cx="3154543" cy="2177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509307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1979712" y="3274367"/>
            <a:ext cx="7391099" cy="7556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lvl="0" indent="982663" algn="l">
              <a:buSzPts val="990"/>
              <a:defRPr/>
            </a:pPr>
            <a:r>
              <a:rPr lang="ru-RU" sz="2000" i="1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>
                <a:solidFill>
                  <a:schemeClr val="accent4"/>
                </a:solidFill>
              </a:rPr>
              <a:t>Перечень документов регламентирующих наставничество</a:t>
            </a:r>
            <a:r>
              <a:rPr lang="ru-RU" sz="2000" i="1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0" i="1" u="none" strike="noStrike" cap="none" spc="0">
                <a:solidFill>
                  <a:schemeClr val="bg2">
                    <a:lumMod val="25000"/>
                  </a:schemeClr>
                </a:solidFill>
                <a:latin typeface="Roboto Slab"/>
                <a:cs typeface="Roboto Slab"/>
              </a:rPr>
              <a:t/>
            </a:r>
            <a:br>
              <a:rPr lang="ru-RU" sz="2000" b="0" i="1" u="none" strike="noStrike" cap="none" spc="0">
                <a:solidFill>
                  <a:schemeClr val="bg2">
                    <a:lumMod val="25000"/>
                  </a:schemeClr>
                </a:solidFill>
                <a:latin typeface="Roboto Slab"/>
                <a:cs typeface="Roboto Slab"/>
              </a:rPr>
            </a:br>
            <a:r>
              <a:rPr lang="ru-RU" sz="2000" b="0">
                <a:latin typeface="PT Astra Serif"/>
                <a:cs typeface="PT Astra Serif"/>
              </a:rPr>
              <a:t>1.Указ президента РФ от 27 июня 2022 года № 401</a:t>
            </a:r>
            <a:br>
              <a:rPr lang="ru-RU" sz="2000" b="0">
                <a:latin typeface="PT Astra Serif"/>
                <a:cs typeface="PT Astra Serif"/>
              </a:rPr>
            </a:br>
            <a:r>
              <a:rPr lang="ru-RU" sz="2000" b="0">
                <a:latin typeface="PT Astra Serif"/>
                <a:cs typeface="PT Astra Serif"/>
              </a:rPr>
              <a:t> «О проведении в Российской федерации года педагога </a:t>
            </a:r>
            <a:br>
              <a:rPr lang="ru-RU" sz="2000" b="0">
                <a:latin typeface="PT Astra Serif"/>
                <a:cs typeface="PT Astra Serif"/>
              </a:rPr>
            </a:br>
            <a:r>
              <a:rPr lang="ru-RU" sz="2000" b="0">
                <a:latin typeface="PT Astra Serif"/>
                <a:cs typeface="PT Astra Serif"/>
              </a:rPr>
              <a:t> и наставника»</a:t>
            </a:r>
            <a:r>
              <a:rPr lang="ru-RU" sz="20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  <a:t/>
            </a:r>
            <a:br>
              <a:rPr lang="ru-RU" sz="20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</a:br>
            <a: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/>
            </a:r>
            <a:b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  <a:t>2. Приказ учреждения </a:t>
            </a:r>
            <a:b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  <a:t>3.Положение о Наставничестве учреждения</a:t>
            </a:r>
            <a:b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  <a:t>4.Программа Наставничества учреждения</a:t>
            </a:r>
            <a:b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  <a:t>5.Индивидуальный план обучения и </a:t>
            </a:r>
            <a:b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accent4"/>
                </a:solidFill>
                <a:latin typeface="PT Astra Serif"/>
                <a:cs typeface="PT Astra Serif"/>
              </a:rPr>
              <a:t>подготовки наставляемого</a:t>
            </a:r>
            <a:r>
              <a:rPr lang="ru-RU" sz="2000" b="0" i="1" u="none" strike="noStrike" cap="none" spc="0">
                <a:solidFill>
                  <a:schemeClr val="accent4"/>
                </a:solidFill>
                <a:latin typeface="Roboto Slab"/>
                <a:cs typeface="Roboto Slab"/>
              </a:rPr>
              <a:t>  </a:t>
            </a:r>
            <a:endParaRPr sz="3200" b="1">
              <a:solidFill>
                <a:schemeClr val="accent4"/>
              </a:solidFill>
            </a:endParaRPr>
          </a:p>
        </p:txBody>
      </p:sp>
      <p:pic>
        <p:nvPicPr>
          <p:cNvPr id="516858821" name="Рисунок 3"/>
          <p:cNvPicPr>
            <a:picLocks noChangeAspect="1"/>
          </p:cNvPicPr>
          <p:nvPr/>
        </p:nvPicPr>
        <p:blipFill>
          <a:blip r:embed="rId2"/>
          <a:srcRect l="9683" r="6391"/>
          <a:stretch/>
        </p:blipFill>
        <p:spPr bwMode="auto">
          <a:xfrm>
            <a:off x="7020272" y="2551587"/>
            <a:ext cx="1944216" cy="147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en-US" sz="28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Действия наставника:</a:t>
            </a:r>
            <a:endParaRPr sz="2800" b="1" i="1">
              <a:solidFill>
                <a:schemeClr val="bg2">
                  <a:lumMod val="25000"/>
                  <a:lumOff val="7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определить критерии оценивания сотрудника</a:t>
            </a:r>
            <a:endParaRPr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понаблюдать</a:t>
            </a:r>
            <a:endParaRPr/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оценить и сравнить со стандартом (выше разработанным критериям)</a:t>
            </a:r>
            <a:endParaRPr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сформулировать цель и программу обучения,</a:t>
            </a:r>
            <a:endParaRPr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начать обучение (стажировку)</a:t>
            </a:r>
            <a:endParaRPr lang="ru-RU"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</p:txBody>
      </p:sp>
      <p:pic>
        <p:nvPicPr>
          <p:cNvPr id="1215277605" name="Рисунок 12152776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96021" y="1056788"/>
            <a:ext cx="2185866" cy="2850547"/>
          </a:xfrm>
          <a:prstGeom prst="rect">
            <a:avLst/>
          </a:prstGeom>
        </p:spPr>
      </p:pic>
      <p:sp>
        <p:nvSpPr>
          <p:cNvPr id="1702128387" name="Объект 3"/>
          <p:cNvSpPr>
            <a:spLocks noGrp="1"/>
          </p:cNvSpPr>
          <p:nvPr>
            <p:ph sz="half" idx="2"/>
          </p:nvPr>
        </p:nvSpPr>
        <p:spPr bwMode="auto">
          <a:xfrm>
            <a:off x="323528" y="3995441"/>
            <a:ext cx="8640960" cy="833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Какого действия Наставника не хватает в выше указанном списке?</a:t>
            </a:r>
            <a:endParaRPr sz="2200" b="1">
              <a:solidFill>
                <a:schemeClr val="accent1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978140" y="188770"/>
            <a:ext cx="7391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en-US" sz="28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Действия наставника:</a:t>
            </a:r>
            <a:endParaRPr sz="2800" b="1" i="1">
              <a:solidFill>
                <a:schemeClr val="bg2">
                  <a:lumMod val="25000"/>
                  <a:lumOff val="7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 bwMode="auto">
          <a:xfrm>
            <a:off x="1188820" y="1661166"/>
            <a:ext cx="5333968" cy="2151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определить критерии оценивания сотрудника</a:t>
            </a:r>
            <a:endParaRPr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понаблюдать</a:t>
            </a:r>
            <a:endParaRPr/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оценить и сравнить с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о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 стандартом (выше разработанным критериям)</a:t>
            </a:r>
            <a:endParaRPr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сформулировать цель и программу обучения</a:t>
            </a:r>
            <a:endParaRPr sz="18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начать обучение (стажировку)</a:t>
            </a:r>
            <a:endParaRPr lang="ru-RU" sz="180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 </a:t>
            </a:r>
            <a:r>
              <a:rPr lang="en-US" sz="1800" b="0" i="0" u="none" strike="noStrike" cap="none" spc="0">
                <a:solidFill>
                  <a:srgbClr val="FF0000"/>
                </a:solidFill>
                <a:latin typeface="PT Astra Serif"/>
                <a:cs typeface="PT Astra Serif"/>
              </a:rPr>
              <a:t>оценка и подведение итогов работы с обратной связью</a:t>
            </a:r>
            <a:endParaRPr sz="1800" b="0" i="0" u="none" strike="noStrike" cap="none" spc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pic>
        <p:nvPicPr>
          <p:cNvPr id="1215277605" name="Рисунок 12152776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96021" y="1056788"/>
            <a:ext cx="2185866" cy="2850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2" y="205977"/>
            <a:ext cx="7499174" cy="857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/>
              <a:t> 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Навыки наставничества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>
                <a:solidFill>
                  <a:schemeClr val="tx1"/>
                </a:solidFill>
                <a:latin typeface="PT Astra Serif"/>
                <a:cs typeface="PT Astra Serif"/>
              </a:rPr>
              <a:t>Какими навыками должен обладать Наставник?</a:t>
            </a:r>
            <a:endParaRPr/>
          </a:p>
          <a:p>
            <a:pPr marL="0" indent="0" algn="ctr">
              <a:buFont typeface="Arial"/>
              <a:buNone/>
              <a:defRPr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618634293" name="Рисунок 6186342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368" y="2134811"/>
            <a:ext cx="1390649" cy="1525146"/>
          </a:xfrm>
          <a:prstGeom prst="rect">
            <a:avLst/>
          </a:prstGeom>
        </p:spPr>
      </p:pic>
      <p:pic>
        <p:nvPicPr>
          <p:cNvPr id="128206375" name="Рисунок 12820637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5703" y="2621217"/>
            <a:ext cx="1266824" cy="1476374"/>
          </a:xfrm>
          <a:prstGeom prst="rect">
            <a:avLst/>
          </a:prstGeom>
        </p:spPr>
      </p:pic>
      <p:pic>
        <p:nvPicPr>
          <p:cNvPr id="833314597" name="Рисунок 83331459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33713" y="2134811"/>
            <a:ext cx="1200150" cy="1323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468779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2411760" y="1851670"/>
            <a:ext cx="7391099" cy="7556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algn="l">
              <a:defRPr/>
            </a:pPr>
            <a:r>
              <a:rPr lang="ru-RU" sz="32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5 навыков наставничества</a:t>
            </a:r>
            <a:r>
              <a:rPr lang="ru-RU" sz="32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  <a:t/>
            </a:r>
            <a:br>
              <a:rPr lang="ru-RU" sz="32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</a:br>
            <a:r>
              <a:rPr lang="ru-RU" sz="32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  <a:t/>
            </a:r>
            <a:br>
              <a:rPr lang="ru-RU" sz="3200" b="0" i="1" u="none" strike="noStrike" cap="none" spc="0">
                <a:solidFill>
                  <a:schemeClr val="bg2">
                    <a:lumMod val="25000"/>
                    <a:lumOff val="75000"/>
                  </a:schemeClr>
                </a:solidFill>
                <a:latin typeface="Roboto Slab"/>
                <a:cs typeface="Roboto Slab"/>
              </a:rPr>
            </a:b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1. Покажи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2. Расскажи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3. Сделай вместе</a:t>
            </a:r>
            <a:endParaRPr sz="1800" b="0" i="0" u="none" strike="noStrike" cap="none" spc="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4. Дай сделать самому и предоставь обратную связь</a:t>
            </a:r>
            <a:b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</a:b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cs typeface="PT Astra Serif"/>
              </a:rPr>
              <a:t>5. Дай сделать самому и провести самостоятельный анализ</a:t>
            </a:r>
            <a:endParaRPr sz="1600" b="0" i="1" u="none" strike="noStrike" cap="none" spc="0">
              <a:solidFill>
                <a:schemeClr val="tx1"/>
              </a:solidFill>
              <a:latin typeface="Roboto Slab"/>
              <a:cs typeface="Roboto Slab"/>
            </a:endParaRPr>
          </a:p>
        </p:txBody>
      </p:sp>
      <p:pic>
        <p:nvPicPr>
          <p:cNvPr id="685071579" name="Рисунок 6850715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2240" y="2626962"/>
            <a:ext cx="2080467" cy="1188725"/>
          </a:xfrm>
          <a:prstGeom prst="rect">
            <a:avLst/>
          </a:prstGeom>
        </p:spPr>
      </p:pic>
      <p:pic>
        <p:nvPicPr>
          <p:cNvPr id="1753451418" name="Рисунок 1753451417"/>
          <p:cNvPicPr>
            <a:picLocks noChangeAspect="1"/>
          </p:cNvPicPr>
          <p:nvPr/>
        </p:nvPicPr>
        <p:blipFill>
          <a:blip r:embed="rId3"/>
          <a:srcRect b="7542"/>
          <a:stretch/>
        </p:blipFill>
        <p:spPr bwMode="auto">
          <a:xfrm>
            <a:off x="856113" y="2248670"/>
            <a:ext cx="1344580" cy="1510255"/>
          </a:xfrm>
          <a:prstGeom prst="rect">
            <a:avLst/>
          </a:prstGeom>
        </p:spPr>
      </p:pic>
      <p:pic>
        <p:nvPicPr>
          <p:cNvPr id="720881876" name="Рисунок 7208818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79901" y="2948636"/>
            <a:ext cx="1732063" cy="1299047"/>
          </a:xfrm>
          <a:prstGeom prst="rect">
            <a:avLst/>
          </a:prstGeom>
        </p:spPr>
      </p:pic>
      <p:pic>
        <p:nvPicPr>
          <p:cNvPr id="1379130784" name="Рисунок 137913078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72000" y="3058288"/>
            <a:ext cx="1800792" cy="1079742"/>
          </a:xfrm>
          <a:prstGeom prst="rect">
            <a:avLst/>
          </a:prstGeom>
        </p:spPr>
      </p:pic>
      <p:pic>
        <p:nvPicPr>
          <p:cNvPr id="969516418" name="Рисунок 9695164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36696" y="809972"/>
            <a:ext cx="1656429" cy="971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1475656" y="372562"/>
            <a:ext cx="7391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ru-RU" sz="36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Методы наставничества:</a:t>
            </a:r>
            <a:endParaRPr sz="3600" b="1" i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62826" y="835837"/>
            <a:ext cx="8224872" cy="2681098"/>
          </a:xfrm>
        </p:spPr>
        <p:txBody>
          <a:bodyPr spcFirstLastPara="1" vertOverflow="overflow" horzOverflow="clip" vert="horz" wrap="square" lIns="91423" tIns="91423" rIns="91423" bIns="91423" numCol="1" spcCol="0" rtlCol="0" fromWordArt="0" anchor="t" anchorCtr="0" forceAA="0" compatLnSpc="0">
            <a:normAutofit/>
          </a:bodyPr>
          <a:lstStyle/>
          <a:p>
            <a:pPr marL="152399" indent="0" algn="just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>
              <a:solidFill>
                <a:schemeClr val="tx1"/>
              </a:solidFill>
              <a:latin typeface="Tahoma"/>
              <a:cs typeface="Tahoma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Демонстрация               Рекомендация            Инструкция</a:t>
            </a:r>
            <a:endParaRPr sz="2200">
              <a:latin typeface="PT Astra Serif"/>
              <a:cs typeface="PT Astra Serif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  <a:p>
            <a:pPr marL="152399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/>
          </a:p>
        </p:txBody>
      </p:sp>
      <p:pic>
        <p:nvPicPr>
          <p:cNvPr id="1390484044" name="Рисунок 13904840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21478" y="2176386"/>
            <a:ext cx="1334305" cy="943894"/>
          </a:xfrm>
          <a:prstGeom prst="rect">
            <a:avLst/>
          </a:prstGeom>
        </p:spPr>
      </p:pic>
      <p:pic>
        <p:nvPicPr>
          <p:cNvPr id="2014671059" name="Рисунок 201467105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95936" y="2715766"/>
            <a:ext cx="1581036" cy="943894"/>
          </a:xfrm>
          <a:prstGeom prst="rect">
            <a:avLst/>
          </a:prstGeom>
        </p:spPr>
      </p:pic>
      <p:pic>
        <p:nvPicPr>
          <p:cNvPr id="1548523501" name="Рисунок 154852350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638" y="2176386"/>
            <a:ext cx="1285371" cy="943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614576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978138" y="80136"/>
            <a:ext cx="7391099" cy="7556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ru-RU" sz="26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Методы наставничества</a:t>
            </a:r>
            <a:endParaRPr sz="3200" b="1" i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981527" name="Текст 2"/>
          <p:cNvSpPr>
            <a:spLocks noGrp="1"/>
          </p:cNvSpPr>
          <p:nvPr>
            <p:ph type="body" idx="1"/>
          </p:nvPr>
        </p:nvSpPr>
        <p:spPr bwMode="auto">
          <a:xfrm>
            <a:off x="894543" y="835835"/>
            <a:ext cx="8224870" cy="2681097"/>
          </a:xfrm>
        </p:spPr>
        <p:txBody>
          <a:bodyPr spcFirstLastPara="1" vertOverflow="overflow" horzOverflow="clip" vert="horz" wrap="square" lIns="91422" tIns="91422" rIns="91422" bIns="91422" numCol="1" spcCol="0" rtlCol="0" fromWordArt="0" anchor="t" anchorCtr="0" forceAA="0" compatLnSpc="0">
            <a:normAutofit/>
          </a:bodyPr>
          <a:lstStyle/>
          <a:p>
            <a:pPr marL="152398" indent="0" algn="ctr">
              <a:buClr>
                <a:schemeClr val="dk1"/>
              </a:buClr>
              <a:buSzPts val="1200"/>
              <a:buFont typeface="Roboto"/>
              <a:buNone/>
              <a:defRPr/>
            </a:pPr>
            <a:r>
              <a:rPr lang="ru-RU" sz="3600">
                <a:solidFill>
                  <a:schemeClr val="tx1"/>
                </a:solidFill>
                <a:latin typeface="PT Astra Serif"/>
                <a:cs typeface="PT Astra Serif"/>
              </a:rPr>
              <a:t>Какие методы наставничества используются в Вашем учреждении? </a:t>
            </a:r>
            <a:endParaRPr sz="36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152398" indent="0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</p:txBody>
      </p:sp>
      <p:pic>
        <p:nvPicPr>
          <p:cNvPr id="46588896" name="Рисунок 465888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27419" y="2139702"/>
            <a:ext cx="2292535" cy="2190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Какому коду и уровню квалификации соответствует занимаемая Вами должность</a:t>
            </a:r>
            <a:r>
              <a:rPr lang="ru-RU" sz="220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lang="ru-RU"/>
          </a:p>
        </p:txBody>
      </p:sp>
      <p:sp>
        <p:nvSpPr>
          <p:cNvPr id="908620237" name="Объект 2"/>
          <p:cNvSpPr>
            <a:spLocks noGrp="1"/>
          </p:cNvSpPr>
          <p:nvPr>
            <p:ph sz="half" idx="1"/>
          </p:nvPr>
        </p:nvSpPr>
        <p:spPr bwMode="auto">
          <a:xfrm>
            <a:off x="1187622" y="1200150"/>
            <a:ext cx="3528390" cy="33944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1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b="1">
                <a:latin typeface="PT Astra Serif"/>
                <a:cs typeface="PT Astra Serif"/>
              </a:rPr>
              <a:t>Профессиональный стандарт инструктора- методиста</a:t>
            </a:r>
            <a:endParaRPr b="1"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A3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B4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C4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D5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E6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F6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G7</a:t>
            </a:r>
            <a:endParaRPr>
              <a:latin typeface="PT Astra Serif"/>
              <a:cs typeface="PT Astra Serif"/>
            </a:endParaRPr>
          </a:p>
        </p:txBody>
      </p:sp>
      <p:sp>
        <p:nvSpPr>
          <p:cNvPr id="1377900470" name="Объект 3"/>
          <p:cNvSpPr>
            <a:spLocks noGrp="1"/>
          </p:cNvSpPr>
          <p:nvPr>
            <p:ph sz="half" idx="2"/>
          </p:nvPr>
        </p:nvSpPr>
        <p:spPr bwMode="auto">
          <a:xfrm>
            <a:off x="4932038" y="1200150"/>
            <a:ext cx="3754758" cy="33944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1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b="1">
                <a:latin typeface="PT Astra Serif"/>
                <a:cs typeface="PT Astra Serif"/>
              </a:rPr>
              <a:t>Профессиональный стандарт Руководителя организации(подразделения)</a:t>
            </a:r>
            <a:endParaRPr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A6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B6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C6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D6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E7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F7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G7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>
                <a:solidFill>
                  <a:srgbClr val="FF0000"/>
                </a:solidFill>
                <a:latin typeface="PT Astra Serif"/>
                <a:cs typeface="PT Astra Serif"/>
              </a:rPr>
              <a:t>H8</a:t>
            </a:r>
            <a:endParaRPr>
              <a:latin typeface="PT Astra Serif"/>
              <a:cs typeface="PT Astra Serif"/>
            </a:endParaRPr>
          </a:p>
        </p:txBody>
      </p:sp>
      <p:pic>
        <p:nvPicPr>
          <p:cNvPr id="447202311" name="Рисунок 4472023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98720" y="2301874"/>
            <a:ext cx="2076978" cy="2076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860891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978138" y="80136"/>
            <a:ext cx="7391099" cy="7556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ru-RU" sz="2600" b="1" i="1" u="none" strike="noStrike" cap="none" spc="0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Современные методы наставничества:</a:t>
            </a:r>
            <a:endParaRPr sz="3200" b="1" i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2701087" name="Текст 2"/>
          <p:cNvSpPr>
            <a:spLocks noGrp="1"/>
          </p:cNvSpPr>
          <p:nvPr>
            <p:ph type="body" idx="1"/>
          </p:nvPr>
        </p:nvSpPr>
        <p:spPr bwMode="auto">
          <a:xfrm>
            <a:off x="862825" y="835836"/>
            <a:ext cx="8224870" cy="2681097"/>
          </a:xfrm>
        </p:spPr>
        <p:txBody>
          <a:bodyPr spcFirstLastPara="1" vertOverflow="overflow" horzOverflow="clip" vert="horz" wrap="square" lIns="91422" tIns="91422" rIns="91422" bIns="91422" numCol="1" spcCol="0" rtlCol="0" fromWordArt="0" anchor="t" anchorCtr="0" forceAA="0" compatLnSpc="0">
            <a:normAutofit fontScale="25000" lnSpcReduction="20000"/>
          </a:bodyPr>
          <a:lstStyle/>
          <a:p>
            <a:pPr marL="152398" indent="0" algn="ctr">
              <a:buClr>
                <a:schemeClr val="dk1"/>
              </a:buClr>
              <a:buSzPts val="1200"/>
              <a:buNone/>
              <a:defRPr/>
            </a:pPr>
            <a:r>
              <a:rPr lang="ru-RU" sz="6000" b="1" i="1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Тьюторинг –</a:t>
            </a:r>
            <a:r>
              <a:rPr lang="ru-RU" sz="60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сопровождение и помощь стажеру на всем пути обучения.</a:t>
            </a: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r>
              <a:rPr lang="ru-RU" sz="6000" b="1" i="1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Модерация-</a:t>
            </a:r>
            <a:r>
              <a:rPr lang="ru-RU" sz="60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метод, при котором решаются вопросы развития коллектива и организации взаимодействия и сотрудничества его участников. </a:t>
            </a: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r>
              <a:rPr lang="ru-RU" sz="6000" b="1" i="1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Ментарство – </a:t>
            </a:r>
            <a:r>
              <a:rPr lang="ru-RU" sz="60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целенаправленная передача опыта более опытным сотрудником стажеру по типу «делай как я».</a:t>
            </a: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r>
              <a:rPr lang="ru-RU" sz="6000" b="1" i="1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Супервайзинг- </a:t>
            </a:r>
            <a:r>
              <a:rPr lang="ru-RU" sz="60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метод взаимодействия, при котором производится контроль за исполнением трудовых функций стажером.</a:t>
            </a: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r>
              <a:rPr lang="ru-RU" sz="60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 </a:t>
            </a:r>
            <a:endParaRPr sz="6000" b="0" i="0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  <a:p>
            <a:pPr marL="0" indent="0" algn="ctr">
              <a:buNone/>
              <a:defRPr/>
            </a:pPr>
            <a:r>
              <a:rPr lang="ru-RU" sz="6000" b="1" i="1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Нетворкинг</a:t>
            </a:r>
            <a:r>
              <a:rPr lang="ru-RU" sz="6000" b="1" i="1">
                <a:latin typeface="PT Astra Serif"/>
                <a:cs typeface="PT Astra Serif"/>
              </a:rPr>
              <a:t>-</a:t>
            </a:r>
            <a:r>
              <a:rPr lang="ru-RU" sz="6000">
                <a:latin typeface="PT Astra Serif"/>
                <a:cs typeface="PT Astra Serif"/>
              </a:rPr>
              <a:t>метод, который п</a:t>
            </a:r>
            <a:r>
              <a:rPr sz="6000" b="0" i="0" u="none">
                <a:solidFill>
                  <a:srgbClr val="333333"/>
                </a:solidFill>
                <a:latin typeface="PT Astra Serif"/>
                <a:ea typeface="Arial"/>
                <a:cs typeface="PT Astra Serif"/>
              </a:rPr>
              <a:t>редполагает желание наставника отдавать: вы делитесь с человеком своими знаниями и опытом, стараясь быть ему полезным. Однако, чтобы выстроить прочные нетворкинг-связи, которые долго будут оставаться полезными, нужно выстраивать взаимовыгодное общение: вы получаете и отдаете в ответ.</a:t>
            </a:r>
            <a:endParaRPr sz="6000"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endParaRPr sz="6000" b="1" i="1"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None/>
              <a:defRPr/>
            </a:pPr>
            <a:r>
              <a:rPr lang="ru-RU" sz="6000" b="1" i="1">
                <a:latin typeface="PT Astra Serif"/>
                <a:cs typeface="PT Astra Serif"/>
              </a:rPr>
              <a:t>Коучинг-</a:t>
            </a:r>
            <a:r>
              <a:rPr lang="ru-RU" sz="6000" b="0" i="0">
                <a:latin typeface="PT Astra Serif"/>
                <a:cs typeface="PT Astra Serif"/>
              </a:rPr>
              <a:t>содействие повышению результативности, обучению и развитию другого человека.</a:t>
            </a:r>
            <a:endParaRPr sz="6000" b="1" i="1" u="none" strike="noStrike" cap="none" spc="0">
              <a:solidFill>
                <a:schemeClr val="dk1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181246" name="Google Shape;102;p19"/>
          <p:cNvSpPr txBox="1">
            <a:spLocks noGrp="1"/>
          </p:cNvSpPr>
          <p:nvPr>
            <p:ph type="title"/>
          </p:nvPr>
        </p:nvSpPr>
        <p:spPr bwMode="auto">
          <a:xfrm>
            <a:off x="978138" y="80136"/>
            <a:ext cx="7391099" cy="7556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ru-RU" sz="3200" b="1" i="1">
                <a:solidFill>
                  <a:schemeClr val="accent2">
                    <a:lumMod val="75000"/>
                  </a:schemeClr>
                </a:solidFill>
              </a:rPr>
              <a:t>Домашнее задание </a:t>
            </a:r>
            <a:endParaRPr sz="3200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7730142" name="Текст 2"/>
          <p:cNvSpPr>
            <a:spLocks noGrp="1"/>
          </p:cNvSpPr>
          <p:nvPr>
            <p:ph type="body" idx="1"/>
          </p:nvPr>
        </p:nvSpPr>
        <p:spPr bwMode="auto">
          <a:xfrm>
            <a:off x="640342" y="974885"/>
            <a:ext cx="8224870" cy="3439985"/>
          </a:xfrm>
        </p:spPr>
        <p:txBody>
          <a:bodyPr spcFirstLastPara="1" vertOverflow="overflow" horzOverflow="clip" vert="horz" wrap="square" lIns="91422" tIns="91422" rIns="91422" bIns="91422" numCol="1" spcCol="0" rtlCol="0" fromWordArt="0" anchor="t" anchorCtr="0" forceAA="0" compatLnSpc="0">
            <a:normAutofit fontScale="52500" lnSpcReduction="20000"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ru-RU" sz="2800">
                <a:highlight>
                  <a:srgbClr val="FFFFFF"/>
                </a:highlight>
                <a:latin typeface="PT Astra Serif"/>
                <a:cs typeface="PT Astra Serif"/>
              </a:rPr>
              <a:t>Провести анализ коллектива на звания «Наставник» и «Наставляемый» (есть или нет, сколько человек)</a:t>
            </a:r>
            <a:endParaRPr sz="2800">
              <a:highlight>
                <a:srgbClr val="FFFFFF"/>
              </a:highlight>
            </a:endParaRPr>
          </a:p>
          <a:p>
            <a:pPr marL="152398" indent="0">
              <a:buClr>
                <a:schemeClr val="dk1"/>
              </a:buClr>
              <a:buSzPts val="1200"/>
              <a:buNone/>
              <a:defRPr/>
            </a:pPr>
            <a:endParaRPr sz="2800">
              <a:highlight>
                <a:srgbClr val="FFFF00"/>
              </a:highlight>
              <a:latin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ru-RU" sz="2800">
                <a:highlight>
                  <a:srgbClr val="FFFFFF"/>
                </a:highlight>
                <a:latin typeface="PT Astra Serif"/>
                <a:cs typeface="PT Astra Serif"/>
              </a:rPr>
              <a:t>Направить инструменты используемые для определения «Наставника» и «Наставляемого» (если нет, то разработать)</a:t>
            </a:r>
            <a:endParaRPr sz="2800">
              <a:highlight>
                <a:srgbClr val="FFFFFF"/>
              </a:highlight>
              <a:latin typeface="PT Astra Serif"/>
              <a:cs typeface="PT Astra Serif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endParaRPr sz="2800"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ru-RU" sz="2800">
                <a:highlight>
                  <a:srgbClr val="FFFFFF"/>
                </a:highlight>
                <a:latin typeface="PT Astra Serif"/>
                <a:cs typeface="PT Astra Serif"/>
              </a:rPr>
              <a:t>Направить  документы регламентирующие «Наставничество» в Вашем учреждении (если отсутствует, то подготовить проект)</a:t>
            </a:r>
            <a:endParaRPr sz="2800">
              <a:highlight>
                <a:srgbClr val="FFFFFF"/>
              </a:highlight>
              <a:latin typeface="PT Astra Serif"/>
              <a:cs typeface="PT Astra Serif"/>
            </a:endParaRPr>
          </a:p>
          <a:p>
            <a:pPr marL="152397" indent="0" algn="l">
              <a:buClr>
                <a:schemeClr val="dk1"/>
              </a:buClr>
              <a:buSzPts val="1200"/>
              <a:buFont typeface="Roboto"/>
              <a:buNone/>
              <a:defRPr/>
            </a:pPr>
            <a:endParaRPr sz="2800"/>
          </a:p>
          <a:p>
            <a:pPr algn="l"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ru-RU" sz="2800">
                <a:solidFill>
                  <a:schemeClr val="tx1"/>
                </a:solidFill>
                <a:latin typeface="PT Astra Serif"/>
                <a:cs typeface="PT Astra Serif"/>
              </a:rPr>
              <a:t>Разработать Опрос среди молодых специалистов (подопечных) для выявления проблем в деятельности и оказание конкретной методической помощи</a:t>
            </a:r>
            <a:endParaRPr sz="28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152397" indent="0" algn="l">
              <a:buClr>
                <a:schemeClr val="dk1"/>
              </a:buClr>
              <a:buSzPts val="1200"/>
              <a:buFont typeface="Roboto"/>
              <a:buNone/>
              <a:defRPr/>
            </a:pPr>
            <a:endParaRPr sz="2800"/>
          </a:p>
          <a:p>
            <a:pPr algn="l">
              <a:buClr>
                <a:schemeClr val="dk1"/>
              </a:buClr>
              <a:buSzPts val="1200"/>
              <a:buFont typeface="Arial"/>
              <a:buChar char="–"/>
              <a:defRPr/>
            </a:pPr>
            <a:r>
              <a:rPr lang="ru-RU" sz="2800">
                <a:solidFill>
                  <a:schemeClr val="tx1"/>
                </a:solidFill>
                <a:latin typeface="PT Astra Serif"/>
                <a:cs typeface="PT Astra Serif"/>
              </a:rPr>
              <a:t>Разработать Опрос для выявления потенциальных наставников и его компетенций в вашей организации</a:t>
            </a:r>
            <a:endParaRPr lang="ru-RU" sz="22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152397" indent="0" algn="l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22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0" indent="0" algn="l">
              <a:buClr>
                <a:schemeClr val="dk1"/>
              </a:buClr>
              <a:buSzPts val="1200"/>
              <a:buFont typeface="Arial"/>
              <a:buNone/>
              <a:defRPr/>
            </a:pPr>
            <a:endParaRPr lang="ru-RU" sz="22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0" indent="0" algn="l">
              <a:buClr>
                <a:schemeClr val="dk1"/>
              </a:buClr>
              <a:buSzPts val="1200"/>
              <a:buFont typeface="Arial"/>
              <a:buNone/>
              <a:defRPr/>
            </a:pPr>
            <a:endParaRPr sz="2200">
              <a:solidFill>
                <a:schemeClr val="tx1"/>
              </a:solidFill>
              <a:highlight>
                <a:srgbClr val="FFFF00"/>
              </a:highlight>
              <a:latin typeface="PT Astra Serif"/>
              <a:cs typeface="PT Astra Serif"/>
            </a:endParaRPr>
          </a:p>
          <a:p>
            <a:pPr marL="0" indent="0" algn="ctr"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2600">
                <a:solidFill>
                  <a:schemeClr val="tx1"/>
                </a:solidFill>
                <a:latin typeface="PT Astra Serif"/>
                <a:cs typeface="PT Astra Serif"/>
              </a:rPr>
              <a:t>Электронная почта: </a:t>
            </a:r>
            <a:r>
              <a:rPr lang="en-US" sz="2600">
                <a:solidFill>
                  <a:schemeClr val="tx1"/>
                </a:solidFill>
                <a:latin typeface="PT Astra Serif"/>
                <a:cs typeface="PT Astra Serif"/>
              </a:rPr>
              <a:t>mamontova-1990@list.ru</a:t>
            </a:r>
            <a:endParaRPr sz="26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152398" indent="0" algn="l">
              <a:buClr>
                <a:schemeClr val="dk1"/>
              </a:buClr>
              <a:buSzPts val="1200"/>
              <a:buFont typeface="Roboto"/>
              <a:buNone/>
              <a:defRPr/>
            </a:pPr>
            <a:endParaRPr lang="ru-RU" sz="1200" b="0" i="0" u="none" strike="noStrike" cap="none" spc="0">
              <a:solidFill>
                <a:schemeClr val="dk1"/>
              </a:solidFill>
              <a:latin typeface="Roboto"/>
              <a:cs typeface="Roboto"/>
            </a:endParaRPr>
          </a:p>
        </p:txBody>
      </p:sp>
      <p:pic>
        <p:nvPicPr>
          <p:cNvPr id="1768088675" name="Рисунок 1768088674"/>
          <p:cNvPicPr>
            <a:picLocks noChangeAspect="1"/>
          </p:cNvPicPr>
          <p:nvPr/>
        </p:nvPicPr>
        <p:blipFill>
          <a:blip r:embed="rId2"/>
          <a:srcRect l="17807" t="17901" r="16140" b="24073"/>
          <a:stretch/>
        </p:blipFill>
        <p:spPr bwMode="auto">
          <a:xfrm>
            <a:off x="8244408" y="4389240"/>
            <a:ext cx="743923" cy="65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4083501" name="Текст 2"/>
          <p:cNvSpPr>
            <a:spLocks noGrp="1"/>
          </p:cNvSpPr>
          <p:nvPr>
            <p:ph type="body" idx="1"/>
          </p:nvPr>
        </p:nvSpPr>
        <p:spPr bwMode="auto">
          <a:xfrm>
            <a:off x="504062" y="802903"/>
            <a:ext cx="8360833" cy="3439983"/>
          </a:xfrm>
        </p:spPr>
        <p:txBody>
          <a:bodyPr spcFirstLastPara="1" vertOverflow="overflow" horzOverflow="clip" vert="horz" wrap="square" lIns="91422" tIns="91422" rIns="91422" bIns="91422" numCol="1" spcCol="0" rtlCol="0" fromWordArt="0" anchor="t" anchorCtr="0" forceAA="0" compatLnSpc="0">
            <a:normAutofit/>
          </a:bodyPr>
          <a:lstStyle/>
          <a:p>
            <a:pPr marL="0" indent="0" algn="l">
              <a:buClr>
                <a:schemeClr val="dk1"/>
              </a:buClr>
              <a:buSzPts val="1200"/>
              <a:buFont typeface="Arial"/>
              <a:buNone/>
              <a:defRPr/>
            </a:pPr>
            <a:endParaRPr sz="2400">
              <a:solidFill>
                <a:schemeClr val="tx1"/>
              </a:solidFill>
              <a:latin typeface="PT Astra Serif"/>
              <a:cs typeface="PT Astra Serif"/>
            </a:endParaRPr>
          </a:p>
          <a:p>
            <a:pPr marL="0" indent="0" algn="l">
              <a:buClr>
                <a:schemeClr val="dk1"/>
              </a:buClr>
              <a:buSzPts val="1200"/>
              <a:buFont typeface="Arial"/>
              <a:buNone/>
              <a:defRPr/>
            </a:pPr>
            <a:endParaRPr sz="2200">
              <a:solidFill>
                <a:schemeClr val="tx1"/>
              </a:solidFill>
              <a:highlight>
                <a:srgbClr val="FFFF00"/>
              </a:highlight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Font typeface="Roboto"/>
              <a:buNone/>
              <a:defRPr/>
            </a:pPr>
            <a:r>
              <a:rPr lang="ru-RU" sz="3000" b="1" i="0" u="none" strike="noStrike" cap="none" spc="0">
                <a:solidFill>
                  <a:srgbClr val="002060"/>
                </a:solidFill>
                <a:latin typeface="PT Astra Serif"/>
                <a:cs typeface="PT Astra Serif"/>
              </a:rPr>
              <a:t>По указу Президента Российской Федерации </a:t>
            </a:r>
            <a:endParaRPr sz="3000" b="1" i="0" u="none" strike="noStrike" cap="none" spc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152397" indent="0" algn="ctr">
              <a:buClr>
                <a:schemeClr val="dk1"/>
              </a:buClr>
              <a:buSzPts val="1200"/>
              <a:buFont typeface="Roboto"/>
              <a:buNone/>
              <a:defRPr/>
            </a:pPr>
            <a:r>
              <a:rPr lang="ru-RU" sz="3000" b="1" i="0" u="none" strike="noStrike" cap="none" spc="0">
                <a:solidFill>
                  <a:srgbClr val="002060"/>
                </a:solidFill>
                <a:latin typeface="PT Astra Serif"/>
                <a:cs typeface="PT Astra Serif"/>
              </a:rPr>
              <a:t>2023 </a:t>
            </a:r>
            <a:r>
              <a:rPr lang="ru-RU" sz="3200" b="1" i="0" u="none" strike="noStrike" cap="none" spc="0">
                <a:solidFill>
                  <a:srgbClr val="002060"/>
                </a:solidFill>
                <a:latin typeface="PT Astra Serif"/>
                <a:cs typeface="PT Astra Serif"/>
              </a:rPr>
              <a:t>год объявлен </a:t>
            </a:r>
            <a:r>
              <a:rPr lang="ru-RU" sz="3000" b="1" i="0" u="none" strike="noStrike" cap="none" spc="0">
                <a:solidFill>
                  <a:srgbClr val="002060"/>
                </a:solidFill>
                <a:latin typeface="PT Astra Serif"/>
                <a:cs typeface="PT Astra Serif"/>
              </a:rPr>
              <a:t>годом </a:t>
            </a:r>
          </a:p>
          <a:p>
            <a:pPr marL="152397" indent="0" algn="ctr">
              <a:buClr>
                <a:schemeClr val="dk1"/>
              </a:buClr>
              <a:buSzPts val="1200"/>
              <a:buFont typeface="Roboto"/>
              <a:buNone/>
              <a:defRPr/>
            </a:pPr>
            <a:r>
              <a:rPr lang="ru-RU" sz="3000" b="1" i="0" u="none" strike="noStrike" cap="none" spc="0">
                <a:solidFill>
                  <a:srgbClr val="002060"/>
                </a:solidFill>
                <a:latin typeface="PT Astra Serif"/>
                <a:cs typeface="PT Astra Serif"/>
              </a:rPr>
              <a:t>педагога и наставника </a:t>
            </a:r>
            <a:r>
              <a:rPr lang="ru-RU" sz="3000" b="0" i="0" u="none" strike="noStrike" cap="none" spc="0">
                <a:solidFill>
                  <a:srgbClr val="C00000"/>
                </a:solidFill>
                <a:latin typeface="PT Astra Serif"/>
                <a:cs typeface="PT Astra Serif"/>
              </a:rPr>
              <a:t> </a:t>
            </a:r>
            <a:endParaRPr sz="3000" b="0" i="0" u="none" strike="noStrike" cap="none" spc="0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pic>
        <p:nvPicPr>
          <p:cNvPr id="1906825146" name="Рисунок 1768088674"/>
          <p:cNvPicPr>
            <a:picLocks noChangeAspect="1"/>
          </p:cNvPicPr>
          <p:nvPr/>
        </p:nvPicPr>
        <p:blipFill>
          <a:blip r:embed="rId2"/>
          <a:srcRect l="17806" t="17901" r="16140" b="24073"/>
          <a:stretch/>
        </p:blipFill>
        <p:spPr bwMode="auto">
          <a:xfrm>
            <a:off x="8244407" y="4389239"/>
            <a:ext cx="743922" cy="65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 bwMode="auto">
          <a:xfrm>
            <a:off x="411405" y="254324"/>
            <a:ext cx="8368200" cy="686100"/>
          </a:xfrm>
          <a:prstGeom prst="rect">
            <a:avLst/>
          </a:prstGeom>
        </p:spPr>
        <p:txBody>
          <a:bodyPr spcFirstLastPara="1" vertOverflow="overflow" horzOverflow="overflow" vert="horz" wrap="square" lIns="91423" tIns="91423" rIns="91423" bIns="91423" numCol="1" spcCol="0" rtlCol="0" fromWordArt="0" anchor="b" anchorCtr="0" forceAA="0" compatLnSpc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i="1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Анализ выполненного </a:t>
            </a:r>
            <a:br>
              <a:rPr lang="ru-RU" sz="2600" i="1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</a:br>
            <a:r>
              <a:rPr lang="ru-RU" sz="2600" i="1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домашнего задания 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 bwMode="auto">
          <a:xfrm>
            <a:off x="617456" y="1088201"/>
            <a:ext cx="7484188" cy="1477290"/>
          </a:xfrm>
          <a:prstGeom prst="rect">
            <a:avLst/>
          </a:prstGeom>
        </p:spPr>
        <p:txBody>
          <a:bodyPr spcFirstLastPara="1" vertOverflow="overflow" horzOverflow="overflow" vert="horz" wrap="square" lIns="91422" tIns="91422" rIns="91422" bIns="91422" numCol="1" spcCol="0" rtlCol="0" fromWordArt="0" anchor="t" anchorCtr="0" forceAA="0" compatLnSpc="0">
            <a:normAutofit fontScale="25000" lnSpcReduction="20000"/>
          </a:bodyPr>
          <a:lstStyle/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Домашнее задание выполнили </a:t>
            </a:r>
            <a:r>
              <a:rPr lang="ru-RU" sz="4800">
                <a:solidFill>
                  <a:schemeClr val="accent2"/>
                </a:solidFill>
                <a:latin typeface="PT Astra Serif"/>
                <a:ea typeface="Times New Roman"/>
                <a:cs typeface="PT Astra Serif"/>
              </a:rPr>
              <a:t>9  из 37</a:t>
            </a: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участников курса  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</a:t>
            </a:r>
            <a:r>
              <a:rPr lang="ru-RU" sz="4800" b="1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4 участника</a:t>
            </a: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провели анализ  и сделали вывод о соответствии своих должностных инструкции и 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выполняемых трудовых функций  профессиональному стандарту </a:t>
            </a:r>
            <a:endParaRPr lang="en-US" sz="4800">
              <a:solidFill>
                <a:srgbClr val="000000"/>
              </a:solidFill>
              <a:latin typeface="PT Astra Serif"/>
              <a:ea typeface="Times New Roman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(E7-2(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руководитель), 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B6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-руководитель, 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E6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-методист)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2 участника</a:t>
            </a: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проанализировав свои должностные инструкции пришли к выводу 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о необходимости внесения изменений, исключения не соответствующих трудовых функций </a:t>
            </a:r>
            <a:endParaRPr/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и внесению необходимых</a:t>
            </a:r>
            <a:endParaRPr/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(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E7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-руководитель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, D5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-методист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)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b="1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2</a:t>
            </a:r>
            <a:r>
              <a:rPr lang="ru-RU" sz="4800" b="1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участника</a:t>
            </a: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просто скопировали трудовые функции из профессионального стандарта</a:t>
            </a:r>
            <a:endParaRPr lang="en-US" sz="4800">
              <a:solidFill>
                <a:srgbClr val="000000"/>
              </a:solidFill>
              <a:latin typeface="PT Astra Serif"/>
              <a:ea typeface="Times New Roman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(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все должности в ФСО) </a:t>
            </a:r>
            <a:endParaRPr sz="4800"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  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1 участник </a:t>
            </a: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разработал для себя  проект должностной инструкции в соответствии с 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приказом министерства труда и социальной защиты Российской Федерации №237-н </a:t>
            </a:r>
            <a:endParaRPr/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000000"/>
                </a:solidFill>
                <a:latin typeface="PT Astra Serif"/>
                <a:ea typeface="Times New Roman"/>
                <a:cs typeface="PT Astra Serif"/>
              </a:rPr>
              <a:t>от 21 апреля 2022 года, который вступил в силу с 1 сентября 2022 года</a:t>
            </a:r>
            <a:endParaRPr/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(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D5</a:t>
            </a:r>
            <a:r>
              <a:rPr lang="ru-RU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- методист</a:t>
            </a:r>
            <a:r>
              <a:rPr lang="en-US" sz="4800">
                <a:solidFill>
                  <a:srgbClr val="FF0000"/>
                </a:solidFill>
                <a:latin typeface="PT Astra Serif"/>
                <a:ea typeface="Times New Roman"/>
                <a:cs typeface="PT Astra Serif"/>
              </a:rPr>
              <a:t>)</a:t>
            </a: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  <a:p>
            <a:pPr marL="914400" lvl="0" indent="-22860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800">
              <a:solidFill>
                <a:srgbClr val="000000"/>
              </a:solidFill>
              <a:latin typeface="PT Astra Serif"/>
              <a:cs typeface="PT Astra Serif"/>
            </a:endParaRPr>
          </a:p>
        </p:txBody>
      </p:sp>
      <p:pic>
        <p:nvPicPr>
          <p:cNvPr id="1012556055" name="Рисунок 101255605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2792" y="49690"/>
            <a:ext cx="2032086" cy="1354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 bwMode="auto">
          <a:xfrm>
            <a:off x="1520391" y="1188924"/>
            <a:ext cx="6906815" cy="1457399"/>
          </a:xfrm>
          <a:prstGeom prst="rect">
            <a:avLst/>
          </a:prstGeom>
        </p:spPr>
        <p:txBody>
          <a:bodyPr spcFirstLastPara="1" vertOverflow="overflow" horzOverflow="overflow" vert="horz" wrap="square" lIns="91423" tIns="91423" rIns="91423" bIns="91423" numCol="1" spcCol="0" rtlCol="0" fromWordArt="0" anchor="b" anchorCtr="0" forceAA="0" compatLnSpc="0">
            <a:normAutofit fontScale="90000"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sz="1400" b="1">
              <a:solidFill>
                <a:srgbClr val="0020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3650">
                <a:solidFill>
                  <a:schemeClr val="bg2">
                    <a:lumMod val="25000"/>
                  </a:schemeClr>
                </a:solidFill>
              </a:rPr>
              <a:t>Наставничество:эффективная форма обучения</a:t>
            </a:r>
            <a:endParaRPr sz="365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493670" name="Заголовок 1"/>
          <p:cNvSpPr>
            <a:spLocks noGrp="1"/>
          </p:cNvSpPr>
          <p:nvPr>
            <p:ph type="title"/>
          </p:nvPr>
        </p:nvSpPr>
        <p:spPr bwMode="auto">
          <a:xfrm>
            <a:off x="494343" y="2917474"/>
            <a:ext cx="8899269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>
                <a:solidFill>
                  <a:srgbClr val="C00000"/>
                </a:solidFill>
                <a:latin typeface="PT Astra Serif"/>
                <a:cs typeface="PT Astra Serif"/>
              </a:rPr>
              <a:t>Руководитель –наставник </a:t>
            </a:r>
            <a:r>
              <a:rPr lang="en-US" sz="2200">
                <a:solidFill>
                  <a:srgbClr val="C00000"/>
                </a:solidFill>
                <a:latin typeface="PT Astra Serif"/>
                <a:cs typeface="PT Astra Serif"/>
              </a:rPr>
              <a:t>=</a:t>
            </a:r>
            <a:r>
              <a:rPr lang="ru-RU" sz="2200">
                <a:solidFill>
                  <a:srgbClr val="C00000"/>
                </a:solidFill>
                <a:latin typeface="PT Astra Serif"/>
                <a:cs typeface="PT Astra Serif"/>
              </a:rPr>
              <a:t> равно руководитель - управленец</a:t>
            </a:r>
            <a:endParaRPr sz="2200"/>
          </a:p>
        </p:txBody>
      </p:sp>
      <p:sp>
        <p:nvSpPr>
          <p:cNvPr id="202737531" name="Объект 2"/>
          <p:cNvSpPr>
            <a:spLocks noGrp="1"/>
          </p:cNvSpPr>
          <p:nvPr>
            <p:ph idx="1"/>
          </p:nvPr>
        </p:nvSpPr>
        <p:spPr bwMode="auto">
          <a:xfrm>
            <a:off x="1820304" y="428416"/>
            <a:ext cx="7499174" cy="339447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2000" b="1">
                <a:latin typeface="PT Astra Serif"/>
                <a:cs typeface="PT Astra Serif"/>
              </a:rPr>
              <a:t>Руководитель-управленец</a:t>
            </a:r>
            <a:r>
              <a:rPr lang="ru-RU" sz="2000">
                <a:latin typeface="PT Astra Serif"/>
                <a:cs typeface="PT Astra Serif"/>
              </a:rPr>
              <a:t>-это</a:t>
            </a:r>
            <a:r>
              <a:rPr sz="2000" b="0" i="0" u="none">
                <a:solidFill>
                  <a:srgbClr val="000000"/>
                </a:solidFill>
                <a:latin typeface="PT Astra Serif"/>
                <a:ea typeface="Roboto"/>
                <a:cs typeface="PT Astra Serif"/>
              </a:rPr>
              <a:t> человек в организации, который наделен полномочиями и отвечает за принятие и осуществление важных решений</a:t>
            </a:r>
            <a:r>
              <a:rPr lang="ru-RU" sz="2000">
                <a:latin typeface="PT Astra Serif"/>
                <a:cs typeface="PT Astra Serif"/>
              </a:rPr>
              <a:t>.</a:t>
            </a:r>
            <a:endParaRPr sz="2000">
              <a:latin typeface="PT Astra Serif"/>
              <a:cs typeface="PT Astra Serif"/>
            </a:endParaRPr>
          </a:p>
          <a:p>
            <a:pPr>
              <a:defRPr/>
            </a:pPr>
            <a:endParaRPr sz="20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lang="ru-RU" sz="2000" b="1">
                <a:latin typeface="PT Astra Serif"/>
                <a:cs typeface="PT Astra Serif"/>
              </a:rPr>
              <a:t>Руководитель - наставник</a:t>
            </a:r>
            <a:r>
              <a:rPr lang="ru-RU" sz="2000">
                <a:latin typeface="PT Astra Serif"/>
                <a:cs typeface="PT Astra Serif"/>
              </a:rPr>
              <a:t> </a:t>
            </a:r>
            <a:r>
              <a:rPr sz="2000" b="0" i="0" u="none">
                <a:solidFill>
                  <a:srgbClr val="333333"/>
                </a:solidFill>
                <a:latin typeface="PT Astra Serif"/>
                <a:ea typeface="Arial"/>
                <a:cs typeface="PT Astra Serif"/>
              </a:rPr>
              <a:t>охотно передает знания, дает советы, помогает росту других, не жалея на это время. Он всегда готов помочь профессиональному росту и развитию, продвижению других по служебной лестнице</a:t>
            </a:r>
            <a:r>
              <a:rPr lang="ru-RU" sz="2000">
                <a:latin typeface="PT Astra Serif"/>
                <a:cs typeface="PT Astra Serif"/>
              </a:rPr>
              <a:t>.</a:t>
            </a:r>
            <a:endParaRPr sz="2000">
              <a:latin typeface="PT Astra Serif"/>
              <a:cs typeface="PT Astra Serif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>
            <a:off x="4437417" y="3266143"/>
            <a:ext cx="55620" cy="159908"/>
          </a:xfrm>
          <a:prstGeom prst="line">
            <a:avLst/>
          </a:prstGeom>
          <a:ln w="19049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0699414" name="Объект 2"/>
          <p:cNvSpPr>
            <a:spLocks noGrp="1"/>
          </p:cNvSpPr>
          <p:nvPr>
            <p:ph idx="1"/>
          </p:nvPr>
        </p:nvSpPr>
        <p:spPr bwMode="auto">
          <a:xfrm>
            <a:off x="1475656" y="555526"/>
            <a:ext cx="7499174" cy="3394470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PT Astra Serif"/>
                <a:cs typeface="PT Astra Serif"/>
              </a:rPr>
              <a:t>Руководитель-наставник – </a:t>
            </a:r>
            <a:br>
              <a:rPr lang="ru-RU" b="1">
                <a:solidFill>
                  <a:schemeClr val="accent2">
                    <a:lumMod val="50000"/>
                  </a:schemeClr>
                </a:solidFill>
                <a:latin typeface="PT Astra Serif"/>
                <a:cs typeface="PT Astra Serif"/>
              </a:rPr>
            </a:br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PT Astra Serif"/>
                <a:cs typeface="PT Astra Serif"/>
              </a:rPr>
              <a:t>сотрудник со знаниями и опытом работы!</a:t>
            </a:r>
            <a:endParaRPr b="1">
              <a:solidFill>
                <a:schemeClr val="accent2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pic>
        <p:nvPicPr>
          <p:cNvPr id="1350638178" name="Рисунок 13506381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47863" y="2139702"/>
            <a:ext cx="2088531" cy="2088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 bwMode="auto">
          <a:xfrm>
            <a:off x="2022717" y="1275606"/>
            <a:ext cx="6912768" cy="1202135"/>
          </a:xfrm>
          <a:prstGeom prst="rect">
            <a:avLst/>
          </a:prstGeom>
        </p:spPr>
        <p:txBody>
          <a:bodyPr spcFirstLastPara="1" vertOverflow="overflow" horzOverflow="overflow" vert="horz" wrap="square" lIns="91423" tIns="91423" rIns="91423" bIns="91423" numCol="1" spcCol="0" rtlCol="0" fromWordArt="0" anchor="b" anchorCtr="0" forceAA="0" compatLnSpc="0">
            <a:normAutofit fontScale="90000"/>
          </a:bodyPr>
          <a:lstStyle/>
          <a:p>
            <a:pPr algn="l">
              <a:defRPr/>
            </a:pPr>
            <a:r>
              <a:rPr lang="ru-RU" sz="3600" i="1">
                <a:solidFill>
                  <a:schemeClr val="bg2">
                    <a:lumMod val="25000"/>
                  </a:schemeClr>
                </a:solidFill>
                <a:latin typeface="PT Astra Serif"/>
                <a:cs typeface="PT Astra Serif"/>
              </a:rPr>
              <a:t>Что такое «Наставничество»?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1800" b="1" i="1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Наставничество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 – это обучение личным примером, практическая передача профессиональных и иных навыков и знаний от старшего поколения к младшему,</a:t>
            </a:r>
            <a:r>
              <a:rPr lang="ru-RU" sz="1800" b="0">
                <a:solidFill>
                  <a:schemeClr val="dk1"/>
                </a:solidFill>
                <a:latin typeface="PT Astra Serif"/>
                <a:cs typeface="PT Astra Serif"/>
              </a:rPr>
              <a:t> 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  <a:t>от более опытного к менее опытному. </a:t>
            </a:r>
            <a:br>
              <a:rPr lang="ru-RU" sz="1800" b="0" i="0" u="none" strike="noStrike" cap="none" spc="0">
                <a:solidFill>
                  <a:schemeClr val="dk1"/>
                </a:solidFill>
                <a:latin typeface="PT Astra Serif"/>
                <a:cs typeface="PT Astra Serif"/>
              </a:rPr>
            </a:br>
            <a:endParaRPr sz="1800">
              <a:latin typeface="PT Astra Serif"/>
              <a:cs typeface="PT Astra Serif"/>
            </a:endParaRPr>
          </a:p>
        </p:txBody>
      </p:sp>
      <p:pic>
        <p:nvPicPr>
          <p:cNvPr id="21804178" name="Рисунок 218041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84168" y="2477742"/>
            <a:ext cx="2628055" cy="13807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259632" y="27157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dk1"/>
                </a:solidFill>
                <a:latin typeface="PT Astra Serif"/>
                <a:cs typeface="PT Astra Serif"/>
              </a:rPr>
              <a:t>Наставник направляет действия нового сотрудника в определенной области на развитие прикладных профессиональных компетенций, реализуется принцип «Делай как я!».</a:t>
            </a: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131840" y="1992262"/>
            <a:ext cx="5760640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26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Существует ли в Вашей организации система наставничества?</a:t>
            </a:r>
            <a:br>
              <a:rPr lang="ru-RU" sz="26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</a:br>
            <a:r>
              <a:rPr lang="ru-RU" sz="26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/>
            </a:r>
            <a:br>
              <a:rPr lang="ru-RU" sz="26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</a:br>
            <a:r>
              <a:rPr lang="ru-RU" sz="26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Как долго существует система наставничества в Вашей организации?</a:t>
            </a:r>
            <a:endParaRPr lang="ru-RU"/>
          </a:p>
        </p:txBody>
      </p:sp>
      <p:pic>
        <p:nvPicPr>
          <p:cNvPr id="365060927" name="Рисунок 3650609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9632" y="1447530"/>
            <a:ext cx="1946715" cy="194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672" y="1275606"/>
            <a:ext cx="8011812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В отношении какой  категорией сотрудников устанавливается Наставничество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? </a:t>
            </a: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24756113" name="Рисунок 19247561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5616" y="2158609"/>
            <a:ext cx="2512859" cy="164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Corner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618</Words>
  <Application>Microsoft Office PowerPoint</Application>
  <DocSecurity>0</DocSecurity>
  <PresentationFormat>Экран (16:9)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Roboto</vt:lpstr>
      <vt:lpstr>Tahoma</vt:lpstr>
      <vt:lpstr>Times New Roman</vt:lpstr>
      <vt:lpstr>PT Astra Serif</vt:lpstr>
      <vt:lpstr>Roboto Slab</vt:lpstr>
      <vt:lpstr>Arial</vt:lpstr>
      <vt:lpstr>Book Antiqua</vt:lpstr>
      <vt:lpstr>Corner</vt:lpstr>
      <vt:lpstr>ГОСУДАРСТВЕННОЕ АВТОНОМНОЕ УЧРЕЖДЕНИЕ ЯМАЛО-НЕНЕЦКОГО АВТОНОМНОГО ОКРУГА «ЦЕНТР СПОРТИВНОЙ ПОДГОТОВКИ» </vt:lpstr>
      <vt:lpstr>Какому коду и уровню квалификации соответствует занимаемая Вами должность </vt:lpstr>
      <vt:lpstr>Анализ выполненного  домашнего задания </vt:lpstr>
      <vt:lpstr> Наставничество:эффективная форма обучения</vt:lpstr>
      <vt:lpstr>Руководитель –наставник = равно руководитель - управленец</vt:lpstr>
      <vt:lpstr>Презентация PowerPoint</vt:lpstr>
      <vt:lpstr>Что такое «Наставничество»?  Наставничество – это обучение личным примером, практическая передача профессиональных и иных навыков и знаний от старшего поколения к младшему, от более опытного к менее опытному.  </vt:lpstr>
      <vt:lpstr>Существует ли в Вашей организации система наставничества?  Как долго существует система наставничества в Вашей организации?</vt:lpstr>
      <vt:lpstr>В отношении какой  категорией сотрудников устанавливается Наставничество?  </vt:lpstr>
      <vt:lpstr>Наставничество устанавливается в отношении  - практикантов - руководителей, назначаемых на новый уровень управления - участников кадрового резерва - вновь принятых рабочих и специалистов - передачи ключевых знаний и навыков специалистам для замены коллег   на короткий период (отпуск, командировка, болезнь)</vt:lpstr>
      <vt:lpstr> Наставничество способствует:  1.Повышению качества подготовки и квалификации сотрудников 2.Развитию профессиональных компетенций  3.Передаче ценного опыта 4.Освоению практических и теоретических основ  деятельности 5.Получению обратной связи от наставников, стимулирующей активную деятельность 6.Своевременному анализу собственных сильных и слабых сторон в безопасной ситуации 7.Получению своевременной помощи на этапе интеграции в коллектив 8.Повышению самоуважения, уверенности в себе и позитивному отношению к своей деятельности 9.Развитию способности самостоятельно и качественно выполнять возложенные на сотрудника трудовые функции 10.Снижению риска профессионального выгорания наиболее опытных сотрудников — носителей знаний и навыков 11.Укреплению профессионального сотрудничества всех членов коллектива</vt:lpstr>
      <vt:lpstr>Презентация PowerPoint</vt:lpstr>
      <vt:lpstr> Перечень документов регламентирующих наставничество  1.Указ президента РФ от 27 июня 2022 года № 401  «О проведении в Российской федерации года педагога   и наставника»  2. Приказ учреждения  3.Положение о Наставничестве учреждения 4.Программа Наставничества учреждения 5.Индивидуальный план обучения и  подготовки наставляемого  </vt:lpstr>
      <vt:lpstr>Действия наставника:</vt:lpstr>
      <vt:lpstr>Действия наставника:</vt:lpstr>
      <vt:lpstr> Навыки наставничества</vt:lpstr>
      <vt:lpstr>5 навыков наставничества  1. Покажи 2. Расскажи 3. Сделай вместе 4. Дай сделать самому и предоставь обратную связь 5. Дай сделать самому и провести самостоятельный анализ</vt:lpstr>
      <vt:lpstr>Методы наставничества:</vt:lpstr>
      <vt:lpstr>Методы наставничества</vt:lpstr>
      <vt:lpstr>Современные методы наставничества:</vt:lpstr>
      <vt:lpstr>Домашнее задание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Роль руководителя в системе МР в спортивной организации</dc:title>
  <dc:subject/>
  <dc:creator/>
  <cp:keywords/>
  <dc:description/>
  <cp:lastModifiedBy>Елена Васильевна Плеханова</cp:lastModifiedBy>
  <cp:revision>31</cp:revision>
  <dcterms:modified xsi:type="dcterms:W3CDTF">2022-11-30T10:03:00Z</dcterms:modified>
  <cp:category/>
  <dc:identifier/>
  <cp:contentStatus/>
  <dc:language/>
  <cp:version/>
</cp:coreProperties>
</file>