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ChangeArrowheads="1" noGrp="1"/>
          </p:cNvSpPr>
          <p:nvPr userDrawn="1"/>
        </p:nvSpPr>
        <p:spPr bwMode="auto">
          <a:xfrm>
            <a:off x="8220990" y="1"/>
            <a:ext cx="3971005" cy="685746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ChangeArrowheads="1" noGrp="1"/>
          </p:cNvSpPr>
          <p:nvPr userDrawn="1"/>
        </p:nvSpPr>
        <p:spPr bwMode="auto">
          <a:xfrm>
            <a:off x="8400255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 hasCustomPrompt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ChangeArrowheads="1" noGrp="1"/>
          </p:cNvSpPr>
          <p:nvPr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fill="norm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ChangeArrowheads="1" noGrp="1"/>
          </p:cNvSpPr>
          <p:nvPr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ChangeArrowheads="1" noGrp="1"/>
          </p:cNvSpPr>
          <p:nvPr userDrawn="1"/>
        </p:nvSpPr>
        <p:spPr bwMode="auto">
          <a:xfrm>
            <a:off x="244971" y="130323"/>
            <a:ext cx="7610403" cy="572343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ChangeArrowheads="1" noGrp="1"/>
          </p:cNvSpPr>
          <p:nvPr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ChangeArrowheads="1" noGrp="1"/>
          </p:cNvSpPr>
          <p:nvPr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ChangeArrowheads="1" noGrp="1"/>
          </p:cNvSpPr>
          <p:nvPr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ChangeArrowheads="1" noGrp="1"/>
          </p:cNvSpPr>
          <p:nvPr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ChangeArrowheads="1" noGrp="1"/>
          </p:cNvSpPr>
          <p:nvPr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ChangeArrowheads="1" noGrp="1"/>
          </p:cNvSpPr>
          <p:nvPr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ChangeArrowheads="1" noGrp="1"/>
          </p:cNvSpPr>
          <p:nvPr userDrawn="1"/>
        </p:nvSpPr>
        <p:spPr bwMode="auto">
          <a:xfrm>
            <a:off x="676203" y="331128"/>
            <a:ext cx="6358183" cy="4781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ChangeArrowheads="1" noGrp="1"/>
          </p:cNvSpPr>
          <p:nvPr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ChangeArrowheads="1" noGrp="1"/>
          </p:cNvSpPr>
          <p:nvPr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ChangeArrowheads="1" noGrp="1"/>
          </p:cNvSpPr>
          <p:nvPr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ChangeArrowheads="1" noGrp="1"/>
          </p:cNvSpPr>
          <p:nvPr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ChangeArrowheads="1" noGrp="1"/>
          </p:cNvSpPr>
          <p:nvPr userDrawn="1"/>
        </p:nvSpPr>
        <p:spPr bwMode="auto">
          <a:xfrm>
            <a:off x="984107" y="474624"/>
            <a:ext cx="5463821" cy="41089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ChangeArrowheads="1" noGrp="1"/>
          </p:cNvSpPr>
          <p:nvPr userDrawn="1"/>
        </p:nvSpPr>
        <p:spPr bwMode="auto">
          <a:xfrm>
            <a:off x="1045632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ChangeArrowheads="1" noGrp="1"/>
          </p:cNvSpPr>
          <p:nvPr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ChangeArrowheads="1" noGrp="1"/>
          </p:cNvSpPr>
          <p:nvPr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ChangeArrowheads="1" noGrp="1"/>
          </p:cNvSpPr>
          <p:nvPr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ChangeArrowheads="1" noGrp="1"/>
          </p:cNvSpPr>
          <p:nvPr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ChangeArrowheads="1" noGrp="1"/>
          </p:cNvSpPr>
          <p:nvPr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ChangeArrowheads="1" noGrp="1"/>
          </p:cNvSpPr>
          <p:nvPr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ChangeArrowheads="1" noGrp="1"/>
          </p:cNvSpPr>
          <p:nvPr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ChangeArrowheads="1" noGrp="1"/>
          </p:cNvSpPr>
          <p:nvPr userDrawn="1"/>
        </p:nvSpPr>
        <p:spPr bwMode="auto">
          <a:xfrm>
            <a:off x="1648462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ChangeArrowheads="1" noGrp="1"/>
          </p:cNvSpPr>
          <p:nvPr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ChangeArrowheads="1" noGrp="1"/>
          </p:cNvSpPr>
          <p:nvPr userDrawn="1"/>
        </p:nvSpPr>
        <p:spPr bwMode="auto">
          <a:xfrm>
            <a:off x="2370101" y="5855034"/>
            <a:ext cx="893513" cy="67193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ChangeArrowheads="1" noGrp="1"/>
          </p:cNvSpPr>
          <p:nvPr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ChangeArrowheads="1" noGrp="1"/>
          </p:cNvSpPr>
          <p:nvPr userDrawn="1"/>
        </p:nvSpPr>
        <p:spPr bwMode="auto">
          <a:xfrm>
            <a:off x="3596920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ChangeArrowheads="1" noGrp="1"/>
          </p:cNvSpPr>
          <p:nvPr userDrawn="1"/>
        </p:nvSpPr>
        <p:spPr bwMode="auto">
          <a:xfrm>
            <a:off x="3037843" y="5578669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ChangeArrowheads="1" noGrp="1"/>
          </p:cNvSpPr>
          <p:nvPr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ChangeArrowheads="1" noGrp="1"/>
          </p:cNvSpPr>
          <p:nvPr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15413" y="6356353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410699" y="295921"/>
            <a:ext cx="7383250" cy="4897898"/>
          </a:xfrm>
          <a:effectLst/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 algn="ctr">
              <a:defRPr/>
            </a:pPr>
            <a:r>
              <a:rPr lang="ru-RU" sz="7200">
                <a:ln w="12700">
                  <a:solidFill>
                    <a:schemeClr val="accent6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 Техника передвижения на лыжах в биатлоне  </a:t>
            </a:r>
            <a:br>
              <a:rPr lang="ru-RU" sz="7200">
                <a:ln w="12700">
                  <a:solidFill>
                    <a:schemeClr val="accent6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</a:br>
            <a:endParaRPr sz="7200">
              <a:ln w="12700">
                <a:solidFill>
                  <a:schemeClr val="accent6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PT Astra Serif"/>
              <a:cs typeface="PT Astra Serif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8881393" y="4872842"/>
            <a:ext cx="2974883" cy="1661581"/>
          </a:xfrm>
        </p:spPr>
        <p:txBody>
          <a:bodyPr/>
          <a:lstStyle/>
          <a:p>
            <a:pPr marL="0" indent="0" algn="ctr">
              <a:buFont typeface="Arial"/>
              <a:buNone/>
              <a:defRPr/>
            </a:pPr>
            <a:r>
              <a:rPr lang="ru-RU">
                <a:solidFill>
                  <a:schemeClr val="bg1"/>
                </a:solidFill>
              </a:rPr>
              <a:t>«Опорная» физкультурно-спортивная организация по биатлону </a:t>
            </a:r>
            <a:endParaRPr>
              <a:solidFill>
                <a:schemeClr val="bg1"/>
              </a:solidFill>
            </a:endParaRPr>
          </a:p>
        </p:txBody>
      </p:sp>
      <p:pic>
        <p:nvPicPr>
          <p:cNvPr id="742978212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295922"/>
            <a:ext cx="1596318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10524540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20" y="2459691"/>
            <a:ext cx="1981199" cy="2124074"/>
          </a:xfrm>
          <a:prstGeom prst="rect">
            <a:avLst/>
          </a:prstGeom>
        </p:spPr>
      </p:pic>
      <p:sp>
        <p:nvSpPr>
          <p:cNvPr id="1817676724" name=""/>
          <p:cNvSpPr txBox="1"/>
          <p:nvPr/>
        </p:nvSpPr>
        <p:spPr bwMode="auto">
          <a:xfrm flipH="0" flipV="0">
            <a:off x="33294" y="4801807"/>
            <a:ext cx="4550391" cy="310899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>
                <a:ln w="12700">
                  <a:solidFill>
                    <a:schemeClr val="accent6"/>
                  </a:solidFill>
                </a:ln>
                <a:solidFill>
                  <a:schemeClr val="tx1"/>
                </a:solidFill>
                <a:latin typeface="PT Astra Serif"/>
                <a:cs typeface="PT Astra Serif"/>
              </a:rPr>
              <a:t>подготовлено на основе учебно-методического пособия ГОУ ВПО «Саратовский государственный университет имени Н.Г. Чернышевского»</a:t>
            </a:r>
            <a:endParaRPr>
              <a:ln w="12700">
                <a:solidFill>
                  <a:schemeClr val="accent6"/>
                </a:solidFill>
              </a:ln>
              <a:solidFill>
                <a:schemeClr val="tx1"/>
              </a:solidFill>
              <a:latin typeface="PT Astra Serif"/>
              <a:cs typeface="PT Astra Serif"/>
            </a:endParaRPr>
          </a:p>
          <a:p>
            <a:pPr algn="l">
              <a:defRPr/>
            </a:pPr>
            <a:r>
              <a:rPr lang="ru-RU">
                <a:ln w="12700">
                  <a:solidFill>
                    <a:schemeClr val="accent6"/>
                  </a:solidFill>
                </a:ln>
                <a:solidFill>
                  <a:schemeClr val="tx1"/>
                </a:solidFill>
                <a:latin typeface="PT Astra Serif"/>
                <a:cs typeface="PT Astra Serif"/>
              </a:rPr>
              <a:t>«Организация и методика проведения  учебно-тренировочных занятий по биатлону»  </a:t>
            </a:r>
            <a:br>
              <a:rPr lang="ru-RU">
                <a:ln w="12700">
                  <a:solidFill>
                    <a:schemeClr val="accent6"/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</a:br>
            <a:endParaRPr sz="7200">
              <a:ln w="12700">
                <a:solidFill>
                  <a:schemeClr val="accent6"/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latin typeface="PT Astra Serif"/>
              <a:cs typeface="PT Astra Serif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2982665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55752" y="942902"/>
            <a:ext cx="8536556" cy="161081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endParaRPr/>
          </a:p>
          <a:p>
            <a:pPr algn="l">
              <a:defRPr/>
            </a:pPr>
            <a:r>
              <a:rPr sz="2400" b="1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БИАТЛОН</a:t>
            </a:r>
            <a:r>
              <a:rPr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</a:t>
            </a:r>
            <a:r>
              <a:rPr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(лат. </a:t>
            </a:r>
            <a:r>
              <a:rPr lang="en-US"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b</a:t>
            </a:r>
            <a:r>
              <a:rPr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i – дву(х), от bis – дважды и греч. Athlon – борьба, состязание)</a:t>
            </a:r>
            <a:r>
              <a:rPr lang="en-US"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</a:t>
            </a:r>
            <a:r>
              <a:rPr lang="en-US"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</a:t>
            </a:r>
            <a:r>
              <a:rPr sz="24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вид зимнего спорта, лыжные гонки на различные дистанции со стрельбой по мишеням из мелкокалиберной винтовки (из положения лежа и стоя) на специальных огневых рубежах. Победителем гонки считается спортсмен (команда), быстрее всех прошедший дистанцию (включая время, затраченное на поражение.</a:t>
            </a:r>
            <a:endParaRPr lang="ru-RU"/>
          </a:p>
        </p:txBody>
      </p:sp>
      <p:sp>
        <p:nvSpPr>
          <p:cNvPr id="681037098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-131415" y="-443502"/>
            <a:ext cx="9298821" cy="1661580"/>
          </a:xfrm>
        </p:spPr>
        <p:txBody>
          <a:bodyPr/>
          <a:lstStyle/>
          <a:p>
            <a:pPr marL="0" indent="0" algn="ctr">
              <a:buFont typeface="Arial"/>
              <a:buNone/>
              <a:defRPr/>
            </a:pPr>
            <a:r>
              <a:rPr lang="ru-RU" sz="4000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Понятие вида спорта «Биатлон»</a:t>
            </a:r>
            <a:r>
              <a:rPr lang="ru-RU" sz="4000"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 </a:t>
            </a:r>
            <a:endParaRPr sz="4000">
              <a:solidFill>
                <a:schemeClr val="accent1">
                  <a:lumMod val="60000"/>
                  <a:lumOff val="40000"/>
                </a:schemeClr>
              </a:solidFill>
              <a:latin typeface="PT Astra Serif"/>
              <a:cs typeface="PT Astra Serif"/>
            </a:endParaRPr>
          </a:p>
        </p:txBody>
      </p:sp>
      <p:pic>
        <p:nvPicPr>
          <p:cNvPr id="2073681972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7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75816435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7"/>
            <a:ext cx="1981198" cy="2124073"/>
          </a:xfrm>
          <a:prstGeom prst="rect">
            <a:avLst/>
          </a:prstGeom>
        </p:spPr>
      </p:pic>
      <p:pic>
        <p:nvPicPr>
          <p:cNvPr id="1783346162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1464890" y="3324763"/>
            <a:ext cx="5354120" cy="32169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0939460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-88018" y="102828"/>
            <a:ext cx="8725259" cy="1654020"/>
          </a:xfrm>
        </p:spPr>
        <p:txBody>
          <a:bodyPr/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Из истории возникновения биатлона </a:t>
            </a:r>
            <a:endParaRPr>
              <a:latin typeface="PT Astra Serif"/>
              <a:cs typeface="PT Astra Serif"/>
            </a:endParaRPr>
          </a:p>
        </p:txBody>
      </p:sp>
      <p:sp>
        <p:nvSpPr>
          <p:cNvPr id="1276970246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63583" y="1289272"/>
            <a:ext cx="8545542" cy="5342283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П</a:t>
            </a: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ервая гонка отдаленно напоминающая биатлон, прошла еще в 1767 году 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Как вид спорта биатлон оформился в </a:t>
            </a:r>
            <a:r>
              <a:rPr lang="en-US" sz="2200" b="0">
                <a:solidFill>
                  <a:srgbClr val="002060"/>
                </a:solidFill>
                <a:latin typeface="PT Astra Serif"/>
                <a:cs typeface="PT Astra Serif"/>
              </a:rPr>
              <a:t>XIX </a:t>
            </a: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веке в Норвегии в качестве упражнения для солдат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Биатлон был представлен на олимпийских играх в 1924, 1928,1936 и 1948 годах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Свой Олимпийский дебют этот вид спорта осуществил в 1960 году в американском Скво-Вэйли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Первым олимпийским чемпионом стал швед Клас Лестандер,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2200" b="0">
                <a:solidFill>
                  <a:srgbClr val="002060"/>
                </a:solidFill>
                <a:latin typeface="PT Astra Serif"/>
                <a:cs typeface="PT Astra Serif"/>
              </a:rPr>
              <a:t>Серебро добыл фин Атти Турвайнен, а бронзовая награда досталась Александру Привалову , впоследствии легендарному тренеру </a:t>
            </a:r>
            <a:endParaRPr sz="2200" b="0">
              <a:solidFill>
                <a:srgbClr val="002060"/>
              </a:solidFill>
              <a:latin typeface="PT Astra Serif"/>
              <a:cs typeface="PT Astra Serif"/>
            </a:endParaRPr>
          </a:p>
        </p:txBody>
      </p:sp>
      <p:pic>
        <p:nvPicPr>
          <p:cNvPr id="2120534081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59281451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1635634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335847" y="-72749"/>
            <a:ext cx="8058774" cy="1654020"/>
          </a:xfrm>
        </p:spPr>
        <p:txBody>
          <a:bodyPr/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Техника передвижения на лыжах в биатлоне</a:t>
            </a:r>
            <a:r>
              <a:rPr lang="ru-RU">
                <a:latin typeface="PT Astra Serif"/>
                <a:cs typeface="PT Astra Serif"/>
              </a:rPr>
              <a:t> </a:t>
            </a:r>
            <a:endParaRPr>
              <a:latin typeface="PT Astra Serif"/>
              <a:cs typeface="PT Astra Serif"/>
            </a:endParaRPr>
          </a:p>
        </p:txBody>
      </p:sp>
      <p:sp>
        <p:nvSpPr>
          <p:cNvPr id="469758892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281932" y="2066745"/>
            <a:ext cx="8166604" cy="4421037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25000" lnSpcReduction="15000"/>
          </a:bodyPr>
          <a:lstStyle/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endParaRPr sz="7200"/>
          </a:p>
          <a:p>
            <a:pPr marL="0" indent="0">
              <a:buFont typeface="Arial"/>
              <a:buNone/>
              <a:defRPr/>
            </a:pP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При движении на лыжах с оружием сильнейшие биатлонисты, используя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арсенал ходов и переходов с одного лыжного хода на д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ругой, большую часть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дистанции преодолевают попеременным двухшажными ходом – т.е пятифазным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ходом, из которых первых три – период скольжения, последние две – период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отталкивания: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9600" b="1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1 фаза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– свободное скольжение. Началом фазы считается момент окончания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толчка ногой и рукой, концом, постановка палки на снег (продолжительность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фазы 0,14-0,19 с);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9600" b="1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2 фаза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– скольжение с выпрямлением опорной ноги. Начало – постановка 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палки на снег, окончание – сгибан</a:t>
            </a: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ие опорной ноги в коленном суставе.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96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(продолжительность фазы 0,19-0,2н7 с);</a:t>
            </a:r>
            <a:endParaRPr sz="9600" b="0" i="0" u="none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7200"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7200">
              <a:latin typeface="PT Astra Serif"/>
              <a:cs typeface="PT Astra Serif"/>
            </a:endParaRPr>
          </a:p>
        </p:txBody>
      </p:sp>
      <p:pic>
        <p:nvPicPr>
          <p:cNvPr id="1373027497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4241887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7273210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335847" y="17108"/>
            <a:ext cx="8058774" cy="1654020"/>
          </a:xfrm>
        </p:spPr>
        <p:txBody>
          <a:bodyPr/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Техника передвижения на лыжах в биатлоне</a:t>
            </a:r>
            <a:r>
              <a:rPr lang="ru-RU">
                <a:latin typeface="PT Astra Serif"/>
                <a:cs typeface="PT Astra Serif"/>
              </a:rPr>
              <a:t> </a:t>
            </a:r>
            <a:endParaRPr lang="ru-RU"/>
          </a:p>
        </p:txBody>
      </p:sp>
      <p:sp>
        <p:nvSpPr>
          <p:cNvPr id="2110027515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335847" y="2138631"/>
            <a:ext cx="8058774" cy="4421037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25000" lnSpcReduction="15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000" b="1" i="0" u="none" strike="noStrike" cap="none" spc="0">
                <a:solidFill>
                  <a:srgbClr val="262633"/>
                </a:solidFill>
                <a:latin typeface="PT Astra Serif"/>
                <a:ea typeface="Arial"/>
                <a:cs typeface="PT Astra Serif"/>
              </a:rPr>
              <a:t> </a:t>
            </a:r>
            <a:r>
              <a:rPr lang="ru-RU" sz="9600" b="1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3 фаза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– скольжение с подседанием. Фаза начинается с уменьшением угла в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коленном суставе опорной ноги, заканчивается с остановкой лыжи. В конце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данной фазы начинается со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бственно толчок (продолжительность фазы 0,03-0,07</a:t>
            </a:r>
            <a:r>
              <a:rPr lang="ru-RU" sz="9600" b="1" i="0" u="none" strike="noStrike" cap="none" spc="0">
                <a:solidFill>
                  <a:srgbClr val="002060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PT Astra Serif"/>
                <a:cs typeface="PT Astra Serif"/>
              </a:rPr>
              <a:t>с.)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9600" b="1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4 фаза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– выпад с подседанием. Начинается с остановки лыжи, заканчивается увеличением угла в суставе толчковой ноги</a:t>
            </a:r>
            <a:endParaRPr sz="9600" b="0" i="0" u="none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(выпад осуществляется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со скоростью 5-6 м.сек);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9600" b="0" i="0" u="none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</a:t>
            </a:r>
            <a:r>
              <a:rPr lang="ru-RU" sz="9600" b="1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5 фаза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– выпад с выпрямлением толчковой ноги. Начинается с момента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увеличения угла в коленном суставе толчковой ноги, заканчивается отрывом </a:t>
            </a:r>
            <a:r>
              <a:rPr lang="ru-RU" sz="9600" b="0" i="0" u="none" strike="noStrike" cap="none" spc="0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лыжи от снега.</a:t>
            </a:r>
            <a:endParaRPr sz="96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>
              <a:defRPr/>
            </a:pPr>
            <a:endParaRPr sz="9600">
              <a:solidFill>
                <a:srgbClr val="002060"/>
              </a:solidFill>
            </a:endParaRPr>
          </a:p>
        </p:txBody>
      </p:sp>
      <p:pic>
        <p:nvPicPr>
          <p:cNvPr id="1792079609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57472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084646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344832" y="-324352"/>
            <a:ext cx="8058774" cy="1654020"/>
          </a:xfrm>
        </p:spPr>
        <p:txBody>
          <a:bodyPr/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Техника передвижения на лыжах в биатлоне</a:t>
            </a:r>
            <a:r>
              <a:rPr lang="ru-RU"/>
              <a:t> </a:t>
            </a:r>
            <a:endParaRPr lang="ru-RU"/>
          </a:p>
        </p:txBody>
      </p:sp>
      <p:sp>
        <p:nvSpPr>
          <p:cNvPr id="1608964134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56129" y="1096273"/>
            <a:ext cx="8436179" cy="594863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45000" lnSpcReduction="11000"/>
          </a:bodyPr>
          <a:lstStyle/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sz="4800" b="1" i="1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Остальные лыжные ходы включают в себя:</a:t>
            </a:r>
            <a:endParaRPr sz="4800" b="1" i="1" u="none">
              <a:solidFill>
                <a:srgbClr val="002060"/>
              </a:solidFill>
              <a:latin typeface="PT Astra Serif"/>
              <a:ea typeface="Arial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48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4800" b="1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а) Попеременный четырехшажный ход.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Цикл движения при этом ходе</a:t>
            </a:r>
            <a:endParaRPr sz="48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состоит из четырех скользящих шагов и двух попеременных толчков палками на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 два последних шага. Все четыре шага в цикле выполняются также, как и при попеременном двухшажном ходе, т.е. являются скользящими, но длина этих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шагов неодинакова из-за того, что толчки палками совпадают с двумя последними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шагами, длинна этих шагов увеличивается.</a:t>
            </a:r>
            <a:endParaRPr sz="4800" b="0" i="0" u="none">
              <a:solidFill>
                <a:srgbClr val="002060"/>
              </a:solidFill>
              <a:latin typeface="PT Astra Serif"/>
              <a:ea typeface="Arial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4800" b="1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б) Одновременные ходы:</a:t>
            </a:r>
            <a:endParaRPr sz="4800" b="1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 одновременный бесшажный ход, т.е. ход при движении на лыжах с оружием,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при котором наклон туловища при выполнении толчка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меньше обычного, а выпрямление туловища при двухопорном скольжении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более продолжительно;</a:t>
            </a:r>
            <a:endParaRPr sz="48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 одновременный одношажный и двухшажный ходы, т.е. ходы при движении на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лыжах с оружием, схожие с одновременным бесшажным с коротким скользящим </a:t>
            </a:r>
            <a:r>
              <a:rPr sz="48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шагом.</a:t>
            </a:r>
            <a:endParaRPr sz="4800">
              <a:solidFill>
                <a:srgbClr val="002060"/>
              </a:solidFill>
              <a:latin typeface="PT Astra Serif"/>
              <a:cs typeface="PT Astra Serif"/>
            </a:endParaRPr>
          </a:p>
        </p:txBody>
      </p:sp>
      <p:pic>
        <p:nvPicPr>
          <p:cNvPr id="53737540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78913509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4303505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281932" y="-162608"/>
            <a:ext cx="8058774" cy="1654020"/>
          </a:xfrm>
        </p:spPr>
        <p:txBody>
          <a:bodyPr/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Техника передвижения на лыжах в биатлоне</a:t>
            </a:r>
            <a:r>
              <a:rPr lang="ru-RU">
                <a:latin typeface="PT Astra Serif"/>
                <a:cs typeface="PT Astra Serif"/>
              </a:rPr>
              <a:t> </a:t>
            </a:r>
            <a:endParaRPr>
              <a:latin typeface="PT Astra Serif"/>
              <a:cs typeface="PT Astra Serif"/>
            </a:endParaRPr>
          </a:p>
        </p:txBody>
      </p:sp>
      <p:sp>
        <p:nvSpPr>
          <p:cNvPr id="1091080067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27641" y="1815141"/>
            <a:ext cx="8752216" cy="479844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25000" lnSpcReduction="15000"/>
          </a:bodyPr>
          <a:lstStyle/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sz="12000" b="1" i="1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Переходы с одного лыжного хода на другой</a:t>
            </a:r>
            <a:endParaRPr sz="12000" b="1" i="1" u="none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endParaRPr sz="12000" b="1" i="1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Во время гонки возникает необходимость смены лыжных ходов с </a:t>
            </a: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одновременных на попеременные, которыми биатлонисты должны владеть в </a:t>
            </a: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совершенстве. </a:t>
            </a:r>
            <a:endParaRPr sz="12000" b="0" i="0" u="none">
              <a:solidFill>
                <a:srgbClr val="002060"/>
              </a:solidFill>
              <a:latin typeface="PT Astra Serif"/>
              <a:ea typeface="Arial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В основном существует </a:t>
            </a: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несколько </a:t>
            </a: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следующих способов:</a:t>
            </a:r>
            <a:endParaRPr sz="120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-прямой переход;</a:t>
            </a:r>
            <a:endParaRPr sz="120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-переход с прокатом;</a:t>
            </a:r>
            <a:endParaRPr sz="120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-переход с незаконченным толчком; одной рукой;</a:t>
            </a:r>
            <a:endParaRPr sz="1200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>
              <a:buFont typeface="Arial"/>
              <a:buNone/>
              <a:defRPr/>
            </a:pPr>
            <a:r>
              <a:rPr sz="12000" b="0" i="0" u="none">
                <a:solidFill>
                  <a:srgbClr val="002060"/>
                </a:solidFill>
                <a:latin typeface="PT Astra Serif"/>
                <a:ea typeface="Arial"/>
                <a:cs typeface="PT Astra Serif"/>
              </a:rPr>
              <a:t>-переход с движением одной руки вперед, другой назад.</a:t>
            </a:r>
            <a:endParaRPr sz="12000">
              <a:solidFill>
                <a:srgbClr val="002060"/>
              </a:solidFill>
              <a:latin typeface="PT Astra Serif"/>
              <a:cs typeface="PT Astra Serif"/>
            </a:endParaRPr>
          </a:p>
        </p:txBody>
      </p:sp>
      <p:pic>
        <p:nvPicPr>
          <p:cNvPr id="1657928844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89064692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8720181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-254574" y="53052"/>
            <a:ext cx="10623408" cy="165402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ctr">
              <a:defRPr/>
            </a:pPr>
            <a:r>
              <a:rPr lang="ru-RU">
                <a:ln w="12700">
                  <a:solidFill>
                    <a:schemeClr val="accent6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PT Astra Serif"/>
                <a:cs typeface="PT Astra Serif"/>
              </a:rPr>
              <a:t> </a:t>
            </a:r>
            <a:endParaRPr>
              <a:latin typeface="PT Astra Serif"/>
              <a:cs typeface="PT Astra Serif"/>
            </a:endParaRPr>
          </a:p>
        </p:txBody>
      </p:sp>
      <p:sp>
        <p:nvSpPr>
          <p:cNvPr id="615040979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232651" y="629008"/>
            <a:ext cx="8266979" cy="5247736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80000" lnSpcReduction="40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3000" b="0">
                <a:solidFill>
                  <a:srgbClr val="002060"/>
                </a:solidFill>
                <a:latin typeface="PT Astra Serif"/>
                <a:cs typeface="PT Astra Serif"/>
              </a:rPr>
              <a:t> </a:t>
            </a:r>
            <a:endParaRPr sz="30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 algn="ctr">
              <a:buFont typeface="Arial"/>
              <a:buNone/>
              <a:defRPr/>
            </a:pPr>
            <a:r>
              <a:rPr lang="ru-RU" sz="7200" b="0">
                <a:solidFill>
                  <a:srgbClr val="002060"/>
                </a:solidFill>
                <a:latin typeface="PT Astra Serif"/>
                <a:cs typeface="PT Astra Serif"/>
              </a:rPr>
              <a:t> Лыжная подготовка</a:t>
            </a:r>
            <a:endParaRPr lang="ru-RU" sz="7200" b="0">
              <a:solidFill>
                <a:srgbClr val="002060"/>
              </a:solidFill>
              <a:latin typeface="PT Astra Serif"/>
              <a:cs typeface="PT Astra Serif"/>
            </a:endParaRPr>
          </a:p>
          <a:p>
            <a:pPr marL="0" indent="0" algn="ctr">
              <a:buFont typeface="Arial"/>
              <a:buNone/>
              <a:defRPr/>
            </a:pPr>
            <a:r>
              <a:rPr lang="ru-RU" sz="7200" b="0">
                <a:solidFill>
                  <a:srgbClr val="002060"/>
                </a:solidFill>
                <a:latin typeface="PT Astra Serif"/>
                <a:cs typeface="PT Astra Serif"/>
              </a:rPr>
              <a:t>-это фундамент, основа совершенствования всех качеств, необходимых биатлонисту.</a:t>
            </a:r>
            <a:endParaRPr sz="7200">
              <a:solidFill>
                <a:srgbClr val="002060"/>
              </a:solidFill>
            </a:endParaRPr>
          </a:p>
        </p:txBody>
      </p:sp>
      <p:pic>
        <p:nvPicPr>
          <p:cNvPr id="1930145082" name="Рисунок 4"/>
          <p:cNvPicPr>
            <a:picLocks noChangeAspect="1"/>
          </p:cNvPicPr>
          <p:nvPr/>
        </p:nvPicPr>
        <p:blipFill>
          <a:blip r:embed="rId2"/>
          <a:srcRect l="3359" t="-4692" r="9783" b="4691"/>
          <a:stretch/>
        </p:blipFill>
        <p:spPr bwMode="auto">
          <a:xfrm>
            <a:off x="9504180" y="942903"/>
            <a:ext cx="1596316" cy="1503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7147997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3719" y="3376245"/>
            <a:ext cx="1981197" cy="2124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ial">
  <a:themeElements>
    <a:clrScheme name="Technic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Official">
        <a:dk1>
          <a:srgbClr val="000000"/>
        </a:dk1>
        <a:lt1>
          <a:srgbClr val="FFFFFF"/>
        </a:lt1>
        <a:dk2>
          <a:srgbClr val="434342"/>
        </a:dk2>
        <a:lt2>
          <a:srgbClr val="CDD7D9"/>
        </a:lt2>
        <a:accent1>
          <a:srgbClr val="797B7E"/>
        </a:accent1>
        <a:accent2>
          <a:srgbClr val="F96A1B"/>
        </a:accent2>
        <a:accent3>
          <a:srgbClr val="08A1D9"/>
        </a:accent3>
        <a:accent4>
          <a:srgbClr val="7C984A"/>
        </a:accent4>
        <a:accent5>
          <a:srgbClr val="C2AD8D"/>
        </a:accent5>
        <a:accent6>
          <a:srgbClr val="506E94"/>
        </a:accent6>
        <a:hlink>
          <a:srgbClr val="5F5F5F"/>
        </a:hlink>
        <a:folHlink>
          <a:srgbClr val="969696"/>
        </a:folHlink>
      </a:clrScheme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Р7-Офис/7.2.1.14</Application>
  <DocSecurity>0</DocSecurity>
  <PresentationFormat>Widescreen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10</cp:revision>
  <dcterms:created xsi:type="dcterms:W3CDTF">2012-12-03T06:56:55Z</dcterms:created>
  <dcterms:modified xsi:type="dcterms:W3CDTF">2022-11-30T04:45:35Z</dcterms:modified>
  <cp:category/>
  <cp:contentStatus/>
  <cp:version/>
</cp:coreProperties>
</file>