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0D83776-4BDA-4B4F-B6B0-2BC1A19AB37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374297-E02C-BB44-B123-7A730874CB1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2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Relationship Id="rId3" Type="http://schemas.openxmlformats.org/officeDocument/2006/relationships/image" Target="../media/image14.jpg"/><Relationship Id="rId4" Type="http://schemas.openxmlformats.org/officeDocument/2006/relationships/image" Target="../media/image16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Relationship Id="rId4" Type="http://schemas.openxmlformats.org/officeDocument/2006/relationships/image" Target="../media/image19.jpg"/><Relationship Id="rId5" Type="http://schemas.openxmlformats.org/officeDocument/2006/relationships/image" Target="../media/image2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2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jpg"/><Relationship Id="rId9" Type="http://schemas.openxmlformats.org/officeDocument/2006/relationships/image" Target="../media/image33.jpg"/><Relationship Id="rId10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4339883" name="Рисунок 14" hidden="0"/>
          <p:cNvSpPr/>
          <p:nvPr isPhoto="0" userDrawn="0"/>
        </p:nvSpPr>
        <p:spPr bwMode="auto">
          <a:xfrm>
            <a:off x="3657240" y="1001878"/>
            <a:ext cx="2512800" cy="1672920"/>
          </a:xfrm>
          <a:prstGeom prst="roundRect">
            <a:avLst>
              <a:gd name="adj" fmla="val 16667"/>
            </a:avLst>
          </a:prstGeom>
          <a:blipFill>
            <a:blip r:embed="rId2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grpSp>
        <p:nvGrpSpPr>
          <p:cNvPr id="1505077284" name="Группа 2" hidden="0"/>
          <p:cNvGrpSpPr/>
          <p:nvPr isPhoto="0" userDrawn="0"/>
        </p:nvGrpSpPr>
        <p:grpSpPr bwMode="auto">
          <a:xfrm>
            <a:off x="10855800" y="99358"/>
            <a:ext cx="1204200" cy="1340640"/>
            <a:chOff x="10855800" y="99358"/>
            <a:chExt cx="1204200" cy="1340640"/>
          </a:xfrm>
        </p:grpSpPr>
        <p:sp>
          <p:nvSpPr>
            <p:cNvPr id="438484880" name="Полилиния: фигура 1" hidden="0"/>
            <p:cNvSpPr/>
            <p:nvPr isPhoto="0" userDrawn="0"/>
          </p:nvSpPr>
          <p:spPr bwMode="auto">
            <a:xfrm rot="10799989">
              <a:off x="11012760" y="237960"/>
              <a:ext cx="890280" cy="991440"/>
            </a:xfrm>
            <a:custGeom>
              <a:avLst/>
              <a:gdLst>
                <a:gd name="textAreaLeft" fmla="*/ 0 w 890280"/>
                <a:gd name="textAreaRight" fmla="*/ 893160 w 890280"/>
                <a:gd name="textAreaTop" fmla="*/ 0 h 991440"/>
                <a:gd name="textAreaBottom" fmla="*/ 994320 h 991440"/>
              </a:gdLst>
              <a:ahLst/>
              <a:cxnLst/>
              <a:rect l="textAreaLeft" t="textAreaTop" r="textAreaRight" b="textAreaBottom"/>
              <a:pathLst>
                <a:path w="2297028" h="2556656" fill="norm" stroke="1" extrusionOk="0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rgbClr val="F07F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1294180441" name="Полилиния: фигура 2" hidden="0"/>
            <p:cNvSpPr/>
            <p:nvPr isPhoto="0" userDrawn="0"/>
          </p:nvSpPr>
          <p:spPr bwMode="auto">
            <a:xfrm rot="10799989">
              <a:off x="10855800" y="99358"/>
              <a:ext cx="1204200" cy="1340640"/>
            </a:xfrm>
            <a:custGeom>
              <a:avLst/>
              <a:gdLst>
                <a:gd name="textAreaLeft" fmla="*/ 0 w 1204200"/>
                <a:gd name="textAreaRight" fmla="*/ 1207080 w 1204200"/>
                <a:gd name="textAreaTop" fmla="*/ 0 h 1340640"/>
                <a:gd name="textAreaBottom" fmla="*/ 1343520 h 1340640"/>
              </a:gdLst>
              <a:ahLst/>
              <a:cxnLst/>
              <a:rect l="textAreaLeft" t="textAreaTop" r="textAreaRight" b="textAreaBottom"/>
              <a:pathLst>
                <a:path w="2293451" h="2552675" fill="norm" stroke="1" extrusionOk="0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1547423401" name="Прямоугольник 1" hidden="0"/>
          <p:cNvSpPr/>
          <p:nvPr isPhoto="0" userDrawn="0"/>
        </p:nvSpPr>
        <p:spPr bwMode="auto">
          <a:xfrm>
            <a:off x="10918440" y="640800"/>
            <a:ext cx="1071108" cy="41007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700" b="1" strike="noStrike" spc="0">
                <a:solidFill>
                  <a:schemeClr val="tx1"/>
                </a:solidFill>
                <a:latin typeface="Oswald"/>
                <a:ea typeface="Oswald"/>
                <a:cs typeface="Oswald"/>
              </a:rPr>
              <a:t>Формирование экспериментальных групп</a:t>
            </a:r>
            <a:endParaRPr lang="ru-RU" sz="7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04414586" name="Прямоугольник 5" hidden="0"/>
          <p:cNvSpPr/>
          <p:nvPr isPhoto="0" userDrawn="0"/>
        </p:nvSpPr>
        <p:spPr bwMode="auto">
          <a:xfrm>
            <a:off x="11010240" y="398880"/>
            <a:ext cx="89028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5446842" name="Прямоугольник 6" hidden="0"/>
          <p:cNvSpPr/>
          <p:nvPr isPhoto="0" userDrawn="0"/>
        </p:nvSpPr>
        <p:spPr bwMode="auto">
          <a:xfrm>
            <a:off x="11288520" y="236880"/>
            <a:ext cx="36720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1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97151114" name="Прямоугольник 16" hidden="0"/>
          <p:cNvSpPr/>
          <p:nvPr isPhoto="0" userDrawn="0"/>
        </p:nvSpPr>
        <p:spPr bwMode="auto">
          <a:xfrm>
            <a:off x="8284320" y="4872960"/>
            <a:ext cx="61884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FFFFFF"/>
                </a:solidFill>
                <a:latin typeface="Calibri"/>
                <a:ea typeface="DejaVu Sans"/>
              </a:rPr>
              <a:t>4</a:t>
            </a:r>
            <a:endParaRPr lang="ru-RU" sz="16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6330354" name="Прямоугольник 19" hidden="0"/>
          <p:cNvSpPr/>
          <p:nvPr isPhoto="0" userDrawn="0"/>
        </p:nvSpPr>
        <p:spPr bwMode="auto">
          <a:xfrm>
            <a:off x="198360" y="890640"/>
            <a:ext cx="3400596" cy="5470842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 «Ямал»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(хоккей, синхронное катание)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28/12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br>
              <a:rPr sz="1600">
                <a:latin typeface="Oswald"/>
                <a:ea typeface="Oswald"/>
                <a:cs typeface="Oswald"/>
              </a:rPr>
            </a:b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тренеров - 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4/2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br>
              <a:rPr sz="1600">
                <a:latin typeface="Oswald"/>
                <a:ea typeface="Oswald"/>
                <a:cs typeface="Oswald"/>
              </a:rPr>
            </a:b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методистов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1/1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;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 по северному многоборью 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(северное многоборье)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-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10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тренеров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методистов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;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СШОР им. Т.В. Ахатовой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(биатлон, лыжные гонки)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11/4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тренеров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4/1</a:t>
            </a: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методистов – 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2/1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«ЦСП»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ст. тренеров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– 1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методистов</a:t>
            </a:r>
            <a:r>
              <a:rPr lang="ru-RU" sz="16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– 1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11713397" name="Прямоугольник 112" hidden="0"/>
          <p:cNvSpPr/>
          <p:nvPr isPhoto="0" userDrawn="0"/>
        </p:nvSpPr>
        <p:spPr bwMode="auto">
          <a:xfrm>
            <a:off x="121320" y="32892"/>
            <a:ext cx="21153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" sz="1200" b="1" strike="noStrike" spc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ПИЛОТНЫЙ </a:t>
            </a:r>
            <a:r>
              <a:rPr lang="ru" sz="1200" b="1" strike="noStrike" spc="0">
                <a:solidFill>
                  <a:schemeClr val="accent1"/>
                </a:solidFill>
                <a:latin typeface="Arial"/>
                <a:ea typeface="DejaVu Sans"/>
              </a:rPr>
              <a:t>ПРОЕКТ</a:t>
            </a:r>
            <a:endParaRPr lang="ru-RU" sz="12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33269070" name="Прямоугольник 114" hidden="0"/>
          <p:cNvSpPr/>
          <p:nvPr isPhoto="0" userDrawn="0"/>
        </p:nvSpPr>
        <p:spPr bwMode="auto">
          <a:xfrm>
            <a:off x="2284560" y="107640"/>
            <a:ext cx="809748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ФОРМИРОВАНИЕ ЭКСПЕРИМЕНТАЛЬНЫХ ГРУПП</a:t>
            </a:r>
            <a:endParaRPr sz="2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588146903" name="Рисунок 2" hidden="0"/>
          <p:cNvSpPr/>
          <p:nvPr isPhoto="0" userDrawn="0"/>
        </p:nvSpPr>
        <p:spPr bwMode="auto">
          <a:xfrm>
            <a:off x="6423480" y="4714199"/>
            <a:ext cx="1616040" cy="1672920"/>
          </a:xfrm>
          <a:prstGeom prst="roundRect">
            <a:avLst>
              <a:gd name="adj" fmla="val 16667"/>
            </a:avLst>
          </a:prstGeom>
          <a:blipFill>
            <a:blip r:embed="rId3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252038283" name="Рисунок 4" hidden="0"/>
          <p:cNvSpPr/>
          <p:nvPr isPhoto="0" userDrawn="0"/>
        </p:nvSpPr>
        <p:spPr bwMode="auto">
          <a:xfrm>
            <a:off x="3657240" y="2853000"/>
            <a:ext cx="2512800" cy="1672920"/>
          </a:xfrm>
          <a:prstGeom prst="roundRect">
            <a:avLst>
              <a:gd name="adj" fmla="val 16667"/>
            </a:avLst>
          </a:prstGeom>
          <a:blipFill>
            <a:blip r:embed="rId4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850200016" name="Рисунок 6" hidden="0"/>
          <p:cNvSpPr/>
          <p:nvPr isPhoto="0" userDrawn="0"/>
        </p:nvSpPr>
        <p:spPr bwMode="auto">
          <a:xfrm>
            <a:off x="8264880" y="2853000"/>
            <a:ext cx="2512800" cy="1672920"/>
          </a:xfrm>
          <a:prstGeom prst="roundRect">
            <a:avLst>
              <a:gd name="adj" fmla="val 16667"/>
            </a:avLst>
          </a:prstGeom>
          <a:blipFill>
            <a:blip r:embed="rId5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318469618" name="Рисунок 8" hidden="0"/>
          <p:cNvSpPr/>
          <p:nvPr isPhoto="0" userDrawn="0"/>
        </p:nvSpPr>
        <p:spPr bwMode="auto">
          <a:xfrm>
            <a:off x="8264880" y="4714199"/>
            <a:ext cx="2512800" cy="1675080"/>
          </a:xfrm>
          <a:prstGeom prst="roundRect">
            <a:avLst>
              <a:gd name="adj" fmla="val 16667"/>
            </a:avLst>
          </a:prstGeom>
          <a:blipFill>
            <a:blip r:embed="rId6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196976506" name="Рисунок 16" hidden="0"/>
          <p:cNvSpPr/>
          <p:nvPr isPhoto="0" userDrawn="0"/>
        </p:nvSpPr>
        <p:spPr bwMode="auto">
          <a:xfrm>
            <a:off x="8264880" y="1001878"/>
            <a:ext cx="2512800" cy="1675080"/>
          </a:xfrm>
          <a:prstGeom prst="roundRect">
            <a:avLst>
              <a:gd name="adj" fmla="val 16667"/>
            </a:avLst>
          </a:prstGeom>
          <a:blipFill>
            <a:blip r:embed="rId7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248618728" name="Рисунок 12" hidden="0"/>
          <p:cNvSpPr/>
          <p:nvPr isPhoto="0" userDrawn="0"/>
        </p:nvSpPr>
        <p:spPr bwMode="auto">
          <a:xfrm>
            <a:off x="6423480" y="1008000"/>
            <a:ext cx="1616040" cy="3517920"/>
          </a:xfrm>
          <a:prstGeom prst="roundRect">
            <a:avLst>
              <a:gd name="adj" fmla="val 16667"/>
            </a:avLst>
          </a:prstGeom>
          <a:blipFill>
            <a:blip r:embed="rId8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175449849" name="Рисунок 10" hidden="0"/>
          <p:cNvSpPr/>
          <p:nvPr isPhoto="0" userDrawn="0"/>
        </p:nvSpPr>
        <p:spPr bwMode="auto">
          <a:xfrm>
            <a:off x="3657240" y="4715640"/>
            <a:ext cx="2512800" cy="1673640"/>
          </a:xfrm>
          <a:prstGeom prst="roundRect">
            <a:avLst>
              <a:gd name="adj" fmla="val 16667"/>
            </a:avLst>
          </a:prstGeom>
          <a:blipFill>
            <a:blip r:embed="rId9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426801324" name="TextBox 3" hidden="0"/>
          <p:cNvSpPr/>
          <p:nvPr isPhoto="0" userDrawn="0"/>
        </p:nvSpPr>
        <p:spPr bwMode="auto">
          <a:xfrm>
            <a:off x="-104063" y="332051"/>
            <a:ext cx="2118780" cy="33757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2022 </a:t>
            </a:r>
            <a:r>
              <a:rPr lang="ru-RU" sz="1600" b="1" strike="noStrike" spc="0">
                <a:solidFill>
                  <a:srgbClr val="C00000"/>
                </a:solidFill>
                <a:latin typeface="Arial"/>
                <a:ea typeface="DejaVu Sans"/>
              </a:rPr>
              <a:t>– 2023 гг.</a:t>
            </a:r>
            <a:endParaRPr lang="ru-RU" sz="1600" b="0" strike="noStrike" spc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86835451" name="Группа 42" hidden="0"/>
          <p:cNvGrpSpPr/>
          <p:nvPr isPhoto="0" userDrawn="0"/>
        </p:nvGrpSpPr>
        <p:grpSpPr bwMode="auto">
          <a:xfrm>
            <a:off x="3386544" y="2480845"/>
            <a:ext cx="5411850" cy="1891950"/>
            <a:chOff x="0" y="0"/>
            <a:chExt cx="5411850" cy="1891950"/>
          </a:xfrm>
        </p:grpSpPr>
        <p:grpSp>
          <p:nvGrpSpPr>
            <p:cNvPr id="690257014" name="Группа 41" hidden="0"/>
            <p:cNvGrpSpPr/>
            <p:nvPr isPhoto="0" userDrawn="0"/>
          </p:nvGrpSpPr>
          <p:grpSpPr bwMode="auto">
            <a:xfrm>
              <a:off x="1944955" y="0"/>
              <a:ext cx="1491660" cy="1512979"/>
              <a:chOff x="0" y="0"/>
              <a:chExt cx="1491660" cy="1512979"/>
            </a:xfrm>
          </p:grpSpPr>
          <p:grpSp>
            <p:nvGrpSpPr>
              <p:cNvPr id="1123950395" name="Group 42" hidden="0"/>
              <p:cNvGrpSpPr>
                <a:grpSpLocks noChangeAspect="1"/>
              </p:cNvGrpSpPr>
              <p:nvPr isPhoto="0" userDrawn="0"/>
            </p:nvGrpSpPr>
            <p:grpSpPr bwMode="auto">
              <a:xfrm>
                <a:off x="79889" y="0"/>
                <a:ext cx="1409145" cy="1512979"/>
                <a:chOff x="0" y="0"/>
                <a:chExt cx="1409145" cy="1512979"/>
              </a:xfrm>
            </p:grpSpPr>
            <p:sp>
              <p:nvSpPr>
                <p:cNvPr id="90994540" name="Freeform 92" hidden="0"/>
                <p:cNvSpPr/>
                <p:nvPr isPhoto="0" userDrawn="0"/>
              </p:nvSpPr>
              <p:spPr bwMode="auto">
                <a:xfrm>
                  <a:off x="599123" y="92389"/>
                  <a:ext cx="810021" cy="1420590"/>
                </a:xfrm>
                <a:custGeom>
                  <a:avLst/>
                  <a:gdLst>
                    <a:gd name="T0" fmla="*/ 191 w 731"/>
                    <a:gd name="T1" fmla="*/ 0 h 1301"/>
                    <a:gd name="T2" fmla="*/ 682 w 731"/>
                    <a:gd name="T3" fmla="*/ 420 h 1301"/>
                    <a:gd name="T4" fmla="*/ 645 w 731"/>
                    <a:gd name="T5" fmla="*/ 890 h 1301"/>
                    <a:gd name="T6" fmla="*/ 160 w 731"/>
                    <a:gd name="T7" fmla="*/ 1223 h 1301"/>
                    <a:gd name="T8" fmla="*/ 127 w 731"/>
                    <a:gd name="T9" fmla="*/ 1301 h 1301"/>
                    <a:gd name="T10" fmla="*/ 0 w 731"/>
                    <a:gd name="T11" fmla="*/ 1043 h 1301"/>
                    <a:gd name="T12" fmla="*/ 127 w 731"/>
                    <a:gd name="T13" fmla="*/ 784 h 1301"/>
                    <a:gd name="T14" fmla="*/ 158 w 731"/>
                    <a:gd name="T15" fmla="*/ 858 h 1301"/>
                    <a:gd name="T16" fmla="*/ 324 w 731"/>
                    <a:gd name="T17" fmla="*/ 726 h 1301"/>
                    <a:gd name="T18" fmla="*/ 339 w 731"/>
                    <a:gd name="T19" fmla="*/ 530 h 1301"/>
                    <a:gd name="T20" fmla="*/ 181 w 731"/>
                    <a:gd name="T21" fmla="*/ 368 h 1301"/>
                    <a:gd name="T22" fmla="*/ 276 w 731"/>
                    <a:gd name="T23" fmla="*/ 174 h 1301"/>
                    <a:gd name="T24" fmla="*/ 191 w 731"/>
                    <a:gd name="T25" fmla="*/ 0 h 13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31" h="1301" fill="norm" stroke="1" extrusionOk="0">
                      <a:moveTo>
                        <a:pt x="191" y="0"/>
                      </a:moveTo>
                      <a:cubicBezTo>
                        <a:pt x="416" y="35"/>
                        <a:pt x="609" y="194"/>
                        <a:pt x="682" y="420"/>
                      </a:cubicBezTo>
                      <a:cubicBezTo>
                        <a:pt x="731" y="570"/>
                        <a:pt x="722" y="738"/>
                        <a:pt x="645" y="890"/>
                      </a:cubicBezTo>
                      <a:cubicBezTo>
                        <a:pt x="549" y="1076"/>
                        <a:pt x="367" y="1201"/>
                        <a:pt x="160" y="1223"/>
                      </a:cubicBezTo>
                      <a:lnTo>
                        <a:pt x="127" y="1301"/>
                      </a:lnTo>
                      <a:lnTo>
                        <a:pt x="0" y="1043"/>
                      </a:lnTo>
                      <a:lnTo>
                        <a:pt x="127" y="784"/>
                      </a:lnTo>
                      <a:lnTo>
                        <a:pt x="158" y="858"/>
                      </a:lnTo>
                      <a:cubicBezTo>
                        <a:pt x="230" y="840"/>
                        <a:pt x="290" y="792"/>
                        <a:pt x="324" y="726"/>
                      </a:cubicBezTo>
                      <a:cubicBezTo>
                        <a:pt x="356" y="663"/>
                        <a:pt x="359" y="593"/>
                        <a:pt x="339" y="530"/>
                      </a:cubicBezTo>
                      <a:cubicBezTo>
                        <a:pt x="314" y="453"/>
                        <a:pt x="254" y="394"/>
                        <a:pt x="181" y="368"/>
                      </a:cubicBezTo>
                      <a:lnTo>
                        <a:pt x="276" y="174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5D99D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/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55729" name="Freeform 93" hidden="0"/>
                <p:cNvSpPr/>
                <p:nvPr isPhoto="0" userDrawn="0"/>
              </p:nvSpPr>
              <p:spPr bwMode="auto">
                <a:xfrm>
                  <a:off x="0" y="0"/>
                  <a:ext cx="880608" cy="1431609"/>
                </a:xfrm>
                <a:custGeom>
                  <a:avLst/>
                  <a:gdLst>
                    <a:gd name="T0" fmla="*/ 608 w 794"/>
                    <a:gd name="T1" fmla="*/ 1311 h 1311"/>
                    <a:gd name="T2" fmla="*/ 49 w 794"/>
                    <a:gd name="T3" fmla="*/ 884 h 1311"/>
                    <a:gd name="T4" fmla="*/ 87 w 794"/>
                    <a:gd name="T5" fmla="*/ 414 h 1311"/>
                    <a:gd name="T6" fmla="*/ 634 w 794"/>
                    <a:gd name="T7" fmla="*/ 78 h 1311"/>
                    <a:gd name="T8" fmla="*/ 667 w 794"/>
                    <a:gd name="T9" fmla="*/ 0 h 1311"/>
                    <a:gd name="T10" fmla="*/ 794 w 794"/>
                    <a:gd name="T11" fmla="*/ 259 h 1311"/>
                    <a:gd name="T12" fmla="*/ 667 w 794"/>
                    <a:gd name="T13" fmla="*/ 517 h 1311"/>
                    <a:gd name="T14" fmla="*/ 634 w 794"/>
                    <a:gd name="T15" fmla="*/ 439 h 1311"/>
                    <a:gd name="T16" fmla="*/ 408 w 794"/>
                    <a:gd name="T17" fmla="*/ 578 h 1311"/>
                    <a:gd name="T18" fmla="*/ 392 w 794"/>
                    <a:gd name="T19" fmla="*/ 774 h 1311"/>
                    <a:gd name="T20" fmla="*/ 606 w 794"/>
                    <a:gd name="T21" fmla="*/ 948 h 1311"/>
                    <a:gd name="T22" fmla="*/ 518 w 794"/>
                    <a:gd name="T23" fmla="*/ 1128 h 1311"/>
                    <a:gd name="T24" fmla="*/ 608 w 794"/>
                    <a:gd name="T25" fmla="*/ 1311 h 13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94" h="1311" fill="norm" stroke="1" extrusionOk="0">
                      <a:moveTo>
                        <a:pt x="608" y="1311"/>
                      </a:moveTo>
                      <a:cubicBezTo>
                        <a:pt x="357" y="1299"/>
                        <a:pt x="130" y="1134"/>
                        <a:pt x="49" y="884"/>
                      </a:cubicBezTo>
                      <a:cubicBezTo>
                        <a:pt x="0" y="734"/>
                        <a:pt x="9" y="566"/>
                        <a:pt x="87" y="414"/>
                      </a:cubicBezTo>
                      <a:cubicBezTo>
                        <a:pt x="192" y="208"/>
                        <a:pt x="403" y="78"/>
                        <a:pt x="634" y="78"/>
                      </a:cubicBezTo>
                      <a:lnTo>
                        <a:pt x="667" y="0"/>
                      </a:lnTo>
                      <a:lnTo>
                        <a:pt x="794" y="259"/>
                      </a:lnTo>
                      <a:lnTo>
                        <a:pt x="667" y="517"/>
                      </a:lnTo>
                      <a:lnTo>
                        <a:pt x="634" y="439"/>
                      </a:lnTo>
                      <a:cubicBezTo>
                        <a:pt x="539" y="439"/>
                        <a:pt x="451" y="493"/>
                        <a:pt x="408" y="578"/>
                      </a:cubicBezTo>
                      <a:cubicBezTo>
                        <a:pt x="376" y="641"/>
                        <a:pt x="372" y="711"/>
                        <a:pt x="392" y="774"/>
                      </a:cubicBezTo>
                      <a:cubicBezTo>
                        <a:pt x="424" y="872"/>
                        <a:pt x="510" y="937"/>
                        <a:pt x="606" y="948"/>
                      </a:cubicBezTo>
                      <a:lnTo>
                        <a:pt x="518" y="1128"/>
                      </a:lnTo>
                      <a:lnTo>
                        <a:pt x="608" y="131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/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pic>
            <p:nvPicPr>
              <p:cNvPr id="40337441" name="Рисунок 7" hidden="0"/>
              <p:cNvPicPr>
                <a:picLocks noChangeAspect="1"/>
              </p:cNvPicPr>
              <p:nvPr isPhoto="0" userDrawn="0"/>
            </p:nvPicPr>
            <p:blipFill>
              <a:blip r:embed="rId2"/>
              <a:stretch/>
            </p:blipFill>
            <p:spPr bwMode="auto">
              <a:xfrm flipH="1">
                <a:off x="627420" y="160320"/>
                <a:ext cx="255924" cy="252000"/>
              </a:xfrm>
              <a:prstGeom prst="rect">
                <a:avLst/>
              </a:prstGeom>
            </p:spPr>
          </p:pic>
          <p:pic>
            <p:nvPicPr>
              <p:cNvPr id="1377011897" name="Рисунок 9" hidden="0"/>
              <p:cNvPicPr>
                <a:picLocks noChangeAspect="1"/>
              </p:cNvPicPr>
              <p:nvPr isPhoto="0" userDrawn="0"/>
            </p:nvPicPr>
            <p:blipFill>
              <a:blip r:embed="rId3"/>
              <a:stretch/>
            </p:blipFill>
            <p:spPr bwMode="auto">
              <a:xfrm>
                <a:off x="784461" y="1094294"/>
                <a:ext cx="255924" cy="252000"/>
              </a:xfrm>
              <a:prstGeom prst="rect">
                <a:avLst/>
              </a:prstGeom>
            </p:spPr>
          </p:pic>
          <p:sp>
            <p:nvSpPr>
              <p:cNvPr id="976614406" name="TextBox 10" hidden="0"/>
              <p:cNvSpPr txBox="1"/>
              <p:nvPr isPhoto="0" userDrawn="0"/>
            </p:nvSpPr>
            <p:spPr bwMode="auto">
              <a:xfrm>
                <a:off x="0" y="537243"/>
                <a:ext cx="610676" cy="40010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2000" b="1">
                    <a:solidFill>
                      <a:schemeClr val="bg1"/>
                    </a:solidFill>
                  </a:rPr>
                  <a:t>01</a:t>
                </a:r>
                <a:endParaRPr/>
              </a:p>
            </p:txBody>
          </p:sp>
          <p:sp>
            <p:nvSpPr>
              <p:cNvPr id="1222064083" name="TextBox 11" hidden="0"/>
              <p:cNvSpPr txBox="1"/>
              <p:nvPr isPhoto="0" userDrawn="0"/>
            </p:nvSpPr>
            <p:spPr bwMode="auto">
              <a:xfrm>
                <a:off x="1040387" y="556434"/>
                <a:ext cx="451272" cy="400109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2000" b="1">
                    <a:solidFill>
                      <a:schemeClr val="bg1"/>
                    </a:solidFill>
                  </a:rPr>
                  <a:t>02</a:t>
                </a:r>
                <a:endParaRPr/>
              </a:p>
            </p:txBody>
          </p:sp>
        </p:grpSp>
        <p:sp>
          <p:nvSpPr>
            <p:cNvPr id="156994321" name="TextBox 12" hidden="0"/>
            <p:cNvSpPr txBox="1"/>
            <p:nvPr isPhoto="0" userDrawn="0"/>
          </p:nvSpPr>
          <p:spPr bwMode="auto">
            <a:xfrm>
              <a:off x="0" y="764154"/>
              <a:ext cx="2095502" cy="1127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2000" b="1">
                  <a:solidFill>
                    <a:schemeClr val="tx1"/>
                  </a:solidFill>
                  <a:latin typeface="Oswald"/>
                  <a:ea typeface="Oswald"/>
                  <a:cs typeface="Oswald"/>
                </a:rPr>
                <a:t>УМО</a:t>
              </a:r>
              <a:endParaRPr>
                <a:solidFill>
                  <a:schemeClr val="tx1"/>
                </a:solidFill>
                <a:latin typeface="Oswald"/>
                <a:ea typeface="Oswald"/>
                <a:cs typeface="Oswald"/>
              </a:endParaRPr>
            </a:p>
            <a:p>
              <a:pPr algn="just">
                <a:defRPr/>
              </a:pPr>
              <a:r>
                <a:rPr lang="ru-RU" sz="1200">
                  <a:solidFill>
                    <a:schemeClr val="tx1"/>
                  </a:solidFill>
                  <a:latin typeface="Oswald"/>
                  <a:ea typeface="Oswald"/>
                  <a:cs typeface="Oswald"/>
                </a:rPr>
                <a:t>Проведение нагрузочного тестирования, проводимого спортсменами в рамках УМО (Приказ №1144н)</a:t>
              </a:r>
              <a:endParaRPr>
                <a:solidFill>
                  <a:schemeClr val="tx1"/>
                </a:solidFill>
                <a:latin typeface="Oswald"/>
                <a:ea typeface="Oswald"/>
                <a:cs typeface="Oswald"/>
              </a:endParaRPr>
            </a:p>
          </p:txBody>
        </p:sp>
        <p:sp>
          <p:nvSpPr>
            <p:cNvPr id="513046894" name="TextBox 13" hidden="0"/>
            <p:cNvSpPr txBox="1"/>
            <p:nvPr isPhoto="0" userDrawn="0"/>
          </p:nvSpPr>
          <p:spPr bwMode="auto">
            <a:xfrm>
              <a:off x="3337841" y="772455"/>
              <a:ext cx="2074009" cy="944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ru-RU" sz="2000" b="1">
                  <a:solidFill>
                    <a:srgbClr val="5D99C4"/>
                  </a:solidFill>
                  <a:latin typeface="Oswald"/>
                  <a:ea typeface="Oswald"/>
                  <a:cs typeface="Oswald"/>
                </a:rPr>
                <a:t>КНГ</a:t>
              </a:r>
              <a:endParaRPr>
                <a:latin typeface="Oswald"/>
                <a:ea typeface="Oswald"/>
                <a:cs typeface="Oswald"/>
              </a:endParaRPr>
            </a:p>
            <a:p>
              <a:pPr algn="just">
                <a:defRPr/>
              </a:pPr>
              <a:r>
                <a:rPr lang="ru-RU" sz="1200">
                  <a:latin typeface="Oswald"/>
                  <a:ea typeface="Oswald"/>
                  <a:cs typeface="Oswald"/>
                </a:rPr>
                <a:t>Проведение этапного и текущего контроля в рамках НМО</a:t>
              </a:r>
              <a:endParaRPr>
                <a:latin typeface="Oswald"/>
                <a:ea typeface="Oswald"/>
                <a:cs typeface="Oswald"/>
              </a:endParaRPr>
            </a:p>
          </p:txBody>
        </p:sp>
      </p:grpSp>
      <p:sp>
        <p:nvSpPr>
          <p:cNvPr id="205485481" name="TextBox 17" hidden="0"/>
          <p:cNvSpPr txBox="1"/>
          <p:nvPr isPhoto="0" userDrawn="0"/>
        </p:nvSpPr>
        <p:spPr bwMode="auto">
          <a:xfrm>
            <a:off x="144203" y="1598059"/>
            <a:ext cx="284321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Департамент здравоохранения ЯНАО</a:t>
            </a:r>
            <a:endParaRPr/>
          </a:p>
        </p:txBody>
      </p:sp>
      <p:sp>
        <p:nvSpPr>
          <p:cNvPr id="1217646753" name="TextBox 18" hidden="0"/>
          <p:cNvSpPr txBox="1"/>
          <p:nvPr isPhoto="0" userDrawn="0"/>
        </p:nvSpPr>
        <p:spPr bwMode="auto">
          <a:xfrm>
            <a:off x="205465" y="2439481"/>
            <a:ext cx="2586074" cy="57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latin typeface="Oswald"/>
                <a:ea typeface="Oswald"/>
                <a:cs typeface="Oswald"/>
              </a:rPr>
              <a:t>Отделение спортивной медицины</a:t>
            </a:r>
            <a:endParaRPr>
              <a:latin typeface="Oswald"/>
              <a:ea typeface="Oswald"/>
              <a:cs typeface="Oswald"/>
            </a:endParaRPr>
          </a:p>
        </p:txBody>
      </p:sp>
      <p:sp>
        <p:nvSpPr>
          <p:cNvPr id="1868540968" name="TextBox 19" hidden="0"/>
          <p:cNvSpPr txBox="1"/>
          <p:nvPr isPhoto="0" userDrawn="0"/>
        </p:nvSpPr>
        <p:spPr bwMode="auto">
          <a:xfrm>
            <a:off x="9167069" y="1549531"/>
            <a:ext cx="2843213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/>
              <a:t>Департамент по физической культуре и спорту ЯНАО</a:t>
            </a:r>
            <a:endParaRPr/>
          </a:p>
        </p:txBody>
      </p:sp>
      <p:sp>
        <p:nvSpPr>
          <p:cNvPr id="317412383" name="TextBox 20" hidden="0"/>
          <p:cNvSpPr txBox="1"/>
          <p:nvPr isPhoto="0" userDrawn="0"/>
        </p:nvSpPr>
        <p:spPr bwMode="auto">
          <a:xfrm>
            <a:off x="9242551" y="2372715"/>
            <a:ext cx="25860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Центр спортивной подготовки</a:t>
            </a:r>
            <a:endParaRPr/>
          </a:p>
        </p:txBody>
      </p:sp>
      <p:grpSp>
        <p:nvGrpSpPr>
          <p:cNvPr id="1479778837" name="Группа 55" hidden="0"/>
          <p:cNvGrpSpPr/>
          <p:nvPr isPhoto="0" userDrawn="0"/>
        </p:nvGrpSpPr>
        <p:grpSpPr bwMode="auto">
          <a:xfrm>
            <a:off x="242323" y="2204202"/>
            <a:ext cx="5972522" cy="4548136"/>
            <a:chOff x="242323" y="2124687"/>
            <a:chExt cx="5972522" cy="4548136"/>
          </a:xfrm>
        </p:grpSpPr>
        <p:cxnSp>
          <p:nvCxnSpPr>
            <p:cNvPr id="912340110" name="Прямая соединительная линия 22" hidden="0"/>
            <p:cNvCxnSpPr>
              <a:cxnSpLocks/>
            </p:cNvCxnSpPr>
            <p:nvPr isPhoto="0" userDrawn="0"/>
          </p:nvCxnSpPr>
          <p:spPr bwMode="auto">
            <a:xfrm>
              <a:off x="314323" y="2209304"/>
              <a:ext cx="2502972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4207231" name="Прямая соединительная линия 27" hidden="0"/>
            <p:cNvCxnSpPr>
              <a:cxnSpLocks/>
            </p:cNvCxnSpPr>
            <p:nvPr isPhoto="0" userDrawn="0"/>
          </p:nvCxnSpPr>
          <p:spPr bwMode="auto">
            <a:xfrm>
              <a:off x="2814912" y="2209304"/>
              <a:ext cx="0" cy="3715385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236858" name="Прямая соединительная линия 28" hidden="0"/>
            <p:cNvCxnSpPr>
              <a:cxnSpLocks/>
            </p:cNvCxnSpPr>
            <p:nvPr isPhoto="0" userDrawn="0"/>
          </p:nvCxnSpPr>
          <p:spPr bwMode="auto">
            <a:xfrm>
              <a:off x="314325" y="6600825"/>
              <a:ext cx="5900522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1124677" name="Овал 29" hidden="0"/>
            <p:cNvSpPr>
              <a:spLocks noChangeAspect="1"/>
            </p:cNvSpPr>
            <p:nvPr isPhoto="0" userDrawn="0"/>
          </p:nvSpPr>
          <p:spPr bwMode="auto">
            <a:xfrm>
              <a:off x="242874" y="2124687"/>
              <a:ext cx="144000" cy="1440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871560497" name="Группа 52" hidden="0"/>
            <p:cNvGrpSpPr/>
            <p:nvPr isPhoto="0" userDrawn="0"/>
          </p:nvGrpSpPr>
          <p:grpSpPr bwMode="auto">
            <a:xfrm>
              <a:off x="242323" y="2985715"/>
              <a:ext cx="2574972" cy="144000"/>
              <a:chOff x="242323" y="3314331"/>
              <a:chExt cx="2574972" cy="144000"/>
            </a:xfrm>
          </p:grpSpPr>
          <p:cxnSp>
            <p:nvCxnSpPr>
              <p:cNvPr id="877114489" name="Прямая соединительная линия 23" hidden="0"/>
              <p:cNvCxnSpPr>
                <a:cxnSpLocks/>
              </p:cNvCxnSpPr>
              <p:nvPr isPhoto="0" userDrawn="0"/>
            </p:nvCxnSpPr>
            <p:spPr bwMode="auto">
              <a:xfrm>
                <a:off x="314323" y="3396278"/>
                <a:ext cx="2502972" cy="0"/>
              </a:xfrm>
              <a:prstGeom prst="line">
                <a:avLst/>
              </a:prstGeom>
              <a:ln w="19050" cap="flat" cmpd="sng" algn="ctr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1243127" name="Овал 30" hidden="0"/>
              <p:cNvSpPr>
                <a:spLocks noChangeAspect="1"/>
              </p:cNvSpPr>
              <p:nvPr isPhoto="0" userDrawn="0"/>
            </p:nvSpPr>
            <p:spPr bwMode="auto">
              <a:xfrm>
                <a:off x="242323" y="3314331"/>
                <a:ext cx="144000" cy="144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918587807" name="Овал 31" hidden="0"/>
            <p:cNvSpPr>
              <a:spLocks noChangeAspect="1"/>
            </p:cNvSpPr>
            <p:nvPr isPhoto="0" userDrawn="0"/>
          </p:nvSpPr>
          <p:spPr bwMode="auto">
            <a:xfrm>
              <a:off x="242323" y="6528825"/>
              <a:ext cx="144000" cy="1440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369801960" name="Группа 56" hidden="0"/>
          <p:cNvGrpSpPr/>
          <p:nvPr isPhoto="0" userDrawn="0"/>
        </p:nvGrpSpPr>
        <p:grpSpPr bwMode="auto">
          <a:xfrm>
            <a:off x="6291997" y="2209938"/>
            <a:ext cx="5620168" cy="4542936"/>
            <a:chOff x="6291997" y="2108338"/>
            <a:chExt cx="5620168" cy="4542936"/>
          </a:xfrm>
        </p:grpSpPr>
        <p:cxnSp>
          <p:nvCxnSpPr>
            <p:cNvPr id="1011761609" name="Прямая соединительная линия 32" hidden="0"/>
            <p:cNvCxnSpPr>
              <a:cxnSpLocks/>
            </p:cNvCxnSpPr>
            <p:nvPr isPhoto="0" userDrawn="0"/>
          </p:nvCxnSpPr>
          <p:spPr bwMode="auto">
            <a:xfrm>
              <a:off x="9287134" y="2187219"/>
              <a:ext cx="2502972" cy="0"/>
            </a:xfrm>
            <a:prstGeom prst="line">
              <a:avLst/>
            </a:prstGeom>
            <a:ln w="19050">
              <a:solidFill>
                <a:srgbClr val="5D99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3411873" name="Овал 33" hidden="0"/>
            <p:cNvSpPr>
              <a:spLocks noChangeAspect="1"/>
            </p:cNvSpPr>
            <p:nvPr isPhoto="0" userDrawn="0"/>
          </p:nvSpPr>
          <p:spPr bwMode="auto">
            <a:xfrm>
              <a:off x="11768166" y="2108338"/>
              <a:ext cx="144000" cy="144000"/>
            </a:xfrm>
            <a:prstGeom prst="ellipse">
              <a:avLst/>
            </a:prstGeom>
            <a:solidFill>
              <a:srgbClr val="5D99D5"/>
            </a:solidFill>
            <a:ln>
              <a:solidFill>
                <a:srgbClr val="5D99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565680853" name="Прямая соединительная линия 34" hidden="0"/>
            <p:cNvCxnSpPr>
              <a:cxnSpLocks/>
            </p:cNvCxnSpPr>
            <p:nvPr isPhoto="0" userDrawn="0"/>
          </p:nvCxnSpPr>
          <p:spPr bwMode="auto">
            <a:xfrm>
              <a:off x="9295322" y="3045576"/>
              <a:ext cx="2502972" cy="0"/>
            </a:xfrm>
            <a:prstGeom prst="line">
              <a:avLst/>
            </a:prstGeom>
            <a:ln w="19050">
              <a:solidFill>
                <a:srgbClr val="5D99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6652" name="Прямая соединительная линия 46" hidden="0"/>
            <p:cNvCxnSpPr>
              <a:cxnSpLocks/>
            </p:cNvCxnSpPr>
            <p:nvPr isPhoto="0" userDrawn="0"/>
          </p:nvCxnSpPr>
          <p:spPr bwMode="auto">
            <a:xfrm>
              <a:off x="9280167" y="2174602"/>
              <a:ext cx="30116" cy="3728002"/>
            </a:xfrm>
            <a:prstGeom prst="line">
              <a:avLst/>
            </a:prstGeom>
            <a:ln w="19050">
              <a:solidFill>
                <a:srgbClr val="5D99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1082734" name="Овал 47" hidden="0"/>
            <p:cNvSpPr>
              <a:spLocks noChangeAspect="1"/>
            </p:cNvSpPr>
            <p:nvPr isPhoto="0" userDrawn="0"/>
          </p:nvSpPr>
          <p:spPr bwMode="auto">
            <a:xfrm>
              <a:off x="11768166" y="2974818"/>
              <a:ext cx="144000" cy="144000"/>
            </a:xfrm>
            <a:prstGeom prst="ellipse">
              <a:avLst/>
            </a:prstGeom>
            <a:solidFill>
              <a:srgbClr val="5D99D5"/>
            </a:solidFill>
            <a:ln>
              <a:solidFill>
                <a:srgbClr val="5D99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195500083" name="Прямая соединительная линия 48" hidden="0"/>
            <p:cNvCxnSpPr>
              <a:cxnSpLocks/>
            </p:cNvCxnSpPr>
            <p:nvPr isPhoto="0" userDrawn="0"/>
          </p:nvCxnSpPr>
          <p:spPr bwMode="auto">
            <a:xfrm>
              <a:off x="6291997" y="6578031"/>
              <a:ext cx="5548165" cy="0"/>
            </a:xfrm>
            <a:prstGeom prst="line">
              <a:avLst/>
            </a:prstGeom>
            <a:ln w="19050">
              <a:solidFill>
                <a:srgbClr val="5D99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8023560" name="Овал 49" hidden="0"/>
            <p:cNvSpPr>
              <a:spLocks noChangeAspect="1"/>
            </p:cNvSpPr>
            <p:nvPr isPhoto="0" userDrawn="0"/>
          </p:nvSpPr>
          <p:spPr bwMode="auto">
            <a:xfrm>
              <a:off x="11768166" y="6507275"/>
              <a:ext cx="144000" cy="144000"/>
            </a:xfrm>
            <a:prstGeom prst="ellipse">
              <a:avLst/>
            </a:prstGeom>
            <a:solidFill>
              <a:srgbClr val="5D99D5"/>
            </a:solidFill>
            <a:ln>
              <a:solidFill>
                <a:srgbClr val="5D99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51836395" name="TextBox 50" hidden="0"/>
          <p:cNvSpPr txBox="1"/>
          <p:nvPr isPhoto="0" userDrawn="0"/>
        </p:nvSpPr>
        <p:spPr bwMode="auto">
          <a:xfrm>
            <a:off x="242323" y="3341842"/>
            <a:ext cx="2472336" cy="246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Проведение медицинского обследования (Приказ №1144н)</a:t>
            </a:r>
            <a:endParaRPr>
              <a:latin typeface="Oswald"/>
              <a:ea typeface="Oswald"/>
              <a:cs typeface="Oswald"/>
            </a:endParaRPr>
          </a:p>
          <a:p>
            <a:pPr marL="228600" indent="-228600" algn="just">
              <a:buAutoNum type="arabicPeriod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Профилактика и лечение заболеваний лиц, занимающихся физической культурой и спортом и полученных ими травм, медицинская реабилитация</a:t>
            </a:r>
            <a:endParaRPr>
              <a:latin typeface="Oswald"/>
              <a:ea typeface="Oswald"/>
              <a:cs typeface="Oswald"/>
            </a:endParaRPr>
          </a:p>
          <a:p>
            <a:pPr marL="228600" indent="-228600" algn="just">
              <a:buAutoNum type="arabicPeriod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Обеспечение спортсменов лекарственными препаратами и специализированными пищевыми продуктами</a:t>
            </a:r>
            <a:endParaRPr>
              <a:latin typeface="Oswald"/>
              <a:ea typeface="Oswald"/>
              <a:cs typeface="Oswald"/>
            </a:endParaRPr>
          </a:p>
        </p:txBody>
      </p:sp>
      <p:sp>
        <p:nvSpPr>
          <p:cNvPr id="906571831" name="TextBox 57" hidden="0"/>
          <p:cNvSpPr txBox="1"/>
          <p:nvPr isPhoto="0" userDrawn="0"/>
        </p:nvSpPr>
        <p:spPr bwMode="auto">
          <a:xfrm>
            <a:off x="9439864" y="3261921"/>
            <a:ext cx="2472300" cy="2862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  <a:defRPr/>
            </a:pPr>
            <a:r>
              <a:rPr lang="ru-RU" sz="1200"/>
              <a:t>Методическое сопровождение тренировочного процесса (консультация тренера при долгосрочном планировании – ИППС </a:t>
            </a:r>
            <a:endParaRPr/>
          </a:p>
          <a:p>
            <a:pPr marL="228600" indent="-228600" algn="just">
              <a:buAutoNum type="arabicPeriod"/>
              <a:defRPr/>
            </a:pPr>
            <a:r>
              <a:rPr lang="ru-RU" sz="1200"/>
              <a:t>Методическое сопровождение тренировочного процесса (консультация тренера при краткосрочном планировании – на микроциклы)</a:t>
            </a:r>
            <a:endParaRPr/>
          </a:p>
          <a:p>
            <a:pPr marL="228600" indent="-228600" algn="just">
              <a:buAutoNum type="arabicPeriod"/>
              <a:defRPr/>
            </a:pPr>
            <a:r>
              <a:rPr lang="ru-RU" sz="1200"/>
              <a:t>Коррекция тренировочного процесса по результатам этапного и текущего комплексного контроля</a:t>
            </a:r>
            <a:endParaRPr/>
          </a:p>
          <a:p>
            <a:pPr marL="228600" indent="-228600" algn="just">
              <a:buAutoNum type="arabicPeriod"/>
              <a:defRPr/>
            </a:pPr>
            <a:endParaRPr lang="ru-RU" sz="1200"/>
          </a:p>
        </p:txBody>
      </p:sp>
      <p:pic>
        <p:nvPicPr>
          <p:cNvPr id="14998879" name="Рисунок 1030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3881349" y="1562728"/>
            <a:ext cx="1388810" cy="1278612"/>
          </a:xfrm>
          <a:prstGeom prst="rect">
            <a:avLst/>
          </a:prstGeom>
        </p:spPr>
      </p:pic>
      <p:pic>
        <p:nvPicPr>
          <p:cNvPr id="317032192" name="Рисунок 103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>
            <a:off x="6921840" y="1539390"/>
            <a:ext cx="1396120" cy="1285341"/>
          </a:xfrm>
          <a:prstGeom prst="rect">
            <a:avLst/>
          </a:prstGeom>
        </p:spPr>
      </p:pic>
      <p:cxnSp>
        <p:nvCxnSpPr>
          <p:cNvPr id="1159693024" name="Прямая соединительная линия 1034" hidden="0"/>
          <p:cNvCxnSpPr>
            <a:cxnSpLocks/>
          </p:cNvCxnSpPr>
          <p:nvPr isPhoto="0" userDrawn="0"/>
        </p:nvCxnSpPr>
        <p:spPr bwMode="auto">
          <a:xfrm>
            <a:off x="2814912" y="3147177"/>
            <a:ext cx="2502972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668923" name="Прямая соединительная линия 1035" hidden="0"/>
          <p:cNvCxnSpPr>
            <a:cxnSpLocks/>
          </p:cNvCxnSpPr>
          <p:nvPr isPhoto="0" userDrawn="0"/>
        </p:nvCxnSpPr>
        <p:spPr bwMode="auto">
          <a:xfrm>
            <a:off x="6807310" y="3147177"/>
            <a:ext cx="2502972" cy="0"/>
          </a:xfrm>
          <a:prstGeom prst="line">
            <a:avLst/>
          </a:prstGeom>
          <a:ln w="19050">
            <a:solidFill>
              <a:srgbClr val="5D99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083204" name="TextBox 1040" hidden="0"/>
          <p:cNvSpPr txBox="1"/>
          <p:nvPr isPhoto="0" userDrawn="0"/>
        </p:nvSpPr>
        <p:spPr bwMode="auto">
          <a:xfrm>
            <a:off x="3386544" y="4367421"/>
            <a:ext cx="2447965" cy="118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Специалисты: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спортивный врач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врач функциональной диагностики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медсестра функциональной диагностики</a:t>
            </a:r>
            <a:endParaRPr>
              <a:latin typeface="Oswald"/>
              <a:ea typeface="Oswald"/>
              <a:cs typeface="Oswald"/>
            </a:endParaRPr>
          </a:p>
        </p:txBody>
      </p:sp>
      <p:sp>
        <p:nvSpPr>
          <p:cNvPr id="1355991870" name="TextBox 1042" hidden="0"/>
          <p:cNvSpPr txBox="1"/>
          <p:nvPr isPhoto="0" userDrawn="0"/>
        </p:nvSpPr>
        <p:spPr bwMode="auto">
          <a:xfrm>
            <a:off x="6681978" y="4385334"/>
            <a:ext cx="2116418" cy="118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Специалисты КНГ :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спортивный физиолог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спортивный генетик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спортивный биомеханик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тренер (теоретик)</a:t>
            </a:r>
            <a:endParaRPr>
              <a:latin typeface="Oswald"/>
              <a:ea typeface="Oswald"/>
              <a:cs typeface="Oswald"/>
            </a:endParaRPr>
          </a:p>
          <a:p>
            <a:pPr marL="171450" indent="-171450" algn="just">
              <a:buFontTx/>
              <a:buChar char="-"/>
              <a:defRPr/>
            </a:pPr>
            <a:r>
              <a:rPr lang="ru-RU" sz="1200">
                <a:latin typeface="Oswald"/>
                <a:ea typeface="Oswald"/>
                <a:cs typeface="Oswald"/>
              </a:rPr>
              <a:t>тренер физиолог</a:t>
            </a:r>
            <a:endParaRPr>
              <a:latin typeface="Oswald"/>
              <a:ea typeface="Oswald"/>
              <a:cs typeface="Oswald"/>
            </a:endParaRPr>
          </a:p>
        </p:txBody>
      </p:sp>
      <p:sp>
        <p:nvSpPr>
          <p:cNvPr id="2120461932" name="TextBox 1044" hidden="0"/>
          <p:cNvSpPr txBox="1"/>
          <p:nvPr isPhoto="0" userDrawn="0"/>
        </p:nvSpPr>
        <p:spPr bwMode="auto">
          <a:xfrm>
            <a:off x="3466433" y="2730195"/>
            <a:ext cx="1944990" cy="37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C00000"/>
                </a:solidFill>
              </a:rPr>
              <a:t>АИС «</a:t>
            </a:r>
            <a:r>
              <a:rPr lang="ru-RU" b="1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КМИС</a:t>
            </a:r>
            <a:r>
              <a:rPr lang="ru-RU" b="1">
                <a:solidFill>
                  <a:srgbClr val="C00000"/>
                </a:solidFill>
              </a:rPr>
              <a:t>»</a:t>
            </a:r>
            <a:endParaRPr/>
          </a:p>
        </p:txBody>
      </p:sp>
      <p:sp>
        <p:nvSpPr>
          <p:cNvPr id="350946424" name="TextBox 1045" hidden="0"/>
          <p:cNvSpPr txBox="1"/>
          <p:nvPr isPhoto="0" userDrawn="0"/>
        </p:nvSpPr>
        <p:spPr bwMode="auto">
          <a:xfrm flipH="0" flipV="0">
            <a:off x="6776827" y="2722355"/>
            <a:ext cx="2021603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АИС «ЛСПОРТ»</a:t>
            </a:r>
            <a:endParaRPr>
              <a:latin typeface="Oswald"/>
              <a:ea typeface="Oswald"/>
              <a:cs typeface="Oswald"/>
            </a:endParaRPr>
          </a:p>
        </p:txBody>
      </p:sp>
      <p:cxnSp>
        <p:nvCxnSpPr>
          <p:cNvPr id="715178215" name="Прямая соединительная линия 1" hidden="0"/>
          <p:cNvCxnSpPr>
            <a:cxnSpLocks/>
          </p:cNvCxnSpPr>
          <p:nvPr isPhoto="0" userDrawn="0"/>
        </p:nvCxnSpPr>
        <p:spPr bwMode="auto">
          <a:xfrm>
            <a:off x="386323" y="6004206"/>
            <a:ext cx="3385575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7198511" name="Прямая соединительная линия 6" hidden="0"/>
          <p:cNvCxnSpPr>
            <a:cxnSpLocks/>
          </p:cNvCxnSpPr>
          <p:nvPr isPhoto="0" userDrawn="0"/>
        </p:nvCxnSpPr>
        <p:spPr bwMode="auto">
          <a:xfrm>
            <a:off x="8496299" y="6004206"/>
            <a:ext cx="3343863" cy="0"/>
          </a:xfrm>
          <a:prstGeom prst="line">
            <a:avLst/>
          </a:prstGeom>
          <a:ln w="19050">
            <a:solidFill>
              <a:srgbClr val="5D99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9492242" name="Овал 44" hidden="0"/>
          <p:cNvSpPr>
            <a:spLocks noChangeAspect="1"/>
          </p:cNvSpPr>
          <p:nvPr isPhoto="0" userDrawn="0"/>
        </p:nvSpPr>
        <p:spPr bwMode="auto">
          <a:xfrm>
            <a:off x="11793566" y="5935775"/>
            <a:ext cx="144000" cy="144000"/>
          </a:xfrm>
          <a:prstGeom prst="ellipse">
            <a:avLst/>
          </a:prstGeom>
          <a:solidFill>
            <a:srgbClr val="5D99D5"/>
          </a:solidFill>
          <a:ln>
            <a:solidFill>
              <a:srgbClr val="5D99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4294473" name="Овал 51" hidden="0"/>
          <p:cNvSpPr>
            <a:spLocks noChangeAspect="1"/>
          </p:cNvSpPr>
          <p:nvPr isPhoto="0" userDrawn="0"/>
        </p:nvSpPr>
        <p:spPr bwMode="auto">
          <a:xfrm>
            <a:off x="229623" y="5922538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583908350" name="Группа 1026" hidden="0"/>
          <p:cNvGrpSpPr>
            <a:grpSpLocks noChangeAspect="1"/>
          </p:cNvGrpSpPr>
          <p:nvPr isPhoto="0" userDrawn="0"/>
        </p:nvGrpSpPr>
        <p:grpSpPr bwMode="auto">
          <a:xfrm>
            <a:off x="301623" y="6154459"/>
            <a:ext cx="720000" cy="319226"/>
            <a:chOff x="301623" y="6052857"/>
            <a:chExt cx="829589" cy="367814"/>
          </a:xfrm>
        </p:grpSpPr>
        <p:pic>
          <p:nvPicPr>
            <p:cNvPr id="565674430" name="Рисунок 1023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301623" y="6052857"/>
              <a:ext cx="360000" cy="360000"/>
            </a:xfrm>
            <a:prstGeom prst="rect">
              <a:avLst/>
            </a:prstGeom>
          </p:spPr>
        </p:pic>
        <p:pic>
          <p:nvPicPr>
            <p:cNvPr id="96479155" name="Рисунок 1024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536418" y="6052857"/>
              <a:ext cx="360000" cy="360000"/>
            </a:xfrm>
            <a:prstGeom prst="rect">
              <a:avLst/>
            </a:prstGeom>
          </p:spPr>
        </p:pic>
        <p:pic>
          <p:nvPicPr>
            <p:cNvPr id="633288185" name="Рисунок 1025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771213" y="6060672"/>
              <a:ext cx="360000" cy="360000"/>
            </a:xfrm>
            <a:prstGeom prst="rect">
              <a:avLst/>
            </a:prstGeom>
          </p:spPr>
        </p:pic>
      </p:grpSp>
      <p:sp>
        <p:nvSpPr>
          <p:cNvPr id="190766944" name="TextBox 1028" hidden="0"/>
          <p:cNvSpPr txBox="1"/>
          <p:nvPr isPhoto="0" userDrawn="0"/>
        </p:nvSpPr>
        <p:spPr bwMode="auto">
          <a:xfrm>
            <a:off x="1014141" y="6149572"/>
            <a:ext cx="2983316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/>
              <a:t>НП – 8 386 чел. (1 раз в 12 мес.) </a:t>
            </a:r>
            <a:endParaRPr/>
          </a:p>
        </p:txBody>
      </p:sp>
      <p:grpSp>
        <p:nvGrpSpPr>
          <p:cNvPr id="1329591785" name="Группа 1029" hidden="0"/>
          <p:cNvGrpSpPr>
            <a:grpSpLocks noChangeAspect="1"/>
          </p:cNvGrpSpPr>
          <p:nvPr isPhoto="0" userDrawn="0"/>
        </p:nvGrpSpPr>
        <p:grpSpPr bwMode="auto">
          <a:xfrm>
            <a:off x="4055733" y="6154459"/>
            <a:ext cx="720000" cy="319226"/>
            <a:chOff x="301623" y="6052857"/>
            <a:chExt cx="829589" cy="367814"/>
          </a:xfrm>
        </p:grpSpPr>
        <p:pic>
          <p:nvPicPr>
            <p:cNvPr id="1927441641" name="Рисунок 1031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301623" y="6052857"/>
              <a:ext cx="360000" cy="360000"/>
            </a:xfrm>
            <a:prstGeom prst="rect">
              <a:avLst/>
            </a:prstGeom>
          </p:spPr>
        </p:pic>
        <p:pic>
          <p:nvPicPr>
            <p:cNvPr id="822587575" name="Рисунок 1033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536418" y="6052857"/>
              <a:ext cx="360000" cy="360000"/>
            </a:xfrm>
            <a:prstGeom prst="rect">
              <a:avLst/>
            </a:prstGeom>
          </p:spPr>
        </p:pic>
        <p:pic>
          <p:nvPicPr>
            <p:cNvPr id="1411150882" name="Рисунок 1036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771213" y="6060672"/>
              <a:ext cx="360000" cy="360000"/>
            </a:xfrm>
            <a:prstGeom prst="rect">
              <a:avLst/>
            </a:prstGeom>
          </p:spPr>
        </p:pic>
      </p:grpSp>
      <p:sp>
        <p:nvSpPr>
          <p:cNvPr id="473097126" name="TextBox 1037" hidden="0"/>
          <p:cNvSpPr txBox="1"/>
          <p:nvPr isPhoto="0" userDrawn="0"/>
        </p:nvSpPr>
        <p:spPr bwMode="auto">
          <a:xfrm>
            <a:off x="4822939" y="6140262"/>
            <a:ext cx="2938433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/>
              <a:t>ТЭ – 5 925 чел. (1 раз в 12 мес.) </a:t>
            </a:r>
            <a:endParaRPr/>
          </a:p>
        </p:txBody>
      </p:sp>
      <p:grpSp>
        <p:nvGrpSpPr>
          <p:cNvPr id="1194225065" name="Группа 1038" hidden="0"/>
          <p:cNvGrpSpPr>
            <a:grpSpLocks noChangeAspect="1"/>
          </p:cNvGrpSpPr>
          <p:nvPr isPhoto="0" userDrawn="0"/>
        </p:nvGrpSpPr>
        <p:grpSpPr bwMode="auto">
          <a:xfrm>
            <a:off x="8012048" y="6165414"/>
            <a:ext cx="720000" cy="319226"/>
            <a:chOff x="301623" y="6052857"/>
            <a:chExt cx="829589" cy="367814"/>
          </a:xfrm>
        </p:grpSpPr>
        <p:pic>
          <p:nvPicPr>
            <p:cNvPr id="274223456" name="Рисунок 1039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301623" y="6052857"/>
              <a:ext cx="360000" cy="360000"/>
            </a:xfrm>
            <a:prstGeom prst="rect">
              <a:avLst/>
            </a:prstGeom>
          </p:spPr>
        </p:pic>
        <p:pic>
          <p:nvPicPr>
            <p:cNvPr id="588202965" name="Рисунок 1041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536418" y="6052857"/>
              <a:ext cx="360000" cy="360000"/>
            </a:xfrm>
            <a:prstGeom prst="rect">
              <a:avLst/>
            </a:prstGeom>
          </p:spPr>
        </p:pic>
        <p:pic>
          <p:nvPicPr>
            <p:cNvPr id="1533221276" name="Рисунок 1043" hidden="0"/>
            <p:cNvPicPr>
              <a:picLocks noChangeAspect="1"/>
            </p:cNvPicPr>
            <p:nvPr isPhoto="0" userDrawn="0"/>
          </p:nvPicPr>
          <p:blipFill>
            <a:blip r:embed="rId5"/>
            <a:stretch/>
          </p:blipFill>
          <p:spPr bwMode="auto">
            <a:xfrm>
              <a:off x="771213" y="6060672"/>
              <a:ext cx="360000" cy="360000"/>
            </a:xfrm>
            <a:prstGeom prst="rect">
              <a:avLst/>
            </a:prstGeom>
          </p:spPr>
        </p:pic>
      </p:grpSp>
      <p:sp>
        <p:nvSpPr>
          <p:cNvPr id="854037046" name="TextBox 1046" hidden="0"/>
          <p:cNvSpPr txBox="1"/>
          <p:nvPr isPhoto="0" userDrawn="0"/>
        </p:nvSpPr>
        <p:spPr bwMode="auto">
          <a:xfrm>
            <a:off x="8798360" y="6149572"/>
            <a:ext cx="2863283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/>
              <a:t>ССМ – 221 чел. (1 раз в 6 мес.) </a:t>
            </a:r>
            <a:endParaRPr/>
          </a:p>
        </p:txBody>
      </p:sp>
      <p:sp>
        <p:nvSpPr>
          <p:cNvPr id="1310316850" name="TextBox 2" hidden="0"/>
          <p:cNvSpPr txBox="1"/>
          <p:nvPr isPhoto="0" userDrawn="0"/>
        </p:nvSpPr>
        <p:spPr bwMode="auto">
          <a:xfrm>
            <a:off x="314323" y="114300"/>
            <a:ext cx="11623241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/>
              <a:t>МЕЖВЕДОМСТВЕННОЕ ВЗАИМОДЕЙСТВИЕ В РАМКАХ МЕДИЦИНСКОГО, МЕДИКО-БИОЛОГИЧЕСКОГО И НАУЧНО-МЕТОДИЧЕСКОГО ОБЕСПЕЧЕНИЯ ПОДГОТОВКИ СПОРТИВНОГО РЕЗЕРВА </a:t>
            </a:r>
            <a:endParaRPr/>
          </a:p>
        </p:txBody>
      </p:sp>
      <p:sp>
        <p:nvSpPr>
          <p:cNvPr id="1720574455" name="Скругленный прямоугольник 16" hidden="0"/>
          <p:cNvSpPr/>
          <p:nvPr isPhoto="0" userDrawn="0"/>
        </p:nvSpPr>
        <p:spPr bwMode="auto">
          <a:xfrm rot="0" flipH="0" flipV="0">
            <a:off x="3243056" y="1324361"/>
            <a:ext cx="5715000" cy="4679843"/>
          </a:xfrm>
          <a:prstGeom prst="roundRect">
            <a:avLst>
              <a:gd name="adj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85536922" name="Группа 45" hidden="0"/>
          <p:cNvGrpSpPr/>
          <p:nvPr isPhoto="0" userDrawn="0"/>
        </p:nvGrpSpPr>
        <p:grpSpPr bwMode="auto">
          <a:xfrm>
            <a:off x="5324382" y="787351"/>
            <a:ext cx="1552812" cy="1097550"/>
            <a:chOff x="3119636" y="3074135"/>
            <a:chExt cx="1552812" cy="1097550"/>
          </a:xfrm>
        </p:grpSpPr>
        <p:sp>
          <p:nvSpPr>
            <p:cNvPr id="1497641411" name="Овал 35" hidden="0"/>
            <p:cNvSpPr/>
            <p:nvPr isPhoto="0" userDrawn="0"/>
          </p:nvSpPr>
          <p:spPr bwMode="auto">
            <a:xfrm>
              <a:off x="3119636" y="3076277"/>
              <a:ext cx="1552812" cy="1095408"/>
            </a:xfrm>
            <a:prstGeom prst="ellipse">
              <a:avLst/>
            </a:prstGeom>
            <a:solidFill>
              <a:srgbClr val="F4F4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85232409" name="Picture 4" hidden="0"/>
            <p:cNvPicPr>
              <a:picLocks noChangeAspect="1" noChangeArrowheads="1"/>
            </p:cNvPicPr>
            <p:nvPr isPhoto="0" userDrawn="0"/>
          </p:nvPicPr>
          <p:blipFill>
            <a:blip r:embed="rId6"/>
            <a:stretch/>
          </p:blipFill>
          <p:spPr bwMode="auto">
            <a:xfrm>
              <a:off x="3150648" y="3074135"/>
              <a:ext cx="1501041" cy="109540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081481" name="TextBox 2" hidden="0"/>
          <p:cNvSpPr txBox="1"/>
          <p:nvPr isPhoto="0" userDrawn="0"/>
        </p:nvSpPr>
        <p:spPr bwMode="auto">
          <a:xfrm>
            <a:off x="334635" y="212760"/>
            <a:ext cx="10440143" cy="45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"/>
                <a:ea typeface="Arial"/>
                <a:cs typeface="Arial"/>
              </a:rPr>
              <a:t>СТРАТЕГИЯ РАЗВИТИЯ НА 2024 ГОД</a:t>
            </a:r>
            <a:endParaRPr sz="1200">
              <a:solidFill>
                <a:schemeClr val="tx1"/>
              </a:solidFill>
            </a:endParaRPr>
          </a:p>
        </p:txBody>
      </p:sp>
      <p:cxnSp>
        <p:nvCxnSpPr>
          <p:cNvPr id="1953179829" name="Прямая со стрелкой 1" hidden="0"/>
          <p:cNvCxnSpPr>
            <a:cxnSpLocks/>
          </p:cNvCxnSpPr>
          <p:nvPr isPhoto="0" userDrawn="0"/>
        </p:nvCxnSpPr>
        <p:spPr bwMode="auto">
          <a:xfrm>
            <a:off x="466818" y="2305260"/>
            <a:ext cx="2318938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9798025" name="Группа 3" hidden="0"/>
          <p:cNvGrpSpPr>
            <a:grpSpLocks noChangeAspect="1"/>
          </p:cNvGrpSpPr>
          <p:nvPr isPhoto="0" userDrawn="0"/>
        </p:nvGrpSpPr>
        <p:grpSpPr bwMode="auto">
          <a:xfrm>
            <a:off x="893350" y="1494864"/>
            <a:ext cx="1260000" cy="1260000"/>
            <a:chOff x="1358046" y="1164558"/>
            <a:chExt cx="1800000" cy="1800000"/>
          </a:xfrm>
        </p:grpSpPr>
        <p:sp>
          <p:nvSpPr>
            <p:cNvPr id="2017576394" name="Овал 4" hidden="0"/>
            <p:cNvSpPr>
              <a:spLocks noChangeAspect="1"/>
            </p:cNvSpPr>
            <p:nvPr isPhoto="0" userDrawn="0"/>
          </p:nvSpPr>
          <p:spPr bwMode="auto">
            <a:xfrm>
              <a:off x="1358046" y="1164558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sp>
          <p:nvSpPr>
            <p:cNvPr id="1607596334" name="Овал 5" hidden="0"/>
            <p:cNvSpPr>
              <a:spLocks noChangeAspect="1"/>
            </p:cNvSpPr>
            <p:nvPr isPhoto="0" userDrawn="0"/>
          </p:nvSpPr>
          <p:spPr bwMode="auto">
            <a:xfrm>
              <a:off x="1592046" y="1396195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</p:grpSp>
      <p:grpSp>
        <p:nvGrpSpPr>
          <p:cNvPr id="1499689980" name="Группа 6" hidden="0"/>
          <p:cNvGrpSpPr>
            <a:grpSpLocks noChangeAspect="1"/>
          </p:cNvGrpSpPr>
          <p:nvPr isPhoto="0" userDrawn="0"/>
        </p:nvGrpSpPr>
        <p:grpSpPr bwMode="auto">
          <a:xfrm>
            <a:off x="3253262" y="1494864"/>
            <a:ext cx="1260000" cy="1260000"/>
            <a:chOff x="1358046" y="1164558"/>
            <a:chExt cx="1800000" cy="1800000"/>
          </a:xfrm>
        </p:grpSpPr>
        <p:sp>
          <p:nvSpPr>
            <p:cNvPr id="1958532882" name="Овал 10" hidden="0"/>
            <p:cNvSpPr>
              <a:spLocks noChangeAspect="1"/>
            </p:cNvSpPr>
            <p:nvPr isPhoto="0" userDrawn="0"/>
          </p:nvSpPr>
          <p:spPr bwMode="auto">
            <a:xfrm>
              <a:off x="1358046" y="1164558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sp>
          <p:nvSpPr>
            <p:cNvPr id="588712793" name="Овал 13" hidden="0"/>
            <p:cNvSpPr>
              <a:spLocks noChangeAspect="1"/>
            </p:cNvSpPr>
            <p:nvPr isPhoto="0" userDrawn="0"/>
          </p:nvSpPr>
          <p:spPr bwMode="auto">
            <a:xfrm>
              <a:off x="1592046" y="1396195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</p:grpSp>
      <p:grpSp>
        <p:nvGrpSpPr>
          <p:cNvPr id="1010941460" name="Группа 16" hidden="0"/>
          <p:cNvGrpSpPr>
            <a:grpSpLocks noChangeAspect="1"/>
          </p:cNvGrpSpPr>
          <p:nvPr isPhoto="0" userDrawn="0"/>
        </p:nvGrpSpPr>
        <p:grpSpPr bwMode="auto">
          <a:xfrm>
            <a:off x="5613175" y="1494864"/>
            <a:ext cx="1260000" cy="1260000"/>
            <a:chOff x="1358046" y="1164558"/>
            <a:chExt cx="1800000" cy="1800000"/>
          </a:xfrm>
        </p:grpSpPr>
        <p:sp>
          <p:nvSpPr>
            <p:cNvPr id="59253241" name="Овал 18" hidden="0"/>
            <p:cNvSpPr>
              <a:spLocks noChangeAspect="1"/>
            </p:cNvSpPr>
            <p:nvPr isPhoto="0" userDrawn="0"/>
          </p:nvSpPr>
          <p:spPr bwMode="auto">
            <a:xfrm>
              <a:off x="1358046" y="1164558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sp>
          <p:nvSpPr>
            <p:cNvPr id="2012030247" name="Овал 19" hidden="0"/>
            <p:cNvSpPr>
              <a:spLocks noChangeAspect="1"/>
            </p:cNvSpPr>
            <p:nvPr isPhoto="0" userDrawn="0"/>
          </p:nvSpPr>
          <p:spPr bwMode="auto">
            <a:xfrm>
              <a:off x="1592046" y="1396195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</p:grpSp>
      <p:grpSp>
        <p:nvGrpSpPr>
          <p:cNvPr id="783505214" name="Группа 20" hidden="0"/>
          <p:cNvGrpSpPr>
            <a:grpSpLocks noChangeAspect="1"/>
          </p:cNvGrpSpPr>
          <p:nvPr isPhoto="0" userDrawn="0"/>
        </p:nvGrpSpPr>
        <p:grpSpPr bwMode="auto">
          <a:xfrm>
            <a:off x="7973087" y="1482887"/>
            <a:ext cx="1260000" cy="1260000"/>
            <a:chOff x="1358046" y="1164558"/>
            <a:chExt cx="1800000" cy="1800000"/>
          </a:xfrm>
        </p:grpSpPr>
        <p:sp>
          <p:nvSpPr>
            <p:cNvPr id="189159274" name="Овал 23" hidden="0"/>
            <p:cNvSpPr>
              <a:spLocks noChangeAspect="1"/>
            </p:cNvSpPr>
            <p:nvPr isPhoto="0" userDrawn="0"/>
          </p:nvSpPr>
          <p:spPr bwMode="auto">
            <a:xfrm>
              <a:off x="1358046" y="1164558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sp>
          <p:nvSpPr>
            <p:cNvPr id="1694526356" name="Овал 32" hidden="0"/>
            <p:cNvSpPr>
              <a:spLocks noChangeAspect="1"/>
            </p:cNvSpPr>
            <p:nvPr isPhoto="0" userDrawn="0"/>
          </p:nvSpPr>
          <p:spPr bwMode="auto">
            <a:xfrm>
              <a:off x="1592046" y="1396195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</p:grpSp>
      <p:cxnSp>
        <p:nvCxnSpPr>
          <p:cNvPr id="143463996" name="Прямая со стрелкой 43" hidden="0"/>
          <p:cNvCxnSpPr>
            <a:cxnSpLocks/>
          </p:cNvCxnSpPr>
          <p:nvPr isPhoto="0" userDrawn="0"/>
        </p:nvCxnSpPr>
        <p:spPr bwMode="auto">
          <a:xfrm>
            <a:off x="2694341" y="1947996"/>
            <a:ext cx="2537224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865629" name="Прямая со стрелкой 45" hidden="0"/>
          <p:cNvCxnSpPr>
            <a:cxnSpLocks/>
          </p:cNvCxnSpPr>
          <p:nvPr isPhoto="0" userDrawn="0"/>
        </p:nvCxnSpPr>
        <p:spPr bwMode="auto">
          <a:xfrm>
            <a:off x="5116231" y="2347734"/>
            <a:ext cx="2363860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2619450" name="Группа 47" hidden="0"/>
          <p:cNvGrpSpPr>
            <a:grpSpLocks noChangeAspect="1"/>
          </p:cNvGrpSpPr>
          <p:nvPr isPhoto="0" userDrawn="0"/>
        </p:nvGrpSpPr>
        <p:grpSpPr bwMode="auto">
          <a:xfrm>
            <a:off x="10332997" y="1490500"/>
            <a:ext cx="1260000" cy="1260000"/>
            <a:chOff x="1358046" y="1164558"/>
            <a:chExt cx="1800000" cy="1800000"/>
          </a:xfrm>
        </p:grpSpPr>
        <p:sp>
          <p:nvSpPr>
            <p:cNvPr id="48635025" name="Овал 49" hidden="0"/>
            <p:cNvSpPr>
              <a:spLocks noChangeAspect="1"/>
            </p:cNvSpPr>
            <p:nvPr isPhoto="0" userDrawn="0"/>
          </p:nvSpPr>
          <p:spPr bwMode="auto">
            <a:xfrm>
              <a:off x="1358046" y="1164558"/>
              <a:ext cx="1800000" cy="1800000"/>
            </a:xfrm>
            <a:prstGeom prst="ellipse">
              <a:avLst/>
            </a:prstGeom>
            <a:solidFill>
              <a:srgbClr val="E31E23">
                <a:alpha val="63529"/>
              </a:srgbClr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  <p:sp>
          <p:nvSpPr>
            <p:cNvPr id="1968902010" name="Овал 51" hidden="0"/>
            <p:cNvSpPr>
              <a:spLocks noChangeAspect="1"/>
            </p:cNvSpPr>
            <p:nvPr isPhoto="0" userDrawn="0"/>
          </p:nvSpPr>
          <p:spPr bwMode="auto">
            <a:xfrm>
              <a:off x="1592046" y="1396195"/>
              <a:ext cx="1332000" cy="1332000"/>
            </a:xfrm>
            <a:prstGeom prst="ellipse">
              <a:avLst/>
            </a:prstGeom>
            <a:solidFill>
              <a:srgbClr val="E31E23"/>
            </a:solidFill>
            <a:ln>
              <a:solidFill>
                <a:srgbClr val="E31E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Arial"/>
                <a:cs typeface="Arial"/>
              </a:endParaRPr>
            </a:p>
          </p:txBody>
        </p:sp>
      </p:grpSp>
      <p:cxnSp>
        <p:nvCxnSpPr>
          <p:cNvPr id="1124874756" name="Прямая со стрелкой 52" hidden="0"/>
          <p:cNvCxnSpPr>
            <a:cxnSpLocks/>
          </p:cNvCxnSpPr>
          <p:nvPr isPhoto="0" userDrawn="0"/>
        </p:nvCxnSpPr>
        <p:spPr bwMode="auto">
          <a:xfrm>
            <a:off x="7390152" y="1944250"/>
            <a:ext cx="2363860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7234931" name="Прямая со стрелкой 54" hidden="0"/>
          <p:cNvCxnSpPr>
            <a:cxnSpLocks/>
          </p:cNvCxnSpPr>
          <p:nvPr isPhoto="0" userDrawn="0"/>
        </p:nvCxnSpPr>
        <p:spPr bwMode="auto">
          <a:xfrm>
            <a:off x="9652452" y="2301516"/>
            <a:ext cx="2363860" cy="0"/>
          </a:xfrm>
          <a:prstGeom prst="straightConnector1">
            <a:avLst/>
          </a:prstGeom>
          <a:ln w="41275" cap="rnd" cmpd="sng">
            <a:solidFill>
              <a:srgbClr val="E31E23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0643341" name="TextBox 65" hidden="0"/>
          <p:cNvSpPr txBox="1"/>
          <p:nvPr isPhoto="0" userDrawn="0"/>
        </p:nvSpPr>
        <p:spPr bwMode="auto">
          <a:xfrm>
            <a:off x="5124346" y="2866807"/>
            <a:ext cx="23189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МЕТОДИЧЕСКИЙ СЕМИНАР</a:t>
            </a:r>
            <a:endParaRPr/>
          </a:p>
        </p:txBody>
      </p:sp>
      <p:sp>
        <p:nvSpPr>
          <p:cNvPr id="1941206392" name="TextBox 66" hidden="0"/>
          <p:cNvSpPr txBox="1"/>
          <p:nvPr isPhoto="0" userDrawn="0"/>
        </p:nvSpPr>
        <p:spPr bwMode="auto">
          <a:xfrm>
            <a:off x="7720711" y="2866806"/>
            <a:ext cx="23189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РЕГИОНАЛЬНАЯ МОДЕЛЬ</a:t>
            </a:r>
            <a:endParaRPr/>
          </a:p>
        </p:txBody>
      </p:sp>
      <p:sp>
        <p:nvSpPr>
          <p:cNvPr id="20767260" name="TextBox 67" hidden="0"/>
          <p:cNvSpPr txBox="1"/>
          <p:nvPr isPhoto="0" userDrawn="0"/>
        </p:nvSpPr>
        <p:spPr bwMode="auto">
          <a:xfrm>
            <a:off x="10068592" y="2866806"/>
            <a:ext cx="23189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МО, НМО ПОДГОТОВКИ СПОРТСМЕНОВ</a:t>
            </a:r>
            <a:endParaRPr/>
          </a:p>
        </p:txBody>
      </p:sp>
      <p:sp>
        <p:nvSpPr>
          <p:cNvPr id="281093629" name="TextBox 68" hidden="0"/>
          <p:cNvSpPr txBox="1"/>
          <p:nvPr isPhoto="0" userDrawn="0"/>
        </p:nvSpPr>
        <p:spPr bwMode="auto">
          <a:xfrm>
            <a:off x="40214" y="3847815"/>
            <a:ext cx="2671277" cy="170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rgbClr val="FF0000"/>
                </a:solidFill>
                <a:latin typeface="Oswald Light"/>
                <a:ea typeface="Arial"/>
                <a:cs typeface="Arial"/>
              </a:rPr>
              <a:t>г. </a:t>
            </a:r>
            <a:r>
              <a:rPr lang="ru-RU" sz="1600" b="1" i="0" u="none" strike="noStrike" cap="none" spc="0">
                <a:ln>
                  <a:noFill/>
                </a:ln>
                <a:solidFill>
                  <a:srgbClr val="FF0000"/>
                </a:solidFill>
                <a:latin typeface="Oswald Light"/>
                <a:ea typeface="Arial"/>
                <a:cs typeface="Arial"/>
              </a:rPr>
              <a:t>Муравленко (февраль</a:t>
            </a:r>
            <a:r>
              <a:rPr lang="ru-RU" sz="16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Oswald Light"/>
                <a:ea typeface="Arial"/>
                <a:cs typeface="Arial"/>
              </a:rPr>
              <a:t>)</a:t>
            </a:r>
            <a:endParaRPr sz="1600">
              <a:solidFill>
                <a:srgbClr val="FF0000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Тренер-преподаватель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Система спортивного отбора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endParaRPr sz="1600" b="0" i="0" u="none" strike="noStrike" cap="none" spc="0">
              <a:ln>
                <a:noFill/>
              </a:ln>
              <a:solidFill>
                <a:prstClr val="black"/>
              </a:solidFill>
              <a:latin typeface="Oswald Light"/>
              <a:ea typeface="Arial"/>
              <a:cs typeface="Arial"/>
            </a:endParaRPr>
          </a:p>
        </p:txBody>
      </p:sp>
      <p:sp>
        <p:nvSpPr>
          <p:cNvPr id="583287095" name="TextBox 69" hidden="0"/>
          <p:cNvSpPr txBox="1"/>
          <p:nvPr isPhoto="0" userDrawn="0"/>
        </p:nvSpPr>
        <p:spPr bwMode="auto">
          <a:xfrm>
            <a:off x="2581262" y="3755338"/>
            <a:ext cx="2710289" cy="170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chemeClr val="tx2"/>
                </a:solidFill>
                <a:latin typeface="Oswald Light"/>
                <a:ea typeface="Arial"/>
                <a:cs typeface="Arial"/>
              </a:rPr>
              <a:t>г. Ноябрьск </a:t>
            </a:r>
            <a:endParaRPr lang="ru-RU" sz="1600" b="1" i="0" u="none" strike="noStrike" cap="none" spc="0">
              <a:ln>
                <a:noFill/>
              </a:ln>
              <a:solidFill>
                <a:schemeClr val="tx2"/>
              </a:solidFill>
              <a:latin typeface="Oswald Light"/>
              <a:ea typeface="Arial"/>
              <a:cs typeface="Arial"/>
            </a:endParaRPr>
          </a:p>
          <a:p>
            <a:pPr lvl="0" algn="l" defTabSz="914400">
              <a:lnSpc>
                <a:spcPct val="100000"/>
              </a:lnSpc>
              <a:spcBef>
                <a:spcPts val="397"/>
              </a:spcBef>
              <a:spcAft>
                <a:spcPts val="397"/>
              </a:spcAft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chemeClr val="tx2"/>
                </a:solidFill>
                <a:latin typeface="Oswald Light"/>
                <a:ea typeface="Arial"/>
                <a:cs typeface="Arial"/>
              </a:rPr>
              <a:t>     (апрель)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Тренер-преподаватель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Управление тренировочным процессом0</a:t>
            </a:r>
            <a:endParaRPr sz="1600"/>
          </a:p>
        </p:txBody>
      </p:sp>
      <p:sp>
        <p:nvSpPr>
          <p:cNvPr id="1563967662" name="TextBox 70" hidden="0"/>
          <p:cNvSpPr txBox="1"/>
          <p:nvPr isPhoto="0" userDrawn="0"/>
        </p:nvSpPr>
        <p:spPr bwMode="auto">
          <a:xfrm>
            <a:off x="5124344" y="3812958"/>
            <a:ext cx="2682090" cy="1411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chemeClr val="accent1"/>
                </a:solidFill>
                <a:latin typeface="Oswald Light"/>
                <a:ea typeface="Arial"/>
                <a:cs typeface="Arial"/>
              </a:rPr>
              <a:t>г. Салехард (сентябрь)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Тренер-преподаватель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НМО – комплексный контроль</a:t>
            </a:r>
            <a:endParaRPr sz="1600"/>
          </a:p>
        </p:txBody>
      </p:sp>
      <p:sp>
        <p:nvSpPr>
          <p:cNvPr id="605988292" name="TextBox 71" hidden="0"/>
          <p:cNvSpPr txBox="1"/>
          <p:nvPr isPhoto="0" userDrawn="0"/>
        </p:nvSpPr>
        <p:spPr bwMode="auto">
          <a:xfrm>
            <a:off x="7705556" y="3761679"/>
            <a:ext cx="2363143" cy="87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Межведомственное взаимодействие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МО, МБО, НМО</a:t>
            </a:r>
            <a:endParaRPr sz="1600"/>
          </a:p>
        </p:txBody>
      </p:sp>
      <p:sp>
        <p:nvSpPr>
          <p:cNvPr id="1576110246" name="TextBox 72" hidden="0"/>
          <p:cNvSpPr txBox="1"/>
          <p:nvPr isPhoto="0" userDrawn="0"/>
        </p:nvSpPr>
        <p:spPr bwMode="auto">
          <a:xfrm>
            <a:off x="10069416" y="3766719"/>
            <a:ext cx="2363107" cy="121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МО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КНГ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ЭКО, ТО, ТК</a:t>
            </a:r>
            <a:endParaRPr sz="1600"/>
          </a:p>
          <a:p>
            <a:pPr marL="285750" marR="0" lvl="0" indent="-28575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Анализ СД</a:t>
            </a:r>
            <a:endParaRPr sz="1600"/>
          </a:p>
        </p:txBody>
      </p:sp>
      <p:pic>
        <p:nvPicPr>
          <p:cNvPr id="157064227" name="Рисунок 7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163349" y="1751233"/>
            <a:ext cx="720000" cy="720000"/>
          </a:xfrm>
          <a:prstGeom prst="rect">
            <a:avLst/>
          </a:prstGeom>
        </p:spPr>
      </p:pic>
      <p:pic>
        <p:nvPicPr>
          <p:cNvPr id="832248323" name="Рисунок 8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523262" y="1763131"/>
            <a:ext cx="720000" cy="720000"/>
          </a:xfrm>
          <a:prstGeom prst="rect">
            <a:avLst/>
          </a:prstGeom>
        </p:spPr>
      </p:pic>
      <p:pic>
        <p:nvPicPr>
          <p:cNvPr id="1188696717" name="Рисунок 9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847174" y="1738197"/>
            <a:ext cx="720000" cy="720000"/>
          </a:xfrm>
          <a:prstGeom prst="rect">
            <a:avLst/>
          </a:prstGeom>
        </p:spPr>
      </p:pic>
      <p:sp>
        <p:nvSpPr>
          <p:cNvPr id="1119815617" name="TextBox 11" hidden="0"/>
          <p:cNvSpPr txBox="1"/>
          <p:nvPr isPhoto="0" userDrawn="0"/>
        </p:nvSpPr>
        <p:spPr bwMode="auto">
          <a:xfrm>
            <a:off x="466818" y="2859288"/>
            <a:ext cx="23189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МЕТОДИЧЕСКИЙ СЕМИНАР</a:t>
            </a:r>
            <a:endParaRPr/>
          </a:p>
        </p:txBody>
      </p:sp>
      <p:sp>
        <p:nvSpPr>
          <p:cNvPr id="343142769" name="TextBox 12" hidden="0"/>
          <p:cNvSpPr txBox="1"/>
          <p:nvPr isPhoto="0" userDrawn="0"/>
        </p:nvSpPr>
        <p:spPr bwMode="auto">
          <a:xfrm>
            <a:off x="2785757" y="2859287"/>
            <a:ext cx="23189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МЕТОДИЧЕСКИЙ СЕМИНАР</a:t>
            </a:r>
            <a:endParaRPr/>
          </a:p>
        </p:txBody>
      </p:sp>
      <p:pic>
        <p:nvPicPr>
          <p:cNvPr id="1131067109" name="Рисунок 1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8249749" y="1712868"/>
            <a:ext cx="720000" cy="720000"/>
          </a:xfrm>
          <a:prstGeom prst="rect">
            <a:avLst/>
          </a:prstGeom>
        </p:spPr>
      </p:pic>
      <p:pic>
        <p:nvPicPr>
          <p:cNvPr id="358366036" name="Рисунок 21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0584997" y="1751233"/>
            <a:ext cx="756000" cy="75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211949" name="Прямоугольник 143" hidden="0"/>
          <p:cNvSpPr/>
          <p:nvPr isPhoto="0" userDrawn="0"/>
        </p:nvSpPr>
        <p:spPr bwMode="auto">
          <a:xfrm>
            <a:off x="-6593" y="70331"/>
            <a:ext cx="21153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" sz="1200" b="1" strike="noStrike" spc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ПИЛОТНЫЙ </a:t>
            </a:r>
            <a:r>
              <a:rPr lang="ru" sz="1200" b="1" strike="noStrike" spc="0">
                <a:solidFill>
                  <a:schemeClr val="accent1"/>
                </a:solidFill>
                <a:latin typeface="Arial"/>
                <a:ea typeface="DejaVu Sans"/>
              </a:rPr>
              <a:t>ПРОЕКТ</a:t>
            </a:r>
            <a:endParaRPr lang="ru-RU" sz="12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55654466" name="Прямоугольник 145" hidden="0"/>
          <p:cNvSpPr/>
          <p:nvPr isPhoto="0" userDrawn="0"/>
        </p:nvSpPr>
        <p:spPr bwMode="auto">
          <a:xfrm>
            <a:off x="1924441" y="163800"/>
            <a:ext cx="9235558" cy="46043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ОРГАНИЗАЦИЯ И ПРОВЕДЕНИЕ КПК ДЛЯ </a:t>
            </a:r>
            <a:endParaRPr/>
          </a:p>
          <a:p>
            <a:pPr algn="ctr"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ТРЕНЕРОВ И МЕТОДИСТОВ</a:t>
            </a:r>
            <a:endParaRPr sz="2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grpSp>
        <p:nvGrpSpPr>
          <p:cNvPr id="963626079" name="Группа 146" hidden="0"/>
          <p:cNvGrpSpPr/>
          <p:nvPr isPhoto="0" userDrawn="0"/>
        </p:nvGrpSpPr>
        <p:grpSpPr bwMode="auto">
          <a:xfrm>
            <a:off x="10856520" y="99720"/>
            <a:ext cx="1203480" cy="1340279"/>
            <a:chOff x="10856520" y="99720"/>
            <a:chExt cx="1203480" cy="1340279"/>
          </a:xfrm>
        </p:grpSpPr>
        <p:sp>
          <p:nvSpPr>
            <p:cNvPr id="2061569963" name="Полилиния: фигура 5" hidden="0"/>
            <p:cNvSpPr/>
            <p:nvPr isPhoto="0" userDrawn="0"/>
          </p:nvSpPr>
          <p:spPr bwMode="auto">
            <a:xfrm rot="10799989">
              <a:off x="11013120" y="238320"/>
              <a:ext cx="889920" cy="991080"/>
            </a:xfrm>
            <a:custGeom>
              <a:avLst/>
              <a:gdLst>
                <a:gd name="textAreaLeft" fmla="*/ 0 w 889920"/>
                <a:gd name="textAreaRight" fmla="*/ 892800 w 889920"/>
                <a:gd name="textAreaTop" fmla="*/ 0 h 991080"/>
                <a:gd name="textAreaBottom" fmla="*/ 993960 h 991080"/>
              </a:gdLst>
              <a:ahLst/>
              <a:cxnLst/>
              <a:rect l="textAreaLeft" t="textAreaTop" r="textAreaRight" b="textAreaBottom"/>
              <a:pathLst>
                <a:path w="2297028" h="2556656" fill="norm" stroke="1" extrusionOk="0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1621189803" name="Полилиния: фигура 7" hidden="0"/>
            <p:cNvSpPr/>
            <p:nvPr isPhoto="0" userDrawn="0"/>
          </p:nvSpPr>
          <p:spPr bwMode="auto">
            <a:xfrm rot="10799989">
              <a:off x="10856520" y="99720"/>
              <a:ext cx="1203480" cy="1340279"/>
            </a:xfrm>
            <a:custGeom>
              <a:avLst/>
              <a:gdLst>
                <a:gd name="textAreaLeft" fmla="*/ 0 w 1203480"/>
                <a:gd name="textAreaRight" fmla="*/ 1206360 w 1203480"/>
                <a:gd name="textAreaTop" fmla="*/ 0 h 1340280"/>
                <a:gd name="textAreaBottom" fmla="*/ 1343160 h 1340280"/>
              </a:gdLst>
              <a:ahLst/>
              <a:cxnLst/>
              <a:rect l="textAreaLeft" t="textAreaTop" r="textAreaRight" b="textAreaBottom"/>
              <a:pathLst>
                <a:path w="2293451" h="2552675" fill="norm" stroke="1" extrusionOk="0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827019413" name="Прямоугольник 30" hidden="0"/>
          <p:cNvSpPr/>
          <p:nvPr isPhoto="0" userDrawn="0"/>
        </p:nvSpPr>
        <p:spPr bwMode="auto">
          <a:xfrm>
            <a:off x="8820000" y="2160000"/>
            <a:ext cx="14983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6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76786566" name="Прямоугольник 7" hidden="0"/>
          <p:cNvSpPr/>
          <p:nvPr isPhoto="0" userDrawn="0"/>
        </p:nvSpPr>
        <p:spPr bwMode="auto">
          <a:xfrm>
            <a:off x="11047680" y="398880"/>
            <a:ext cx="82620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321180150" name="Прямоугольник 8" hidden="0"/>
          <p:cNvSpPr/>
          <p:nvPr isPhoto="0" userDrawn="0"/>
        </p:nvSpPr>
        <p:spPr bwMode="auto">
          <a:xfrm>
            <a:off x="11160000" y="254880"/>
            <a:ext cx="61884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3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95523386" name="Прямоугольник 152" hidden="0"/>
          <p:cNvSpPr/>
          <p:nvPr isPhoto="0" userDrawn="0"/>
        </p:nvSpPr>
        <p:spPr bwMode="auto">
          <a:xfrm>
            <a:off x="10963800" y="587878"/>
            <a:ext cx="984600" cy="447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700" b="1" strike="noStrike" spc="0">
                <a:solidFill>
                  <a:schemeClr val="tx1"/>
                </a:solidFill>
                <a:latin typeface="Calibri"/>
                <a:ea typeface="DejaVu Sans"/>
              </a:rPr>
              <a:t>Организация и проведение КПК для тренеров и методистов  </a:t>
            </a:r>
            <a:endParaRPr sz="700" b="1" strike="noStrike" spc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493262121" name="Прямоугольник 155" hidden="0"/>
          <p:cNvSpPr/>
          <p:nvPr isPhoto="0" userDrawn="0"/>
        </p:nvSpPr>
        <p:spPr bwMode="auto">
          <a:xfrm>
            <a:off x="6514920" y="4898520"/>
            <a:ext cx="5378760" cy="134027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chemeClr val="accent4"/>
                </a:solidFill>
                <a:latin typeface="Oswald"/>
                <a:ea typeface="Oswald"/>
                <a:cs typeface="Oswald"/>
              </a:rPr>
              <a:t>Факт: </a:t>
            </a: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2 группы – 40 чел.</a:t>
            </a: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(тренеров – 13, методистов  –  7;  тренеры и иные специалисты ГАУ ЯНАО СШ «Ямал» – 20 чел)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129129970" name="TextBox 1" hidden="0"/>
          <p:cNvSpPr/>
          <p:nvPr isPhoto="0" userDrawn="0"/>
        </p:nvSpPr>
        <p:spPr bwMode="auto">
          <a:xfrm>
            <a:off x="565944" y="976275"/>
            <a:ext cx="10495170" cy="63867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Дополнительная профессиональная программа повышения квалификации: </a:t>
            </a:r>
            <a:r>
              <a:rPr lang="ru-RU" sz="1800" b="0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«ПЛАНИРОВАНИЕ И УПРАВЛЕНИЕ ТРЕНИРОВОЧНЫМ ПРОЦЕССОМ ПОДГОТОВКИ СПОРТИВНОГО РЕЗЕРВА» 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311533289" name="TextBox 2" hidden="0"/>
          <p:cNvSpPr/>
          <p:nvPr isPhoto="0" userDrawn="0"/>
        </p:nvSpPr>
        <p:spPr bwMode="auto">
          <a:xfrm>
            <a:off x="223920" y="5806553"/>
            <a:ext cx="11536595" cy="100443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0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Полученные компетенции:</a:t>
            </a:r>
            <a:endParaRPr sz="2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20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Тренер способен осуществлять планирование, учет и анализ результатов тренировочного процесса и соревновательной деятельности на этапах спортивной подготовки</a:t>
            </a:r>
            <a:endParaRPr sz="2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978007622" name="Рисунок 3" hidden="0"/>
          <p:cNvSpPr/>
          <p:nvPr isPhoto="0" userDrawn="0"/>
        </p:nvSpPr>
        <p:spPr bwMode="auto">
          <a:xfrm>
            <a:off x="6401160" y="1807200"/>
            <a:ext cx="5202720" cy="2901960"/>
          </a:xfrm>
          <a:prstGeom prst="roundRect">
            <a:avLst>
              <a:gd name="adj" fmla="val 16667"/>
            </a:avLst>
          </a:prstGeom>
          <a:blipFill>
            <a:blip r:embed="rId2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354941298" name="Рисунок 4" hidden="0"/>
          <p:cNvSpPr/>
          <p:nvPr isPhoto="0" userDrawn="0"/>
        </p:nvSpPr>
        <p:spPr bwMode="auto">
          <a:xfrm>
            <a:off x="242280" y="1796400"/>
            <a:ext cx="5433840" cy="2912760"/>
          </a:xfrm>
          <a:prstGeom prst="roundRect">
            <a:avLst>
              <a:gd name="adj" fmla="val 16667"/>
            </a:avLst>
          </a:prstGeom>
          <a:blipFill>
            <a:blip r:embed="rId3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214701339" name="TextBox 6" hidden="0"/>
          <p:cNvSpPr/>
          <p:nvPr isPhoto="0" userDrawn="0"/>
        </p:nvSpPr>
        <p:spPr bwMode="auto">
          <a:xfrm>
            <a:off x="223920" y="4982400"/>
            <a:ext cx="3069756" cy="3643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План:</a:t>
            </a: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</a:t>
            </a: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 группа – 20 чел. 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0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65556201" name="Группа 3" hidden="0"/>
          <p:cNvGrpSpPr/>
          <p:nvPr isPhoto="0" userDrawn="0"/>
        </p:nvGrpSpPr>
        <p:grpSpPr bwMode="auto">
          <a:xfrm>
            <a:off x="10856160" y="97200"/>
            <a:ext cx="1203840" cy="1340279"/>
            <a:chOff x="10856160" y="97200"/>
            <a:chExt cx="1203840" cy="1340279"/>
          </a:xfrm>
        </p:grpSpPr>
        <p:sp>
          <p:nvSpPr>
            <p:cNvPr id="1186192941" name="Полилиния: фигура 3" hidden="0"/>
            <p:cNvSpPr/>
            <p:nvPr isPhoto="0" userDrawn="0"/>
          </p:nvSpPr>
          <p:spPr bwMode="auto">
            <a:xfrm rot="10763376">
              <a:off x="11014920" y="243360"/>
              <a:ext cx="879840" cy="981720"/>
            </a:xfrm>
            <a:custGeom>
              <a:avLst/>
              <a:gdLst>
                <a:gd name="textAreaLeft" fmla="*/ 0 w 879840"/>
                <a:gd name="textAreaRight" fmla="*/ 882720 w 879840"/>
                <a:gd name="textAreaTop" fmla="*/ 0 h 981720"/>
                <a:gd name="textAreaBottom" fmla="*/ 984600 h 981720"/>
              </a:gdLst>
              <a:ahLst/>
              <a:cxnLst/>
              <a:rect l="textAreaLeft" t="textAreaTop" r="textAreaRight" b="textAreaBottom"/>
              <a:pathLst>
                <a:path w="2297028" h="2556656" fill="norm" stroke="1" extrusionOk="0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1521414492" name="Полилиния: фигура 4" hidden="0"/>
            <p:cNvSpPr/>
            <p:nvPr isPhoto="0" userDrawn="0"/>
          </p:nvSpPr>
          <p:spPr bwMode="auto">
            <a:xfrm rot="10763376">
              <a:off x="10863000" y="103320"/>
              <a:ext cx="1189800" cy="1327680"/>
            </a:xfrm>
            <a:custGeom>
              <a:avLst/>
              <a:gdLst>
                <a:gd name="textAreaLeft" fmla="*/ 0 w 1189800"/>
                <a:gd name="textAreaRight" fmla="*/ 1192680 w 1189800"/>
                <a:gd name="textAreaTop" fmla="*/ 0 h 1327680"/>
                <a:gd name="textAreaBottom" fmla="*/ 1330560 h 1327680"/>
              </a:gdLst>
              <a:ahLst/>
              <a:cxnLst/>
              <a:rect l="textAreaLeft" t="textAreaTop" r="textAreaRight" b="textAreaBottom"/>
              <a:pathLst>
                <a:path w="2293451" h="2552675" fill="norm" stroke="1" extrusionOk="0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1384847160" name="Прямоугольник 164" hidden="0"/>
          <p:cNvSpPr/>
          <p:nvPr isPhoto="0" userDrawn="0"/>
        </p:nvSpPr>
        <p:spPr bwMode="auto">
          <a:xfrm>
            <a:off x="-4951" y="78611"/>
            <a:ext cx="21153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" sz="1200" b="1" strike="noStrike" spc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ПИЛОТНЫЙ ПРОЕКТ</a:t>
            </a:r>
            <a:endParaRPr sz="1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301791255" name="Прямоугольник 166" hidden="0"/>
          <p:cNvSpPr/>
          <p:nvPr isPhoto="0" userDrawn="0"/>
        </p:nvSpPr>
        <p:spPr bwMode="auto">
          <a:xfrm>
            <a:off x="2054160" y="214560"/>
            <a:ext cx="8457480" cy="39743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ОРГАНИЗАЦИЯ И ПРОВЕДЕНИЕ ЭТАПНОГО КОНТРОЛЯ</a:t>
            </a:r>
            <a:endParaRPr sz="2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931260956" name="Прямоугольник 53" hidden="0"/>
          <p:cNvSpPr/>
          <p:nvPr isPhoto="0" userDrawn="0"/>
        </p:nvSpPr>
        <p:spPr bwMode="auto">
          <a:xfrm>
            <a:off x="11047680" y="398880"/>
            <a:ext cx="826236" cy="24243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Oswald"/>
                <a:ea typeface="Oswald"/>
                <a:cs typeface="Oswald"/>
              </a:rPr>
              <a:t>ЭТАП</a:t>
            </a:r>
            <a:endParaRPr sz="1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468851419" name="Прямоугольник 54" hidden="0"/>
          <p:cNvSpPr/>
          <p:nvPr isPhoto="0" userDrawn="0"/>
        </p:nvSpPr>
        <p:spPr bwMode="auto">
          <a:xfrm>
            <a:off x="11160000" y="254880"/>
            <a:ext cx="618876" cy="24243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Oswald"/>
                <a:ea typeface="Oswald"/>
                <a:cs typeface="Oswald"/>
              </a:rPr>
              <a:t>4</a:t>
            </a:r>
            <a:endParaRPr sz="1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031456793" name="Прямоугольник 170" hidden="0"/>
          <p:cNvSpPr/>
          <p:nvPr isPhoto="0" userDrawn="0"/>
        </p:nvSpPr>
        <p:spPr bwMode="auto">
          <a:xfrm>
            <a:off x="10889640" y="563040"/>
            <a:ext cx="1107360" cy="537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700" b="1" strike="noStrike" spc="0">
                <a:solidFill>
                  <a:schemeClr val="tx1"/>
                </a:solidFill>
                <a:latin typeface="Calibri"/>
                <a:ea typeface="DejaVu Sans"/>
              </a:rPr>
              <a:t>Организация и проведение этапного комплексного</a:t>
            </a:r>
            <a:endParaRPr sz="700" b="1" strike="noStrike" spc="0">
              <a:solidFill>
                <a:schemeClr val="tx1"/>
              </a:solidFill>
              <a:latin typeface="Open Sans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700" b="1" strike="noStrike" spc="0">
                <a:solidFill>
                  <a:schemeClr val="tx1"/>
                </a:solidFill>
                <a:latin typeface="Calibri"/>
                <a:ea typeface="DejaVu Sans"/>
              </a:rPr>
              <a:t> контроля</a:t>
            </a:r>
            <a:endParaRPr sz="700" b="1" strike="noStrike" spc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255627054" name="Прямоугольник 78" hidden="0"/>
          <p:cNvSpPr/>
          <p:nvPr isPhoto="0" userDrawn="0"/>
        </p:nvSpPr>
        <p:spPr bwMode="auto">
          <a:xfrm>
            <a:off x="3773880" y="1666440"/>
            <a:ext cx="3998196" cy="106539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3 точки этапного комплексного обследования проводились на базе ГБУЗ «Салехардская окружная клиническая больница»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633034615" name="Рисунок 2" hidden="0"/>
          <p:cNvSpPr/>
          <p:nvPr isPhoto="0" userDrawn="0"/>
        </p:nvSpPr>
        <p:spPr bwMode="auto">
          <a:xfrm>
            <a:off x="312480" y="1483920"/>
            <a:ext cx="3262320" cy="1694160"/>
          </a:xfrm>
          <a:prstGeom prst="roundRect">
            <a:avLst>
              <a:gd name="adj" fmla="val 16667"/>
            </a:avLst>
          </a:prstGeom>
          <a:blipFill>
            <a:blip r:embed="rId2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cxnSp>
        <p:nvCxnSpPr>
          <p:cNvPr id="1429330959" name="Прямая соединительная линия 4" hidden="0"/>
          <p:cNvCxnSpPr>
            <a:cxnSpLocks/>
          </p:cNvCxnSpPr>
          <p:nvPr isPhoto="0" userDrawn="0"/>
        </p:nvCxnSpPr>
        <p:spPr bwMode="auto">
          <a:xfrm>
            <a:off x="1238400" y="3429000"/>
            <a:ext cx="9276120" cy="14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537567474" name="Овал 5" hidden="0"/>
          <p:cNvSpPr/>
          <p:nvPr isPhoto="0" userDrawn="0"/>
        </p:nvSpPr>
        <p:spPr bwMode="auto">
          <a:xfrm>
            <a:off x="1076400" y="3267720"/>
            <a:ext cx="322560" cy="32112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sz="1800" b="0" strike="noStrike" spc="0">
              <a:solidFill>
                <a:schemeClr val="l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886964023" name="TextBox 6" hidden="0"/>
          <p:cNvSpPr/>
          <p:nvPr isPhoto="0" userDrawn="0"/>
        </p:nvSpPr>
        <p:spPr bwMode="auto">
          <a:xfrm>
            <a:off x="331560" y="3795840"/>
            <a:ext cx="1812276" cy="3643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ШАГ 1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255816689" name="TextBox 7" hidden="0"/>
          <p:cNvSpPr/>
          <p:nvPr isPhoto="0" userDrawn="0"/>
        </p:nvSpPr>
        <p:spPr bwMode="auto">
          <a:xfrm>
            <a:off x="180000" y="4165200"/>
            <a:ext cx="1963836" cy="63867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Составление ИППС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984980693" name="Овал 8" hidden="0"/>
          <p:cNvSpPr/>
          <p:nvPr isPhoto="0" userDrawn="0"/>
        </p:nvSpPr>
        <p:spPr bwMode="auto">
          <a:xfrm>
            <a:off x="3774600" y="3268800"/>
            <a:ext cx="322560" cy="32112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sz="1800" b="0" strike="noStrike" spc="0">
              <a:solidFill>
                <a:schemeClr val="l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962510331" name="Овал 9" hidden="0"/>
          <p:cNvSpPr/>
          <p:nvPr isPhoto="0" userDrawn="0"/>
        </p:nvSpPr>
        <p:spPr bwMode="auto">
          <a:xfrm>
            <a:off x="7241038" y="3267720"/>
            <a:ext cx="322560" cy="32112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sz="1800" b="0" strike="noStrike" spc="0">
              <a:solidFill>
                <a:schemeClr val="l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969691445" name="Овал 10" hidden="0"/>
          <p:cNvSpPr/>
          <p:nvPr isPhoto="0" userDrawn="0"/>
        </p:nvSpPr>
        <p:spPr bwMode="auto">
          <a:xfrm>
            <a:off x="5526360" y="3267720"/>
            <a:ext cx="322560" cy="32112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sz="1800" b="0" strike="noStrike" spc="0">
              <a:solidFill>
                <a:schemeClr val="l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474781410" name="Овал 11" hidden="0"/>
          <p:cNvSpPr/>
          <p:nvPr isPhoto="0" userDrawn="0"/>
        </p:nvSpPr>
        <p:spPr bwMode="auto">
          <a:xfrm>
            <a:off x="10424520" y="3269518"/>
            <a:ext cx="322560" cy="32112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sz="1800" b="0" strike="noStrike" spc="0">
              <a:solidFill>
                <a:schemeClr val="l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468575305" name="TextBox 12" hidden="0"/>
          <p:cNvSpPr/>
          <p:nvPr isPhoto="0" userDrawn="0"/>
        </p:nvSpPr>
        <p:spPr bwMode="auto">
          <a:xfrm>
            <a:off x="9679680" y="3727080"/>
            <a:ext cx="1812276" cy="3643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ШАГ 5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40102307" name="TextBox 14" hidden="0"/>
          <p:cNvSpPr/>
          <p:nvPr isPhoto="0" userDrawn="0"/>
        </p:nvSpPr>
        <p:spPr bwMode="auto">
          <a:xfrm>
            <a:off x="9448200" y="4180320"/>
            <a:ext cx="2275596" cy="3643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Анализ ИППС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953656256" name="TextBox 16" hidden="0"/>
          <p:cNvSpPr/>
          <p:nvPr isPhoto="0" userDrawn="0"/>
        </p:nvSpPr>
        <p:spPr bwMode="auto">
          <a:xfrm>
            <a:off x="3462840" y="808200"/>
            <a:ext cx="4820436" cy="69963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0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5шагов </a:t>
            </a:r>
            <a:endParaRPr sz="2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2000" b="0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научно-методического обеспечения</a:t>
            </a:r>
            <a:endParaRPr sz="20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982969952" name="TextBox 17" hidden="0"/>
          <p:cNvSpPr/>
          <p:nvPr isPhoto="0" userDrawn="0"/>
        </p:nvSpPr>
        <p:spPr bwMode="auto">
          <a:xfrm>
            <a:off x="4781520" y="2806559"/>
            <a:ext cx="1812276" cy="3643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ШАГ 2, 3, 4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029693987" name="Рисунок 18" hidden="0"/>
          <p:cNvSpPr/>
          <p:nvPr isPhoto="0" userDrawn="0"/>
        </p:nvSpPr>
        <p:spPr bwMode="auto">
          <a:xfrm>
            <a:off x="6619907" y="3680841"/>
            <a:ext cx="1731597" cy="1987920"/>
          </a:xfrm>
          <a:prstGeom prst="roundRect">
            <a:avLst>
              <a:gd name="adj" fmla="val 16667"/>
            </a:avLst>
          </a:prstGeom>
          <a:blipFill>
            <a:blip r:embed="rId3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370221944" name="Рисунок 2" hidden="0"/>
          <p:cNvSpPr/>
          <p:nvPr isPhoto="0" userDrawn="0"/>
        </p:nvSpPr>
        <p:spPr bwMode="auto">
          <a:xfrm>
            <a:off x="2524320" y="3727080"/>
            <a:ext cx="3729960" cy="1864440"/>
          </a:xfrm>
          <a:prstGeom prst="roundRect">
            <a:avLst>
              <a:gd name="adj" fmla="val 16667"/>
            </a:avLst>
          </a:prstGeom>
          <a:blipFill>
            <a:blip r:embed="rId4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458707311" name="Picture 2" hidden="0"/>
          <p:cNvSpPr/>
          <p:nvPr isPhoto="0" userDrawn="0"/>
        </p:nvSpPr>
        <p:spPr bwMode="auto">
          <a:xfrm>
            <a:off x="8323560" y="1377360"/>
            <a:ext cx="3204720" cy="1800720"/>
          </a:xfrm>
          <a:prstGeom prst="roundRect">
            <a:avLst>
              <a:gd name="adj" fmla="val 16667"/>
            </a:avLst>
          </a:prstGeom>
          <a:blipFill>
            <a:blip r:embed="rId5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5386818" name="Прямоугольник 178" hidden="0"/>
          <p:cNvSpPr/>
          <p:nvPr isPhoto="0" userDrawn="0"/>
        </p:nvSpPr>
        <p:spPr bwMode="auto">
          <a:xfrm>
            <a:off x="154800" y="418320"/>
            <a:ext cx="21153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" sz="1200" b="1" strike="noStrike" spc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ПИЛОТНЫЙ ПРОЕКТ</a:t>
            </a:r>
            <a:endParaRPr sz="1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585670063" name="Прямоугольник 180" hidden="0"/>
          <p:cNvSpPr/>
          <p:nvPr isPhoto="0" userDrawn="0"/>
        </p:nvSpPr>
        <p:spPr bwMode="auto">
          <a:xfrm>
            <a:off x="1995480" y="266309"/>
            <a:ext cx="8457480" cy="46943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ОРГАНИЗАЦИЯ И ПРОВЕДЕНИЕ КРУГЛЫХ СТОЛОВ, АНАЛИЗ ТРЕНИРОВОЧНОЙ ДЕЯТЕЛЬНОСТИ</a:t>
            </a:r>
            <a:endParaRPr sz="2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238900620" name="Прямоугольник 71" hidden="0"/>
          <p:cNvSpPr/>
          <p:nvPr isPhoto="0" userDrawn="0"/>
        </p:nvSpPr>
        <p:spPr bwMode="auto">
          <a:xfrm>
            <a:off x="8820000" y="2160000"/>
            <a:ext cx="14983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6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98757261" name="Прямоугольник 72" hidden="0"/>
          <p:cNvSpPr/>
          <p:nvPr isPhoto="0" userDrawn="0"/>
        </p:nvSpPr>
        <p:spPr bwMode="auto">
          <a:xfrm>
            <a:off x="11047680" y="441360"/>
            <a:ext cx="82620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57745913" name="Прямоугольник 77" hidden="0"/>
          <p:cNvSpPr/>
          <p:nvPr isPhoto="0" userDrawn="0"/>
        </p:nvSpPr>
        <p:spPr bwMode="auto">
          <a:xfrm>
            <a:off x="11160000" y="297360"/>
            <a:ext cx="61884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3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92810616" name="Группа 5" hidden="0"/>
          <p:cNvGrpSpPr/>
          <p:nvPr isPhoto="0" userDrawn="0"/>
        </p:nvGrpSpPr>
        <p:grpSpPr bwMode="auto">
          <a:xfrm>
            <a:off x="10856160" y="99358"/>
            <a:ext cx="1203840" cy="1340640"/>
            <a:chOff x="10856160" y="99358"/>
            <a:chExt cx="1203840" cy="1340640"/>
          </a:xfrm>
        </p:grpSpPr>
        <p:sp>
          <p:nvSpPr>
            <p:cNvPr id="103014516" name="Полилиния: фигура 8" hidden="0"/>
            <p:cNvSpPr/>
            <p:nvPr isPhoto="0" userDrawn="0"/>
          </p:nvSpPr>
          <p:spPr bwMode="auto">
            <a:xfrm rot="10799989">
              <a:off x="11013120" y="237960"/>
              <a:ext cx="890280" cy="991440"/>
            </a:xfrm>
            <a:custGeom>
              <a:avLst/>
              <a:gdLst>
                <a:gd name="textAreaLeft" fmla="*/ 0 w 890280"/>
                <a:gd name="textAreaRight" fmla="*/ 892800 w 890280"/>
                <a:gd name="textAreaTop" fmla="*/ 0 h 991440"/>
                <a:gd name="textAreaBottom" fmla="*/ 993960 h 991440"/>
              </a:gdLst>
              <a:ahLst/>
              <a:cxnLst/>
              <a:rect l="textAreaLeft" t="textAreaTop" r="textAreaRight" b="textAreaBottom"/>
              <a:pathLst>
                <a:path w="2297028" h="2556656" fill="norm" stroke="1" extrusionOk="0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1369866982" name="Полилиния: фигура 9" hidden="0"/>
            <p:cNvSpPr/>
            <p:nvPr isPhoto="0" userDrawn="0"/>
          </p:nvSpPr>
          <p:spPr bwMode="auto">
            <a:xfrm rot="10799989">
              <a:off x="10856160" y="99358"/>
              <a:ext cx="1203840" cy="1340640"/>
            </a:xfrm>
            <a:custGeom>
              <a:avLst/>
              <a:gdLst>
                <a:gd name="textAreaLeft" fmla="*/ 0 w 1203840"/>
                <a:gd name="textAreaRight" fmla="*/ 1206360 w 1203840"/>
                <a:gd name="textAreaTop" fmla="*/ 0 h 1340640"/>
                <a:gd name="textAreaBottom" fmla="*/ 1343160 h 1340640"/>
              </a:gdLst>
              <a:ahLst/>
              <a:cxnLst/>
              <a:rect l="textAreaLeft" t="textAreaTop" r="textAreaRight" b="textAreaBottom"/>
              <a:pathLst>
                <a:path w="2293451" h="2552675" fill="norm" stroke="1" extrusionOk="0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0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1988729122" name="Прямоугольник 55" hidden="0"/>
          <p:cNvSpPr/>
          <p:nvPr isPhoto="0" userDrawn="0"/>
        </p:nvSpPr>
        <p:spPr bwMode="auto">
          <a:xfrm>
            <a:off x="11160000" y="244080"/>
            <a:ext cx="61884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5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84928630" name="Прямоугольник 79" hidden="0"/>
          <p:cNvSpPr/>
          <p:nvPr isPhoto="0" userDrawn="0"/>
        </p:nvSpPr>
        <p:spPr bwMode="auto">
          <a:xfrm>
            <a:off x="11047680" y="388080"/>
            <a:ext cx="82620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ЭТАП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39335688" name="TextBox 189" hidden="0"/>
          <p:cNvSpPr/>
          <p:nvPr isPhoto="0" userDrawn="0"/>
        </p:nvSpPr>
        <p:spPr bwMode="auto">
          <a:xfrm>
            <a:off x="10918440" y="516240"/>
            <a:ext cx="1077480" cy="538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700" b="1" strike="noStrike" spc="0">
                <a:solidFill>
                  <a:schemeClr val="tx1"/>
                </a:solidFill>
                <a:latin typeface="Oswald"/>
                <a:ea typeface="Oswald"/>
                <a:cs typeface="Oswald"/>
              </a:rPr>
              <a:t>Организация и проведение круглых столов, анализ тренировочного процесса</a:t>
            </a:r>
            <a:endParaRPr sz="700" b="1" strike="noStrike" spc="0"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345315135" name="Picture 2" hidden="0"/>
          <p:cNvSpPr/>
          <p:nvPr isPhoto="0" userDrawn="0"/>
        </p:nvSpPr>
        <p:spPr bwMode="auto">
          <a:xfrm>
            <a:off x="5672160" y="1778400"/>
            <a:ext cx="2052720" cy="4562640"/>
          </a:xfrm>
          <a:prstGeom prst="roundRect">
            <a:avLst>
              <a:gd name="adj" fmla="val 16667"/>
            </a:avLst>
          </a:prstGeom>
          <a:blipFill>
            <a:blip r:embed="rId2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888241945" name="Picture 2" hidden="0"/>
          <p:cNvSpPr/>
          <p:nvPr isPhoto="0" userDrawn="0"/>
        </p:nvSpPr>
        <p:spPr bwMode="auto">
          <a:xfrm>
            <a:off x="7920000" y="1603080"/>
            <a:ext cx="3872880" cy="2176200"/>
          </a:xfrm>
          <a:prstGeom prst="roundRect">
            <a:avLst>
              <a:gd name="adj" fmla="val 16667"/>
            </a:avLst>
          </a:prstGeom>
          <a:blipFill>
            <a:blip r:embed="rId3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  <p:sp>
        <p:nvSpPr>
          <p:cNvPr id="1190899979" name="TextBox 1" hidden="0"/>
          <p:cNvSpPr/>
          <p:nvPr isPhoto="0" userDrawn="0"/>
        </p:nvSpPr>
        <p:spPr bwMode="auto">
          <a:xfrm>
            <a:off x="79200" y="1582920"/>
            <a:ext cx="5592276" cy="365619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C00000"/>
                </a:solidFill>
                <a:latin typeface="Oswald"/>
                <a:ea typeface="Oswald"/>
                <a:cs typeface="Oswald"/>
              </a:rPr>
              <a:t>Проведено: 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15 круглых столов «Интерпретация результатов этапных комплексных обследований и рекомендации по коррекции тренировочного процесса подготовки спортсмена» по видам спорта: хоккей, фигурное катание на коньках, северное многоборье, лыжные гонки и биатлон;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5 круглых столов «Анализ ИППС с учетом результатов этапных комплексных обследование (выявление лимитирующих факторов подготовленности спортсменов»)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175522130" name="Рисунок 2" hidden="0"/>
          <p:cNvSpPr/>
          <p:nvPr isPhoto="0" userDrawn="0"/>
        </p:nvSpPr>
        <p:spPr bwMode="auto">
          <a:xfrm>
            <a:off x="8328240" y="3889080"/>
            <a:ext cx="3269518" cy="2451960"/>
          </a:xfrm>
          <a:prstGeom prst="roundRect">
            <a:avLst>
              <a:gd name="adj" fmla="val 16667"/>
            </a:avLst>
          </a:prstGeom>
          <a:blipFill>
            <a:blip r:embed="rId4"/>
            <a:stretch/>
          </a:blipFill>
          <a:ln w="0">
            <a:noFill/>
          </a:ln>
          <a:effectLst>
            <a:outerShdw blurRad="76320" dist="38073" dir="7800819" rotWithShape="0" algn="tl">
              <a:srgbClr val="000000">
                <a:alpha val="40000"/>
              </a:srgb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2946882" name="Прямоугольник 6" hidden="0"/>
          <p:cNvSpPr/>
          <p:nvPr isPhoto="0" userDrawn="0"/>
        </p:nvSpPr>
        <p:spPr bwMode="auto">
          <a:xfrm>
            <a:off x="11288520" y="236880"/>
            <a:ext cx="36720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000" b="1" strike="noStrike" spc="0">
                <a:solidFill>
                  <a:srgbClr val="FFFFFF"/>
                </a:solidFill>
                <a:latin typeface="Calibri"/>
                <a:ea typeface="DejaVu Sans"/>
              </a:rPr>
              <a:t>1</a:t>
            </a:r>
            <a:endParaRPr lang="ru-RU" sz="1000" b="0" strike="noStrike" spc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21461964" name="Прямоугольник 19" hidden="0"/>
          <p:cNvSpPr/>
          <p:nvPr isPhoto="0" userDrawn="0"/>
        </p:nvSpPr>
        <p:spPr bwMode="auto">
          <a:xfrm>
            <a:off x="1400543" y="2094090"/>
            <a:ext cx="3401856" cy="118884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 «Ямал» </a:t>
            </a:r>
            <a:endParaRPr/>
          </a:p>
          <a:p>
            <a:pPr algn="l">
              <a:lnSpc>
                <a:spcPct val="100000"/>
              </a:lnSpc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(хоккей «ХК ФАКЕЛ») </a:t>
            </a: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>
              <a:lnSpc>
                <a:spcPct val="100000"/>
              </a:lnSpc>
              <a:defRPr/>
            </a:pP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– </a:t>
            </a:r>
            <a:r>
              <a:rPr lang="ru-RU" sz="1800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27</a:t>
            </a:r>
            <a:r>
              <a:rPr lang="ru-RU" sz="1800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br>
              <a:rPr sz="1800">
                <a:latin typeface="Oswald"/>
                <a:ea typeface="Oswald"/>
                <a:cs typeface="Oswald"/>
              </a:rPr>
            </a:br>
            <a:endParaRPr sz="18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611016978" name="Прямоугольник 114" hidden="0"/>
          <p:cNvSpPr/>
          <p:nvPr isPhoto="0" userDrawn="0"/>
        </p:nvSpPr>
        <p:spPr bwMode="auto">
          <a:xfrm>
            <a:off x="1718457" y="378587"/>
            <a:ext cx="809748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200" b="0" strike="noStrike" spc="0">
                <a:solidFill>
                  <a:srgbClr val="262626"/>
                </a:solidFill>
                <a:latin typeface="Oswald"/>
                <a:ea typeface="Oswald"/>
                <a:cs typeface="Oswald"/>
              </a:rPr>
              <a:t>ФОРМИРОВАНИЕ  ГРУПП 2024-2025 гг.</a:t>
            </a:r>
            <a:endParaRPr sz="22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211505458" name="TextBox 211505457" hidden="0"/>
          <p:cNvSpPr txBox="1"/>
          <p:nvPr isPhoto="0" userDrawn="0"/>
        </p:nvSpPr>
        <p:spPr bwMode="auto">
          <a:xfrm>
            <a:off x="7278452" y="2046585"/>
            <a:ext cx="4953172" cy="11582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 по северному многоборью </a:t>
            </a: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(северное многоборье)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- 6,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defRPr/>
            </a:pP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943241406" name="TextBox 1943241405" hidden="0"/>
          <p:cNvSpPr txBox="1"/>
          <p:nvPr isPhoto="0" userDrawn="0"/>
        </p:nvSpPr>
        <p:spPr bwMode="auto">
          <a:xfrm>
            <a:off x="7331745" y="3851129"/>
            <a:ext cx="4107685" cy="91596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МАУ ДО СШ «СТАРТ»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(плавание)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– </a:t>
            </a:r>
            <a:r>
              <a:rPr lang="ru-RU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12</a:t>
            </a: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714106443" name="TextBox 1714106442" hidden="0"/>
          <p:cNvSpPr txBox="1"/>
          <p:nvPr isPhoto="0" userDrawn="0"/>
        </p:nvSpPr>
        <p:spPr bwMode="auto">
          <a:xfrm>
            <a:off x="1395163" y="3851129"/>
            <a:ext cx="4503279" cy="91596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ГАУ ЯНАО СШОР им. Т.В. Ахатовой</a:t>
            </a: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(биатлон, лыжные гонки)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кол-во спортсменов – </a:t>
            </a:r>
            <a:r>
              <a:rPr lang="ru-RU" b="1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11/5</a:t>
            </a:r>
            <a:r>
              <a:rPr lang="ru-RU" b="0" strike="noStrike" spc="0">
                <a:solidFill>
                  <a:srgbClr val="000000"/>
                </a:solidFill>
                <a:latin typeface="Oswald"/>
                <a:ea typeface="Oswald"/>
                <a:cs typeface="Oswald"/>
              </a:rPr>
              <a:t>, </a:t>
            </a:r>
            <a:endParaRPr sz="1600" b="0" strike="noStrike" spc="0">
              <a:solidFill>
                <a:srgbClr val="000000"/>
              </a:solidFill>
              <a:latin typeface="Oswald"/>
              <a:ea typeface="Oswald"/>
              <a:cs typeface="Oswald"/>
            </a:endParaRPr>
          </a:p>
        </p:txBody>
      </p:sp>
      <p:pic>
        <p:nvPicPr>
          <p:cNvPr id="1855121685" name="Рисунок 185512168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151879" y="3590612"/>
            <a:ext cx="1226103" cy="1559604"/>
          </a:xfrm>
          <a:prstGeom prst="rect">
            <a:avLst/>
          </a:prstGeom>
        </p:spPr>
      </p:pic>
      <p:pic>
        <p:nvPicPr>
          <p:cNvPr id="1618886846" name="Рисунок 1618886845" hidden="0"/>
          <p:cNvPicPr>
            <a:picLocks noChangeAspect="1"/>
          </p:cNvPicPr>
          <p:nvPr isPhoto="0" userDrawn="0"/>
        </p:nvPicPr>
        <p:blipFill>
          <a:blip r:embed="rId3"/>
          <a:srcRect l="20872" t="0" r="20128" b="0"/>
          <a:stretch/>
        </p:blipFill>
        <p:spPr bwMode="auto">
          <a:xfrm>
            <a:off x="74927" y="3451898"/>
            <a:ext cx="1350145" cy="1601910"/>
          </a:xfrm>
          <a:prstGeom prst="rect">
            <a:avLst/>
          </a:prstGeom>
        </p:spPr>
      </p:pic>
      <p:pic>
        <p:nvPicPr>
          <p:cNvPr id="1153996662" name="Рисунок 1153996661" hidden="0"/>
          <p:cNvPicPr>
            <a:picLocks noChangeAspect="1"/>
          </p:cNvPicPr>
          <p:nvPr isPhoto="0" userDrawn="0"/>
        </p:nvPicPr>
        <p:blipFill>
          <a:blip r:embed="rId4"/>
          <a:srcRect l="27756" t="29282" r="26738" b="28464"/>
          <a:stretch/>
        </p:blipFill>
        <p:spPr bwMode="auto">
          <a:xfrm>
            <a:off x="22010" y="2108446"/>
            <a:ext cx="1442204" cy="1003938"/>
          </a:xfrm>
          <a:prstGeom prst="rect">
            <a:avLst/>
          </a:prstGeom>
        </p:spPr>
      </p:pic>
      <p:pic>
        <p:nvPicPr>
          <p:cNvPr id="661113331" name="Рисунок 661113330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6105641" y="1787335"/>
            <a:ext cx="1267538" cy="1254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032973" name="TextBox 18" hidden="0"/>
          <p:cNvSpPr txBox="1"/>
          <p:nvPr isPhoto="0" userDrawn="0"/>
        </p:nvSpPr>
        <p:spPr bwMode="auto">
          <a:xfrm>
            <a:off x="6968512" y="3119620"/>
            <a:ext cx="5040072" cy="2529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 Light"/>
                <a:ea typeface="Arial"/>
                <a:cs typeface="Arial"/>
              </a:rPr>
              <a:t>Анализ соревновательной деятельности  </a:t>
            </a:r>
            <a:endParaRPr sz="1600">
              <a:solidFill>
                <a:schemeClr val="tx1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 Light"/>
                <a:ea typeface="Arial"/>
                <a:cs typeface="Arial"/>
              </a:rPr>
              <a:t>Выбор стратегии подготовки (периодизация учебно-тренировочного процесса)</a:t>
            </a:r>
            <a:endParaRPr sz="1600">
              <a:solidFill>
                <a:schemeClr val="tx1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 Light"/>
                <a:ea typeface="Arial"/>
                <a:cs typeface="Arial"/>
              </a:rPr>
              <a:t>Выявление лимитирующих факторов </a:t>
            </a:r>
            <a:endParaRPr sz="1600">
              <a:solidFill>
                <a:schemeClr val="tx1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 Light"/>
                <a:ea typeface="Arial"/>
                <a:cs typeface="Arial"/>
              </a:rPr>
              <a:t>Возможность постановки задач мезоциклов учебно-тренировочного процесса</a:t>
            </a:r>
            <a:endParaRPr sz="1600">
              <a:solidFill>
                <a:schemeClr val="tx1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 Light"/>
                <a:ea typeface="Arial"/>
                <a:cs typeface="Arial"/>
              </a:rPr>
              <a:t>Планирование направленности и сочетания микроциклов в мезоцикле исходя из задач, поставленных в мезоцикле (мобильное приложение ЯмалСпорт)</a:t>
            </a:r>
            <a:endParaRPr sz="1600">
              <a:solidFill>
                <a:schemeClr val="tx1"/>
              </a:solidFill>
            </a:endParaRPr>
          </a:p>
        </p:txBody>
      </p:sp>
      <p:grpSp>
        <p:nvGrpSpPr>
          <p:cNvPr id="1232237864" name="Группа 5" hidden="0"/>
          <p:cNvGrpSpPr/>
          <p:nvPr isPhoto="0" userDrawn="0"/>
        </p:nvGrpSpPr>
        <p:grpSpPr bwMode="auto">
          <a:xfrm>
            <a:off x="-358898" y="1574217"/>
            <a:ext cx="7533906" cy="4532305"/>
            <a:chOff x="-158866" y="1574217"/>
            <a:chExt cx="7533906" cy="4532305"/>
          </a:xfrm>
        </p:grpSpPr>
        <p:pic>
          <p:nvPicPr>
            <p:cNvPr id="1021065559" name="Рисунок 13" hidden="0"/>
            <p:cNvPicPr>
              <a:picLocks noChangeAspect="1"/>
            </p:cNvPicPr>
            <p:nvPr isPhoto="0" userDrawn="0"/>
          </p:nvPicPr>
          <p:blipFill>
            <a:blip r:embed="rId2"/>
            <a:srcRect l="7723" t="4006" r="4263" b="0"/>
            <a:stretch/>
          </p:blipFill>
          <p:spPr bwMode="auto">
            <a:xfrm>
              <a:off x="1186162" y="1854859"/>
              <a:ext cx="5028899" cy="3107772"/>
            </a:xfrm>
            <a:prstGeom prst="rect">
              <a:avLst/>
            </a:prstGeom>
          </p:spPr>
        </p:pic>
        <p:grpSp>
          <p:nvGrpSpPr>
            <p:cNvPr id="156868450" name="Группа 1" hidden="0"/>
            <p:cNvGrpSpPr/>
            <p:nvPr isPhoto="0" userDrawn="0"/>
          </p:nvGrpSpPr>
          <p:grpSpPr bwMode="auto">
            <a:xfrm>
              <a:off x="-158866" y="1574217"/>
              <a:ext cx="7533906" cy="4532305"/>
              <a:chOff x="-380959" y="1599349"/>
              <a:chExt cx="7533906" cy="4532305"/>
            </a:xfrm>
          </p:grpSpPr>
          <p:pic>
            <p:nvPicPr>
              <p:cNvPr id="1274456627" name="Picture 6" hidden="0"/>
              <p:cNvPicPr>
                <a:picLocks noChangeAspect="1" noChangeArrowheads="1"/>
              </p:cNvPicPr>
              <p:nvPr isPhoto="0" userDrawn="0"/>
            </p:nvPicPr>
            <p:blipFill>
              <a:blip r:embed="rId3"/>
              <a:stretch/>
            </p:blipFill>
            <p:spPr bwMode="auto">
              <a:xfrm>
                <a:off x="-380959" y="1599349"/>
                <a:ext cx="7533906" cy="4532305"/>
              </a:xfrm>
              <a:prstGeom prst="rect">
                <a:avLst/>
              </a:prstGeom>
              <a:noFill/>
            </p:spPr>
          </p:pic>
          <p:sp>
            <p:nvSpPr>
              <p:cNvPr id="888826267" name="Прямоугольник 4" hidden="0"/>
              <p:cNvSpPr/>
              <p:nvPr isPhoto="0" userDrawn="0"/>
            </p:nvSpPr>
            <p:spPr bwMode="auto">
              <a:xfrm>
                <a:off x="3114675" y="4988592"/>
                <a:ext cx="600075" cy="216000"/>
              </a:xfrm>
              <a:prstGeom prst="rect">
                <a:avLst/>
              </a:prstGeom>
              <a:solidFill>
                <a:srgbClr val="D5D6D9">
                  <a:alpha val="98000"/>
                </a:srgbClr>
              </a:soli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ru-RU" sz="1800" b="0" i="0" u="none" strike="noStrike" cap="none" spc="0">
                  <a:ln>
                    <a:noFill/>
                  </a:ln>
                  <a:solidFill>
                    <a:prstClr val="white"/>
                  </a:solidFill>
                  <a:latin typeface="Calibri"/>
                  <a:ea typeface="Arial"/>
                  <a:cs typeface="Arial"/>
                </a:endParaRPr>
              </a:p>
            </p:txBody>
          </p:sp>
        </p:grpSp>
      </p:grpSp>
      <p:cxnSp>
        <p:nvCxnSpPr>
          <p:cNvPr id="976778946" name="Прямая соединительная линия 17" hidden="0"/>
          <p:cNvCxnSpPr>
            <a:cxnSpLocks/>
          </p:cNvCxnSpPr>
          <p:nvPr isPhoto="0" userDrawn="0"/>
        </p:nvCxnSpPr>
        <p:spPr bwMode="auto">
          <a:xfrm>
            <a:off x="6743566" y="2915280"/>
            <a:ext cx="504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5010725" name="TextBox 20" hidden="0"/>
          <p:cNvSpPr txBox="1"/>
          <p:nvPr isPhoto="0" userDrawn="0"/>
        </p:nvSpPr>
        <p:spPr bwMode="auto">
          <a:xfrm>
            <a:off x="519586" y="305235"/>
            <a:ext cx="10440214" cy="42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"/>
                <a:ea typeface="Arial"/>
                <a:cs typeface="Arial"/>
              </a:rPr>
              <a:t>СИСТЕМА СПОРТИВНОЙ ОРИЕНТАЦИИ</a:t>
            </a:r>
            <a:endParaRPr sz="1100">
              <a:solidFill>
                <a:schemeClr val="tx1"/>
              </a:solidFill>
            </a:endParaRPr>
          </a:p>
        </p:txBody>
      </p:sp>
      <p:sp>
        <p:nvSpPr>
          <p:cNvPr id="369753581" name="TextBox 2" hidden="0"/>
          <p:cNvSpPr txBox="1"/>
          <p:nvPr isPhoto="0" userDrawn="0"/>
        </p:nvSpPr>
        <p:spPr bwMode="auto">
          <a:xfrm>
            <a:off x="695692" y="5706504"/>
            <a:ext cx="6047874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354 </a:t>
            </a: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"/>
                <a:ea typeface="Arial"/>
                <a:cs typeface="Arial"/>
              </a:rPr>
              <a:t>– </a:t>
            </a: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ИППС в системе Лспорт</a:t>
            </a:r>
            <a:endParaRPr/>
          </a:p>
        </p:txBody>
      </p:sp>
      <p:sp>
        <p:nvSpPr>
          <p:cNvPr id="197589443" name="TextBox 10" hidden="0"/>
          <p:cNvSpPr txBox="1"/>
          <p:nvPr isPhoto="0" userDrawn="0"/>
        </p:nvSpPr>
        <p:spPr bwMode="auto">
          <a:xfrm flipH="0" flipV="0">
            <a:off x="6612960" y="1854236"/>
            <a:ext cx="5395766" cy="1005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 Light"/>
                <a:ea typeface="Arial"/>
                <a:cs typeface="Arial"/>
              </a:rPr>
              <a:t>ИНДИВИДУАЛЬНЫЙ ПЛАН ПОДГОТОВКИ СПОРТСМЕНА В АИС «ЛСпорт» </a:t>
            </a:r>
            <a:endParaRPr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 Light"/>
                <a:ea typeface="Arial"/>
                <a:cs typeface="Arial"/>
              </a:rPr>
              <a:t>(ДОЛГОСРОЧНОЕ ПЛАНИРОВАНИЕ)</a:t>
            </a:r>
            <a:endParaRPr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1">
            <a:lumMod val="95000"/>
          </a:schemeClr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915377" name="TextBox 11" hidden="0"/>
          <p:cNvSpPr txBox="1"/>
          <p:nvPr isPhoto="0" userDrawn="0"/>
        </p:nvSpPr>
        <p:spPr bwMode="auto">
          <a:xfrm flipH="0" flipV="0">
            <a:off x="6882279" y="1785293"/>
            <a:ext cx="4771672" cy="1005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E31E23"/>
                </a:solidFill>
                <a:latin typeface="Oswald Light"/>
                <a:ea typeface="Arial"/>
                <a:cs typeface="Arial"/>
              </a:rPr>
              <a:t>НМО - </a:t>
            </a:r>
            <a:r>
              <a:rPr lang="ru-RU" sz="2000">
                <a:solidFill>
                  <a:srgbClr val="E31E23"/>
                </a:solidFill>
                <a:latin typeface="Oswald Light"/>
              </a:rPr>
              <a:t>ПРОВЕДЕНИЕ ЭТАПНОГО КОМПЛЕКСНОГО ОБСЛЕДОВАНИЯ И ТЕКУЩЕГО ОБСЛЕДОВАНИЯ</a:t>
            </a:r>
            <a:endParaRPr/>
          </a:p>
        </p:txBody>
      </p:sp>
      <p:sp>
        <p:nvSpPr>
          <p:cNvPr id="65189757" name="TextBox 19" hidden="0"/>
          <p:cNvSpPr txBox="1"/>
          <p:nvPr isPhoto="0" userDrawn="0"/>
        </p:nvSpPr>
        <p:spPr bwMode="auto">
          <a:xfrm>
            <a:off x="7031434" y="3197809"/>
            <a:ext cx="5040144" cy="2560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АнП, МПК)</a:t>
            </a:r>
            <a:endParaRPr/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– ЭКГ, ЭХО</a:t>
            </a:r>
            <a:endParaRPr/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– гематомониторинг</a:t>
            </a:r>
            <a:endParaRPr/>
          </a:p>
          <a:p>
            <a:pPr marL="285750" marR="0" lvl="0" indent="-285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Текущее обследование:</a:t>
            </a:r>
            <a:endParaRPr/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– ВСР (Чемоданчик Тренера)</a:t>
            </a:r>
            <a:endParaRPr/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– ТРИМП</a:t>
            </a:r>
            <a:r>
              <a:rPr lang="en-US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 (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тренировочный импульс</a:t>
            </a:r>
            <a:r>
              <a:rPr lang="en-US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)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 нагрузки</a:t>
            </a:r>
            <a:endParaRPr/>
          </a:p>
          <a:p>
            <a:pPr marL="0" marR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– </a:t>
            </a:r>
            <a:r>
              <a:rPr lang="en-US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s-RPE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 (напряженность нагрузки)</a:t>
            </a:r>
            <a:endParaRPr lang="en-US" sz="1800" b="0" i="0" u="none" strike="noStrike" cap="none" spc="0">
              <a:ln>
                <a:noFill/>
              </a:ln>
              <a:solidFill>
                <a:srgbClr val="E7E6E6">
                  <a:lumMod val="25000"/>
                </a:srgbClr>
              </a:solidFill>
              <a:latin typeface="Oswald Light"/>
              <a:ea typeface="Arial"/>
              <a:cs typeface="Arial"/>
            </a:endParaRPr>
          </a:p>
          <a:p>
            <a:pPr marL="285750" marR="0" lvl="0" indent="-285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v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latin typeface="Oswald Light"/>
                <a:ea typeface="Arial"/>
                <a:cs typeface="Arial"/>
              </a:rPr>
              <a:t>Управление тренировочным процессом на основе комплексного контроля</a:t>
            </a:r>
            <a:endParaRPr/>
          </a:p>
        </p:txBody>
      </p:sp>
      <p:grpSp>
        <p:nvGrpSpPr>
          <p:cNvPr id="1496734050" name="Группа 26" hidden="0"/>
          <p:cNvGrpSpPr/>
          <p:nvPr isPhoto="0" userDrawn="0"/>
        </p:nvGrpSpPr>
        <p:grpSpPr bwMode="auto">
          <a:xfrm>
            <a:off x="-358898" y="1574217"/>
            <a:ext cx="7533906" cy="4532305"/>
            <a:chOff x="-358898" y="1574217"/>
            <a:chExt cx="7533906" cy="4532305"/>
          </a:xfrm>
        </p:grpSpPr>
        <p:grpSp>
          <p:nvGrpSpPr>
            <p:cNvPr id="1140198019" name="Группа 22" hidden="0"/>
            <p:cNvGrpSpPr>
              <a:grpSpLocks noChangeAspect="1"/>
            </p:cNvGrpSpPr>
            <p:nvPr isPhoto="0" userDrawn="0"/>
          </p:nvGrpSpPr>
          <p:grpSpPr bwMode="auto">
            <a:xfrm>
              <a:off x="972588" y="1839661"/>
              <a:ext cx="4896000" cy="3585561"/>
              <a:chOff x="538161" y="637952"/>
              <a:chExt cx="7361829" cy="5391371"/>
            </a:xfrm>
          </p:grpSpPr>
          <p:pic>
            <p:nvPicPr>
              <p:cNvPr id="329143932" name="Рисунок 23" hidden="0"/>
              <p:cNvPicPr>
                <a:picLocks noChangeAspect="1"/>
              </p:cNvPicPr>
              <p:nvPr isPhoto="0" userDrawn="0"/>
            </p:nvPicPr>
            <p:blipFill>
              <a:blip r:embed="rId2"/>
              <a:srcRect l="0" t="13133" r="5283" b="52353"/>
              <a:stretch/>
            </p:blipFill>
            <p:spPr bwMode="auto">
              <a:xfrm>
                <a:off x="538161" y="637952"/>
                <a:ext cx="7361829" cy="1676621"/>
              </a:xfrm>
              <a:prstGeom prst="rect">
                <a:avLst/>
              </a:prstGeom>
            </p:spPr>
          </p:pic>
          <p:pic>
            <p:nvPicPr>
              <p:cNvPr id="1941966670" name="Рисунок 24" hidden="0"/>
              <p:cNvPicPr>
                <a:picLocks noChangeAspect="1"/>
              </p:cNvPicPr>
              <p:nvPr isPhoto="0" userDrawn="0"/>
            </p:nvPicPr>
            <p:blipFill>
              <a:blip r:embed="rId3"/>
              <a:srcRect l="0" t="23529" r="5283" b="24705"/>
              <a:stretch/>
            </p:blipFill>
            <p:spPr bwMode="auto">
              <a:xfrm>
                <a:off x="538161" y="2314575"/>
                <a:ext cx="7361829" cy="2514599"/>
              </a:xfrm>
              <a:prstGeom prst="rect">
                <a:avLst/>
              </a:prstGeom>
            </p:spPr>
          </p:pic>
          <p:pic>
            <p:nvPicPr>
              <p:cNvPr id="949815769" name="Рисунок 25" hidden="0"/>
              <p:cNvPicPr>
                <a:picLocks noChangeAspect="1"/>
              </p:cNvPicPr>
              <p:nvPr isPhoto="0" userDrawn="0"/>
            </p:nvPicPr>
            <p:blipFill>
              <a:blip r:embed="rId4"/>
              <a:srcRect l="0" t="68236" r="5283" b="7057"/>
              <a:stretch/>
            </p:blipFill>
            <p:spPr bwMode="auto">
              <a:xfrm>
                <a:off x="538161" y="4829175"/>
                <a:ext cx="7361829" cy="1200150"/>
              </a:xfrm>
              <a:prstGeom prst="rect">
                <a:avLst/>
              </a:prstGeom>
            </p:spPr>
          </p:pic>
        </p:grpSp>
        <p:grpSp>
          <p:nvGrpSpPr>
            <p:cNvPr id="1024881683" name="Группа 4" hidden="0"/>
            <p:cNvGrpSpPr/>
            <p:nvPr isPhoto="0" userDrawn="0"/>
          </p:nvGrpSpPr>
          <p:grpSpPr bwMode="auto">
            <a:xfrm>
              <a:off x="-358898" y="1574217"/>
              <a:ext cx="7533906" cy="4532305"/>
              <a:chOff x="-380959" y="1599349"/>
              <a:chExt cx="7533906" cy="4532305"/>
            </a:xfrm>
          </p:grpSpPr>
          <p:pic>
            <p:nvPicPr>
              <p:cNvPr id="2008886991" name="Picture 6" hidden="0"/>
              <p:cNvPicPr>
                <a:picLocks noChangeAspect="1" noChangeArrowheads="1"/>
              </p:cNvPicPr>
              <p:nvPr isPhoto="0" userDrawn="0"/>
            </p:nvPicPr>
            <p:blipFill>
              <a:blip r:embed="rId5"/>
              <a:stretch/>
            </p:blipFill>
            <p:spPr bwMode="auto">
              <a:xfrm>
                <a:off x="-380959" y="1599349"/>
                <a:ext cx="7533906" cy="4532305"/>
              </a:xfrm>
              <a:prstGeom prst="rect">
                <a:avLst/>
              </a:prstGeom>
              <a:noFill/>
            </p:spPr>
          </p:pic>
          <p:sp>
            <p:nvSpPr>
              <p:cNvPr id="1295528976" name="Прямоугольник 17" hidden="0"/>
              <p:cNvSpPr/>
              <p:nvPr isPhoto="0" userDrawn="0"/>
            </p:nvSpPr>
            <p:spPr bwMode="auto">
              <a:xfrm>
                <a:off x="3114675" y="4988592"/>
                <a:ext cx="600075" cy="216000"/>
              </a:xfrm>
              <a:prstGeom prst="rect">
                <a:avLst/>
              </a:prstGeom>
              <a:solidFill>
                <a:srgbClr val="D5D6D9">
                  <a:alpha val="98000"/>
                </a:srgbClr>
              </a:soli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ru-RU" sz="1800" b="0" i="0" u="none" strike="noStrike" cap="none" spc="0">
                  <a:ln>
                    <a:noFill/>
                  </a:ln>
                  <a:solidFill>
                    <a:prstClr val="white"/>
                  </a:solidFill>
                  <a:latin typeface="Calibri"/>
                  <a:ea typeface="Arial"/>
                  <a:cs typeface="Arial"/>
                </a:endParaRPr>
              </a:p>
            </p:txBody>
          </p:sp>
        </p:grpSp>
      </p:grpSp>
      <p:cxnSp>
        <p:nvCxnSpPr>
          <p:cNvPr id="1925636285" name="Прямая соединительная линия 20" hidden="0"/>
          <p:cNvCxnSpPr>
            <a:cxnSpLocks/>
          </p:cNvCxnSpPr>
          <p:nvPr isPhoto="0" userDrawn="0"/>
        </p:nvCxnSpPr>
        <p:spPr bwMode="auto">
          <a:xfrm>
            <a:off x="6743566" y="2915280"/>
            <a:ext cx="5040000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5721418" name="TextBox 2" hidden="0"/>
          <p:cNvSpPr txBox="1"/>
          <p:nvPr isPhoto="0" userDrawn="0"/>
        </p:nvSpPr>
        <p:spPr bwMode="auto">
          <a:xfrm>
            <a:off x="481261" y="5710987"/>
            <a:ext cx="5615599" cy="881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61 </a:t>
            </a: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– спортсмена участвовало в НМО  </a:t>
            </a:r>
            <a:endParaRPr/>
          </a:p>
          <a:p>
            <a:pPr marL="365124" marR="0" lvl="0" indent="-349249" algn="l" defTabSz="914400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 spc="0">
                <a:ln>
                  <a:noFill/>
                </a:ln>
                <a:solidFill>
                  <a:srgbClr val="E31E23"/>
                </a:solidFill>
                <a:latin typeface="Oswald"/>
                <a:ea typeface="Arial"/>
                <a:cs typeface="Arial"/>
              </a:rPr>
              <a:t>4 </a:t>
            </a:r>
            <a:r>
              <a:rPr lang="ru-RU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Oswald Light"/>
                <a:ea typeface="Arial"/>
                <a:cs typeface="Arial"/>
              </a:rPr>
              <a:t>– вида спорта (хоккей, плавание, северное многоборье, лыжные гонки, биатлон)</a:t>
            </a:r>
            <a:endParaRPr/>
          </a:p>
        </p:txBody>
      </p:sp>
      <p:sp>
        <p:nvSpPr>
          <p:cNvPr id="1115809413" name="TextBox 1" hidden="0"/>
          <p:cNvSpPr txBox="1"/>
          <p:nvPr isPhoto="0" userDrawn="0"/>
        </p:nvSpPr>
        <p:spPr bwMode="auto">
          <a:xfrm>
            <a:off x="334635" y="212760"/>
            <a:ext cx="10440179" cy="42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Oswald"/>
                <a:ea typeface="Arial"/>
                <a:cs typeface="Arial"/>
              </a:rPr>
              <a:t>СИСТЕМА СПОРТИВНОЙ ОРИЕНТАЦИИ</a:t>
            </a:r>
            <a:endParaRPr sz="11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2015774" name="TextBox 1" hidden="0"/>
          <p:cNvSpPr txBox="1"/>
          <p:nvPr isPhoto="0" userDrawn="0"/>
        </p:nvSpPr>
        <p:spPr bwMode="auto">
          <a:xfrm>
            <a:off x="538081" y="2709604"/>
            <a:ext cx="11059535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400">
                <a:solidFill>
                  <a:schemeClr val="tx1"/>
                </a:solidFill>
                <a:latin typeface="Oswald"/>
                <a:ea typeface="Oswald"/>
                <a:cs typeface="Oswald"/>
              </a:rPr>
              <a:t>ЗАКУПЛЕНО ОБОРУДОВАНИЕ ДЛЯ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ПРОВЕДЕНИЕ ЭТАПНОГО КОМПЛЕКСНОГО ОБСЛЕДОВАНИЯ И ТЕКУЩЕГО ОБСЛЕДОВАНИЯ</a:t>
            </a:r>
            <a:r>
              <a:rPr sz="2400">
                <a:solidFill>
                  <a:schemeClr val="tx1"/>
                </a:solidFill>
                <a:latin typeface="Oswald"/>
                <a:ea typeface="Oswald"/>
                <a:cs typeface="Oswald"/>
              </a:rPr>
              <a:t> 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2603146" name="Google Shape;223;p18" hidden="0"/>
          <p:cNvSpPr txBox="1"/>
          <p:nvPr isPhoto="0" userDrawn="0"/>
        </p:nvSpPr>
        <p:spPr bwMode="auto">
          <a:xfrm>
            <a:off x="309066" y="0"/>
            <a:ext cx="11608256" cy="79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algn="ctr"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РЕГИОНАЛЬНАЯ МОДЕЛЬ МЕДИЦИНСКОГО, МЕДИКО-БИОЛОГИЧЕСКОГО И НАУЧНО- МЕТОДИЧЕСКОГО ОБЕСПЕЧЕНИЯ СПОРТИВНОГО РЕЗЕРВА В ЯНАО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  <p:cxnSp>
        <p:nvCxnSpPr>
          <p:cNvPr id="352473535" name="Google Shape;233;p18" hidden="0"/>
          <p:cNvCxnSpPr>
            <a:cxnSpLocks/>
          </p:cNvCxnSpPr>
          <p:nvPr isPhoto="0" userDrawn="0"/>
        </p:nvCxnSpPr>
        <p:spPr bwMode="auto">
          <a:xfrm>
            <a:off x="6055767" y="4487064"/>
            <a:ext cx="0" cy="223486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9775322" name="Google Shape;234;p18" hidden="0"/>
          <p:cNvSpPr txBox="1"/>
          <p:nvPr isPhoto="0" userDrawn="0"/>
        </p:nvSpPr>
        <p:spPr bwMode="auto">
          <a:xfrm>
            <a:off x="239866" y="4354166"/>
            <a:ext cx="5298872" cy="233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marL="203194">
              <a:buClr>
                <a:srgbClr val="434343"/>
              </a:buClr>
              <a:buSzPts val="1200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Работа КНГ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203194">
              <a:buClr>
                <a:srgbClr val="434343"/>
              </a:buClr>
              <a:buSzPts val="1200"/>
              <a:defRPr/>
            </a:pPr>
            <a:endParaRPr sz="1100"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PWC</a:t>
            </a:r>
            <a:r>
              <a:rPr lang="ru" sz="1400">
                <a:solidFill>
                  <a:schemeClr val="tx1"/>
                </a:solidFill>
                <a:latin typeface="Oswald"/>
                <a:ea typeface="Oswald"/>
                <a:cs typeface="Oswald"/>
              </a:rPr>
              <a:t>170</a:t>
            </a:r>
            <a:endParaRPr sz="1400"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Эргометрия с газоанализом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Этапный комплексный контроль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Текущий контроль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ВРС (вариабельность ритма сердца)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Педагогический контроль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329380579" name="Google Shape;235;p18" hidden="0"/>
          <p:cNvSpPr txBox="1"/>
          <p:nvPr isPhoto="0" userDrawn="0"/>
        </p:nvSpPr>
        <p:spPr bwMode="auto">
          <a:xfrm>
            <a:off x="420566" y="1515409"/>
            <a:ext cx="11384454" cy="48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algn="ctr">
              <a:defRPr/>
            </a:pPr>
            <a:r>
              <a:rPr lang="ru" sz="1600" b="1">
                <a:solidFill>
                  <a:schemeClr val="tx1"/>
                </a:solidFill>
                <a:latin typeface="Oswald"/>
                <a:ea typeface="Oswald"/>
                <a:cs typeface="Oswald"/>
              </a:rPr>
              <a:t>Лаборатории спортивных инновационных технологий при спортсооружениях региона</a:t>
            </a:r>
            <a:endParaRPr sz="1600" b="1"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1928592893" name="Google Shape;238;p18" hidden="0"/>
          <p:cNvSpPr txBox="1"/>
          <p:nvPr isPhoto="0" userDrawn="0"/>
        </p:nvSpPr>
        <p:spPr bwMode="auto">
          <a:xfrm>
            <a:off x="6555733" y="4354166"/>
            <a:ext cx="5298872" cy="233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marL="203194">
              <a:buClr>
                <a:srgbClr val="434343"/>
              </a:buClr>
              <a:buSzPts val="1200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Проведение УМО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203194">
              <a:buClr>
                <a:srgbClr val="434343"/>
              </a:buClr>
              <a:buSzPts val="1200"/>
              <a:defRPr/>
            </a:pPr>
            <a:endParaRPr sz="1100"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Проба </a:t>
            </a: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Руфье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Проба </a:t>
            </a: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Летунова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ЭКГ с нагрузкой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ЭКГ, ЭхоКГ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FontTx/>
              <a:buChar char="●"/>
              <a:defRPr/>
            </a:pPr>
            <a:r>
              <a:rPr lang="en-US">
                <a:solidFill>
                  <a:schemeClr val="tx1"/>
                </a:solidFill>
                <a:latin typeface="Oswald"/>
                <a:ea typeface="Oswald"/>
                <a:cs typeface="Oswald"/>
              </a:rPr>
              <a:t>PWC</a:t>
            </a:r>
            <a:r>
              <a:rPr lang="en-US" sz="1400">
                <a:solidFill>
                  <a:schemeClr val="tx1"/>
                </a:solidFill>
                <a:latin typeface="Oswald"/>
                <a:ea typeface="Oswald"/>
                <a:cs typeface="Oswald"/>
              </a:rPr>
              <a:t>170 </a:t>
            </a:r>
            <a:r>
              <a:rPr lang="ru-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под контролем ЭКГ</a:t>
            </a:r>
            <a:endParaRPr>
              <a:solidFill>
                <a:schemeClr val="tx1"/>
              </a:solidFill>
              <a:latin typeface="Oswald"/>
              <a:ea typeface="Oswald"/>
              <a:cs typeface="Oswald"/>
            </a:endParaRPr>
          </a:p>
          <a:p>
            <a:pPr marL="609584" indent="-406389">
              <a:buClr>
                <a:srgbClr val="434343"/>
              </a:buClr>
              <a:buSzPts val="1200"/>
              <a:buChar char="●"/>
              <a:defRPr/>
            </a:pPr>
            <a:r>
              <a:rPr lang="ru">
                <a:solidFill>
                  <a:schemeClr val="tx1"/>
                </a:solidFill>
                <a:latin typeface="Oswald"/>
                <a:ea typeface="Oswald"/>
                <a:cs typeface="Oswald"/>
              </a:rPr>
              <a:t>Антропометрия</a:t>
            </a:r>
            <a:endParaRPr sz="1600"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2076511084" name="Google Shape;239;p18" hidden="0"/>
          <p:cNvSpPr txBox="1"/>
          <p:nvPr isPhoto="0" userDrawn="0"/>
        </p:nvSpPr>
        <p:spPr bwMode="auto">
          <a:xfrm>
            <a:off x="236583" y="728179"/>
            <a:ext cx="11507259" cy="52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073763"/>
                </a:solidFill>
              </a:rPr>
              <a:t>ЦЕНТР СПОРТИВНОЙ ПОДГОТОВКИ</a:t>
            </a:r>
            <a:endParaRPr b="1">
              <a:solidFill>
                <a:srgbClr val="073763"/>
              </a:solidFill>
            </a:endParaRPr>
          </a:p>
        </p:txBody>
      </p:sp>
      <p:grpSp>
        <p:nvGrpSpPr>
          <p:cNvPr id="931244773" name="Группа 2" hidden="0"/>
          <p:cNvGrpSpPr/>
          <p:nvPr isPhoto="0" userDrawn="0"/>
        </p:nvGrpSpPr>
        <p:grpSpPr bwMode="auto">
          <a:xfrm>
            <a:off x="420566" y="2238465"/>
            <a:ext cx="11433967" cy="1892688"/>
            <a:chOff x="433266" y="1781265"/>
            <a:chExt cx="11433967" cy="1892688"/>
          </a:xfrm>
        </p:grpSpPr>
        <p:pic>
          <p:nvPicPr>
            <p:cNvPr id="349051659" name="Google Shape;220;p18" hidden="0"/>
            <p:cNvPicPr/>
            <p:nvPr isPhoto="0" userDrawn="0"/>
          </p:nvPicPr>
          <p:blipFill>
            <a:blip r:embed="rId2">
              <a:alphaModFix/>
            </a:blip>
            <a:stretch/>
          </p:blipFill>
          <p:spPr bwMode="auto">
            <a:xfrm>
              <a:off x="433266" y="2067800"/>
              <a:ext cx="1052136" cy="1562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8399268" name="Google Shape;221;p18" hidden="0"/>
            <p:cNvPicPr/>
            <p:nvPr isPhoto="0" userDrawn="0"/>
          </p:nvPicPr>
          <p:blipFill>
            <a:blip r:embed="rId3">
              <a:alphaModFix/>
            </a:blip>
            <a:stretch/>
          </p:blipFill>
          <p:spPr bwMode="auto">
            <a:xfrm>
              <a:off x="4342299" y="2074818"/>
              <a:ext cx="1295898" cy="1548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037214" name="Google Shape;222;p18" hidden="0"/>
            <p:cNvPicPr/>
            <p:nvPr isPhoto="0" userDrawn="0"/>
          </p:nvPicPr>
          <p:blipFill>
            <a:blip r:embed="rId4">
              <a:alphaModFix/>
            </a:blip>
            <a:stretch/>
          </p:blipFill>
          <p:spPr bwMode="auto">
            <a:xfrm>
              <a:off x="8447648" y="2024071"/>
              <a:ext cx="1052136" cy="164988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90789527" name="Google Shape;224;p18" hidden="0"/>
            <p:cNvCxnSpPr>
              <a:cxnSpLocks/>
            </p:cNvCxnSpPr>
            <p:nvPr isPhoto="0" userDrawn="0"/>
          </p:nvCxnSpPr>
          <p:spPr bwMode="auto">
            <a:xfrm>
              <a:off x="4045032" y="2104016"/>
              <a:ext cx="20399" cy="14899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677840321" name="Google Shape;225;p18" hidden="0"/>
            <p:cNvCxnSpPr>
              <a:cxnSpLocks/>
            </p:cNvCxnSpPr>
            <p:nvPr isPhoto="0" userDrawn="0"/>
          </p:nvCxnSpPr>
          <p:spPr bwMode="auto">
            <a:xfrm flipH="1">
              <a:off x="8007766" y="2119466"/>
              <a:ext cx="799" cy="14811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1912030263" name="Google Shape;226;p18" hidden="0"/>
            <p:cNvGrpSpPr/>
            <p:nvPr isPhoto="0" userDrawn="0"/>
          </p:nvGrpSpPr>
          <p:grpSpPr bwMode="auto">
            <a:xfrm>
              <a:off x="1771533" y="1938011"/>
              <a:ext cx="1140432" cy="327632"/>
              <a:chOff x="1282074" y="2013894"/>
              <a:chExt cx="855324" cy="245724"/>
            </a:xfrm>
          </p:grpSpPr>
          <p:pic>
            <p:nvPicPr>
              <p:cNvPr id="1952640413" name="Google Shape;227;p18" hidden="0"/>
              <p:cNvPicPr/>
              <p:nvPr isPhoto="0" userDrawn="0"/>
            </p:nvPicPr>
            <p:blipFill>
              <a:blip r:embed="rId5">
                <a:alphaModFix/>
              </a:blip>
              <a:stretch/>
            </p:blipFill>
            <p:spPr bwMode="auto">
              <a:xfrm>
                <a:off x="1282074" y="201389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4982968" name="Google Shape;228;p18" hidden="0"/>
              <p:cNvPicPr/>
              <p:nvPr isPhoto="0" userDrawn="0"/>
            </p:nvPicPr>
            <p:blipFill>
              <a:blip r:embed="rId5">
                <a:alphaModFix/>
              </a:blip>
              <a:stretch/>
            </p:blipFill>
            <p:spPr bwMode="auto">
              <a:xfrm>
                <a:off x="1434474" y="201389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4051285" name="Google Shape;229;p18" hidden="0"/>
              <p:cNvPicPr/>
              <p:nvPr isPhoto="0" userDrawn="0"/>
            </p:nvPicPr>
            <p:blipFill>
              <a:blip r:embed="rId5">
                <a:alphaModFix/>
              </a:blip>
              <a:stretch/>
            </p:blipFill>
            <p:spPr bwMode="auto">
              <a:xfrm>
                <a:off x="1586874" y="201389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4520674" name="Google Shape;230;p18" hidden="0"/>
              <p:cNvPicPr/>
              <p:nvPr isPhoto="0" userDrawn="0"/>
            </p:nvPicPr>
            <p:blipFill>
              <a:blip r:embed="rId5">
                <a:alphaModFix/>
              </a:blip>
              <a:stretch/>
            </p:blipFill>
            <p:spPr bwMode="auto">
              <a:xfrm>
                <a:off x="1739274" y="201389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07228619" name="Google Shape;231;p18" hidden="0"/>
              <p:cNvPicPr/>
              <p:nvPr isPhoto="0" userDrawn="0"/>
            </p:nvPicPr>
            <p:blipFill>
              <a:blip r:embed="rId5">
                <a:alphaModFix/>
              </a:blip>
              <a:stretch/>
            </p:blipFill>
            <p:spPr bwMode="auto">
              <a:xfrm>
                <a:off x="1891674" y="201389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88047462" name="Google Shape;232;p18" hidden="0"/>
            <p:cNvSpPr txBox="1"/>
            <p:nvPr isPhoto="0" userDrawn="0"/>
          </p:nvSpPr>
          <p:spPr bwMode="auto">
            <a:xfrm>
              <a:off x="3144598" y="1781265"/>
              <a:ext cx="1011755" cy="615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99" tIns="121899" rIns="121899" bIns="121899" anchor="t" anchorCtr="0">
              <a:spAutoFit/>
            </a:bodyPr>
            <a:lstStyle/>
            <a:p>
              <a:pPr>
                <a:defRPr/>
              </a:pPr>
              <a:r>
                <a:rPr lang="ru" sz="2400">
                  <a:solidFill>
                    <a:schemeClr val="dk2"/>
                  </a:solidFill>
                </a:rPr>
                <a:t>1785 </a:t>
              </a:r>
              <a:endParaRPr sz="2400">
                <a:solidFill>
                  <a:schemeClr val="dk2"/>
                </a:solidFill>
              </a:endParaRPr>
            </a:p>
          </p:txBody>
        </p:sp>
        <p:grpSp>
          <p:nvGrpSpPr>
            <p:cNvPr id="1700717805" name="Google Shape;242;p18" hidden="0"/>
            <p:cNvGrpSpPr/>
            <p:nvPr isPhoto="0" userDrawn="0"/>
          </p:nvGrpSpPr>
          <p:grpSpPr bwMode="auto">
            <a:xfrm>
              <a:off x="5686317" y="1938000"/>
              <a:ext cx="1140432" cy="327632"/>
              <a:chOff x="4424873" y="2062912"/>
              <a:chExt cx="855324" cy="245724"/>
            </a:xfrm>
          </p:grpSpPr>
          <p:pic>
            <p:nvPicPr>
              <p:cNvPr id="710012951" name="Google Shape;243;p18" hidden="0"/>
              <p:cNvPicPr/>
              <p:nvPr isPhoto="0" userDrawn="0"/>
            </p:nvPicPr>
            <p:blipFill>
              <a:blip r:embed="rId6">
                <a:alphaModFix/>
              </a:blip>
              <a:stretch/>
            </p:blipFill>
            <p:spPr bwMode="auto">
              <a:xfrm>
                <a:off x="4424873" y="2062912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11809861" name="Google Shape;244;p18" hidden="0"/>
              <p:cNvPicPr/>
              <p:nvPr isPhoto="0" userDrawn="0"/>
            </p:nvPicPr>
            <p:blipFill>
              <a:blip r:embed="rId6">
                <a:alphaModFix/>
              </a:blip>
              <a:stretch/>
            </p:blipFill>
            <p:spPr bwMode="auto">
              <a:xfrm>
                <a:off x="4577274" y="2062912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6322428" name="Google Shape;245;p18" hidden="0"/>
              <p:cNvPicPr/>
              <p:nvPr isPhoto="0" userDrawn="0"/>
            </p:nvPicPr>
            <p:blipFill>
              <a:blip r:embed="rId6">
                <a:alphaModFix/>
              </a:blip>
              <a:stretch/>
            </p:blipFill>
            <p:spPr bwMode="auto">
              <a:xfrm>
                <a:off x="4729673" y="2062912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47588519" name="Google Shape;246;p18" hidden="0"/>
              <p:cNvPicPr/>
              <p:nvPr isPhoto="0" userDrawn="0"/>
            </p:nvPicPr>
            <p:blipFill>
              <a:blip r:embed="rId6">
                <a:alphaModFix/>
              </a:blip>
              <a:stretch/>
            </p:blipFill>
            <p:spPr bwMode="auto">
              <a:xfrm>
                <a:off x="4882073" y="2062912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7038897" name="Google Shape;247;p18" hidden="0"/>
              <p:cNvPicPr/>
              <p:nvPr isPhoto="0" userDrawn="0"/>
            </p:nvPicPr>
            <p:blipFill>
              <a:blip r:embed="rId6">
                <a:alphaModFix/>
              </a:blip>
              <a:stretch/>
            </p:blipFill>
            <p:spPr bwMode="auto">
              <a:xfrm>
                <a:off x="5034474" y="2062912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4814922" name="Google Shape;248;p18" hidden="0"/>
            <p:cNvGrpSpPr/>
            <p:nvPr isPhoto="0" userDrawn="0"/>
          </p:nvGrpSpPr>
          <p:grpSpPr bwMode="auto">
            <a:xfrm>
              <a:off x="9723300" y="1937983"/>
              <a:ext cx="1140432" cy="327632"/>
              <a:chOff x="7567674" y="2357924"/>
              <a:chExt cx="855324" cy="245724"/>
            </a:xfrm>
          </p:grpSpPr>
          <p:pic>
            <p:nvPicPr>
              <p:cNvPr id="660778624" name="Google Shape;249;p18" hidden="0"/>
              <p:cNvPicPr/>
              <p:nvPr isPhoto="0" userDrawn="0"/>
            </p:nvPicPr>
            <p:blipFill>
              <a:blip r:embed="rId7">
                <a:alphaModFix/>
              </a:blip>
              <a:stretch/>
            </p:blipFill>
            <p:spPr bwMode="auto">
              <a:xfrm>
                <a:off x="7567674" y="235792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62011" name="Google Shape;250;p18" hidden="0"/>
              <p:cNvPicPr/>
              <p:nvPr isPhoto="0" userDrawn="0"/>
            </p:nvPicPr>
            <p:blipFill>
              <a:blip r:embed="rId7">
                <a:alphaModFix/>
              </a:blip>
              <a:stretch/>
            </p:blipFill>
            <p:spPr bwMode="auto">
              <a:xfrm>
                <a:off x="7720075" y="235792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2074295" name="Google Shape;251;p18" hidden="0"/>
              <p:cNvPicPr/>
              <p:nvPr isPhoto="0" userDrawn="0"/>
            </p:nvPicPr>
            <p:blipFill>
              <a:blip r:embed="rId7">
                <a:alphaModFix/>
              </a:blip>
              <a:stretch/>
            </p:blipFill>
            <p:spPr bwMode="auto">
              <a:xfrm>
                <a:off x="7872474" y="235792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7284003" name="Google Shape;252;p18" hidden="0"/>
              <p:cNvPicPr/>
              <p:nvPr isPhoto="0" userDrawn="0"/>
            </p:nvPicPr>
            <p:blipFill>
              <a:blip r:embed="rId7">
                <a:alphaModFix/>
              </a:blip>
              <a:stretch/>
            </p:blipFill>
            <p:spPr bwMode="auto">
              <a:xfrm>
                <a:off x="8024874" y="235792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33022085" name="Google Shape;253;p18" hidden="0"/>
              <p:cNvPicPr/>
              <p:nvPr isPhoto="0" userDrawn="0"/>
            </p:nvPicPr>
            <p:blipFill>
              <a:blip r:embed="rId7">
                <a:alphaModFix/>
              </a:blip>
              <a:stretch/>
            </p:blipFill>
            <p:spPr bwMode="auto">
              <a:xfrm>
                <a:off x="8177275" y="2357924"/>
                <a:ext cx="245724" cy="2457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98879586" name="Google Shape;254;p18" hidden="0"/>
            <p:cNvSpPr txBox="1"/>
            <p:nvPr isPhoto="0" userDrawn="0"/>
          </p:nvSpPr>
          <p:spPr bwMode="auto">
            <a:xfrm>
              <a:off x="7133910" y="1811704"/>
              <a:ext cx="1080156" cy="615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99" tIns="121899" rIns="121899" bIns="121899" anchor="t" anchorCtr="0">
              <a:spAutoFit/>
            </a:bodyPr>
            <a:lstStyle/>
            <a:p>
              <a:pPr>
                <a:defRPr/>
              </a:pPr>
              <a:r>
                <a:rPr lang="ru" sz="2400">
                  <a:solidFill>
                    <a:schemeClr val="dk2"/>
                  </a:solidFill>
                </a:rPr>
                <a:t>1598 </a:t>
              </a: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93328686" name="Google Shape;255;p18" hidden="0"/>
            <p:cNvSpPr txBox="1"/>
            <p:nvPr isPhoto="0" userDrawn="0"/>
          </p:nvSpPr>
          <p:spPr bwMode="auto">
            <a:xfrm>
              <a:off x="10942500" y="1834984"/>
              <a:ext cx="875149" cy="615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99" tIns="121899" rIns="121899" bIns="121899" anchor="t" anchorCtr="0">
              <a:spAutoFit/>
            </a:bodyPr>
            <a:lstStyle/>
            <a:p>
              <a:pPr>
                <a:defRPr/>
              </a:pPr>
              <a:r>
                <a:rPr lang="ru" sz="2400">
                  <a:solidFill>
                    <a:schemeClr val="dk2"/>
                  </a:solidFill>
                </a:rPr>
                <a:t>2120 </a:t>
              </a:r>
              <a:endParaRPr sz="2400">
                <a:solidFill>
                  <a:schemeClr val="dk2"/>
                </a:solidFill>
              </a:endParaRPr>
            </a:p>
          </p:txBody>
        </p:sp>
        <p:pic>
          <p:nvPicPr>
            <p:cNvPr id="188527176" name="Google Shape;256;p18" hidden="0"/>
            <p:cNvPicPr/>
            <p:nvPr isPhoto="0" userDrawn="0"/>
          </p:nvPicPr>
          <p:blipFill>
            <a:blip r:embed="rId8">
              <a:alphaModFix/>
            </a:blip>
            <a:stretch/>
          </p:blipFill>
          <p:spPr bwMode="auto">
            <a:xfrm>
              <a:off x="1829948" y="2319889"/>
              <a:ext cx="2167818" cy="1299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0780979" name="Google Shape;257;p18" hidden="0"/>
            <p:cNvPicPr/>
            <p:nvPr isPhoto="0" userDrawn="0"/>
          </p:nvPicPr>
          <p:blipFill>
            <a:blip r:embed="rId9">
              <a:alphaModFix/>
            </a:blip>
            <a:stretch/>
          </p:blipFill>
          <p:spPr bwMode="auto">
            <a:xfrm>
              <a:off x="5764667" y="2313604"/>
              <a:ext cx="2167832" cy="1341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1348330" name="Google Shape;258;p18" hidden="0"/>
            <p:cNvPicPr/>
            <p:nvPr isPhoto="0" userDrawn="0"/>
          </p:nvPicPr>
          <p:blipFill>
            <a:blip r:embed="rId10">
              <a:alphaModFix/>
            </a:blip>
            <a:stretch/>
          </p:blipFill>
          <p:spPr bwMode="auto">
            <a:xfrm>
              <a:off x="9699401" y="2319900"/>
              <a:ext cx="2167832" cy="13413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3359048" name="Google Shape;239;p18" hidden="0"/>
          <p:cNvSpPr txBox="1"/>
          <p:nvPr isPhoto="0" userDrawn="0"/>
        </p:nvSpPr>
        <p:spPr bwMode="auto">
          <a:xfrm>
            <a:off x="247619" y="1161214"/>
            <a:ext cx="11507331" cy="51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Oswald"/>
                <a:ea typeface="Oswald"/>
                <a:cs typeface="Oswald"/>
              </a:rPr>
              <a:t>Отдел научно-методического сопровождения подготовки спортивного резерва</a:t>
            </a:r>
            <a:endParaRPr b="1">
              <a:solidFill>
                <a:schemeClr val="tx1"/>
              </a:solidFill>
              <a:latin typeface="Oswald"/>
              <a:ea typeface="Oswald"/>
              <a:cs typeface="Oswa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Р7-Офис/7.0.2.5</Application>
  <DocSecurity>0</DocSecurity>
  <PresentationFormat>Широкоэкранный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55</dc:creator>
  <cp:keywords/>
  <dc:description/>
  <dc:identifier/>
  <dc:language/>
  <cp:lastModifiedBy/>
  <cp:revision>7</cp:revision>
  <dcterms:created xsi:type="dcterms:W3CDTF">2023-12-05T04:10:22Z</dcterms:created>
  <dcterms:modified xsi:type="dcterms:W3CDTF">2023-12-26T05:16:37Z</dcterms:modified>
  <cp:category/>
  <cp:contentStatus/>
  <cp:version/>
</cp:coreProperties>
</file>