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handoutMasterIdLst>
    <p:handoutMasterId r:id="rId12"/>
  </p:handoutMasterIdLst>
  <p:sldIdLst>
    <p:sldId id="256" r:id="rId2"/>
    <p:sldId id="266" r:id="rId3"/>
    <p:sldId id="263" r:id="rId4"/>
    <p:sldId id="265" r:id="rId5"/>
    <p:sldId id="264" r:id="rId6"/>
    <p:sldId id="270" r:id="rId7"/>
    <p:sldId id="271" r:id="rId8"/>
    <p:sldId id="272" r:id="rId9"/>
    <p:sldId id="274" r:id="rId10"/>
    <p:sldId id="275" r:id="rId11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CC3300"/>
    <a:srgbClr val="CC9900"/>
    <a:srgbClr val="FF9900"/>
    <a:srgbClr val="33CC33"/>
    <a:srgbClr val="00FFCC"/>
    <a:srgbClr val="FC9A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DCBD02-09D5-48E8-B357-B13C30E2C563}" type="doc">
      <dgm:prSet loTypeId="urn:microsoft.com/office/officeart/2005/8/layout/target3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D4AEBE-2D83-4C40-B810-C3AF24303526}">
      <dgm:prSet phldrT="[Текст]" custT="1"/>
      <dgm:spPr/>
      <dgm:t>
        <a:bodyPr/>
        <a:lstStyle/>
        <a:p>
          <a:r>
            <a:rPr lang="ru-RU" sz="32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</a:t>
          </a:r>
          <a:endParaRPr lang="ru-RU" sz="3200" dirty="0"/>
        </a:p>
      </dgm:t>
    </dgm:pt>
    <dgm:pt modelId="{2ECDDF88-6DE8-4BAA-A507-B9503A59C103}" type="parTrans" cxnId="{DF9A7BE9-BBB0-4153-8A3C-D6BF8F3B47EB}">
      <dgm:prSet/>
      <dgm:spPr/>
      <dgm:t>
        <a:bodyPr/>
        <a:lstStyle/>
        <a:p>
          <a:endParaRPr lang="ru-RU"/>
        </a:p>
      </dgm:t>
    </dgm:pt>
    <dgm:pt modelId="{BC383326-B662-4C4B-9E31-DDD8EE4E9E9F}" type="sibTrans" cxnId="{DF9A7BE9-BBB0-4153-8A3C-D6BF8F3B47EB}">
      <dgm:prSet/>
      <dgm:spPr/>
      <dgm:t>
        <a:bodyPr/>
        <a:lstStyle/>
        <a:p>
          <a:endParaRPr lang="ru-RU"/>
        </a:p>
      </dgm:t>
    </dgm:pt>
    <dgm:pt modelId="{60C27154-E6AA-433A-B2A9-83167CA190B3}">
      <dgm:prSet phldrT="[Текст]" custT="1"/>
      <dgm:spPr/>
      <dgm:t>
        <a:bodyPr/>
        <a:lstStyle/>
        <a:p>
          <a:r>
            <a:rPr lang="ru-RU" sz="28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 04.12.2007 № 329-ФЗ (часть 3 статья 34.1-34.6)</a:t>
          </a:r>
          <a:endParaRPr lang="ru-RU" sz="2800" dirty="0"/>
        </a:p>
      </dgm:t>
    </dgm:pt>
    <dgm:pt modelId="{B495DA3E-FFC9-4527-BFDC-961D84521F8C}" type="parTrans" cxnId="{ED8F665C-90E3-4995-A1F6-D52A7BF91064}">
      <dgm:prSet/>
      <dgm:spPr/>
      <dgm:t>
        <a:bodyPr/>
        <a:lstStyle/>
        <a:p>
          <a:endParaRPr lang="ru-RU"/>
        </a:p>
      </dgm:t>
    </dgm:pt>
    <dgm:pt modelId="{9FEBD5B5-1EE2-48E1-89BC-DC187E6B0769}" type="sibTrans" cxnId="{ED8F665C-90E3-4995-A1F6-D52A7BF91064}">
      <dgm:prSet/>
      <dgm:spPr/>
      <dgm:t>
        <a:bodyPr/>
        <a:lstStyle/>
        <a:p>
          <a:endParaRPr lang="ru-RU"/>
        </a:p>
      </dgm:t>
    </dgm:pt>
    <dgm:pt modelId="{28C12DF2-287F-45CE-A0C6-09B0157FAF15}">
      <dgm:prSet phldrT="[Текст]" custT="1"/>
      <dgm:spPr/>
      <dgm:t>
        <a:bodyPr/>
        <a:lstStyle/>
        <a:p>
          <a:r>
            <a:rPr lang="ru-RU" sz="26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Приказ </a:t>
          </a:r>
          <a:r>
            <a:rPr lang="ru-RU" sz="2600" b="1" dirty="0" err="1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Минспорта</a:t>
          </a:r>
          <a:r>
            <a:rPr lang="ru-RU" sz="26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России </a:t>
          </a:r>
          <a:endParaRPr lang="ru-RU" sz="2600" dirty="0"/>
        </a:p>
      </dgm:t>
    </dgm:pt>
    <dgm:pt modelId="{B892AA11-CE22-429A-BF46-FDA4C1F73659}" type="parTrans" cxnId="{4162521A-909B-4C2B-AB54-9F71F02305D6}">
      <dgm:prSet/>
      <dgm:spPr/>
      <dgm:t>
        <a:bodyPr/>
        <a:lstStyle/>
        <a:p>
          <a:endParaRPr lang="ru-RU"/>
        </a:p>
      </dgm:t>
    </dgm:pt>
    <dgm:pt modelId="{36EE9AF3-6B43-482A-B5CE-011287C4D4DE}" type="sibTrans" cxnId="{4162521A-909B-4C2B-AB54-9F71F02305D6}">
      <dgm:prSet/>
      <dgm:spPr/>
      <dgm:t>
        <a:bodyPr/>
        <a:lstStyle/>
        <a:p>
          <a:endParaRPr lang="ru-RU"/>
        </a:p>
      </dgm:t>
    </dgm:pt>
    <dgm:pt modelId="{4CAA539A-E3E3-4489-8C82-D8DE07164FF2}">
      <dgm:prSet phldrT="[Текст]" custT="1"/>
      <dgm:spPr/>
      <dgm:t>
        <a:bodyPr/>
        <a:lstStyle/>
        <a:p>
          <a:r>
            <a:rPr lang="ru-RU" sz="28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 30.10.2015 № 999</a:t>
          </a:r>
          <a:endParaRPr lang="ru-RU" sz="2800" dirty="0"/>
        </a:p>
      </dgm:t>
    </dgm:pt>
    <dgm:pt modelId="{F9522887-6961-440C-B482-26ED2834DBAB}" type="parTrans" cxnId="{CB855288-89D6-4135-BE18-A99B28590560}">
      <dgm:prSet/>
      <dgm:spPr/>
      <dgm:t>
        <a:bodyPr/>
        <a:lstStyle/>
        <a:p>
          <a:endParaRPr lang="ru-RU"/>
        </a:p>
      </dgm:t>
    </dgm:pt>
    <dgm:pt modelId="{A61392B2-3DC7-43FD-A789-626F91F2D6AE}" type="sibTrans" cxnId="{CB855288-89D6-4135-BE18-A99B28590560}">
      <dgm:prSet/>
      <dgm:spPr/>
      <dgm:t>
        <a:bodyPr/>
        <a:lstStyle/>
        <a:p>
          <a:endParaRPr lang="ru-RU"/>
        </a:p>
      </dgm:t>
    </dgm:pt>
    <dgm:pt modelId="{23387179-98D2-452F-99AE-8454C811F63A}">
      <dgm:prSet phldrT="[Текст]" custT="1"/>
      <dgm:spPr/>
      <dgm:t>
        <a:bodyPr/>
        <a:lstStyle/>
        <a:p>
          <a:r>
            <a:rPr lang="ru-RU" sz="26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стандарт спортивной подготовки по виду спорта</a:t>
          </a:r>
          <a:endParaRPr lang="ru-RU" sz="2600" dirty="0"/>
        </a:p>
      </dgm:t>
    </dgm:pt>
    <dgm:pt modelId="{D2916F68-39C0-4054-B7A5-6138BC7045CB}" type="parTrans" cxnId="{17B1D593-BFC4-49D8-83FC-7785406C7B77}">
      <dgm:prSet/>
      <dgm:spPr/>
      <dgm:t>
        <a:bodyPr/>
        <a:lstStyle/>
        <a:p>
          <a:endParaRPr lang="ru-RU"/>
        </a:p>
      </dgm:t>
    </dgm:pt>
    <dgm:pt modelId="{EF06EF30-53A6-4140-BCEA-1DD1B5117EAF}" type="sibTrans" cxnId="{17B1D593-BFC4-49D8-83FC-7785406C7B77}">
      <dgm:prSet/>
      <dgm:spPr/>
      <dgm:t>
        <a:bodyPr/>
        <a:lstStyle/>
        <a:p>
          <a:endParaRPr lang="ru-RU"/>
        </a:p>
      </dgm:t>
    </dgm:pt>
    <dgm:pt modelId="{B0D17B6E-4F78-4CC1-AE1F-A92BF5C27668}">
      <dgm:prSet phldrT="[Текст]"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принято</a:t>
          </a:r>
          <a:r>
            <a:rPr lang="ru-RU" sz="16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118</a:t>
          </a:r>
          <a:r>
            <a:rPr lang="ru-RU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из необходимых 157 ФССП ( в т.ч. 4 специальных): </a:t>
          </a:r>
          <a:r>
            <a:rPr lang="ru-RU" sz="16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2013 г.</a:t>
          </a:r>
          <a:r>
            <a:rPr lang="ru-RU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- 10 ФССП, </a:t>
          </a:r>
          <a:r>
            <a:rPr lang="ru-RU" sz="16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2014 г.</a:t>
          </a:r>
          <a:r>
            <a:rPr lang="ru-RU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- 8 ФССП + 3 спец. ФССП, </a:t>
          </a:r>
          <a:r>
            <a:rPr lang="ru-RU" sz="16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2015 г.</a:t>
          </a:r>
          <a:r>
            <a:rPr lang="ru-RU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- 10 ФССП, </a:t>
          </a:r>
          <a:r>
            <a:rPr lang="ru-RU" sz="16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2016 г. </a:t>
          </a:r>
          <a:r>
            <a:rPr lang="ru-RU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- 8 ФССП, </a:t>
          </a:r>
          <a:r>
            <a:rPr lang="ru-RU" sz="16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2017 г.</a:t>
          </a:r>
          <a:r>
            <a:rPr lang="ru-RU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- 6 ФССП, </a:t>
          </a:r>
          <a:r>
            <a:rPr lang="ru-RU" sz="16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2018 г.</a:t>
          </a:r>
          <a:r>
            <a:rPr lang="ru-RU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- 21 ФССП + 1 спец. ФССП, </a:t>
          </a:r>
          <a:r>
            <a:rPr lang="ru-RU" sz="16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2019 г.</a:t>
          </a:r>
          <a:r>
            <a:rPr lang="ru-RU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- 16 ФССП, </a:t>
          </a:r>
          <a:r>
            <a:rPr lang="ru-RU" sz="16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2020 г.</a:t>
          </a:r>
          <a:r>
            <a:rPr lang="ru-RU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- 1 ФССП, </a:t>
          </a:r>
          <a:r>
            <a:rPr lang="ru-RU" sz="16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2021 г. </a:t>
          </a:r>
          <a:r>
            <a:rPr lang="ru-RU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- 34 ФССП и ни одного ФССП не находится в стадии подготовки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ED40C1-E994-4322-8E3F-8BFCFDB9D4C0}" type="parTrans" cxnId="{F77DE671-E79B-4B9F-A3B2-55C81B82840A}">
      <dgm:prSet/>
      <dgm:spPr/>
      <dgm:t>
        <a:bodyPr/>
        <a:lstStyle/>
        <a:p>
          <a:endParaRPr lang="ru-RU"/>
        </a:p>
      </dgm:t>
    </dgm:pt>
    <dgm:pt modelId="{DFB6B610-52AF-4D0D-AAA4-E37EFBBE0A0F}" type="sibTrans" cxnId="{F77DE671-E79B-4B9F-A3B2-55C81B82840A}">
      <dgm:prSet/>
      <dgm:spPr/>
      <dgm:t>
        <a:bodyPr/>
        <a:lstStyle/>
        <a:p>
          <a:endParaRPr lang="ru-RU"/>
        </a:p>
      </dgm:t>
    </dgm:pt>
    <dgm:pt modelId="{6CC0E861-B80F-483E-8F92-D611F5634584}" type="pres">
      <dgm:prSet presAssocID="{66DCBD02-09D5-48E8-B357-B13C30E2C56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A7A864-41FF-4ADC-AA39-6B52FC868D30}" type="pres">
      <dgm:prSet presAssocID="{DAD4AEBE-2D83-4C40-B810-C3AF24303526}" presName="circle1" presStyleLbl="node1" presStyleIdx="0" presStyleCnt="3" custLinFactNeighborX="363" custLinFactNeighborY="363"/>
      <dgm:spPr/>
    </dgm:pt>
    <dgm:pt modelId="{5063C7F0-17A5-4574-A0AB-1CD434A6B943}" type="pres">
      <dgm:prSet presAssocID="{DAD4AEBE-2D83-4C40-B810-C3AF24303526}" presName="space" presStyleCnt="0"/>
      <dgm:spPr/>
    </dgm:pt>
    <dgm:pt modelId="{65552D02-387D-47C6-864A-FBCE6467BABC}" type="pres">
      <dgm:prSet presAssocID="{DAD4AEBE-2D83-4C40-B810-C3AF24303526}" presName="rect1" presStyleLbl="alignAcc1" presStyleIdx="0" presStyleCnt="3" custScaleY="100000" custLinFactNeighborY="0"/>
      <dgm:spPr/>
      <dgm:t>
        <a:bodyPr/>
        <a:lstStyle/>
        <a:p>
          <a:endParaRPr lang="ru-RU"/>
        </a:p>
      </dgm:t>
    </dgm:pt>
    <dgm:pt modelId="{EBAE3352-AC86-4237-AFFF-3FCE23465617}" type="pres">
      <dgm:prSet presAssocID="{28C12DF2-287F-45CE-A0C6-09B0157FAF15}" presName="vertSpace2" presStyleLbl="node1" presStyleIdx="0" presStyleCnt="3"/>
      <dgm:spPr/>
    </dgm:pt>
    <dgm:pt modelId="{964C620F-E02A-473C-9448-FC70C86C9F6F}" type="pres">
      <dgm:prSet presAssocID="{28C12DF2-287F-45CE-A0C6-09B0157FAF15}" presName="circle2" presStyleLbl="node1" presStyleIdx="1" presStyleCnt="3" custLinFactNeighborX="-1208" custLinFactNeighborY="-559"/>
      <dgm:spPr/>
    </dgm:pt>
    <dgm:pt modelId="{21323BA0-6C82-4D02-84A3-1058526FE46B}" type="pres">
      <dgm:prSet presAssocID="{28C12DF2-287F-45CE-A0C6-09B0157FAF15}" presName="rect2" presStyleLbl="alignAcc1" presStyleIdx="1" presStyleCnt="3" custScaleX="100378" custScaleY="99841"/>
      <dgm:spPr/>
      <dgm:t>
        <a:bodyPr/>
        <a:lstStyle/>
        <a:p>
          <a:endParaRPr lang="ru-RU"/>
        </a:p>
      </dgm:t>
    </dgm:pt>
    <dgm:pt modelId="{DFDAD72A-BC38-47C9-AF74-972177B229DB}" type="pres">
      <dgm:prSet presAssocID="{23387179-98D2-452F-99AE-8454C811F63A}" presName="vertSpace3" presStyleLbl="node1" presStyleIdx="1" presStyleCnt="3"/>
      <dgm:spPr/>
    </dgm:pt>
    <dgm:pt modelId="{56A96031-1636-4751-9FB1-74A7B6C9972A}" type="pres">
      <dgm:prSet presAssocID="{23387179-98D2-452F-99AE-8454C811F63A}" presName="circle3" presStyleLbl="node1" presStyleIdx="2" presStyleCnt="3" custLinFactNeighborX="-3322" custLinFactNeighborY="1210"/>
      <dgm:spPr/>
    </dgm:pt>
    <dgm:pt modelId="{D0403263-D2C5-43CA-9BEE-149DD53DB116}" type="pres">
      <dgm:prSet presAssocID="{23387179-98D2-452F-99AE-8454C811F63A}" presName="rect3" presStyleLbl="alignAcc1" presStyleIdx="2" presStyleCnt="3"/>
      <dgm:spPr/>
      <dgm:t>
        <a:bodyPr/>
        <a:lstStyle/>
        <a:p>
          <a:endParaRPr lang="ru-RU"/>
        </a:p>
      </dgm:t>
    </dgm:pt>
    <dgm:pt modelId="{A8DE8D13-A945-4CC6-ACCB-71D14ABEC726}" type="pres">
      <dgm:prSet presAssocID="{DAD4AEBE-2D83-4C40-B810-C3AF24303526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38D226-08BF-4028-9D08-56CEEE5F0195}" type="pres">
      <dgm:prSet presAssocID="{DAD4AEBE-2D83-4C40-B810-C3AF24303526}" presName="rect1ChTx" presStyleLbl="alignAcc1" presStyleIdx="2" presStyleCnt="3" custScaleX="109840" custLinFactNeighborX="-3804" custLinFactNeighborY="6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490858-F8B3-445C-AC82-4979A0C03D25}" type="pres">
      <dgm:prSet presAssocID="{28C12DF2-287F-45CE-A0C6-09B0157FAF15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187ED2-2FC6-4DB4-9D9D-5A5964BDA065}" type="pres">
      <dgm:prSet presAssocID="{28C12DF2-287F-45CE-A0C6-09B0157FAF15}" presName="rect2ChTx" presStyleLbl="alignAcc1" presStyleIdx="2" presStyleCnt="3" custScaleX="1106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99891-3F0E-442C-A3FF-05CAE602D222}" type="pres">
      <dgm:prSet presAssocID="{23387179-98D2-452F-99AE-8454C811F63A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A357FF-BE89-4322-91F9-1234548934E1}" type="pres">
      <dgm:prSet presAssocID="{23387179-98D2-452F-99AE-8454C811F63A}" presName="rect3ChTx" presStyleLbl="alignAcc1" presStyleIdx="2" presStyleCnt="3" custScaleX="1049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320B9C-1E1D-4624-A35A-4D83D22D248F}" type="presOf" srcId="{60C27154-E6AA-433A-B2A9-83167CA190B3}" destId="{8738D226-08BF-4028-9D08-56CEEE5F0195}" srcOrd="0" destOrd="0" presId="urn:microsoft.com/office/officeart/2005/8/layout/target3"/>
    <dgm:cxn modelId="{C20A3FDE-C835-4919-BBD0-0017C4EAA678}" type="presOf" srcId="{28C12DF2-287F-45CE-A0C6-09B0157FAF15}" destId="{21323BA0-6C82-4D02-84A3-1058526FE46B}" srcOrd="0" destOrd="0" presId="urn:microsoft.com/office/officeart/2005/8/layout/target3"/>
    <dgm:cxn modelId="{EC9178DF-75AE-4563-95D2-D22BF4B5281D}" type="presOf" srcId="{DAD4AEBE-2D83-4C40-B810-C3AF24303526}" destId="{65552D02-387D-47C6-864A-FBCE6467BABC}" srcOrd="0" destOrd="0" presId="urn:microsoft.com/office/officeart/2005/8/layout/target3"/>
    <dgm:cxn modelId="{1BC68864-4D11-4EC2-A6A1-75A8BB21B01D}" type="presOf" srcId="{66DCBD02-09D5-48E8-B357-B13C30E2C563}" destId="{6CC0E861-B80F-483E-8F92-D611F5634584}" srcOrd="0" destOrd="0" presId="urn:microsoft.com/office/officeart/2005/8/layout/target3"/>
    <dgm:cxn modelId="{91143079-FE59-47F6-BB30-7CC0B8A0CDAC}" type="presOf" srcId="{4CAA539A-E3E3-4489-8C82-D8DE07164FF2}" destId="{AD187ED2-2FC6-4DB4-9D9D-5A5964BDA065}" srcOrd="0" destOrd="0" presId="urn:microsoft.com/office/officeart/2005/8/layout/target3"/>
    <dgm:cxn modelId="{DF9A7BE9-BBB0-4153-8A3C-D6BF8F3B47EB}" srcId="{66DCBD02-09D5-48E8-B357-B13C30E2C563}" destId="{DAD4AEBE-2D83-4C40-B810-C3AF24303526}" srcOrd="0" destOrd="0" parTransId="{2ECDDF88-6DE8-4BAA-A507-B9503A59C103}" sibTransId="{BC383326-B662-4C4B-9E31-DDD8EE4E9E9F}"/>
    <dgm:cxn modelId="{B154AA1B-CD47-4105-AAF9-06799E5237A0}" type="presOf" srcId="{23387179-98D2-452F-99AE-8454C811F63A}" destId="{D0299891-3F0E-442C-A3FF-05CAE602D222}" srcOrd="1" destOrd="0" presId="urn:microsoft.com/office/officeart/2005/8/layout/target3"/>
    <dgm:cxn modelId="{F77DE671-E79B-4B9F-A3B2-55C81B82840A}" srcId="{23387179-98D2-452F-99AE-8454C811F63A}" destId="{B0D17B6E-4F78-4CC1-AE1F-A92BF5C27668}" srcOrd="0" destOrd="0" parTransId="{8FED40C1-E994-4322-8E3F-8BFCFDB9D4C0}" sibTransId="{DFB6B610-52AF-4D0D-AAA4-E37EFBBE0A0F}"/>
    <dgm:cxn modelId="{ED8F665C-90E3-4995-A1F6-D52A7BF91064}" srcId="{DAD4AEBE-2D83-4C40-B810-C3AF24303526}" destId="{60C27154-E6AA-433A-B2A9-83167CA190B3}" srcOrd="0" destOrd="0" parTransId="{B495DA3E-FFC9-4527-BFDC-961D84521F8C}" sibTransId="{9FEBD5B5-1EE2-48E1-89BC-DC187E6B0769}"/>
    <dgm:cxn modelId="{81424BD9-0943-415C-B401-34433AB4D21F}" type="presOf" srcId="{23387179-98D2-452F-99AE-8454C811F63A}" destId="{D0403263-D2C5-43CA-9BEE-149DD53DB116}" srcOrd="0" destOrd="0" presId="urn:microsoft.com/office/officeart/2005/8/layout/target3"/>
    <dgm:cxn modelId="{17B1D593-BFC4-49D8-83FC-7785406C7B77}" srcId="{66DCBD02-09D5-48E8-B357-B13C30E2C563}" destId="{23387179-98D2-452F-99AE-8454C811F63A}" srcOrd="2" destOrd="0" parTransId="{D2916F68-39C0-4054-B7A5-6138BC7045CB}" sibTransId="{EF06EF30-53A6-4140-BCEA-1DD1B5117EAF}"/>
    <dgm:cxn modelId="{8ECE7ACA-54B8-4272-8943-80F981B430DA}" type="presOf" srcId="{B0D17B6E-4F78-4CC1-AE1F-A92BF5C27668}" destId="{03A357FF-BE89-4322-91F9-1234548934E1}" srcOrd="0" destOrd="0" presId="urn:microsoft.com/office/officeart/2005/8/layout/target3"/>
    <dgm:cxn modelId="{4162521A-909B-4C2B-AB54-9F71F02305D6}" srcId="{66DCBD02-09D5-48E8-B357-B13C30E2C563}" destId="{28C12DF2-287F-45CE-A0C6-09B0157FAF15}" srcOrd="1" destOrd="0" parTransId="{B892AA11-CE22-429A-BF46-FDA4C1F73659}" sibTransId="{36EE9AF3-6B43-482A-B5CE-011287C4D4DE}"/>
    <dgm:cxn modelId="{1A0679CB-0106-4107-9F18-B6068FB466D5}" type="presOf" srcId="{28C12DF2-287F-45CE-A0C6-09B0157FAF15}" destId="{AD490858-F8B3-445C-AC82-4979A0C03D25}" srcOrd="1" destOrd="0" presId="urn:microsoft.com/office/officeart/2005/8/layout/target3"/>
    <dgm:cxn modelId="{C1F3EA03-E8CB-40D8-A33E-01360C02DE2C}" type="presOf" srcId="{DAD4AEBE-2D83-4C40-B810-C3AF24303526}" destId="{A8DE8D13-A945-4CC6-ACCB-71D14ABEC726}" srcOrd="1" destOrd="0" presId="urn:microsoft.com/office/officeart/2005/8/layout/target3"/>
    <dgm:cxn modelId="{CB855288-89D6-4135-BE18-A99B28590560}" srcId="{28C12DF2-287F-45CE-A0C6-09B0157FAF15}" destId="{4CAA539A-E3E3-4489-8C82-D8DE07164FF2}" srcOrd="0" destOrd="0" parTransId="{F9522887-6961-440C-B482-26ED2834DBAB}" sibTransId="{A61392B2-3DC7-43FD-A789-626F91F2D6AE}"/>
    <dgm:cxn modelId="{CCACF594-9F86-4175-84B2-2A0B846D3FDA}" type="presParOf" srcId="{6CC0E861-B80F-483E-8F92-D611F5634584}" destId="{72A7A864-41FF-4ADC-AA39-6B52FC868D30}" srcOrd="0" destOrd="0" presId="urn:microsoft.com/office/officeart/2005/8/layout/target3"/>
    <dgm:cxn modelId="{B90BC188-5700-4445-8C8D-702CFA0B5B86}" type="presParOf" srcId="{6CC0E861-B80F-483E-8F92-D611F5634584}" destId="{5063C7F0-17A5-4574-A0AB-1CD434A6B943}" srcOrd="1" destOrd="0" presId="urn:microsoft.com/office/officeart/2005/8/layout/target3"/>
    <dgm:cxn modelId="{11DC5173-BB88-43D4-8BF8-C733297689E4}" type="presParOf" srcId="{6CC0E861-B80F-483E-8F92-D611F5634584}" destId="{65552D02-387D-47C6-864A-FBCE6467BABC}" srcOrd="2" destOrd="0" presId="urn:microsoft.com/office/officeart/2005/8/layout/target3"/>
    <dgm:cxn modelId="{DC0497AC-A343-4C0D-8C3E-DFBD74B83308}" type="presParOf" srcId="{6CC0E861-B80F-483E-8F92-D611F5634584}" destId="{EBAE3352-AC86-4237-AFFF-3FCE23465617}" srcOrd="3" destOrd="0" presId="urn:microsoft.com/office/officeart/2005/8/layout/target3"/>
    <dgm:cxn modelId="{661ED8B9-FA48-40F3-8553-A671E9C56609}" type="presParOf" srcId="{6CC0E861-B80F-483E-8F92-D611F5634584}" destId="{964C620F-E02A-473C-9448-FC70C86C9F6F}" srcOrd="4" destOrd="0" presId="urn:microsoft.com/office/officeart/2005/8/layout/target3"/>
    <dgm:cxn modelId="{EFBC8E29-3380-4DB3-B561-FA05DE06AAD4}" type="presParOf" srcId="{6CC0E861-B80F-483E-8F92-D611F5634584}" destId="{21323BA0-6C82-4D02-84A3-1058526FE46B}" srcOrd="5" destOrd="0" presId="urn:microsoft.com/office/officeart/2005/8/layout/target3"/>
    <dgm:cxn modelId="{F4982ED4-ABC1-496E-B76A-02D45432310E}" type="presParOf" srcId="{6CC0E861-B80F-483E-8F92-D611F5634584}" destId="{DFDAD72A-BC38-47C9-AF74-972177B229DB}" srcOrd="6" destOrd="0" presId="urn:microsoft.com/office/officeart/2005/8/layout/target3"/>
    <dgm:cxn modelId="{446C5252-C0BA-4600-90CA-6CFA879F230E}" type="presParOf" srcId="{6CC0E861-B80F-483E-8F92-D611F5634584}" destId="{56A96031-1636-4751-9FB1-74A7B6C9972A}" srcOrd="7" destOrd="0" presId="urn:microsoft.com/office/officeart/2005/8/layout/target3"/>
    <dgm:cxn modelId="{D2720890-E651-4E5E-B692-26E24FC7DF4E}" type="presParOf" srcId="{6CC0E861-B80F-483E-8F92-D611F5634584}" destId="{D0403263-D2C5-43CA-9BEE-149DD53DB116}" srcOrd="8" destOrd="0" presId="urn:microsoft.com/office/officeart/2005/8/layout/target3"/>
    <dgm:cxn modelId="{A8992AB2-9503-4F8B-8D20-3E4AACD2483C}" type="presParOf" srcId="{6CC0E861-B80F-483E-8F92-D611F5634584}" destId="{A8DE8D13-A945-4CC6-ACCB-71D14ABEC726}" srcOrd="9" destOrd="0" presId="urn:microsoft.com/office/officeart/2005/8/layout/target3"/>
    <dgm:cxn modelId="{7139ACE3-D486-4CD9-B584-4856B0690D5D}" type="presParOf" srcId="{6CC0E861-B80F-483E-8F92-D611F5634584}" destId="{8738D226-08BF-4028-9D08-56CEEE5F0195}" srcOrd="10" destOrd="0" presId="urn:microsoft.com/office/officeart/2005/8/layout/target3"/>
    <dgm:cxn modelId="{BB96CF61-C385-4ECD-8206-61DC49E29C83}" type="presParOf" srcId="{6CC0E861-B80F-483E-8F92-D611F5634584}" destId="{AD490858-F8B3-445C-AC82-4979A0C03D25}" srcOrd="11" destOrd="0" presId="urn:microsoft.com/office/officeart/2005/8/layout/target3"/>
    <dgm:cxn modelId="{ECC5FB53-4814-4C29-8141-E31ECA5DC0F3}" type="presParOf" srcId="{6CC0E861-B80F-483E-8F92-D611F5634584}" destId="{AD187ED2-2FC6-4DB4-9D9D-5A5964BDA065}" srcOrd="12" destOrd="0" presId="urn:microsoft.com/office/officeart/2005/8/layout/target3"/>
    <dgm:cxn modelId="{9D1381F4-83E8-41E4-856D-47FD62658F08}" type="presParOf" srcId="{6CC0E861-B80F-483E-8F92-D611F5634584}" destId="{D0299891-3F0E-442C-A3FF-05CAE602D222}" srcOrd="13" destOrd="0" presId="urn:microsoft.com/office/officeart/2005/8/layout/target3"/>
    <dgm:cxn modelId="{33738718-7D6F-4E26-98ED-F8D7A088BA51}" type="presParOf" srcId="{6CC0E861-B80F-483E-8F92-D611F5634584}" destId="{03A357FF-BE89-4322-91F9-1234548934E1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7A864-41FF-4ADC-AA39-6B52FC868D30}">
      <dsp:nvSpPr>
        <dsp:cNvPr id="0" name=""/>
        <dsp:cNvSpPr/>
      </dsp:nvSpPr>
      <dsp:spPr>
        <a:xfrm>
          <a:off x="-105933" y="17756"/>
          <a:ext cx="4891596" cy="489159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552D02-387D-47C6-864A-FBCE6467BABC}">
      <dsp:nvSpPr>
        <dsp:cNvPr id="0" name=""/>
        <dsp:cNvSpPr/>
      </dsp:nvSpPr>
      <dsp:spPr>
        <a:xfrm>
          <a:off x="2322108" y="0"/>
          <a:ext cx="9335088" cy="489159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</a:t>
          </a:r>
          <a:endParaRPr lang="ru-RU" sz="3200" kern="1200" dirty="0"/>
        </a:p>
      </dsp:txBody>
      <dsp:txXfrm>
        <a:off x="2322108" y="0"/>
        <a:ext cx="4667544" cy="1467481"/>
      </dsp:txXfrm>
    </dsp:sp>
    <dsp:sp modelId="{964C620F-E02A-473C-9448-FC70C86C9F6F}">
      <dsp:nvSpPr>
        <dsp:cNvPr id="0" name=""/>
        <dsp:cNvSpPr/>
      </dsp:nvSpPr>
      <dsp:spPr>
        <a:xfrm>
          <a:off x="693932" y="1449708"/>
          <a:ext cx="3179534" cy="317953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323BA0-6C82-4D02-84A3-1058526FE46B}">
      <dsp:nvSpPr>
        <dsp:cNvPr id="0" name=""/>
        <dsp:cNvSpPr/>
      </dsp:nvSpPr>
      <dsp:spPr>
        <a:xfrm>
          <a:off x="2304464" y="1470009"/>
          <a:ext cx="9370374" cy="31744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Приказ </a:t>
          </a:r>
          <a:r>
            <a:rPr lang="ru-RU" sz="2600" b="1" kern="1200" dirty="0" err="1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Минспорта</a:t>
          </a:r>
          <a:r>
            <a:rPr lang="ru-RU" sz="2600" b="1" kern="12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России </a:t>
          </a:r>
          <a:endParaRPr lang="ru-RU" sz="2600" kern="1200" dirty="0"/>
        </a:p>
      </dsp:txBody>
      <dsp:txXfrm>
        <a:off x="2304464" y="1470009"/>
        <a:ext cx="4685187" cy="1465143"/>
      </dsp:txXfrm>
    </dsp:sp>
    <dsp:sp modelId="{56A96031-1636-4751-9FB1-74A7B6C9972A}">
      <dsp:nvSpPr>
        <dsp:cNvPr id="0" name=""/>
        <dsp:cNvSpPr/>
      </dsp:nvSpPr>
      <dsp:spPr>
        <a:xfrm>
          <a:off x="1539619" y="2952715"/>
          <a:ext cx="1467477" cy="146747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403263-D2C5-43CA-9BEE-149DD53DB116}">
      <dsp:nvSpPr>
        <dsp:cNvPr id="0" name=""/>
        <dsp:cNvSpPr/>
      </dsp:nvSpPr>
      <dsp:spPr>
        <a:xfrm>
          <a:off x="2322108" y="2934959"/>
          <a:ext cx="9335088" cy="14674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стандарт спортивной подготовки по виду спорта</a:t>
          </a:r>
          <a:endParaRPr lang="ru-RU" sz="2600" kern="1200" dirty="0"/>
        </a:p>
      </dsp:txBody>
      <dsp:txXfrm>
        <a:off x="2322108" y="2934959"/>
        <a:ext cx="4667544" cy="1467477"/>
      </dsp:txXfrm>
    </dsp:sp>
    <dsp:sp modelId="{8738D226-08BF-4028-9D08-56CEEE5F0195}">
      <dsp:nvSpPr>
        <dsp:cNvPr id="0" name=""/>
        <dsp:cNvSpPr/>
      </dsp:nvSpPr>
      <dsp:spPr>
        <a:xfrm>
          <a:off x="6582455" y="8878"/>
          <a:ext cx="5126830" cy="1467481"/>
        </a:xfrm>
        <a:prstGeom prst="rect">
          <a:avLst/>
        </a:prstGeom>
        <a:noFill/>
        <a:ln w="9525" cap="rnd" cmpd="sng" algn="ctr">
          <a:noFill/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 04.12.2007 № 329-ФЗ (часть 3 статья 34.1-34.6)</a:t>
          </a:r>
          <a:endParaRPr lang="ru-RU" sz="2800" kern="1200" dirty="0"/>
        </a:p>
      </dsp:txBody>
      <dsp:txXfrm>
        <a:off x="6582455" y="8878"/>
        <a:ext cx="5126830" cy="1467481"/>
      </dsp:txXfrm>
    </dsp:sp>
    <dsp:sp modelId="{AD187ED2-2FC6-4DB4-9D9D-5A5964BDA065}">
      <dsp:nvSpPr>
        <dsp:cNvPr id="0" name=""/>
        <dsp:cNvSpPr/>
      </dsp:nvSpPr>
      <dsp:spPr>
        <a:xfrm>
          <a:off x="6742272" y="1467481"/>
          <a:ext cx="5162303" cy="1467477"/>
        </a:xfrm>
        <a:prstGeom prst="rect">
          <a:avLst/>
        </a:prstGeom>
        <a:noFill/>
        <a:ln w="9525" cap="rnd" cmpd="sng" algn="ctr">
          <a:noFill/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 30.10.2015 № 999</a:t>
          </a:r>
          <a:endParaRPr lang="ru-RU" sz="2800" kern="1200" dirty="0"/>
        </a:p>
      </dsp:txBody>
      <dsp:txXfrm>
        <a:off x="6742272" y="1467481"/>
        <a:ext cx="5162303" cy="1467477"/>
      </dsp:txXfrm>
    </dsp:sp>
    <dsp:sp modelId="{03A357FF-BE89-4322-91F9-1234548934E1}">
      <dsp:nvSpPr>
        <dsp:cNvPr id="0" name=""/>
        <dsp:cNvSpPr/>
      </dsp:nvSpPr>
      <dsp:spPr>
        <a:xfrm>
          <a:off x="6874830" y="2934959"/>
          <a:ext cx="4897187" cy="1467477"/>
        </a:xfrm>
        <a:prstGeom prst="rect">
          <a:avLst/>
        </a:prstGeom>
        <a:noFill/>
        <a:ln w="9525" cap="rnd" cmpd="sng" algn="ctr">
          <a:noFill/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принято</a:t>
          </a:r>
          <a:r>
            <a:rPr lang="ru-RU" sz="16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118</a:t>
          </a:r>
          <a:r>
            <a:rPr lang="ru-RU" sz="1600" b="0" i="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из необходимых 157 ФССП ( в т.ч. 4 специальных): </a:t>
          </a:r>
          <a:r>
            <a:rPr lang="ru-RU" sz="1600" b="0" i="0" kern="12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2013 г.</a:t>
          </a:r>
          <a:r>
            <a:rPr lang="ru-RU" sz="1600" b="0" i="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- 10 ФССП, </a:t>
          </a:r>
          <a:r>
            <a:rPr lang="ru-RU" sz="1600" b="0" i="0" kern="12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2014 г.</a:t>
          </a:r>
          <a:r>
            <a:rPr lang="ru-RU" sz="1600" b="0" i="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- 8 ФССП + 3 спец. ФССП, </a:t>
          </a:r>
          <a:r>
            <a:rPr lang="ru-RU" sz="1600" b="0" i="0" kern="12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2015 г.</a:t>
          </a:r>
          <a:r>
            <a:rPr lang="ru-RU" sz="1600" b="0" i="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- 10 ФССП, </a:t>
          </a:r>
          <a:r>
            <a:rPr lang="ru-RU" sz="1600" b="0" i="0" kern="12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2016 г. </a:t>
          </a:r>
          <a:r>
            <a:rPr lang="ru-RU" sz="1600" b="0" i="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- 8 ФССП, </a:t>
          </a:r>
          <a:r>
            <a:rPr lang="ru-RU" sz="1600" b="0" i="0" kern="12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2017 г.</a:t>
          </a:r>
          <a:r>
            <a:rPr lang="ru-RU" sz="1600" b="0" i="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- 6 ФССП, </a:t>
          </a:r>
          <a:r>
            <a:rPr lang="ru-RU" sz="1600" b="0" i="0" kern="12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2018 г.</a:t>
          </a:r>
          <a:r>
            <a:rPr lang="ru-RU" sz="1600" b="0" i="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- 21 ФССП + 1 спец. ФССП, </a:t>
          </a:r>
          <a:r>
            <a:rPr lang="ru-RU" sz="1600" b="0" i="0" kern="12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2019 г.</a:t>
          </a:r>
          <a:r>
            <a:rPr lang="ru-RU" sz="1600" b="0" i="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- 16 ФССП, </a:t>
          </a:r>
          <a:r>
            <a:rPr lang="ru-RU" sz="1600" b="0" i="0" kern="12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2020 г.</a:t>
          </a:r>
          <a:r>
            <a:rPr lang="ru-RU" sz="1600" b="0" i="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- 1 ФССП, </a:t>
          </a:r>
          <a:r>
            <a:rPr lang="ru-RU" sz="1600" b="0" i="0" kern="120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2021 г. </a:t>
          </a:r>
          <a:r>
            <a:rPr lang="ru-RU" sz="1600" b="0" i="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- 34 ФССП и ни одного ФССП не находится в стадии подготовки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74830" y="2934959"/>
        <a:ext cx="4897187" cy="1467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4ADF1-89BE-4ED4-BBE7-FAEE977DEBFB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0E986-6BCB-46F9-BB42-C315DB5C3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94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018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900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160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6380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808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8195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674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359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785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20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06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349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963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01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57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83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85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A771ECE-8F1C-4A2F-9B5C-042389D34278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B0ECB97-8998-4618-857F-D9FC07AC24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4793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  <p:sldLayoutId id="21474838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568341" y="1678364"/>
            <a:ext cx="10990554" cy="18308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  <a:t>Порядок </a:t>
            </a:r>
            <a:b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  <a:t>комплектования групп </a:t>
            </a:r>
            <a:b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  <a:t>спортивной подготовки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557197" y="288826"/>
            <a:ext cx="7611090" cy="7577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43461" y="548150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/>
              <a:t>Координационно-методический совет при департаменте физической культуры и спорта ямало-ненецкого автономного округа</a:t>
            </a:r>
          </a:p>
          <a:p>
            <a:pPr algn="ctr"/>
            <a:r>
              <a:rPr lang="ru-RU" b="1" dirty="0"/>
              <a:t>г. Надым, 20 декабря 2021 год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8954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85" y="125129"/>
            <a:ext cx="4981643" cy="377310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225" y="3108415"/>
            <a:ext cx="5186049" cy="3456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565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D1B4AC7-CF3C-4018-A667-94744CA2BF6D}"/>
              </a:ext>
            </a:extLst>
          </p:cNvPr>
          <p:cNvSpPr txBox="1"/>
          <p:nvPr/>
        </p:nvSpPr>
        <p:spPr>
          <a:xfrm>
            <a:off x="665825" y="158760"/>
            <a:ext cx="1117698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акты, регламентирующие порядок комплектования групп спортивной подготовки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42599494"/>
              </p:ext>
            </p:extLst>
          </p:nvPr>
        </p:nvGraphicFramePr>
        <p:xfrm>
          <a:off x="301623" y="1322773"/>
          <a:ext cx="11780886" cy="4891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8452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88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A188432-97EB-45B3-8FE0-7020D74E523B}"/>
              </a:ext>
            </a:extLst>
          </p:cNvPr>
          <p:cNvSpPr txBox="1"/>
          <p:nvPr/>
        </p:nvSpPr>
        <p:spPr>
          <a:xfrm>
            <a:off x="1402672" y="166133"/>
            <a:ext cx="10135121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Свод требований-ограничений по комплектованию групп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62DBC47A-2A1D-437D-A2E4-713D3DB4CD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799281"/>
              </p:ext>
            </p:extLst>
          </p:nvPr>
        </p:nvGraphicFramePr>
        <p:xfrm>
          <a:off x="195308" y="956246"/>
          <a:ext cx="11798424" cy="5197836"/>
        </p:xfrm>
        <a:graphic>
          <a:graphicData uri="http://schemas.openxmlformats.org/drawingml/2006/table">
            <a:tbl>
              <a:tblPr firstRow="1" firstCol="1" bandRow="1"/>
              <a:tblGrid>
                <a:gridCol w="601745">
                  <a:extLst>
                    <a:ext uri="{9D8B030D-6E8A-4147-A177-3AD203B41FA5}">
                      <a16:colId xmlns:a16="http://schemas.microsoft.com/office/drawing/2014/main" val="626967984"/>
                    </a:ext>
                  </a:extLst>
                </a:gridCol>
                <a:gridCol w="8009074">
                  <a:extLst>
                    <a:ext uri="{9D8B030D-6E8A-4147-A177-3AD203B41FA5}">
                      <a16:colId xmlns:a16="http://schemas.microsoft.com/office/drawing/2014/main" val="314440047"/>
                    </a:ext>
                  </a:extLst>
                </a:gridCol>
                <a:gridCol w="3187605">
                  <a:extLst>
                    <a:ext uri="{9D8B030D-6E8A-4147-A177-3AD203B41FA5}">
                      <a16:colId xmlns:a16="http://schemas.microsoft.com/office/drawing/2014/main" val="3007534093"/>
                    </a:ext>
                  </a:extLst>
                </a:gridCol>
              </a:tblGrid>
              <a:tr h="2422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Требование-ограничение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Нормативно-правовой акт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2768274"/>
                  </a:ext>
                </a:extLst>
              </a:tr>
              <a:tr h="19041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Общие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607182"/>
                  </a:ext>
                </a:extLst>
              </a:tr>
              <a:tr h="4636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Возрастные закономерности становления спортивного мастерства (выполнения разрядных нормативов)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пункт 46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Приказа Минспорта России от 30.10.2015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999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423078"/>
                  </a:ext>
                </a:extLst>
              </a:tr>
              <a:tr h="1904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недельной тренировочной нагрузки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859563"/>
                  </a:ext>
                </a:extLst>
              </a:tr>
              <a:tr h="1904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 нормативов по ОФП и СФП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343583"/>
                  </a:ext>
                </a:extLst>
              </a:tr>
              <a:tr h="1904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Спортивные результаты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137087"/>
                  </a:ext>
                </a:extLst>
              </a:tr>
              <a:tr h="1904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 спортсмена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567247"/>
                  </a:ext>
                </a:extLst>
              </a:tr>
              <a:tr h="19041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Основные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490172"/>
                  </a:ext>
                </a:extLst>
              </a:tr>
              <a:tr h="5006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Ген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дерные и возрастные особенности развития 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(до 2019 г.)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Федеральный стандарт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спортивной подготовки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(раздел 5 и 6 и Приложение 1),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 31-112-2004</a:t>
                      </a:r>
                      <a:r>
                        <a:rPr lang="ru-RU" sz="14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др.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078026"/>
                  </a:ext>
                </a:extLst>
              </a:tr>
              <a:tr h="1904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Меры техники безопасности 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(до 2019 г.)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755728"/>
                  </a:ext>
                </a:extLst>
              </a:tr>
              <a:tr h="1904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Минимальный возраст зачисления на этап СП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348362"/>
                  </a:ext>
                </a:extLst>
              </a:tr>
              <a:tr h="19041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Особенные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136704"/>
                  </a:ext>
                </a:extLst>
              </a:tr>
              <a:tr h="5006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объединения групп (этапы: НП – Т (1-2);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 (3-5) – ССМ; ССМ – ВСМ) 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 2019 г.)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Федеральный стандарт спортивной подготовки (разделы 5 и 6)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763558"/>
                  </a:ext>
                </a:extLst>
              </a:tr>
              <a:tr h="3946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превышена единовременная пропускная способность спортивного сооружения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254071"/>
                  </a:ext>
                </a:extLst>
              </a:tr>
              <a:tr h="10437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превышен максимальный количественный состав объединенной группы, определяемый по группе, имеющей меньший показатель наполняемости, установленный программой СП по виду спорта 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(до 2020 г.)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66" marR="506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752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87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A188432-97EB-45B3-8FE0-7020D74E523B}"/>
              </a:ext>
            </a:extLst>
          </p:cNvPr>
          <p:cNvSpPr txBox="1"/>
          <p:nvPr/>
        </p:nvSpPr>
        <p:spPr>
          <a:xfrm>
            <a:off x="1402672" y="166133"/>
            <a:ext cx="10135121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Свод требований-ограничений по комплектованию групп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B4D940C-C903-4B92-A56F-AC4559BA1A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508551"/>
              </p:ext>
            </p:extLst>
          </p:nvPr>
        </p:nvGraphicFramePr>
        <p:xfrm>
          <a:off x="276234" y="638633"/>
          <a:ext cx="11659091" cy="5657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8956">
                  <a:extLst>
                    <a:ext uri="{9D8B030D-6E8A-4147-A177-3AD203B41FA5}">
                      <a16:colId xmlns:a16="http://schemas.microsoft.com/office/drawing/2014/main" val="904529166"/>
                    </a:ext>
                  </a:extLst>
                </a:gridCol>
                <a:gridCol w="9090802">
                  <a:extLst>
                    <a:ext uri="{9D8B030D-6E8A-4147-A177-3AD203B41FA5}">
                      <a16:colId xmlns:a16="http://schemas.microsoft.com/office/drawing/2014/main" val="4007707457"/>
                    </a:ext>
                  </a:extLst>
                </a:gridCol>
                <a:gridCol w="2019333">
                  <a:extLst>
                    <a:ext uri="{9D8B030D-6E8A-4147-A177-3AD203B41FA5}">
                      <a16:colId xmlns:a16="http://schemas.microsoft.com/office/drawing/2014/main" val="2380117259"/>
                    </a:ext>
                  </a:extLst>
                </a:gridCol>
              </a:tblGrid>
              <a:tr h="21797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Основные и особенные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529886"/>
                  </a:ext>
                </a:extLst>
              </a:tr>
              <a:tr h="4060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возраст зачисления на этап СП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/>
                </a:tc>
                <a:tc rowSpan="14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стандарт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спортивной подготовки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(раздел 5, 6 и Приложение 1),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 31-112-2004 и др.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/>
                </a:tc>
                <a:extLst>
                  <a:ext uri="{0D108BD9-81ED-4DB2-BD59-A6C34878D82A}">
                    <a16:rowId xmlns:a16="http://schemas.microsoft.com/office/drawing/2014/main" val="3925345832"/>
                  </a:ext>
                </a:extLst>
              </a:tr>
              <a:tr h="21797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2013-2021 гг.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144069"/>
                  </a:ext>
                </a:extLst>
              </a:tr>
              <a:tr h="217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Гендерные и возрастные особенности развития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775644"/>
                  </a:ext>
                </a:extLst>
              </a:tr>
              <a:tr h="4471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Соблюдение необходимых мер безопасности в целях сохранения здоровья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517702"/>
                  </a:ext>
                </a:extLst>
              </a:tr>
              <a:tr h="21797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2017-2021 гг.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611099"/>
                  </a:ext>
                </a:extLst>
              </a:tr>
              <a:tr h="217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Гендерные и возрастные особенности развития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021247"/>
                  </a:ext>
                </a:extLst>
              </a:tr>
              <a:tr h="4471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Соблюдение необходимых мер безопасности в целях сохранения здоровья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980893"/>
                  </a:ext>
                </a:extLst>
              </a:tr>
              <a:tr h="21797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2019-2021 гг.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212039"/>
                  </a:ext>
                </a:extLst>
              </a:tr>
              <a:tr h="5722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объединения групп (этапы: НП – Т (1-2);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 (3-5) – ССМ; ССМ – ВСМ)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9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227603"/>
                  </a:ext>
                </a:extLst>
              </a:tr>
              <a:tr h="3926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превышена единовременная пропускная способность спортивного сооружения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9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348172"/>
                  </a:ext>
                </a:extLst>
              </a:tr>
              <a:tr h="6763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превышен максимальный количественный состав объединенной группы, определяемый по группе, имеющей меньший показатель наполняемости согласно Программе)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9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07822"/>
                  </a:ext>
                </a:extLst>
              </a:tr>
              <a:tr h="21797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 гг.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CC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808927"/>
                  </a:ext>
                </a:extLst>
              </a:tr>
              <a:tr h="5722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объединения групп (этапы: НП – Т (1-2);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 (3-5) – ССМ; ССМ – ВСМ)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CC3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207935"/>
                  </a:ext>
                </a:extLst>
              </a:tr>
              <a:tr h="4471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</a:rPr>
                        <a:t>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превышена единовременная пропускная способность спортивного сооружения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15" marR="59015" marT="0" marB="0" anchor="ctr">
                    <a:solidFill>
                      <a:srgbClr val="33CC3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943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160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DCEA93F0-DF71-421F-AF91-053DBA6E8418}"/>
              </a:ext>
            </a:extLst>
          </p:cNvPr>
          <p:cNvSpPr txBox="1">
            <a:spLocks/>
          </p:cNvSpPr>
          <p:nvPr/>
        </p:nvSpPr>
        <p:spPr>
          <a:xfrm>
            <a:off x="1651247" y="194367"/>
            <a:ext cx="9948690" cy="345843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комплектования групп спортивной подготовки с учетом возрастной группы (на примере ступени ВФСК «ГТО»)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A804BF8-27FC-42B2-BEFE-FD3B52DDF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383978"/>
              </p:ext>
            </p:extLst>
          </p:nvPr>
        </p:nvGraphicFramePr>
        <p:xfrm>
          <a:off x="288759" y="1500326"/>
          <a:ext cx="11579190" cy="28791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5805">
                  <a:extLst>
                    <a:ext uri="{9D8B030D-6E8A-4147-A177-3AD203B41FA5}">
                      <a16:colId xmlns:a16="http://schemas.microsoft.com/office/drawing/2014/main" val="2902198369"/>
                    </a:ext>
                  </a:extLst>
                </a:gridCol>
                <a:gridCol w="1214226">
                  <a:extLst>
                    <a:ext uri="{9D8B030D-6E8A-4147-A177-3AD203B41FA5}">
                      <a16:colId xmlns:a16="http://schemas.microsoft.com/office/drawing/2014/main" val="3668402526"/>
                    </a:ext>
                  </a:extLst>
                </a:gridCol>
                <a:gridCol w="588141">
                  <a:extLst>
                    <a:ext uri="{9D8B030D-6E8A-4147-A177-3AD203B41FA5}">
                      <a16:colId xmlns:a16="http://schemas.microsoft.com/office/drawing/2014/main" val="1583949873"/>
                    </a:ext>
                  </a:extLst>
                </a:gridCol>
                <a:gridCol w="1071935">
                  <a:extLst>
                    <a:ext uri="{9D8B030D-6E8A-4147-A177-3AD203B41FA5}">
                      <a16:colId xmlns:a16="http://schemas.microsoft.com/office/drawing/2014/main" val="2987182900"/>
                    </a:ext>
                  </a:extLst>
                </a:gridCol>
                <a:gridCol w="673516">
                  <a:extLst>
                    <a:ext uri="{9D8B030D-6E8A-4147-A177-3AD203B41FA5}">
                      <a16:colId xmlns:a16="http://schemas.microsoft.com/office/drawing/2014/main" val="871867801"/>
                    </a:ext>
                  </a:extLst>
                </a:gridCol>
                <a:gridCol w="967588">
                  <a:extLst>
                    <a:ext uri="{9D8B030D-6E8A-4147-A177-3AD203B41FA5}">
                      <a16:colId xmlns:a16="http://schemas.microsoft.com/office/drawing/2014/main" val="3280398073"/>
                    </a:ext>
                  </a:extLst>
                </a:gridCol>
                <a:gridCol w="700986">
                  <a:extLst>
                    <a:ext uri="{9D8B030D-6E8A-4147-A177-3AD203B41FA5}">
                      <a16:colId xmlns:a16="http://schemas.microsoft.com/office/drawing/2014/main" val="3055009373"/>
                    </a:ext>
                  </a:extLst>
                </a:gridCol>
                <a:gridCol w="548256">
                  <a:extLst>
                    <a:ext uri="{9D8B030D-6E8A-4147-A177-3AD203B41FA5}">
                      <a16:colId xmlns:a16="http://schemas.microsoft.com/office/drawing/2014/main" val="134667953"/>
                    </a:ext>
                  </a:extLst>
                </a:gridCol>
                <a:gridCol w="752335">
                  <a:extLst>
                    <a:ext uri="{9D8B030D-6E8A-4147-A177-3AD203B41FA5}">
                      <a16:colId xmlns:a16="http://schemas.microsoft.com/office/drawing/2014/main" val="1359840103"/>
                    </a:ext>
                  </a:extLst>
                </a:gridCol>
                <a:gridCol w="825294">
                  <a:extLst>
                    <a:ext uri="{9D8B030D-6E8A-4147-A177-3AD203B41FA5}">
                      <a16:colId xmlns:a16="http://schemas.microsoft.com/office/drawing/2014/main" val="469943399"/>
                    </a:ext>
                  </a:extLst>
                </a:gridCol>
                <a:gridCol w="1021108">
                  <a:extLst>
                    <a:ext uri="{9D8B030D-6E8A-4147-A177-3AD203B41FA5}">
                      <a16:colId xmlns:a16="http://schemas.microsoft.com/office/drawing/2014/main" val="1817267519"/>
                    </a:ext>
                  </a:extLst>
                </a:gridCol>
              </a:tblGrid>
              <a:tr h="8097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Ступени ГТО (лет)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11-12 **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 -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13-15 **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16+ **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627948"/>
                  </a:ext>
                </a:extLst>
              </a:tr>
              <a:tr h="103472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Рекомендуемый возрастной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 группы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6 - 8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9 - 10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– 12 *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– 15 *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+ *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263693"/>
                  </a:ext>
                </a:extLst>
              </a:tr>
              <a:tr h="10347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spc="129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</a:t>
                      </a:r>
                      <a:r>
                        <a:rPr lang="en-US" sz="24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8 - 10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10 - 12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12 - 14*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– 16 *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+ *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123803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1A5C211-5F94-401F-B466-E1F41A1F4413}"/>
              </a:ext>
            </a:extLst>
          </p:cNvPr>
          <p:cNvSpPr txBox="1"/>
          <p:nvPr/>
        </p:nvSpPr>
        <p:spPr>
          <a:xfrm>
            <a:off x="352133" y="4768809"/>
            <a:ext cx="11579190" cy="1380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- возрастная классификация не используется при комплектовании групп, начиная с тренировочного этапа углубленной специализации</a:t>
            </a:r>
            <a:endParaRPr lang="ru-RU" sz="2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** - необходимо учитывать требования к минимальному возрасту при зачислении на тренировочный этап начальной специализации.</a:t>
            </a:r>
            <a:endParaRPr lang="ru-RU" sz="2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243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5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DCEA93F0-DF71-421F-AF91-053DBA6E8418}"/>
              </a:ext>
            </a:extLst>
          </p:cNvPr>
          <p:cNvSpPr txBox="1">
            <a:spLocks/>
          </p:cNvSpPr>
          <p:nvPr/>
        </p:nvSpPr>
        <p:spPr>
          <a:xfrm>
            <a:off x="346229" y="194367"/>
            <a:ext cx="11603116" cy="799932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комплектования групп спортивной подготовки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виду спорта «хоккей»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C515C94-698F-4D5A-8FF2-44675D0DDA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730303"/>
              </p:ext>
            </p:extLst>
          </p:nvPr>
        </p:nvGraphicFramePr>
        <p:xfrm>
          <a:off x="346228" y="1180730"/>
          <a:ext cx="11603115" cy="5007864"/>
        </p:xfrm>
        <a:graphic>
          <a:graphicData uri="http://schemas.openxmlformats.org/drawingml/2006/table">
            <a:tbl>
              <a:tblPr firstRow="1" firstCol="1" bandRow="1"/>
              <a:tblGrid>
                <a:gridCol w="467456">
                  <a:extLst>
                    <a:ext uri="{9D8B030D-6E8A-4147-A177-3AD203B41FA5}">
                      <a16:colId xmlns:a16="http://schemas.microsoft.com/office/drawing/2014/main" val="163488171"/>
                    </a:ext>
                  </a:extLst>
                </a:gridCol>
                <a:gridCol w="1871325">
                  <a:extLst>
                    <a:ext uri="{9D8B030D-6E8A-4147-A177-3AD203B41FA5}">
                      <a16:colId xmlns:a16="http://schemas.microsoft.com/office/drawing/2014/main" val="4216826840"/>
                    </a:ext>
                  </a:extLst>
                </a:gridCol>
                <a:gridCol w="1753523">
                  <a:extLst>
                    <a:ext uri="{9D8B030D-6E8A-4147-A177-3AD203B41FA5}">
                      <a16:colId xmlns:a16="http://schemas.microsoft.com/office/drawing/2014/main" val="2289314184"/>
                    </a:ext>
                  </a:extLst>
                </a:gridCol>
                <a:gridCol w="1489407">
                  <a:extLst>
                    <a:ext uri="{9D8B030D-6E8A-4147-A177-3AD203B41FA5}">
                      <a16:colId xmlns:a16="http://schemas.microsoft.com/office/drawing/2014/main" val="1070179112"/>
                    </a:ext>
                  </a:extLst>
                </a:gridCol>
                <a:gridCol w="1595203">
                  <a:extLst>
                    <a:ext uri="{9D8B030D-6E8A-4147-A177-3AD203B41FA5}">
                      <a16:colId xmlns:a16="http://schemas.microsoft.com/office/drawing/2014/main" val="2077763315"/>
                    </a:ext>
                  </a:extLst>
                </a:gridCol>
                <a:gridCol w="1595203">
                  <a:extLst>
                    <a:ext uri="{9D8B030D-6E8A-4147-A177-3AD203B41FA5}">
                      <a16:colId xmlns:a16="http://schemas.microsoft.com/office/drawing/2014/main" val="2570260280"/>
                    </a:ext>
                  </a:extLst>
                </a:gridCol>
                <a:gridCol w="1169765">
                  <a:extLst>
                    <a:ext uri="{9D8B030D-6E8A-4147-A177-3AD203B41FA5}">
                      <a16:colId xmlns:a16="http://schemas.microsoft.com/office/drawing/2014/main" val="3484211765"/>
                    </a:ext>
                  </a:extLst>
                </a:gridCol>
                <a:gridCol w="1661233">
                  <a:extLst>
                    <a:ext uri="{9D8B030D-6E8A-4147-A177-3AD203B41FA5}">
                      <a16:colId xmlns:a16="http://schemas.microsoft.com/office/drawing/2014/main" val="1179819059"/>
                    </a:ext>
                  </a:extLst>
                </a:gridCol>
              </a:tblGrid>
              <a:tr h="1260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Команда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спортивной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подготовки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(условное деление)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 по работе с группой 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этапе (часов / неделю)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спортсменов, соответствующих требованиям этапа СП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Минимальная наполняемость группы по ФССП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подгрупп / групп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Возможное количество «основных» тренеров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596990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ЮХЛ (2004-2005)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ССМ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000" spc="-5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4,6 / 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spc="-5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119463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Т-5 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 / 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+ 1 (на 12 ч)</a:t>
                      </a:r>
                      <a:endParaRPr lang="ru-RU" sz="1000" spc="-5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1806790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Т-4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 / 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80893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Т-3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 / 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340164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Т-2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/ 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697370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600" spc="-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ru-RU" sz="1600" spc="-5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Т-1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/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181458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НП-3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spc="-5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2,85 /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5203489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НП-2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2,85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/ 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00993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НП-1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3,2 /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309500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СО-4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/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+ 2 (по 6 ч)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275876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СО-3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/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+ 2 (по 6 ч)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471480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СО-2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/ 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+ 2 (по 6 ч)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847246"/>
                  </a:ext>
                </a:extLst>
              </a:tr>
              <a:tr h="276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1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6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4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СО-1</a:t>
                      </a:r>
                      <a:endParaRPr lang="ru-RU" sz="14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2,1 /</a:t>
                      </a:r>
                      <a:r>
                        <a:rPr lang="ru-RU" sz="1300" b="1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171700" algn="l"/>
                        </a:tabLst>
                      </a:pPr>
                      <a:r>
                        <a:rPr lang="ru-RU" sz="1300" spc="-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+ 2 (по 6 ч)</a:t>
                      </a:r>
                      <a:endParaRPr lang="ru-RU" sz="1000" spc="-5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126" marR="651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359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920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9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DCEA93F0-DF71-421F-AF91-053DBA6E8418}"/>
              </a:ext>
            </a:extLst>
          </p:cNvPr>
          <p:cNvSpPr txBox="1">
            <a:spLocks/>
          </p:cNvSpPr>
          <p:nvPr/>
        </p:nvSpPr>
        <p:spPr>
          <a:xfrm>
            <a:off x="346229" y="194367"/>
            <a:ext cx="11603116" cy="799932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комплектования групп спортивной подготовки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виду спорта «тхэквондо» (начальные условия)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A93B551-59F0-4434-8109-3C1EB810B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578893"/>
              </p:ext>
            </p:extLst>
          </p:nvPr>
        </p:nvGraphicFramePr>
        <p:xfrm>
          <a:off x="346229" y="994296"/>
          <a:ext cx="11603116" cy="5435379"/>
        </p:xfrm>
        <a:graphic>
          <a:graphicData uri="http://schemas.openxmlformats.org/drawingml/2006/table">
            <a:tbl>
              <a:tblPr firstRow="1" firstCol="1" bandRow="1"/>
              <a:tblGrid>
                <a:gridCol w="445922">
                  <a:extLst>
                    <a:ext uri="{9D8B030D-6E8A-4147-A177-3AD203B41FA5}">
                      <a16:colId xmlns:a16="http://schemas.microsoft.com/office/drawing/2014/main" val="1437722827"/>
                    </a:ext>
                  </a:extLst>
                </a:gridCol>
                <a:gridCol w="3086830">
                  <a:extLst>
                    <a:ext uri="{9D8B030D-6E8A-4147-A177-3AD203B41FA5}">
                      <a16:colId xmlns:a16="http://schemas.microsoft.com/office/drawing/2014/main" val="2828852945"/>
                    </a:ext>
                  </a:extLst>
                </a:gridCol>
                <a:gridCol w="1833824">
                  <a:extLst>
                    <a:ext uri="{9D8B030D-6E8A-4147-A177-3AD203B41FA5}">
                      <a16:colId xmlns:a16="http://schemas.microsoft.com/office/drawing/2014/main" val="1910953060"/>
                    </a:ext>
                  </a:extLst>
                </a:gridCol>
                <a:gridCol w="1022778">
                  <a:extLst>
                    <a:ext uri="{9D8B030D-6E8A-4147-A177-3AD203B41FA5}">
                      <a16:colId xmlns:a16="http://schemas.microsoft.com/office/drawing/2014/main" val="3017076089"/>
                    </a:ext>
                  </a:extLst>
                </a:gridCol>
                <a:gridCol w="1465141">
                  <a:extLst>
                    <a:ext uri="{9D8B030D-6E8A-4147-A177-3AD203B41FA5}">
                      <a16:colId xmlns:a16="http://schemas.microsoft.com/office/drawing/2014/main" val="80861491"/>
                    </a:ext>
                  </a:extLst>
                </a:gridCol>
                <a:gridCol w="1183253">
                  <a:extLst>
                    <a:ext uri="{9D8B030D-6E8A-4147-A177-3AD203B41FA5}">
                      <a16:colId xmlns:a16="http://schemas.microsoft.com/office/drawing/2014/main" val="856968222"/>
                    </a:ext>
                  </a:extLst>
                </a:gridCol>
                <a:gridCol w="1282684">
                  <a:extLst>
                    <a:ext uri="{9D8B030D-6E8A-4147-A177-3AD203B41FA5}">
                      <a16:colId xmlns:a16="http://schemas.microsoft.com/office/drawing/2014/main" val="1242001385"/>
                    </a:ext>
                  </a:extLst>
                </a:gridCol>
                <a:gridCol w="1282684">
                  <a:extLst>
                    <a:ext uri="{9D8B030D-6E8A-4147-A177-3AD203B41FA5}">
                      <a16:colId xmlns:a16="http://schemas.microsoft.com/office/drawing/2014/main" val="3788702097"/>
                    </a:ext>
                  </a:extLst>
                </a:gridCol>
              </a:tblGrid>
              <a:tr h="15359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Минимальная численность группы / продолжительность по ФССП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Этап (год) спортивной подготовки </a:t>
                      </a:r>
                      <a:r>
                        <a:rPr lang="ru-RU" sz="1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br>
                        <a:rPr lang="ru-RU" sz="1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 </a:t>
                      </a: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занимающихся / нагрузка (час)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Тренер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(чел.)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Тренер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(чел.)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Тренер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(чел.)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981452"/>
                  </a:ext>
                </a:extLst>
              </a:tr>
              <a:tr h="433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/ 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НП - 1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6008629"/>
                  </a:ext>
                </a:extLst>
              </a:tr>
              <a:tr h="433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/ 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НП - 2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10+10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0244293"/>
                  </a:ext>
                </a:extLst>
              </a:tr>
              <a:tr h="433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/ 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НП - 3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4794665"/>
                  </a:ext>
                </a:extLst>
              </a:tr>
              <a:tr h="433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/ 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 - 1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4723606"/>
                  </a:ext>
                </a:extLst>
              </a:tr>
              <a:tr h="433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/ 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 - 2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599630"/>
                  </a:ext>
                </a:extLst>
              </a:tr>
              <a:tr h="433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/ 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 - 3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2534028"/>
                  </a:ext>
                </a:extLst>
              </a:tr>
              <a:tr h="433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/ 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 - 4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4359805"/>
                  </a:ext>
                </a:extLst>
              </a:tr>
              <a:tr h="433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/ 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 - 5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4489473"/>
                  </a:ext>
                </a:extLst>
              </a:tr>
              <a:tr h="433274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Общее количество тарифицируемой нагрузки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1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640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DCEA93F0-DF71-421F-AF91-053DBA6E8418}"/>
              </a:ext>
            </a:extLst>
          </p:cNvPr>
          <p:cNvSpPr txBox="1">
            <a:spLocks/>
          </p:cNvSpPr>
          <p:nvPr/>
        </p:nvSpPr>
        <p:spPr>
          <a:xfrm>
            <a:off x="294442" y="0"/>
            <a:ext cx="11603116" cy="542480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комплектования групп спортивной подготовки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виду спорта «тхэквондо» (вариант комплектования и оплаты труда)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C0A87E4-FA99-4093-9CA1-DEC915E269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063" t="19028" r="12913" b="26215"/>
          <a:stretch/>
        </p:blipFill>
        <p:spPr>
          <a:xfrm>
            <a:off x="516384" y="1004531"/>
            <a:ext cx="11159231" cy="458718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B801BBD-A2AD-41B3-9D2C-A2EE931E20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461" t="69773" r="44514" b="14175"/>
          <a:stretch/>
        </p:blipFill>
        <p:spPr>
          <a:xfrm>
            <a:off x="1538740" y="5466346"/>
            <a:ext cx="4557259" cy="117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949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8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DCEA93F0-DF71-421F-AF91-053DBA6E8418}"/>
              </a:ext>
            </a:extLst>
          </p:cNvPr>
          <p:cNvSpPr txBox="1">
            <a:spLocks/>
          </p:cNvSpPr>
          <p:nvPr/>
        </p:nvSpPr>
        <p:spPr>
          <a:xfrm>
            <a:off x="338831" y="230818"/>
            <a:ext cx="11514337" cy="816748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нормативные акты, регламентирующие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комплектование групп спортивной подготовки, а также оплату труда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тренеров: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4">
            <a:extLst>
              <a:ext uri="{FF2B5EF4-FFF2-40B4-BE49-F238E27FC236}">
                <a16:creationId xmlns:a16="http://schemas.microsoft.com/office/drawing/2014/main" id="{CDA26F39-2A86-40C8-8C1D-DA94B438CE32}"/>
              </a:ext>
            </a:extLst>
          </p:cNvPr>
          <p:cNvSpPr txBox="1">
            <a:spLocks/>
          </p:cNvSpPr>
          <p:nvPr/>
        </p:nvSpPr>
        <p:spPr>
          <a:xfrm>
            <a:off x="127247" y="942512"/>
            <a:ext cx="11848730" cy="1543237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Положение о комплектовании групп спортивной подготовки.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Установить в положении об оплате труда коэффициент интенсивности труда объединенных групп спортивной подготовки.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Подготовка приказов организации по распределению должностных обязанностей  тренеров, имеющих малочисленные составы групп, в объединенную группу </a:t>
            </a:r>
          </a:p>
        </p:txBody>
      </p:sp>
      <p:sp>
        <p:nvSpPr>
          <p:cNvPr id="7" name="Объект 4">
            <a:extLst>
              <a:ext uri="{FF2B5EF4-FFF2-40B4-BE49-F238E27FC236}">
                <a16:creationId xmlns:a16="http://schemas.microsoft.com/office/drawing/2014/main" id="{64980568-E19D-4D7D-99F0-48FDF866222A}"/>
              </a:ext>
            </a:extLst>
          </p:cNvPr>
          <p:cNvSpPr txBox="1">
            <a:spLocks/>
          </p:cNvSpPr>
          <p:nvPr/>
        </p:nvSpPr>
        <p:spPr>
          <a:xfrm>
            <a:off x="127247" y="2595356"/>
            <a:ext cx="11848730" cy="2093652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Отрицательные моменты: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Снижение окладной части оплаты труда тренеров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Повышение риска возникновения несчастных случаев и (или) травм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                        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увеличения количества человек в группе</a:t>
            </a:r>
            <a:endParaRPr lang="ru-RU" sz="18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Повышение риска возникновения межличностных конфликтов тренеров объединенных групп (бригадный метод)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Недопонимание вопросов тарификации нагрузки тренеров объединенных групп, в том числе в пределах имеющейся штатной численности тренерского состава Организации.  </a:t>
            </a:r>
          </a:p>
        </p:txBody>
      </p:sp>
      <p:sp>
        <p:nvSpPr>
          <p:cNvPr id="8" name="Объект 4">
            <a:extLst>
              <a:ext uri="{FF2B5EF4-FFF2-40B4-BE49-F238E27FC236}">
                <a16:creationId xmlns:a16="http://schemas.microsoft.com/office/drawing/2014/main" id="{D8CCD0AA-C23B-49C8-BFAA-798F53F072BA}"/>
              </a:ext>
            </a:extLst>
          </p:cNvPr>
          <p:cNvSpPr txBox="1">
            <a:spLocks/>
          </p:cNvSpPr>
          <p:nvPr/>
        </p:nvSpPr>
        <p:spPr>
          <a:xfrm>
            <a:off x="127247" y="4798615"/>
            <a:ext cx="11725921" cy="1691195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моменты: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Повышение эффективности использования имущества, ЕПС, мощности работы спортивного сооружения.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Снижение риска нарушения трудового законодательства (отсутствие замещения), физкультурно-спортивного законодательства (отсутствие полного включения в тренировочный процесс)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Снижения вероятности нарушений требований охраны труда (обычное регулирование сопровождается превышением количества нормируемой нагрузки выше установленных норм).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b="1" dirty="0">
              <a:solidFill>
                <a:srgbClr val="33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sz="2400" b="1" dirty="0">
              <a:solidFill>
                <a:srgbClr val="33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76846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2833</TotalTime>
  <Words>1097</Words>
  <Application>Microsoft Office PowerPoint</Application>
  <PresentationFormat>Широкоэкранный</PresentationFormat>
  <Paragraphs>326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Century Gothic</vt:lpstr>
      <vt:lpstr>Times New Roman</vt:lpstr>
      <vt:lpstr>Wingdings 3</vt:lpstr>
      <vt:lpstr>Сектор</vt:lpstr>
      <vt:lpstr>Порядок  комплектования групп  спортивной подготовки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Васильевна Плеханова</dc:creator>
  <cp:lastModifiedBy>Елена Васильевна Плеханова</cp:lastModifiedBy>
  <cp:revision>102</cp:revision>
  <cp:lastPrinted>2021-05-14T08:12:24Z</cp:lastPrinted>
  <dcterms:created xsi:type="dcterms:W3CDTF">2021-04-02T05:07:35Z</dcterms:created>
  <dcterms:modified xsi:type="dcterms:W3CDTF">2021-12-17T06:52:36Z</dcterms:modified>
</cp:coreProperties>
</file>