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quickStyle1.xml" ContentType="application/vnd.openxmlformats-officedocument.drawingml.diagramQuickStyle+xml"/>
  <Override PartName="/ppt/slides/slide5.xml" ContentType="application/vnd.openxmlformats-officedocument.presentationml.slid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diagrams/data1.xml" ContentType="application/vnd.openxmlformats-officedocument.drawingml.diagramData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diagrams/drawing1.xml" ContentType="application/vnd.openxmlformats-officedocument.drawingml.diagramDrawing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159AB32F-4AEB-7500-AD59-9CABA192280C}">
  <a:tblStyle styleId="{159AB32F-4AEB-7500-AD59-9CABA192280C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 /><Relationship Id="rId19" Type="http://schemas.openxmlformats.org/officeDocument/2006/relationships/tableStyles" Target="tableStyles.xml" /><Relationship Id="rId20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rawing1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E53ADCE7-B3DB-40BF-8091-12BA5138CFB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2B7A43BF-0095-431A-9523-38EC028C24C9}">
      <dgm:prSet phldrT="[Text]" custT="1"/>
      <dgm:spPr bwMode="auto">
        <a:solidFill>
          <a:srgbClr val="FFC000"/>
        </a:solidFill>
      </dgm:spPr>
      <dgm:t>
        <a:bodyPr vert="horz" anchor="ctr"/>
        <a:lstStyle/>
        <a:p>
          <a:pPr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rPr>
            <a:t>Направления методической работы</a:t>
          </a:r>
          <a:endParaRPr lang="ru-RU" sz="1600">
            <a:solidFill>
              <a:schemeClr val="accent2">
                <a:lumMod val="75000"/>
              </a:schemeClr>
            </a:solidFill>
          </a:endParaRPr>
        </a:p>
      </dgm:t>
    </dgm:pt>
    <dgm:pt modelId="{883C753B-64BB-4817-A283-04E96EC83AE4}" type="parTrans" cxnId="{8F4486E0-46CA-43F4-B72E-2D5194EDC27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2932E56-90D6-46E7-BE7C-89DE777E6E6A}" type="sibTrans" cxnId="{8F4486E0-46CA-43F4-B72E-2D5194EDC27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E29B285-A029-474F-9644-C266B8989BE3}">
      <dgm:prSet phldrT="[Text]" custT="1"/>
      <dgm:spPr bwMode="auto">
        <a:solidFill>
          <a:schemeClr val="accent2">
            <a:lumMod val="60000"/>
            <a:lumOff val="40000"/>
          </a:schemeClr>
        </a:solidFill>
      </dgm:spPr>
      <dgm:t>
        <a:bodyPr vert="horz" anchor="ctr"/>
        <a:lstStyle/>
        <a:p>
          <a:pPr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solidFill>
                <a:schemeClr val="tx1"/>
              </a:solidFill>
              <a:latin typeface="Times New Roman"/>
              <a:cs typeface="Times New Roman"/>
            </a:rPr>
            <a:t>Информационная деятельность</a:t>
          </a:r>
          <a:endParaRPr lang="ru-RU" sz="1600" b="1">
            <a:solidFill>
              <a:schemeClr val="tx1"/>
            </a:solidFill>
          </a:endParaRPr>
        </a:p>
      </dgm:t>
    </dgm:pt>
    <dgm:pt modelId="{570D095C-58E7-4614-B46B-1AF2A9E403BD}" type="parTrans" cxnId="{453C7532-887A-4C20-BF0B-36C6242DE950}">
      <dgm:prSet/>
      <dgm:spPr bwMode="auto"/>
      <dgm:t>
        <a:bodyPr vert="horz" anchor="ctr"/>
        <a:lstStyle/>
        <a:p>
          <a:pPr algn="ctr" defTabSz="57784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/>
        </a:p>
      </dgm:t>
    </dgm:pt>
    <dgm:pt modelId="{71B9F859-1CFB-4BA6-89A3-E7985B835B20}" type="sibTrans" cxnId="{453C7532-887A-4C20-BF0B-36C6242DE95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6E70EBF-B766-4B8A-B9A3-341D233C8500}">
      <dgm:prSet phldrT="[Text]" custT="1"/>
      <dgm:spPr bwMode="auto">
        <a:solidFill>
          <a:schemeClr val="accent1">
            <a:lumMod val="60000"/>
            <a:lumOff val="40000"/>
          </a:schemeClr>
        </a:solidFill>
      </dgm:spPr>
      <dgm:t>
        <a:bodyPr vert="horz" anchor="ctr"/>
        <a:lstStyle/>
        <a:p>
          <a:pPr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solidFill>
                <a:schemeClr val="tx1"/>
              </a:solidFill>
              <a:latin typeface="Times New Roman"/>
              <a:cs typeface="Times New Roman"/>
            </a:rPr>
            <a:t>Консультационная деятельность</a:t>
          </a:r>
          <a:endParaRPr lang="ru-RU" sz="1600" b="1">
            <a:solidFill>
              <a:schemeClr val="tx1"/>
            </a:solidFill>
          </a:endParaRPr>
        </a:p>
      </dgm:t>
    </dgm:pt>
    <dgm:pt modelId="{82462F72-6528-41C6-829F-BE0B24E6F215}" type="parTrans" cxnId="{67BE8B94-7E68-4618-AC61-F6E3EC2E5F40}">
      <dgm:prSet/>
      <dgm:spPr bwMode="auto"/>
      <dgm:t>
        <a:bodyPr vert="horz" anchor="ctr"/>
        <a:lstStyle/>
        <a:p>
          <a:pPr algn="ctr" defTabSz="57784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/>
        </a:p>
      </dgm:t>
    </dgm:pt>
    <dgm:pt modelId="{752EA151-6887-44A0-97BD-F66D345596AF}" type="sibTrans" cxnId="{67BE8B94-7E68-4618-AC61-F6E3EC2E5F4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2255CDE-0F03-4FD2-A992-DD1C5330207E}">
      <dgm:prSet phldrT="[Text]" custT="1"/>
      <dgm:spPr bwMode="auto">
        <a:solidFill>
          <a:schemeClr val="accent4">
            <a:lumMod val="60000"/>
            <a:lumOff val="40000"/>
          </a:schemeClr>
        </a:solidFill>
      </dgm:spPr>
      <dgm:t>
        <a:bodyPr vert="horz" anchor="ctr"/>
        <a:lstStyle/>
        <a:p>
          <a:pPr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solidFill>
                <a:schemeClr val="tx1"/>
              </a:solidFill>
              <a:latin typeface="Times New Roman"/>
              <a:cs typeface="Times New Roman"/>
            </a:rPr>
            <a:t>Организационно-методическая деятельность</a:t>
          </a:r>
          <a:endParaRPr lang="ru-RU" sz="1600" b="1">
            <a:solidFill>
              <a:schemeClr val="tx1"/>
            </a:solidFill>
          </a:endParaRPr>
        </a:p>
      </dgm:t>
    </dgm:pt>
    <dgm:pt modelId="{0EF37873-5627-4F4A-AEB1-D5DD9D99CACF}" type="parTrans" cxnId="{4F234E3F-3533-4AAD-8872-A8C47F2DEFB4}">
      <dgm:prSet/>
      <dgm:spPr bwMode="auto"/>
      <dgm:t>
        <a:bodyPr vert="horz" anchor="ctr"/>
        <a:lstStyle/>
        <a:p>
          <a:pPr algn="ctr" defTabSz="57784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/>
        </a:p>
      </dgm:t>
    </dgm:pt>
    <dgm:pt modelId="{C915A818-C873-42D7-8C15-E129953512EA}" type="sibTrans" cxnId="{4F234E3F-3533-4AAD-8872-A8C47F2DEFB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EA6942B-1E35-4885-A639-439B5D0952B1}">
      <dgm:prSet phldrT="[Text]" custT="1"/>
      <dgm:spPr bwMode="auto">
        <a:solidFill>
          <a:schemeClr val="accent2">
            <a:lumMod val="40000"/>
            <a:lumOff val="60000"/>
          </a:schemeClr>
        </a:solidFill>
      </dgm:spPr>
      <dgm:t>
        <a:bodyPr vert="horz" anchor="ctr"/>
        <a:lstStyle/>
        <a:p>
          <a:pPr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solidFill>
                <a:srgbClr val="C00000"/>
              </a:solidFill>
              <a:latin typeface="Times New Roman"/>
              <a:cs typeface="Times New Roman"/>
            </a:rPr>
            <a:t>Аналитическая деятельность</a:t>
          </a:r>
          <a:endParaRPr/>
        </a:p>
      </dgm:t>
    </dgm:pt>
    <dgm:pt modelId="{E5AA604E-5002-4D3E-ADC8-1C42EBAA56B6}" type="parTrans" cxnId="{0268154D-47CA-41E5-A83D-F4E8A5C0E72C}">
      <dgm:prSet/>
      <dgm:spPr bwMode="auto"/>
      <dgm:t>
        <a:bodyPr vert="horz" anchor="ctr"/>
        <a:lstStyle/>
        <a:p>
          <a:pPr algn="ctr" defTabSz="57784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/>
        </a:p>
      </dgm:t>
    </dgm:pt>
    <dgm:pt modelId="{111AC3A2-8FEE-47DC-BC69-9B1EFECF7F57}" type="sibTrans" cxnId="{0268154D-47CA-41E5-A83D-F4E8A5C0E72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D631F02-3395-48E1-9597-6C9EE74544BF}" type="pres">
      <dgm:prSet presAssocID="{E53ADCE7-B3DB-40BF-8091-12BA5138CFBB}" presName="Name0" presStyleCnt="0">
        <dgm:presLayoutVars>
          <dgm:chMax val="1"/>
          <dgm:dir val="norm"/>
          <dgm:animLvl val="ctr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A15D5544-CF51-4020-99E6-409212D46029}" type="pres">
      <dgm:prSet custLinFactNeighborX="2867" custLinFactNeighborY="-927" custScaleX="162394" custScaleY="119340" presAssocID="{2B7A43BF-0095-431A-9523-38EC028C24C9}" presName="centerShape" presStyleLbl="node0" presStyleIdx="0" presStyleCnt="1"/>
      <dgm:spPr bwMode="auto"/>
      <dgm:t>
        <a:bodyPr/>
        <a:lstStyle/>
        <a:p>
          <a:pPr>
            <a:defRPr/>
          </a:pPr>
          <a:endParaRPr lang="ru-RU"/>
        </a:p>
      </dgm:t>
    </dgm:pt>
    <dgm:pt modelId="{4FA8C9AC-912C-4293-8C0B-E9F09832E894}" type="pres">
      <dgm:prSet presAssocID="{570D095C-58E7-4614-B46B-1AF2A9E403BD}" presName="parTrans" presStyleLbl="sibTrans2D1" presStyleIdx="0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BE064782-062E-41D7-A2E2-72EEC931C0A0}" type="pres">
      <dgm:prSet presAssocID="{570D095C-58E7-4614-B46B-1AF2A9E403BD}" presName="connectorText" presStyleLbl="sibTrans2D1" presStyleIdx="0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7FB0ADED-613F-4976-8EEB-6FDD4B6D3698}" type="pres">
      <dgm:prSet custRadScaleInc="198729" custRadScaleRad="147809" custScaleX="190026" custScaleY="118800" presAssocID="{6E29B285-A029-474F-9644-C266B8989BE3}" presName="node" presStyleLbl="node1" presStyleIdx="0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9B7A16AD-7558-47C2-A6CF-33747A6A4A30}" type="pres">
      <dgm:prSet presAssocID="{E5AA604E-5002-4D3E-ADC8-1C42EBAA56B6}" presName="parTrans" presStyleLbl="sibTrans2D1" presStyleIdx="1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2B636263-8B23-4245-B653-EE858EDAE8B3}" type="pres">
      <dgm:prSet presAssocID="{E5AA604E-5002-4D3E-ADC8-1C42EBAA56B6}" presName="connectorText" presStyleLbl="sibTrans2D1" presStyleIdx="1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C5344ED6-C024-4D48-A072-7B6892744EEC}" type="pres">
      <dgm:prSet custRadScaleInc="-189839" custRadScaleRad="94423" custScaleX="189163" custScaleY="111056" presAssocID="{8EA6942B-1E35-4885-A639-439B5D0952B1}" presName="node" presStyleLbl="node1" presStyleIdx="1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DD904B6A-2375-49A9-8297-D2F609CCFF13}" type="pres">
      <dgm:prSet presAssocID="{82462F72-6528-41C6-829F-BE0B24E6F215}" presName="parTrans" presStyleLbl="sibTrans2D1" presStyleIdx="2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6BCF64B4-55C2-4C45-97E8-AC2FFD72AE7B}" type="pres">
      <dgm:prSet presAssocID="{82462F72-6528-41C6-829F-BE0B24E6F215}" presName="connectorText" presStyleLbl="sibTrans2D1" presStyleIdx="2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5874D8AB-F023-4639-A48D-0F2D745E8AFA}" type="pres">
      <dgm:prSet custRadScaleInc="-7798" custRadScaleRad="96127" custScaleX="195434" custScaleY="121371" presAssocID="{B6E70EBF-B766-4B8A-B9A3-341D233C8500}" presName="node" presStyleLbl="node1" presStyleIdx="2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4B0CDDC3-049C-4BC1-A003-1812F9696248}" type="pres">
      <dgm:prSet presAssocID="{0EF37873-5627-4F4A-AEB1-D5DD9D99CACF}" presName="parTrans" presStyleLbl="sibTrans2D1" presStyleIdx="3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5A851154-8877-4405-85CB-6BA4C7D20611}" type="pres">
      <dgm:prSet presAssocID="{0EF37873-5627-4F4A-AEB1-D5DD9D99CACF}" presName="connectorText" presStyleLbl="sibTrans2D1" presStyleIdx="3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7FE86A9B-4DAE-4EDC-A80A-D523A366DBD6}" type="pres">
      <dgm:prSet custRadScaleInc="1305" custRadScaleRad="136685" custScaleX="187672" custScaleY="120610" presAssocID="{C2255CDE-0F03-4FD2-A992-DD1C5330207E}" presName="node" presStyleLbl="node1" presStyleIdx="3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47B0CE22-AF3F-4F31-B2F2-01B98A7F72CE}" type="presOf" srcId="{6E29B285-A029-474F-9644-C266B8989BE3}" destId="{7FB0ADED-613F-4976-8EEB-6FDD4B6D3698}" srcOrd="0" destOrd="0" presId="urn:microsoft.com/office/officeart/2005/8/layout/radial5"/>
    <dgm:cxn modelId="{4EB44766-0859-4E12-8833-8D1BE19EDFA9}" type="presOf" srcId="{82462F72-6528-41C6-829F-BE0B24E6F215}" destId="{6BCF64B4-55C2-4C45-97E8-AC2FFD72AE7B}" srcOrd="1" destOrd="0" presId="urn:microsoft.com/office/officeart/2005/8/layout/radial5"/>
    <dgm:cxn modelId="{478CFA73-1576-4E94-BF1B-C5CB3ADEFC23}" type="presOf" srcId="{2B7A43BF-0095-431A-9523-38EC028C24C9}" destId="{A15D5544-CF51-4020-99E6-409212D46029}" srcOrd="0" destOrd="0" presId="urn:microsoft.com/office/officeart/2005/8/layout/radial5"/>
    <dgm:cxn modelId="{D29C7CE2-EB9A-46E8-8B1B-BF727ECEA248}" type="presOf" srcId="{E5AA604E-5002-4D3E-ADC8-1C42EBAA56B6}" destId="{9B7A16AD-7558-47C2-A6CF-33747A6A4A30}" srcOrd="0" destOrd="0" presId="urn:microsoft.com/office/officeart/2005/8/layout/radial5"/>
    <dgm:cxn modelId="{BBFEEA60-F381-4468-A5E7-5EFA891EEC91}" type="presOf" srcId="{570D095C-58E7-4614-B46B-1AF2A9E403BD}" destId="{BE064782-062E-41D7-A2E2-72EEC931C0A0}" srcOrd="1" destOrd="0" presId="urn:microsoft.com/office/officeart/2005/8/layout/radial5"/>
    <dgm:cxn modelId="{427B03BD-B5FE-46D9-84A2-87292F098E7F}" type="presOf" srcId="{8EA6942B-1E35-4885-A639-439B5D0952B1}" destId="{C5344ED6-C024-4D48-A072-7B6892744EEC}" srcOrd="0" destOrd="0" presId="urn:microsoft.com/office/officeart/2005/8/layout/radial5"/>
    <dgm:cxn modelId="{9AF5045A-512E-4E04-BFFA-3EF92ED1E204}" type="presOf" srcId="{E5AA604E-5002-4D3E-ADC8-1C42EBAA56B6}" destId="{2B636263-8B23-4245-B653-EE858EDAE8B3}" srcOrd="1" destOrd="0" presId="urn:microsoft.com/office/officeart/2005/8/layout/radial5"/>
    <dgm:cxn modelId="{98D19B64-DFCA-4561-9B3E-868492881AA3}" type="presOf" srcId="{0EF37873-5627-4F4A-AEB1-D5DD9D99CACF}" destId="{5A851154-8877-4405-85CB-6BA4C7D20611}" srcOrd="1" destOrd="0" presId="urn:microsoft.com/office/officeart/2005/8/layout/radial5"/>
    <dgm:cxn modelId="{0268154D-47CA-41E5-A83D-F4E8A5C0E72C}" srcId="{2B7A43BF-0095-431A-9523-38EC028C24C9}" destId="{8EA6942B-1E35-4885-A639-439B5D0952B1}" srcOrd="1" destOrd="0" parTransId="{E5AA604E-5002-4D3E-ADC8-1C42EBAA56B6}" sibTransId="{111AC3A2-8FEE-47DC-BC69-9B1EFECF7F57}"/>
    <dgm:cxn modelId="{9CD0A617-F1AA-410B-9636-4E4D6CFFC531}" type="presOf" srcId="{B6E70EBF-B766-4B8A-B9A3-341D233C8500}" destId="{5874D8AB-F023-4639-A48D-0F2D745E8AFA}" srcOrd="0" destOrd="0" presId="urn:microsoft.com/office/officeart/2005/8/layout/radial5"/>
    <dgm:cxn modelId="{C958609E-512C-42FC-82CC-2836B9DA8A13}" type="presOf" srcId="{E53ADCE7-B3DB-40BF-8091-12BA5138CFBB}" destId="{ED631F02-3395-48E1-9597-6C9EE74544BF}" srcOrd="0" destOrd="0" presId="urn:microsoft.com/office/officeart/2005/8/layout/radial5"/>
    <dgm:cxn modelId="{8F4486E0-46CA-43F4-B72E-2D5194EDC27F}" srcId="{E53ADCE7-B3DB-40BF-8091-12BA5138CFBB}" destId="{2B7A43BF-0095-431A-9523-38EC028C24C9}" srcOrd="0" destOrd="0" parTransId="{883C753B-64BB-4817-A283-04E96EC83AE4}" sibTransId="{A2932E56-90D6-46E7-BE7C-89DE777E6E6A}"/>
    <dgm:cxn modelId="{11CC1506-ABD3-405A-B6E5-FBFE9EDC9846}" type="presOf" srcId="{0EF37873-5627-4F4A-AEB1-D5DD9D99CACF}" destId="{4B0CDDC3-049C-4BC1-A003-1812F9696248}" srcOrd="0" destOrd="0" presId="urn:microsoft.com/office/officeart/2005/8/layout/radial5"/>
    <dgm:cxn modelId="{36B7A6C8-587E-49EE-93F1-3141EAD51CB9}" type="presOf" srcId="{82462F72-6528-41C6-829F-BE0B24E6F215}" destId="{DD904B6A-2375-49A9-8297-D2F609CCFF13}" srcOrd="0" destOrd="0" presId="urn:microsoft.com/office/officeart/2005/8/layout/radial5"/>
    <dgm:cxn modelId="{9BF049DD-9EB1-4F6D-B009-F05E155F798B}" type="presOf" srcId="{570D095C-58E7-4614-B46B-1AF2A9E403BD}" destId="{4FA8C9AC-912C-4293-8C0B-E9F09832E894}" srcOrd="0" destOrd="0" presId="urn:microsoft.com/office/officeart/2005/8/layout/radial5"/>
    <dgm:cxn modelId="{173B30D6-6C1C-4A8A-A50E-1A11999CD6B2}" type="presOf" srcId="{C2255CDE-0F03-4FD2-A992-DD1C5330207E}" destId="{7FE86A9B-4DAE-4EDC-A80A-D523A366DBD6}" srcOrd="0" destOrd="0" presId="urn:microsoft.com/office/officeart/2005/8/layout/radial5"/>
    <dgm:cxn modelId="{453C7532-887A-4C20-BF0B-36C6242DE950}" srcId="{2B7A43BF-0095-431A-9523-38EC028C24C9}" destId="{6E29B285-A029-474F-9644-C266B8989BE3}" srcOrd="0" destOrd="0" parTransId="{570D095C-58E7-4614-B46B-1AF2A9E403BD}" sibTransId="{71B9F859-1CFB-4BA6-89A3-E7985B835B20}"/>
    <dgm:cxn modelId="{4F234E3F-3533-4AAD-8872-A8C47F2DEFB4}" srcId="{2B7A43BF-0095-431A-9523-38EC028C24C9}" destId="{C2255CDE-0F03-4FD2-A992-DD1C5330207E}" srcOrd="3" destOrd="0" parTransId="{0EF37873-5627-4F4A-AEB1-D5DD9D99CACF}" sibTransId="{C915A818-C873-42D7-8C15-E129953512EA}"/>
    <dgm:cxn modelId="{67BE8B94-7E68-4618-AC61-F6E3EC2E5F40}" srcId="{2B7A43BF-0095-431A-9523-38EC028C24C9}" destId="{B6E70EBF-B766-4B8A-B9A3-341D233C8500}" srcOrd="2" destOrd="0" parTransId="{82462F72-6528-41C6-829F-BE0B24E6F215}" sibTransId="{752EA151-6887-44A0-97BD-F66D345596AF}"/>
    <dgm:cxn modelId="{62131324-67CD-4A88-A0A5-EAF15FBBB973}" type="presParOf" srcId="{ED631F02-3395-48E1-9597-6C9EE74544BF}" destId="{A15D5544-CF51-4020-99E6-409212D46029}" srcOrd="0" destOrd="0" presId="urn:microsoft.com/office/officeart/2005/8/layout/radial5"/>
    <dgm:cxn modelId="{1C9BF3E8-25D3-49DC-8A5F-195F8026900D}" type="presParOf" srcId="{ED631F02-3395-48E1-9597-6C9EE74544BF}" destId="{4FA8C9AC-912C-4293-8C0B-E9F09832E894}" srcOrd="1" destOrd="0" presId="urn:microsoft.com/office/officeart/2005/8/layout/radial5"/>
    <dgm:cxn modelId="{BD758A46-DBBF-4162-9A08-FEF09578B2C2}" type="presParOf" srcId="{4FA8C9AC-912C-4293-8C0B-E9F09832E894}" destId="{BE064782-062E-41D7-A2E2-72EEC931C0A0}" srcOrd="0" destOrd="0" presId="urn:microsoft.com/office/officeart/2005/8/layout/radial5"/>
    <dgm:cxn modelId="{B3BC546E-17BF-4E61-9E3F-B093D6CD8B55}" type="presParOf" srcId="{ED631F02-3395-48E1-9597-6C9EE74544BF}" destId="{7FB0ADED-613F-4976-8EEB-6FDD4B6D3698}" srcOrd="2" destOrd="0" presId="urn:microsoft.com/office/officeart/2005/8/layout/radial5"/>
    <dgm:cxn modelId="{263047B8-08F6-462F-8694-E9806DE9B5E5}" type="presParOf" srcId="{ED631F02-3395-48E1-9597-6C9EE74544BF}" destId="{9B7A16AD-7558-47C2-A6CF-33747A6A4A30}" srcOrd="3" destOrd="0" presId="urn:microsoft.com/office/officeart/2005/8/layout/radial5"/>
    <dgm:cxn modelId="{B11A3199-C384-4715-8E78-C7F434D61F3B}" type="presParOf" srcId="{9B7A16AD-7558-47C2-A6CF-33747A6A4A30}" destId="{2B636263-8B23-4245-B653-EE858EDAE8B3}" srcOrd="0" destOrd="0" presId="urn:microsoft.com/office/officeart/2005/8/layout/radial5"/>
    <dgm:cxn modelId="{E99E9B85-3FCF-486C-92ED-790FD289DFFB}" type="presParOf" srcId="{ED631F02-3395-48E1-9597-6C9EE74544BF}" destId="{C5344ED6-C024-4D48-A072-7B6892744EEC}" srcOrd="4" destOrd="0" presId="urn:microsoft.com/office/officeart/2005/8/layout/radial5"/>
    <dgm:cxn modelId="{4DD68A0E-BA6F-42CC-871E-83FFAB376256}" type="presParOf" srcId="{ED631F02-3395-48E1-9597-6C9EE74544BF}" destId="{DD904B6A-2375-49A9-8297-D2F609CCFF13}" srcOrd="5" destOrd="0" presId="urn:microsoft.com/office/officeart/2005/8/layout/radial5"/>
    <dgm:cxn modelId="{9AEB1C17-1C6E-4523-8D33-93C71BBE0207}" type="presParOf" srcId="{DD904B6A-2375-49A9-8297-D2F609CCFF13}" destId="{6BCF64B4-55C2-4C45-97E8-AC2FFD72AE7B}" srcOrd="0" destOrd="0" presId="urn:microsoft.com/office/officeart/2005/8/layout/radial5"/>
    <dgm:cxn modelId="{71D0FCB4-6528-48CC-94B1-BDD3AF833B27}" type="presParOf" srcId="{ED631F02-3395-48E1-9597-6C9EE74544BF}" destId="{5874D8AB-F023-4639-A48D-0F2D745E8AFA}" srcOrd="6" destOrd="0" presId="urn:microsoft.com/office/officeart/2005/8/layout/radial5"/>
    <dgm:cxn modelId="{CE39946A-7795-43A9-988B-7C31D0B802DE}" type="presParOf" srcId="{ED631F02-3395-48E1-9597-6C9EE74544BF}" destId="{4B0CDDC3-049C-4BC1-A003-1812F9696248}" srcOrd="7" destOrd="0" presId="urn:microsoft.com/office/officeart/2005/8/layout/radial5"/>
    <dgm:cxn modelId="{E5C698E7-4063-4FF8-B618-1D87D258E96E}" type="presParOf" srcId="{4B0CDDC3-049C-4BC1-A003-1812F9696248}" destId="{5A851154-8877-4405-85CB-6BA4C7D20611}" srcOrd="0" destOrd="0" presId="urn:microsoft.com/office/officeart/2005/8/layout/radial5"/>
    <dgm:cxn modelId="{45FD532E-8388-4322-A4BF-31EAD9A9A96E}" type="presParOf" srcId="{ED631F02-3395-48E1-9597-6C9EE74544BF}" destId="{7FE86A9B-4DAE-4EDC-A80A-D523A366DBD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0" name=""/>
      <dsp:cNvGrpSpPr/>
    </dsp:nvGrpSpPr>
    <dsp:grpSpPr bwMode="auto">
      <a:xfrm>
        <a:off x="0" y="0"/>
        <a:ext cx="10267675" cy="6181241"/>
        <a:chOff x="0" y="0"/>
        <a:chExt cx="10267675" cy="6181241"/>
      </a:xfrm>
    </dsp:grpSpPr>
    <dsp:sp modelId="{A15D5544-CF51-4020-99E6-409212D46029}">
      <dsp:nvSpPr>
        <dsp:cNvPr id="0" name="" hidden="0"/>
        <dsp:cNvSpPr/>
      </dsp:nvSpPr>
      <dsp:spPr bwMode="auto">
        <a:xfrm>
          <a:off x="3939238" y="2068749"/>
          <a:ext cx="2637892" cy="193853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rPr>
            <a:t>Направления методической работы</a:t>
          </a:r>
          <a:endParaRPr lang="ru-RU" sz="1600">
            <a:solidFill>
              <a:schemeClr val="accent2">
                <a:lumMod val="75000"/>
              </a:schemeClr>
            </a:solidFill>
          </a:endParaRPr>
        </a:p>
      </dsp:txBody>
      <dsp:txXfrm>
        <a:off x="4325548" y="2352641"/>
        <a:ext cx="1865272" cy="1370749"/>
      </dsp:txXfrm>
    </dsp:sp>
    <dsp:sp modelId="{4FA8C9AC-912C-4293-8C0B-E9F09832E894}">
      <dsp:nvSpPr>
        <dsp:cNvPr id="0" name="" hidden="0"/>
        <dsp:cNvSpPr/>
      </dsp:nvSpPr>
      <dsp:spPr bwMode="auto">
        <a:xfrm rot="9160">
          <a:off x="6658216" y="2765862"/>
          <a:ext cx="195361" cy="552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4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2500"/>
        </a:p>
      </dsp:txBody>
      <dsp:txXfrm>
        <a:off x="6658216" y="2876242"/>
        <a:ext cx="136753" cy="331372"/>
      </dsp:txXfrm>
    </dsp:sp>
    <dsp:sp modelId="{7FB0ADED-613F-4976-8EEB-6FDD4B6D3698}">
      <dsp:nvSpPr>
        <dsp:cNvPr id="0" name="" hidden="0"/>
        <dsp:cNvSpPr/>
      </dsp:nvSpPr>
      <dsp:spPr bwMode="auto">
        <a:xfrm>
          <a:off x="6945715" y="2081744"/>
          <a:ext cx="3086740" cy="192976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solidFill>
                <a:schemeClr val="tx1"/>
              </a:solidFill>
              <a:latin typeface="Times New Roman"/>
              <a:cs typeface="Times New Roman"/>
            </a:rPr>
            <a:t>Информационная деятельность</a:t>
          </a:r>
          <a:endParaRPr lang="ru-RU" sz="1600" b="1">
            <a:solidFill>
              <a:schemeClr val="tx1"/>
            </a:solidFill>
          </a:endParaRPr>
        </a:p>
      </dsp:txBody>
      <dsp:txXfrm>
        <a:off x="7397758" y="2364351"/>
        <a:ext cx="2182655" cy="1364547"/>
      </dsp:txXfrm>
    </dsp:sp>
    <dsp:sp modelId="{9B7A16AD-7558-47C2-A6CF-33747A6A4A30}">
      <dsp:nvSpPr>
        <dsp:cNvPr id="0" name="" hidden="0"/>
        <dsp:cNvSpPr/>
      </dsp:nvSpPr>
      <dsp:spPr bwMode="auto">
        <a:xfrm rot="16266808">
          <a:off x="5218925" y="1682475"/>
          <a:ext cx="120478" cy="552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4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2500"/>
        </a:p>
      </dsp:txBody>
      <dsp:txXfrm>
        <a:off x="5236645" y="1811001"/>
        <a:ext cx="84335" cy="331372"/>
      </dsp:txXfrm>
    </dsp:sp>
    <dsp:sp modelId="{C5344ED6-C024-4D48-A072-7B6892744EEC}">
      <dsp:nvSpPr>
        <dsp:cNvPr id="0" name="" hidden="0"/>
        <dsp:cNvSpPr/>
      </dsp:nvSpPr>
      <dsp:spPr bwMode="auto">
        <a:xfrm>
          <a:off x="3762608" y="37662"/>
          <a:ext cx="3072722" cy="180396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solidFill>
                <a:srgbClr val="C00000"/>
              </a:solidFill>
              <a:latin typeface="Times New Roman"/>
              <a:cs typeface="Times New Roman"/>
            </a:rPr>
            <a:t>Аналитическая деятельность</a:t>
          </a:r>
          <a:endParaRPr/>
        </a:p>
      </dsp:txBody>
      <dsp:txXfrm>
        <a:off x="4212598" y="301847"/>
        <a:ext cx="2172742" cy="1275599"/>
      </dsp:txXfrm>
    </dsp:sp>
    <dsp:sp modelId="{DD904B6A-2375-49A9-8297-D2F609CCFF13}">
      <dsp:nvSpPr>
        <dsp:cNvPr id="0" name="" hidden="0"/>
        <dsp:cNvSpPr/>
      </dsp:nvSpPr>
      <dsp:spPr bwMode="auto">
        <a:xfrm rot="5394740">
          <a:off x="5188541" y="3861678"/>
          <a:ext cx="142653" cy="552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4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2500"/>
        </a:p>
      </dsp:txBody>
      <dsp:txXfrm>
        <a:off x="5209906" y="3950738"/>
        <a:ext cx="99857" cy="331372"/>
      </dsp:txXfrm>
    </dsp:sp>
    <dsp:sp modelId="{5874D8AB-F023-4639-A48D-0F2D745E8AFA}">
      <dsp:nvSpPr>
        <dsp:cNvPr id="0" name="" hidden="0"/>
        <dsp:cNvSpPr/>
      </dsp:nvSpPr>
      <dsp:spPr bwMode="auto">
        <a:xfrm>
          <a:off x="3674294" y="4276438"/>
          <a:ext cx="3174587" cy="197152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solidFill>
                <a:schemeClr val="tx1"/>
              </a:solidFill>
              <a:latin typeface="Times New Roman"/>
              <a:cs typeface="Times New Roman"/>
            </a:rPr>
            <a:t>Консультационная деятельность</a:t>
          </a:r>
          <a:endParaRPr lang="ru-RU" sz="1600" b="1">
            <a:solidFill>
              <a:schemeClr val="tx1"/>
            </a:solidFill>
          </a:endParaRPr>
        </a:p>
      </dsp:txBody>
      <dsp:txXfrm>
        <a:off x="4139202" y="4565161"/>
        <a:ext cx="2244771" cy="1394078"/>
      </dsp:txXfrm>
    </dsp:sp>
    <dsp:sp modelId="{4B0CDDC3-049C-4BC1-A003-1812F9696248}">
      <dsp:nvSpPr>
        <dsp:cNvPr id="0" name="" hidden="0"/>
        <dsp:cNvSpPr/>
      </dsp:nvSpPr>
      <dsp:spPr bwMode="auto">
        <a:xfrm rot="10789063">
          <a:off x="3642579" y="2766678"/>
          <a:ext cx="209648" cy="552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4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2500"/>
        </a:p>
      </dsp:txBody>
      <dsp:txXfrm rot="10800000">
        <a:off x="3705473" y="2877036"/>
        <a:ext cx="146754" cy="331372"/>
      </dsp:txXfrm>
    </dsp:sp>
    <dsp:sp modelId="{7FE86A9B-4DAE-4EDC-A80A-D523A366DBD6}">
      <dsp:nvSpPr>
        <dsp:cNvPr id="0" name="" hidden="0"/>
        <dsp:cNvSpPr/>
      </dsp:nvSpPr>
      <dsp:spPr bwMode="auto">
        <a:xfrm>
          <a:off x="495205" y="2068738"/>
          <a:ext cx="3048503" cy="195916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solidFill>
                <a:schemeClr val="tx1"/>
              </a:solidFill>
              <a:latin typeface="Times New Roman"/>
              <a:cs typeface="Times New Roman"/>
            </a:rPr>
            <a:t>Организационно-методическая деятельность</a:t>
          </a:r>
          <a:endParaRPr lang="ru-RU" sz="1600" b="1">
            <a:solidFill>
              <a:schemeClr val="tx1"/>
            </a:solidFill>
          </a:endParaRPr>
        </a:p>
      </dsp:txBody>
      <dsp:txXfrm>
        <a:off x="941648" y="2355651"/>
        <a:ext cx="2155617" cy="1385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 val="norm"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r:blip="">
      <dgm:adjLst/>
    </dgm:shape>
    <dgm:presOf/>
    <dgm:constrLst>
      <dgm:constr type="w" for="ch" forName="centerShape" refType="w"/>
      <dgm:constr type="w" for="ch" forName="parTrans" refType="w" refFor="ch" refForName="centerShape" fact="0.400000"/>
      <dgm:constr type="w" for="ch" forName="node" refType="w" refFor="ch" refForName="centerShape" op="equ" fact="1.250000"/>
      <dgm:constr type="sp" refType="w" refFor="ch" refForName="centerShape" op="equ" fact="0.400000"/>
      <dgm:constr type="sibSp" refType="w" refFor="ch" refForName="node" fact="0.300000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00000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0000000000000002" max="NaN"/>
        </dgm:ruleLst>
      </dgm:if>
      <dgm:if name="Name7" axis="ch ch" ptType="node node" st="1 1" cnt="1 0" func="cnt" op="lte" val="10">
        <dgm:ruleLst>
          <dgm:rule type="w" for="ch" forName="node" val="NaN" fact="0.80000000000000004" max="NaN"/>
        </dgm:ruleLst>
      </dgm:if>
      <dgm:if name="Name8" axis="ch ch" ptType="node node" st="1 1" cnt="1 0" func="cnt" op="lte" val="12">
        <dgm:ruleLst>
          <dgm:rule type="w" for="ch" forName="node" val="NaN" fact="0.69999999999999996" max="NaN"/>
        </dgm:ruleLst>
      </dgm:if>
      <dgm:if name="Name9" axis="ch ch" ptType="node node" st="1 1" cnt="1 0" func="cnt" op="lte" val="14">
        <dgm:ruleLst>
          <dgm:rule type="w" for="ch" forName="node" val="NaN" fact="0.59999999999999998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h" refType="w"/>
          <dgm:constr type="tMarg" refType="primFontSz" fact="0.100000"/>
          <dgm:constr type="bMarg" refType="primFontSz" fact="0.100000"/>
          <dgm:constr type="lMarg" refType="primFontSz" fact="0.100000"/>
          <dgm:constr type="rMarg" refType="primFontSz" fact="0.100000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type="conn" r:blip="">
              <dgm:adjLst/>
            </dgm:shape>
            <dgm:presOf axis="self"/>
            <dgm:constrLst>
              <dgm:constr type="h" refType="w" fact="0.850000"/>
            </dgm:constrLst>
            <dgm:ruleLst/>
            <dgm:layoutNode name="connectorText">
              <dgm:alg type="tx">
                <dgm:param type="autoTxRot" val="grav"/>
              </dgm:alg>
              <dgm:shape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00000"/>
              <dgm:constr type="bMarg" refType="primFontSz" fact="0.100000"/>
              <dgm:constr type="lMarg" refType="primFontSz" fact="0.100000"/>
              <dgm:constr type="rMarg" refType="primFontSz" fact="0.100000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0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 /><Relationship Id="rId3" Type="http://schemas.microsoft.com/office/2007/relationships/diagramDrawing" Target="../diagrams/drawing1.xml" /><Relationship Id="rId4" Type="http://schemas.openxmlformats.org/officeDocument/2006/relationships/diagramColors" Target="../diagrams/colors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43643370" name="Рисунок 2143643369" hidden="0"/>
          <p:cNvPicPr>
            <a:picLocks noChangeAspect="1"/>
          </p:cNvPicPr>
          <p:nvPr isPhoto="0" userDrawn="0"/>
        </p:nvPicPr>
        <p:blipFill>
          <a:blip r:embed="rId2"/>
          <a:srcRect l="28233" t="30064" r="27950" b="11715"/>
          <a:stretch/>
        </p:blipFill>
        <p:spPr bwMode="auto">
          <a:xfrm flipH="0" flipV="0">
            <a:off x="250158" y="147332"/>
            <a:ext cx="8850949" cy="6390700"/>
          </a:xfrm>
          <a:prstGeom prst="flowChartAlternateProcess">
            <a:avLst/>
          </a:prstGeom>
        </p:spPr>
      </p:pic>
      <p:sp>
        <p:nvSpPr>
          <p:cNvPr id="5719489" name=" 5719488" hidden="0"/>
          <p:cNvSpPr/>
          <p:nvPr isPhoto="0" userDrawn="0"/>
        </p:nvSpPr>
        <p:spPr bwMode="auto">
          <a:xfrm>
            <a:off x="5968559" y="3291840"/>
            <a:ext cx="61875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675057013" name="Рисунок 675057012" hidden="0"/>
          <p:cNvPicPr>
            <a:picLocks noChangeAspect="1"/>
          </p:cNvPicPr>
          <p:nvPr isPhoto="0" userDrawn="0"/>
        </p:nvPicPr>
        <p:blipFill>
          <a:blip r:embed="rId3"/>
          <a:srcRect l="58436" t="13168" r="26831" b="4266"/>
          <a:stretch/>
        </p:blipFill>
        <p:spPr bwMode="auto">
          <a:xfrm>
            <a:off x="8824371" y="23539"/>
            <a:ext cx="2765714" cy="67860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543446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431704" y="58057"/>
            <a:ext cx="3754514" cy="827811"/>
          </a:xfrm>
        </p:spPr>
        <p:txBody>
          <a:bodyPr/>
          <a:lstStyle/>
          <a:p>
            <a:pPr>
              <a:defRPr/>
            </a:pPr>
            <a:r>
              <a:rPr sz="24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Этапы</a:t>
            </a:r>
            <a:r>
              <a:rPr sz="24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4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мониторинга</a:t>
            </a:r>
            <a:endParaRPr sz="2400" b="1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202959851" name="TextBox 202959850" hidden="0"/>
          <p:cNvSpPr txBox="1"/>
          <p:nvPr isPhoto="0" userDrawn="0"/>
        </p:nvSpPr>
        <p:spPr bwMode="auto">
          <a:xfrm>
            <a:off x="777489" y="885868"/>
            <a:ext cx="8395311" cy="537127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27936" indent="-327936" algn="l">
              <a:spcBef>
                <a:spcPts val="1199"/>
              </a:spcBef>
              <a:spcAft>
                <a:spcPts val="1199"/>
              </a:spcAft>
              <a:buAutoNum type="arabicPeriod"/>
              <a:defRPr/>
            </a:pPr>
            <a:r>
              <a:rPr sz="2200" b="1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Подготовка</a:t>
            </a:r>
            <a:r>
              <a:rPr sz="2200" b="1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к </a:t>
            </a:r>
            <a:r>
              <a:rPr sz="2200" b="1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мониторингу</a:t>
            </a:r>
            <a:r>
              <a:rPr sz="22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:</a:t>
            </a:r>
            <a:endParaRPr/>
          </a:p>
          <a:p>
            <a:pPr marL="327936" indent="-327936" algn="l">
              <a:buFont typeface="Arial"/>
              <a:buChar char="–"/>
              <a:defRPr/>
            </a:pP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поставить</a:t>
            </a: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цель</a:t>
            </a: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и </a:t>
            </a: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задачи</a:t>
            </a: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мониторинга</a:t>
            </a:r>
            <a:endParaRPr sz="1600">
              <a:solidFill>
                <a:srgbClr val="000000"/>
              </a:solidFill>
              <a:latin typeface="Book Antiqua"/>
              <a:ea typeface="Book Antiqua"/>
              <a:cs typeface="Book Antiqua"/>
            </a:endParaRPr>
          </a:p>
          <a:p>
            <a:pPr marL="327936" indent="-327936" algn="l">
              <a:buFont typeface="Arial"/>
              <a:buChar char="–"/>
              <a:defRPr/>
            </a:pP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определить</a:t>
            </a: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исследуемый</a:t>
            </a: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субъект</a:t>
            </a: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ил</a:t>
            </a: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объект</a:t>
            </a:r>
            <a:endParaRPr sz="1600">
              <a:solidFill>
                <a:srgbClr val="000000"/>
              </a:solidFill>
              <a:latin typeface="Book Antiqua"/>
              <a:ea typeface="Book Antiqua"/>
              <a:cs typeface="Book Antiqua"/>
            </a:endParaRPr>
          </a:p>
          <a:p>
            <a:pPr marL="327936" indent="-327936" algn="l">
              <a:buFont typeface="Arial"/>
              <a:buChar char="–"/>
              <a:defRPr/>
            </a:pP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утвердить</a:t>
            </a: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план</a:t>
            </a: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, </a:t>
            </a: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отв.лиц</a:t>
            </a: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, </a:t>
            </a: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форму</a:t>
            </a: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мониторинга</a:t>
            </a:r>
            <a:endParaRPr sz="1600">
              <a:solidFill>
                <a:srgbClr val="000000"/>
              </a:solidFill>
              <a:latin typeface="Book Antiqua"/>
              <a:ea typeface="Book Antiqua"/>
              <a:cs typeface="Book Antiqua"/>
            </a:endParaRPr>
          </a:p>
          <a:p>
            <a:pPr algn="l">
              <a:spcBef>
                <a:spcPts val="1199"/>
              </a:spcBef>
              <a:spcAft>
                <a:spcPts val="1199"/>
              </a:spcAft>
              <a:defRPr/>
            </a:pPr>
            <a:r>
              <a:rPr sz="2200" b="1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2. </a:t>
            </a:r>
            <a:r>
              <a:rPr sz="2200" b="1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Сбор</a:t>
            </a:r>
            <a:r>
              <a:rPr sz="2200" b="1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200" b="1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информации</a:t>
            </a:r>
            <a:r>
              <a:rPr sz="22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endParaRPr/>
          </a:p>
          <a:p>
            <a:pPr marL="239821" marR="0" indent="-239821" algn="l">
              <a:buFont typeface="Arial"/>
              <a:buChar char="–"/>
              <a:defRPr/>
            </a:pP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наблюдение</a:t>
            </a:r>
            <a:endParaRPr sz="1600">
              <a:solidFill>
                <a:srgbClr val="000000"/>
              </a:solidFill>
              <a:latin typeface="Book Antiqua"/>
              <a:ea typeface="Book Antiqua"/>
              <a:cs typeface="Book Antiqua"/>
            </a:endParaRPr>
          </a:p>
          <a:p>
            <a:pPr marL="239820" marR="0" indent="-239820" algn="l">
              <a:buFont typeface="Arial"/>
              <a:buChar char="–"/>
              <a:defRPr/>
            </a:pP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тестирование</a:t>
            </a:r>
            <a:endParaRPr sz="1600">
              <a:solidFill>
                <a:srgbClr val="000000"/>
              </a:solidFill>
              <a:latin typeface="Book Antiqua"/>
              <a:ea typeface="Book Antiqua"/>
              <a:cs typeface="Book Antiqua"/>
            </a:endParaRPr>
          </a:p>
          <a:p>
            <a:pPr marL="239820" marR="0" indent="-239820" algn="l">
              <a:buFont typeface="Arial"/>
              <a:buChar char="–"/>
              <a:defRPr/>
            </a:pP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анкетирование</a:t>
            </a:r>
            <a:endParaRPr sz="1600">
              <a:solidFill>
                <a:srgbClr val="000000"/>
              </a:solidFill>
              <a:latin typeface="Book Antiqua"/>
              <a:ea typeface="Book Antiqua"/>
              <a:cs typeface="Book Antiqua"/>
            </a:endParaRPr>
          </a:p>
          <a:p>
            <a:pPr marL="239820" marR="0" indent="-239820" algn="l">
              <a:buFont typeface="Arial"/>
              <a:buChar char="–"/>
              <a:defRPr/>
            </a:pP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собеседование</a:t>
            </a:r>
            <a:endParaRPr sz="1600">
              <a:solidFill>
                <a:srgbClr val="000000"/>
              </a:solidFill>
              <a:latin typeface="Book Antiqua"/>
              <a:ea typeface="Book Antiqua"/>
              <a:cs typeface="Book Antiqua"/>
            </a:endParaRPr>
          </a:p>
          <a:p>
            <a:pPr marL="239820" marR="0" indent="-239820" algn="l">
              <a:buFont typeface="Arial"/>
              <a:buChar char="–"/>
              <a:defRPr/>
            </a:pP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посещение</a:t>
            </a:r>
            <a:r>
              <a:rPr sz="160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endParaRPr/>
          </a:p>
          <a:p>
            <a:pPr algn="l">
              <a:spcBef>
                <a:spcPts val="1199"/>
              </a:spcBef>
              <a:spcAft>
                <a:spcPts val="1199"/>
              </a:spcAft>
              <a:defRPr/>
            </a:pPr>
            <a:r>
              <a:rPr sz="2200" b="1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3. </a:t>
            </a:r>
            <a:r>
              <a:rPr sz="2200" b="1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Обработка</a:t>
            </a:r>
            <a:r>
              <a:rPr sz="2200" b="1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200" b="1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информации</a:t>
            </a:r>
            <a:r>
              <a:rPr sz="2200" b="1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, </a:t>
            </a:r>
            <a:r>
              <a:rPr sz="2200" b="1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ее</a:t>
            </a:r>
            <a:r>
              <a:rPr sz="2200" b="1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200" b="1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анализ</a:t>
            </a:r>
            <a:r>
              <a:rPr sz="2200" b="1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и </a:t>
            </a:r>
            <a:r>
              <a:rPr sz="2200" b="1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интерпретация</a:t>
            </a:r>
            <a:r>
              <a:rPr sz="2200" b="1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endParaRPr/>
          </a:p>
          <a:p>
            <a:pPr marL="239820" marR="0" indent="-239820" algn="l">
              <a:buFont typeface="Arial"/>
              <a:buChar char="–"/>
              <a:defRPr/>
            </a:pPr>
            <a:r>
              <a:rPr sz="1600" b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свод</a:t>
            </a:r>
            <a:r>
              <a:rPr sz="1600" b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 b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полученной</a:t>
            </a:r>
            <a:r>
              <a:rPr sz="1600" b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 b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информации</a:t>
            </a:r>
            <a:endParaRPr sz="1600" b="0">
              <a:solidFill>
                <a:srgbClr val="000000"/>
              </a:solidFill>
              <a:latin typeface="Book Antiqua"/>
              <a:ea typeface="Book Antiqua"/>
              <a:cs typeface="Book Antiqua"/>
            </a:endParaRPr>
          </a:p>
          <a:p>
            <a:pPr marL="239820" marR="0" indent="-239820" algn="l">
              <a:buFont typeface="Arial"/>
              <a:buChar char="–"/>
              <a:defRPr/>
            </a:pPr>
            <a:r>
              <a:rPr sz="1600" b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аналитическая</a:t>
            </a:r>
            <a:r>
              <a:rPr sz="1600" b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 b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интерпретация</a:t>
            </a:r>
            <a:endParaRPr sz="1600" b="0">
              <a:solidFill>
                <a:srgbClr val="000000"/>
              </a:solidFill>
              <a:latin typeface="Book Antiqua"/>
              <a:ea typeface="Book Antiqua"/>
              <a:cs typeface="Book Antiqua"/>
            </a:endParaRPr>
          </a:p>
          <a:p>
            <a:pPr marL="239820" marR="0" indent="-239820" algn="l">
              <a:buFont typeface="Arial"/>
              <a:buChar char="–"/>
              <a:defRPr/>
            </a:pPr>
            <a:r>
              <a:rPr sz="1600" b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подготовка</a:t>
            </a:r>
            <a:r>
              <a:rPr sz="1600" b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 b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выводов</a:t>
            </a:r>
            <a:endParaRPr sz="1600" b="0">
              <a:solidFill>
                <a:srgbClr val="000000"/>
              </a:solidFill>
              <a:latin typeface="Book Antiqua"/>
              <a:ea typeface="Book Antiqua"/>
              <a:cs typeface="Book Antiqua"/>
            </a:endParaRPr>
          </a:p>
          <a:p>
            <a:pPr marL="239820" marR="0" indent="-239820" algn="l">
              <a:buFont typeface="Arial"/>
              <a:buChar char="–"/>
              <a:defRPr/>
            </a:pPr>
            <a:r>
              <a:rPr sz="1600" b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составление</a:t>
            </a:r>
            <a:r>
              <a:rPr sz="1600" b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 b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реестра</a:t>
            </a:r>
            <a:r>
              <a:rPr sz="1600" b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1600" b="0">
                <a:solidFill>
                  <a:srgbClr val="000000"/>
                </a:solidFill>
                <a:latin typeface="Book Antiqua"/>
                <a:ea typeface="Book Antiqua"/>
                <a:cs typeface="Book Antiqua"/>
              </a:rPr>
              <a:t>затруднений</a:t>
            </a:r>
            <a:endParaRPr sz="1600" b="0">
              <a:solidFill>
                <a:srgbClr val="000000"/>
              </a:solidFill>
              <a:latin typeface="Book Antiqua"/>
              <a:ea typeface="Book Antiqua"/>
              <a:cs typeface="Book Antiqua"/>
            </a:endParaRPr>
          </a:p>
          <a:p>
            <a:pPr marL="239820" marR="0" indent="-239820" algn="l">
              <a:spcBef>
                <a:spcPts val="1198"/>
              </a:spcBef>
              <a:spcAft>
                <a:spcPts val="1198"/>
              </a:spcAft>
              <a:buFont typeface="Arial"/>
              <a:buChar char="–"/>
              <a:defRPr/>
            </a:pPr>
            <a:endParaRPr sz="1600" b="0">
              <a:solidFill>
                <a:srgbClr val="00000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969825218" name=" 969825217" hidden="0"/>
          <p:cNvSpPr/>
          <p:nvPr isPhoto="0" userDrawn="0"/>
        </p:nvSpPr>
        <p:spPr bwMode="auto">
          <a:xfrm>
            <a:off x="9951996" y="1318152"/>
            <a:ext cx="4579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425424998" name="Рисунок 142542499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379481" y="376110"/>
            <a:ext cx="2289966" cy="1621040"/>
          </a:xfrm>
          <a:prstGeom prst="rect">
            <a:avLst/>
          </a:prstGeom>
        </p:spPr>
      </p:pic>
      <p:sp>
        <p:nvSpPr>
          <p:cNvPr id="592864248" name=" 592864247" hidden="0"/>
          <p:cNvSpPr/>
          <p:nvPr isPhoto="0" userDrawn="0"/>
        </p:nvSpPr>
        <p:spPr bwMode="auto">
          <a:xfrm>
            <a:off x="15014277" y="6454509"/>
            <a:ext cx="4579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950581953" name=" 950581952" hidden="0"/>
          <p:cNvSpPr/>
          <p:nvPr isPhoto="0" userDrawn="0"/>
        </p:nvSpPr>
        <p:spPr bwMode="auto">
          <a:xfrm>
            <a:off x="14251100" y="6001378"/>
            <a:ext cx="4579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068345981" name="Рисунок 2068345980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9087347" y="1997150"/>
            <a:ext cx="2874232" cy="2274901"/>
          </a:xfrm>
          <a:prstGeom prst="rect">
            <a:avLst/>
          </a:prstGeom>
        </p:spPr>
      </p:pic>
      <p:sp>
        <p:nvSpPr>
          <p:cNvPr id="700549400" name=" 700549399" hidden="0"/>
          <p:cNvSpPr/>
          <p:nvPr isPhoto="0" userDrawn="0"/>
        </p:nvSpPr>
        <p:spPr bwMode="auto">
          <a:xfrm>
            <a:off x="14504069" y="8230043"/>
            <a:ext cx="45791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494738365" name="Рисунок 49473836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9192086" y="4521330"/>
            <a:ext cx="2664755" cy="1933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8167348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253611" y="365123"/>
            <a:ext cx="3684810" cy="679849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sz="26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Реестр затруднений </a:t>
            </a:r>
            <a:endParaRPr/>
          </a:p>
        </p:txBody>
      </p:sp>
      <p:sp>
        <p:nvSpPr>
          <p:cNvPr id="1557282240" name="TextBox 1557282239" hidden="0"/>
          <p:cNvSpPr txBox="1"/>
          <p:nvPr isPhoto="0" userDrawn="0"/>
        </p:nvSpPr>
        <p:spPr bwMode="auto">
          <a:xfrm>
            <a:off x="925702" y="1289289"/>
            <a:ext cx="6797142" cy="192027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Реестр </a:t>
            </a:r>
            <a:r>
              <a:rPr sz="200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— форма систематизации, учёта; список, перечень, опись, система.</a:t>
            </a:r>
            <a:endParaRPr sz="2000">
              <a:solidFill>
                <a:srgbClr val="000000"/>
              </a:solidFill>
              <a:latin typeface="Book Antiqua"/>
              <a:ea typeface="Book Antiqua"/>
              <a:cs typeface="Book Antiqua"/>
            </a:endParaRPr>
          </a:p>
          <a:p>
            <a:pPr algn="l">
              <a:defRPr/>
            </a:pPr>
            <a:endParaRPr sz="2000">
              <a:solidFill>
                <a:srgbClr val="000000"/>
              </a:solidFill>
              <a:latin typeface="Book Antiqua"/>
              <a:ea typeface="Book Antiqua"/>
              <a:cs typeface="Book Antiqua"/>
            </a:endParaRPr>
          </a:p>
          <a:p>
            <a:pPr algn="l">
              <a:defRPr/>
            </a:pPr>
            <a:endParaRPr sz="200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  <a:p>
            <a:pPr algn="l">
              <a:defRPr/>
            </a:pPr>
            <a:r>
              <a:rPr sz="2000" b="1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Реестр</a:t>
            </a:r>
            <a:r>
              <a:rPr sz="200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— книга для регистрации дел, документов, имущества и т. п.</a:t>
            </a:r>
            <a:endParaRPr sz="2000"/>
          </a:p>
        </p:txBody>
      </p:sp>
      <p:sp>
        <p:nvSpPr>
          <p:cNvPr id="2048898660" name=" 2048898659" hidden="0"/>
          <p:cNvSpPr/>
          <p:nvPr isPhoto="0" userDrawn="0"/>
        </p:nvSpPr>
        <p:spPr bwMode="auto">
          <a:xfrm>
            <a:off x="5968559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698747645" name=" 698747644" hidden="0"/>
          <p:cNvSpPr/>
          <p:nvPr isPhoto="0" userDrawn="0"/>
        </p:nvSpPr>
        <p:spPr bwMode="auto">
          <a:xfrm>
            <a:off x="5968559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21568780" name=" 321568779" hidden="0"/>
          <p:cNvSpPr/>
          <p:nvPr isPhoto="0" userDrawn="0"/>
        </p:nvSpPr>
        <p:spPr bwMode="auto">
          <a:xfrm>
            <a:off x="13090137" y="4434996"/>
            <a:ext cx="12753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419753888" name="Рисунок 141975388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121577" y="1143156"/>
            <a:ext cx="4762499" cy="3519487"/>
          </a:xfrm>
          <a:prstGeom prst="rect">
            <a:avLst/>
          </a:prstGeom>
        </p:spPr>
      </p:pic>
      <p:graphicFrame>
        <p:nvGraphicFramePr>
          <p:cNvPr id="229758034" name="Таблица 229758033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518810" y="4662642"/>
          <a:ext cx="11204605" cy="1676397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{159AB32F-4AEB-7500-AD59-9CABA192280C}</a:tableStyleId>
              </a:tblPr>
              <a:tblGrid>
                <a:gridCol w="720000"/>
                <a:gridCol w="1710000"/>
                <a:gridCol w="1980000"/>
                <a:gridCol w="1800000"/>
                <a:gridCol w="2430000"/>
                <a:gridCol w="2564605"/>
              </a:tblGrid>
              <a:tr h="36575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№ п.п.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Затруднения занимающегося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Затруднения тренера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Выявленные дефициты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Точки роста /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Пути решения / Проведенная работы</a:t>
                      </a:r>
                      <a:endParaRPr/>
                    </a:p>
                    <a:p>
                      <a:pPr algn="ctr">
                        <a:defRPr/>
                      </a:pPr>
                      <a:endParaRPr sz="1400">
                        <a:solidFill>
                          <a:schemeClr val="tx1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400">
                          <a:solidFill>
                            <a:schemeClr val="tx1"/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Срок /  Дата / Ожидаемые результаты / Результат</a:t>
                      </a:r>
                      <a:endParaRPr/>
                    </a:p>
                  </a:txBody>
                  <a:tcPr/>
                </a:tc>
              </a:tr>
              <a:tr h="365759">
                <a:tc>
                  <a:txBody>
                    <a:bodyPr/>
                    <a:p>
                      <a:pPr>
                        <a:defRPr/>
                      </a:pPr>
                      <a:endParaRPr sz="1400">
                        <a:solidFill>
                          <a:schemeClr val="tx1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sz="1400">
                        <a:solidFill>
                          <a:schemeClr val="tx1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sz="1400">
                        <a:solidFill>
                          <a:schemeClr val="tx1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sz="1400">
                        <a:solidFill>
                          <a:schemeClr val="tx1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sz="1400">
                        <a:solidFill>
                          <a:schemeClr val="tx1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sz="1400">
                        <a:solidFill>
                          <a:schemeClr val="tx1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</a:tr>
              <a:tr h="365759">
                <a:tc>
                  <a:txBody>
                    <a:bodyPr/>
                    <a:p>
                      <a:pPr>
                        <a:defRPr/>
                      </a:pPr>
                      <a:endParaRPr sz="1400">
                        <a:solidFill>
                          <a:schemeClr val="tx1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sz="1400">
                        <a:solidFill>
                          <a:schemeClr val="tx1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sz="1400">
                        <a:solidFill>
                          <a:schemeClr val="tx1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sz="1400">
                        <a:solidFill>
                          <a:schemeClr val="tx1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sz="1400">
                        <a:solidFill>
                          <a:schemeClr val="tx1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sz="1400">
                        <a:solidFill>
                          <a:schemeClr val="tx1"/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196979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198" y="365124"/>
            <a:ext cx="10515600" cy="615117"/>
          </a:xfrm>
        </p:spPr>
        <p:txBody>
          <a:bodyPr/>
          <a:lstStyle/>
          <a:p>
            <a:pPr algn="ctr">
              <a:defRPr/>
            </a:pPr>
            <a:r>
              <a:rPr sz="24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Составьте схему процесса аналитической работы </a:t>
            </a:r>
            <a:endParaRPr/>
          </a:p>
        </p:txBody>
      </p:sp>
      <p:sp>
        <p:nvSpPr>
          <p:cNvPr id="853688268" name="TextBox 853688267" hidden="0"/>
          <p:cNvSpPr txBox="1"/>
          <p:nvPr isPhoto="0" userDrawn="0"/>
        </p:nvSpPr>
        <p:spPr bwMode="auto">
          <a:xfrm>
            <a:off x="342528" y="2423400"/>
            <a:ext cx="2513111" cy="463397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27936" indent="-327936">
              <a:buAutoNum type="arabicPeriod"/>
              <a:defRPr/>
            </a:pPr>
            <a:r>
              <a:rPr sz="2400" b="1">
                <a:latin typeface="Book Antiqua"/>
                <a:ea typeface="Book Antiqua"/>
                <a:cs typeface="Book Antiqua"/>
              </a:rPr>
              <a:t>мониторинг</a:t>
            </a:r>
            <a:endParaRPr sz="2400"/>
          </a:p>
        </p:txBody>
      </p:sp>
      <p:sp>
        <p:nvSpPr>
          <p:cNvPr id="1477972468" name="TextBox 1477972467" hidden="0"/>
          <p:cNvSpPr txBox="1"/>
          <p:nvPr isPhoto="0" userDrawn="0"/>
        </p:nvSpPr>
        <p:spPr bwMode="auto">
          <a:xfrm>
            <a:off x="3880650" y="2159863"/>
            <a:ext cx="2304047" cy="8229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>
                <a:latin typeface="Book Antiqua"/>
                <a:ea typeface="Book Antiqua"/>
                <a:cs typeface="Book Antiqua"/>
              </a:rPr>
              <a:t>3. </a:t>
            </a:r>
            <a:r>
              <a:rPr sz="2400" b="1">
                <a:latin typeface="Book Antiqua"/>
                <a:ea typeface="Book Antiqua"/>
                <a:cs typeface="Book Antiqua"/>
              </a:rPr>
              <a:t>анализ</a:t>
            </a:r>
            <a:r>
              <a:rPr sz="2400" b="1">
                <a:latin typeface="Book Antiqua"/>
                <a:ea typeface="Book Antiqua"/>
                <a:cs typeface="Book Antiqua"/>
              </a:rPr>
              <a:t> </a:t>
            </a:r>
            <a:r>
              <a:rPr sz="2400" b="1">
                <a:latin typeface="Book Antiqua"/>
                <a:ea typeface="Book Antiqua"/>
                <a:cs typeface="Book Antiqua"/>
              </a:rPr>
              <a:t>потребностей</a:t>
            </a:r>
            <a:r>
              <a:rPr sz="2400" b="1">
                <a:latin typeface="Book Antiqua"/>
                <a:ea typeface="Book Antiqua"/>
                <a:cs typeface="Book Antiqua"/>
              </a:rPr>
              <a:t> </a:t>
            </a:r>
            <a:endParaRPr/>
          </a:p>
        </p:txBody>
      </p:sp>
      <p:sp>
        <p:nvSpPr>
          <p:cNvPr id="447738912" name="TextBox 447738911" hidden="0"/>
          <p:cNvSpPr txBox="1"/>
          <p:nvPr isPhoto="0" userDrawn="0"/>
        </p:nvSpPr>
        <p:spPr bwMode="auto">
          <a:xfrm>
            <a:off x="7537717" y="2210023"/>
            <a:ext cx="1868081" cy="463397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>
                <a:latin typeface="Book Antiqua"/>
                <a:ea typeface="Book Antiqua"/>
                <a:cs typeface="Book Antiqua"/>
              </a:rPr>
              <a:t>5. </a:t>
            </a:r>
            <a:r>
              <a:rPr sz="2400" b="1">
                <a:latin typeface="Book Antiqua"/>
                <a:ea typeface="Book Antiqua"/>
                <a:cs typeface="Book Antiqua"/>
              </a:rPr>
              <a:t>реестр</a:t>
            </a:r>
            <a:endParaRPr sz="2400"/>
          </a:p>
        </p:txBody>
      </p:sp>
      <p:sp>
        <p:nvSpPr>
          <p:cNvPr id="1742245597" name="TextBox 1742245596" hidden="0"/>
          <p:cNvSpPr txBox="1"/>
          <p:nvPr isPhoto="0" userDrawn="0"/>
        </p:nvSpPr>
        <p:spPr bwMode="auto">
          <a:xfrm>
            <a:off x="6103872" y="3656663"/>
            <a:ext cx="2303399" cy="4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>
                <a:latin typeface="Book Antiqua"/>
                <a:ea typeface="Book Antiqua"/>
                <a:cs typeface="Book Antiqua"/>
              </a:rPr>
              <a:t>4. </a:t>
            </a:r>
            <a:r>
              <a:rPr sz="2400" b="1">
                <a:latin typeface="Book Antiqua"/>
                <a:ea typeface="Book Antiqua"/>
                <a:cs typeface="Book Antiqua"/>
              </a:rPr>
              <a:t>план</a:t>
            </a:r>
            <a:endParaRPr/>
          </a:p>
        </p:txBody>
      </p:sp>
      <p:sp>
        <p:nvSpPr>
          <p:cNvPr id="1547022750" name="TextBox 1547022749" hidden="0"/>
          <p:cNvSpPr txBox="1"/>
          <p:nvPr isPhoto="0" userDrawn="0"/>
        </p:nvSpPr>
        <p:spPr bwMode="auto">
          <a:xfrm>
            <a:off x="2063552" y="3657667"/>
            <a:ext cx="2191890" cy="4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>
                <a:latin typeface="Book Antiqua"/>
                <a:ea typeface="Book Antiqua"/>
                <a:cs typeface="Book Antiqua"/>
              </a:rPr>
              <a:t>2. </a:t>
            </a:r>
            <a:r>
              <a:rPr sz="2400" b="1">
                <a:latin typeface="Book Antiqua"/>
                <a:ea typeface="Book Antiqua"/>
                <a:cs typeface="Book Antiqua"/>
              </a:rPr>
              <a:t>результат</a:t>
            </a:r>
            <a:endParaRPr/>
          </a:p>
        </p:txBody>
      </p:sp>
      <p:sp>
        <p:nvSpPr>
          <p:cNvPr id="59468057" name="TextBox 59468056" hidden="0"/>
          <p:cNvSpPr txBox="1"/>
          <p:nvPr isPhoto="0" userDrawn="0"/>
        </p:nvSpPr>
        <p:spPr bwMode="auto">
          <a:xfrm>
            <a:off x="8904312" y="3656662"/>
            <a:ext cx="2303614" cy="4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>
                <a:latin typeface="Book Antiqua"/>
                <a:ea typeface="Book Antiqua"/>
                <a:cs typeface="Book Antiqua"/>
              </a:rPr>
              <a:t>6. </a:t>
            </a:r>
            <a:r>
              <a:rPr sz="2400" b="1">
                <a:latin typeface="Book Antiqua"/>
                <a:ea typeface="Book Antiqua"/>
                <a:cs typeface="Book Antiqua"/>
              </a:rPr>
              <a:t>анализ</a:t>
            </a:r>
            <a:r>
              <a:rPr sz="2400" b="1">
                <a:latin typeface="Book Antiqua"/>
                <a:ea typeface="Book Antiqua"/>
                <a:cs typeface="Book Antiqua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1254042" name=" 1901254041" hidden="0"/>
          <p:cNvSpPr/>
          <p:nvPr isPhoto="0" userDrawn="0"/>
        </p:nvSpPr>
        <p:spPr bwMode="auto">
          <a:xfrm>
            <a:off x="9521257" y="4865022"/>
            <a:ext cx="7112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794296961" name="Рисунок 794296960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164297" y="1442403"/>
            <a:ext cx="4083829" cy="4083829"/>
          </a:xfrm>
          <a:prstGeom prst="rect">
            <a:avLst/>
          </a:prstGeom>
        </p:spPr>
      </p:pic>
      <p:sp>
        <p:nvSpPr>
          <p:cNvPr id="932756329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077042" y="226409"/>
            <a:ext cx="7801784" cy="615116"/>
          </a:xfrm>
        </p:spPr>
        <p:txBody>
          <a:bodyPr/>
          <a:lstStyle/>
          <a:p>
            <a:pPr algn="ctr">
              <a:defRPr/>
            </a:pPr>
            <a:r>
              <a:rPr sz="24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Процесс аналитической работы</a:t>
            </a:r>
            <a:endParaRPr/>
          </a:p>
        </p:txBody>
      </p:sp>
      <p:sp>
        <p:nvSpPr>
          <p:cNvPr id="638009557" name="TextBox 638009556" hidden="0"/>
          <p:cNvSpPr txBox="1"/>
          <p:nvPr isPhoto="0" userDrawn="0"/>
        </p:nvSpPr>
        <p:spPr bwMode="auto">
          <a:xfrm>
            <a:off x="6096016" y="1151611"/>
            <a:ext cx="3390601" cy="4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0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2</a:t>
            </a:r>
            <a:r>
              <a:rPr sz="2400" b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. Мониторинг</a:t>
            </a:r>
            <a:endParaRPr/>
          </a:p>
        </p:txBody>
      </p:sp>
      <p:sp>
        <p:nvSpPr>
          <p:cNvPr id="1329802470" name="TextBox 1329802469" hidden="0"/>
          <p:cNvSpPr txBox="1"/>
          <p:nvPr isPhoto="0" userDrawn="0"/>
        </p:nvSpPr>
        <p:spPr bwMode="auto">
          <a:xfrm>
            <a:off x="1452813" y="1146425"/>
            <a:ext cx="3707978" cy="4267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200" b="0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1</a:t>
            </a:r>
            <a:r>
              <a:rPr sz="2200" b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.Анализ </a:t>
            </a:r>
            <a:r>
              <a:rPr sz="2200" b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потребностей</a:t>
            </a:r>
            <a:r>
              <a:rPr sz="2200" b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</a:t>
            </a:r>
            <a:endParaRPr sz="2400" b="1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2126228055" name="TextBox 2126228054" hidden="0"/>
          <p:cNvSpPr txBox="1"/>
          <p:nvPr isPhoto="0" userDrawn="0"/>
        </p:nvSpPr>
        <p:spPr bwMode="auto">
          <a:xfrm>
            <a:off x="7284086" y="4087691"/>
            <a:ext cx="1839762" cy="47481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 b="0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4</a:t>
            </a:r>
            <a:r>
              <a:rPr sz="2200" b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. </a:t>
            </a:r>
            <a:r>
              <a:rPr sz="2400" b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Реестр</a:t>
            </a:r>
            <a:endParaRPr sz="2400" b="0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943460902" name="TextBox 943460901" hidden="0"/>
          <p:cNvSpPr txBox="1"/>
          <p:nvPr isPhoto="0" userDrawn="0"/>
        </p:nvSpPr>
        <p:spPr bwMode="auto">
          <a:xfrm>
            <a:off x="3773297" y="5577085"/>
            <a:ext cx="1304266" cy="4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0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6</a:t>
            </a:r>
            <a:r>
              <a:rPr sz="2400" b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. План</a:t>
            </a:r>
            <a:endParaRPr sz="2400" b="1">
              <a:latin typeface="Book Antiqua"/>
              <a:ea typeface="Book Antiqua"/>
              <a:cs typeface="Book Antiqua"/>
            </a:endParaRPr>
          </a:p>
        </p:txBody>
      </p:sp>
      <p:sp>
        <p:nvSpPr>
          <p:cNvPr id="344145163" name="TextBox 344145162" hidden="0"/>
          <p:cNvSpPr txBox="1"/>
          <p:nvPr isPhoto="0" userDrawn="0"/>
        </p:nvSpPr>
        <p:spPr bwMode="auto">
          <a:xfrm>
            <a:off x="1267697" y="2707706"/>
            <a:ext cx="2137072" cy="4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0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8</a:t>
            </a:r>
            <a:r>
              <a:rPr sz="2400" b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. Результат</a:t>
            </a:r>
            <a:endParaRPr/>
          </a:p>
        </p:txBody>
      </p:sp>
      <p:sp>
        <p:nvSpPr>
          <p:cNvPr id="455618687" name=" 455618686" hidden="0"/>
          <p:cNvSpPr/>
          <p:nvPr isPhoto="0" userDrawn="0"/>
        </p:nvSpPr>
        <p:spPr bwMode="auto">
          <a:xfrm>
            <a:off x="5968559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36280129" name=" 236280128" hidden="0"/>
          <p:cNvSpPr/>
          <p:nvPr isPhoto="0" userDrawn="0"/>
        </p:nvSpPr>
        <p:spPr bwMode="auto">
          <a:xfrm>
            <a:off x="7575675" y="4118172"/>
            <a:ext cx="12752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69505414" name=" 269505413" hidden="0"/>
          <p:cNvSpPr/>
          <p:nvPr isPhoto="0" userDrawn="0"/>
        </p:nvSpPr>
        <p:spPr bwMode="auto">
          <a:xfrm>
            <a:off x="7823409" y="3706656"/>
            <a:ext cx="12752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74075858" name="TextBox 274075857" hidden="0"/>
          <p:cNvSpPr txBox="1"/>
          <p:nvPr isPhoto="0" userDrawn="0"/>
        </p:nvSpPr>
        <p:spPr bwMode="auto">
          <a:xfrm>
            <a:off x="7703203" y="2482281"/>
            <a:ext cx="1767807" cy="4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0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3</a:t>
            </a:r>
            <a:r>
              <a:rPr sz="2400" b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. </a:t>
            </a:r>
            <a:r>
              <a:rPr sz="2400" b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Анализ</a:t>
            </a:r>
            <a:endParaRPr sz="2400" b="1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234673791" name="TextBox 274075857" hidden="0"/>
          <p:cNvSpPr txBox="1"/>
          <p:nvPr isPhoto="0" userDrawn="0"/>
        </p:nvSpPr>
        <p:spPr bwMode="auto">
          <a:xfrm>
            <a:off x="6400165" y="5488142"/>
            <a:ext cx="1767843" cy="4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0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5</a:t>
            </a:r>
            <a:r>
              <a:rPr sz="2400" b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. </a:t>
            </a:r>
            <a:r>
              <a:rPr sz="2400" b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Анализ</a:t>
            </a:r>
            <a:endParaRPr sz="2400" b="1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sp>
        <p:nvSpPr>
          <p:cNvPr id="1368620365" name="TextBox 274075857" hidden="0"/>
          <p:cNvSpPr txBox="1"/>
          <p:nvPr isPhoto="0" userDrawn="0"/>
        </p:nvSpPr>
        <p:spPr bwMode="auto">
          <a:xfrm>
            <a:off x="1636926" y="4483966"/>
            <a:ext cx="1767915" cy="4572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0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7</a:t>
            </a:r>
            <a:r>
              <a:rPr sz="2400" b="0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. Анализ</a:t>
            </a:r>
            <a:endParaRPr sz="2400" b="1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5469281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593976" y="309639"/>
            <a:ext cx="5257800" cy="855554"/>
          </a:xfrm>
        </p:spPr>
        <p:txBody>
          <a:bodyPr/>
          <a:lstStyle/>
          <a:p>
            <a:pPr algn="ctr">
              <a:defRPr/>
            </a:pPr>
            <a:r>
              <a:rPr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Домашнее задание</a:t>
            </a:r>
            <a:endParaRPr/>
          </a:p>
        </p:txBody>
      </p:sp>
      <p:sp>
        <p:nvSpPr>
          <p:cNvPr id="1413706384" name="TextBox 1413706383" hidden="0"/>
          <p:cNvSpPr txBox="1"/>
          <p:nvPr isPhoto="0" userDrawn="0"/>
        </p:nvSpPr>
        <p:spPr bwMode="auto">
          <a:xfrm>
            <a:off x="318219" y="1556791"/>
            <a:ext cx="11810103" cy="37490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>
              <a:defRPr/>
            </a:pPr>
            <a:r>
              <a:rPr sz="2000" b="1">
                <a:latin typeface="Times New Roman"/>
                <a:ea typeface="Book Antiqua"/>
                <a:cs typeface="Times New Roman"/>
              </a:rPr>
              <a:t>Разработать</a:t>
            </a:r>
            <a:r>
              <a:rPr sz="2000" b="1">
                <a:latin typeface="Times New Roman"/>
                <a:ea typeface="Book Antiqua"/>
                <a:cs typeface="Times New Roman"/>
              </a:rPr>
              <a:t> </a:t>
            </a:r>
            <a:r>
              <a:rPr sz="2000" b="1">
                <a:latin typeface="Times New Roman"/>
                <a:ea typeface="Book Antiqua"/>
                <a:cs typeface="Times New Roman"/>
              </a:rPr>
              <a:t>реестр</a:t>
            </a:r>
            <a:r>
              <a:rPr sz="2000" b="1">
                <a:latin typeface="Times New Roman"/>
                <a:ea typeface="Book Antiqua"/>
                <a:cs typeface="Times New Roman"/>
              </a:rPr>
              <a:t> </a:t>
            </a:r>
            <a:r>
              <a:rPr sz="2000" b="1">
                <a:latin typeface="Times New Roman"/>
                <a:ea typeface="Book Antiqua"/>
                <a:cs typeface="Times New Roman"/>
              </a:rPr>
              <a:t>затруднений</a:t>
            </a:r>
            <a:r>
              <a:rPr sz="2000" b="1">
                <a:latin typeface="Times New Roman"/>
                <a:ea typeface="Book Antiqua"/>
                <a:cs typeface="Times New Roman"/>
              </a:rPr>
              <a:t> и </a:t>
            </a:r>
            <a:r>
              <a:rPr sz="2000" b="1">
                <a:latin typeface="Times New Roman"/>
                <a:ea typeface="Book Antiqua"/>
                <a:cs typeface="Times New Roman"/>
              </a:rPr>
              <a:t>направить</a:t>
            </a:r>
            <a:r>
              <a:rPr sz="2000" b="1">
                <a:latin typeface="Times New Roman"/>
                <a:ea typeface="Book Antiqua"/>
                <a:cs typeface="Times New Roman"/>
              </a:rPr>
              <a:t> </a:t>
            </a:r>
            <a:r>
              <a:rPr sz="2000" b="1">
                <a:latin typeface="Times New Roman"/>
                <a:ea typeface="Book Antiqua"/>
                <a:cs typeface="Times New Roman"/>
              </a:rPr>
              <a:t>на</a:t>
            </a:r>
            <a:r>
              <a:rPr sz="2000" b="1">
                <a:latin typeface="Times New Roman"/>
                <a:ea typeface="Book Antiqua"/>
                <a:cs typeface="Times New Roman"/>
              </a:rPr>
              <a:t> </a:t>
            </a:r>
            <a:r>
              <a:rPr sz="2000" b="1">
                <a:latin typeface="Times New Roman"/>
                <a:ea typeface="Book Antiqua"/>
                <a:cs typeface="Times New Roman"/>
              </a:rPr>
              <a:t>эл.почту</a:t>
            </a:r>
            <a:r>
              <a:rPr sz="2000" b="1">
                <a:latin typeface="Times New Roman"/>
                <a:ea typeface="Book Antiqua"/>
                <a:cs typeface="Times New Roman"/>
              </a:rPr>
              <a:t> </a:t>
            </a:r>
            <a:r>
              <a:rPr lang="en-US" sz="2000" b="1">
                <a:latin typeface="Times New Roman"/>
                <a:ea typeface="Book Antiqua"/>
                <a:cs typeface="Times New Roman"/>
              </a:rPr>
              <a:t>glubokih_1976@mail.ru</a:t>
            </a:r>
            <a:r>
              <a:rPr sz="2000" b="1">
                <a:latin typeface="Times New Roman"/>
                <a:ea typeface="Book Antiqua"/>
                <a:cs typeface="Times New Roman"/>
              </a:rPr>
              <a:t> </a:t>
            </a:r>
            <a:br>
              <a:rPr lang="ru-RU" sz="2000" b="1">
                <a:latin typeface="Times New Roman"/>
                <a:ea typeface="Book Antiqua"/>
                <a:cs typeface="Times New Roman"/>
              </a:rPr>
            </a:br>
            <a:r>
              <a:rPr lang="ru-RU" sz="2000" b="1">
                <a:latin typeface="Times New Roman"/>
                <a:ea typeface="Book Antiqua"/>
                <a:cs typeface="Times New Roman"/>
              </a:rPr>
              <a:t>                                                                                                                                               </a:t>
            </a:r>
            <a:r>
              <a:rPr sz="2000" b="1">
                <a:solidFill>
                  <a:schemeClr val="tx2">
                    <a:lumMod val="75000"/>
                  </a:schemeClr>
                </a:solidFill>
                <a:latin typeface="Times New Roman"/>
                <a:ea typeface="Book Antiqua"/>
                <a:cs typeface="Times New Roman"/>
              </a:rPr>
              <a:t>в </a:t>
            </a:r>
            <a:r>
              <a:rPr sz="2000" b="1">
                <a:solidFill>
                  <a:schemeClr val="tx2">
                    <a:lumMod val="75000"/>
                  </a:schemeClr>
                </a:solidFill>
                <a:latin typeface="Times New Roman"/>
                <a:ea typeface="Book Antiqua"/>
                <a:cs typeface="Times New Roman"/>
              </a:rPr>
              <a:t>срок</a:t>
            </a:r>
            <a:r>
              <a:rPr sz="2000" b="1">
                <a:solidFill>
                  <a:schemeClr val="tx2">
                    <a:lumMod val="75000"/>
                  </a:schemeClr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 b="1">
                <a:solidFill>
                  <a:schemeClr val="tx2">
                    <a:lumMod val="75000"/>
                  </a:schemeClr>
                </a:solidFill>
                <a:latin typeface="Times New Roman"/>
                <a:ea typeface="Book Antiqua"/>
                <a:cs typeface="Times New Roman"/>
              </a:rPr>
              <a:t>до</a:t>
            </a:r>
            <a:r>
              <a:rPr sz="2000" b="1">
                <a:solidFill>
                  <a:schemeClr val="tx2">
                    <a:lumMod val="75000"/>
                  </a:schemeClr>
                </a:solidFill>
                <a:latin typeface="Times New Roman"/>
                <a:ea typeface="Book Antiqua"/>
                <a:cs typeface="Times New Roman"/>
              </a:rPr>
              <a:t> 26.04.2023</a:t>
            </a:r>
            <a:endParaRPr/>
          </a:p>
          <a:p>
            <a:pPr marL="0">
              <a:defRPr/>
            </a:pPr>
            <a:endParaRPr sz="2000" b="1">
              <a:latin typeface="Times New Roman"/>
              <a:ea typeface="Book Antiqua"/>
              <a:cs typeface="Times New Roman"/>
            </a:endParaRPr>
          </a:p>
          <a:p>
            <a:pPr marL="0">
              <a:defRPr/>
            </a:pPr>
            <a:r>
              <a:rPr sz="2400">
                <a:latin typeface="Times New Roman"/>
                <a:ea typeface="Book Antiqua"/>
                <a:cs typeface="Times New Roman"/>
              </a:rPr>
              <a:t>Действия</a:t>
            </a:r>
            <a:r>
              <a:rPr sz="2400">
                <a:latin typeface="Times New Roman"/>
                <a:ea typeface="Book Antiqua"/>
                <a:cs typeface="Times New Roman"/>
              </a:rPr>
              <a:t>:</a:t>
            </a:r>
            <a:endParaRPr/>
          </a:p>
          <a:p>
            <a:pPr marL="239821" indent="-23982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Определить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,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что будем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исследовать и зачем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(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кто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и о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чем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представит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информацию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);</a:t>
            </a:r>
            <a:endParaRPr sz="2000">
              <a:solidFill>
                <a:srgbClr val="000000"/>
              </a:solidFill>
              <a:latin typeface="Times New Roman"/>
              <a:ea typeface="Book Antiqua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2.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Подготовить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вопросы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для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определения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затруднений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и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форму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сбора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информации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;</a:t>
            </a:r>
            <a:endParaRPr sz="2000">
              <a:solidFill>
                <a:srgbClr val="000000"/>
              </a:solidFill>
              <a:latin typeface="Times New Roman"/>
              <a:ea typeface="Book Antiqua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3.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Собрать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и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проанализировать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ответы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на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задаваемые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вопросы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(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систематизировать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ответы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,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разбить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на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группы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согласно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цели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исследования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и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полученным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затруднениям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);</a:t>
            </a:r>
            <a:endParaRPr sz="2000">
              <a:solidFill>
                <a:srgbClr val="000000"/>
              </a:solidFill>
              <a:latin typeface="Times New Roman"/>
              <a:ea typeface="Book Antiqua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4.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Продумать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форму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документа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(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таблица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,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блок-схема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,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текстовый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формат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), в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котором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будет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зафиксирована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обработанная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информация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(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ответы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);</a:t>
            </a:r>
            <a:endParaRPr sz="2000">
              <a:solidFill>
                <a:srgbClr val="000000"/>
              </a:solidFill>
              <a:latin typeface="Times New Roman"/>
              <a:ea typeface="Book Antiqua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5.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Занести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информацию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в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форму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,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согласно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перечню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затруднений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и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статистике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по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 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ним</a:t>
            </a:r>
            <a:r>
              <a:rPr sz="2000">
                <a:solidFill>
                  <a:schemeClr val="tx1"/>
                </a:solidFill>
                <a:latin typeface="Times New Roman"/>
                <a:ea typeface="Book Antiqua"/>
                <a:cs typeface="Times New Roman"/>
              </a:rPr>
              <a:t>.</a:t>
            </a:r>
            <a:endParaRPr sz="2000">
              <a:solidFill>
                <a:srgbClr val="000000"/>
              </a:solidFill>
              <a:latin typeface="Times New Roman"/>
              <a:ea typeface="Book Antiqua"/>
              <a:cs typeface="Times New Roman"/>
            </a:endParaRPr>
          </a:p>
          <a:p>
            <a:pPr>
              <a:defRPr/>
            </a:pPr>
            <a:endParaRPr sz="1600">
              <a:latin typeface="Book Antiqua"/>
              <a:ea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2208589" name=" 1842208588" hidden="0"/>
          <p:cNvSpPr/>
          <p:nvPr isPhoto="0" userDrawn="0"/>
        </p:nvSpPr>
        <p:spPr bwMode="auto">
          <a:xfrm>
            <a:off x="6197547" y="3578514"/>
            <a:ext cx="17284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484190353" name=" 484190352" hidden="0"/>
          <p:cNvSpPr/>
          <p:nvPr isPhoto="0" userDrawn="0"/>
        </p:nvSpPr>
        <p:spPr bwMode="auto">
          <a:xfrm>
            <a:off x="1065430" y="1461337"/>
            <a:ext cx="10282392" cy="283467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sz="3600" b="1" i="1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Наблюдай. Анализируй. Смотри. </a:t>
            </a:r>
            <a:endParaRPr/>
          </a:p>
          <a:p>
            <a:pPr>
              <a:defRPr/>
            </a:pPr>
            <a:r>
              <a:rPr sz="3600" b="1" i="1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Не отводи от него взгляд. </a:t>
            </a:r>
            <a:endParaRPr/>
          </a:p>
          <a:p>
            <a:pPr>
              <a:defRPr/>
            </a:pPr>
            <a:r>
              <a:rPr sz="3600" b="1" i="1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Впитай все, что получишь, и преврати это в знания. </a:t>
            </a:r>
            <a:endParaRPr/>
          </a:p>
          <a:p>
            <a:pPr>
              <a:defRPr/>
            </a:pPr>
            <a:r>
              <a:rPr sz="3600" b="1" i="1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И запоминай. Запоминай. Запоминай..</a:t>
            </a:r>
            <a:endParaRPr sz="3600" b="1" i="1" u="none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848637086" name="TextBox 848637085" hidden="0"/>
          <p:cNvSpPr txBox="1"/>
          <p:nvPr isPhoto="0" userDrawn="0"/>
        </p:nvSpPr>
        <p:spPr bwMode="auto">
          <a:xfrm>
            <a:off x="5321119" y="471625"/>
            <a:ext cx="2145580" cy="4267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Цитата дня </a:t>
            </a:r>
            <a:endParaRPr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68732118" name="Группа 2" hidden="0"/>
          <p:cNvGrpSpPr/>
          <p:nvPr isPhoto="0" userDrawn="0"/>
        </p:nvGrpSpPr>
        <p:grpSpPr bwMode="auto">
          <a:xfrm>
            <a:off x="487114" y="1368846"/>
            <a:ext cx="4598341" cy="4035285"/>
            <a:chOff x="0" y="0"/>
            <a:chExt cx="4598341" cy="4035285"/>
          </a:xfrm>
        </p:grpSpPr>
        <p:pic>
          <p:nvPicPr>
            <p:cNvPr id="1560451695" name="Рисунок 963822146" hidden="0"/>
            <p:cNvPicPr>
              <a:picLocks noChangeAspect="1"/>
            </p:cNvPicPr>
            <p:nvPr isPhoto="0" userDrawn="0"/>
          </p:nvPicPr>
          <p:blipFill>
            <a:blip r:embed="rId2"/>
            <a:srcRect l="33889" t="20492" r="35568" b="35940"/>
            <a:stretch/>
          </p:blipFill>
          <p:spPr bwMode="auto">
            <a:xfrm>
              <a:off x="0" y="0"/>
              <a:ext cx="4598341" cy="4035285"/>
            </a:xfrm>
            <a:prstGeom prst="flowChartAlternateProcess">
              <a:avLst/>
            </a:prstGeom>
          </p:spPr>
        </p:pic>
        <p:pic>
          <p:nvPicPr>
            <p:cNvPr id="1861473319" name="Рисунок 1404738441" hidden="0"/>
            <p:cNvPicPr>
              <a:picLocks noChangeAspect="1"/>
            </p:cNvPicPr>
            <p:nvPr isPhoto="0" userDrawn="0"/>
          </p:nvPicPr>
          <p:blipFill>
            <a:blip r:embed="rId3"/>
            <a:srcRect l="30940" t="11091" r="29128" b="49368"/>
            <a:stretch/>
          </p:blipFill>
          <p:spPr bwMode="auto">
            <a:xfrm>
              <a:off x="1541022" y="1323480"/>
              <a:ext cx="1516284" cy="1388311"/>
            </a:xfrm>
            <a:prstGeom prst="ellipse">
              <a:avLst/>
            </a:prstGeom>
          </p:spPr>
        </p:pic>
        <p:pic>
          <p:nvPicPr>
            <p:cNvPr id="207115606" name="Рисунок 279768717" hidden="0"/>
            <p:cNvPicPr>
              <a:picLocks noChangeAspect="1"/>
            </p:cNvPicPr>
            <p:nvPr isPhoto="0" userDrawn="0"/>
          </p:nvPicPr>
          <p:blipFill>
            <a:blip r:embed="rId4"/>
            <a:srcRect l="36941" t="47561" r="50978" b="39407"/>
            <a:stretch/>
          </p:blipFill>
          <p:spPr bwMode="auto">
            <a:xfrm>
              <a:off x="933807" y="807192"/>
              <a:ext cx="853021" cy="807193"/>
            </a:xfrm>
            <a:prstGeom prst="ellipse">
              <a:avLst/>
            </a:prstGeom>
          </p:spPr>
        </p:pic>
        <p:pic>
          <p:nvPicPr>
            <p:cNvPr id="980373723" name="Рисунок 279768717" hidden="0"/>
            <p:cNvPicPr>
              <a:picLocks noChangeAspect="1"/>
            </p:cNvPicPr>
            <p:nvPr isPhoto="0" userDrawn="0"/>
          </p:nvPicPr>
          <p:blipFill>
            <a:blip r:embed="rId4"/>
            <a:srcRect l="37679" t="60127" r="50749" b="23057"/>
            <a:stretch/>
          </p:blipFill>
          <p:spPr bwMode="auto">
            <a:xfrm>
              <a:off x="2793471" y="807192"/>
              <a:ext cx="958275" cy="807768"/>
            </a:xfrm>
            <a:prstGeom prst="ellipse">
              <a:avLst/>
            </a:prstGeom>
          </p:spPr>
        </p:pic>
        <p:pic>
          <p:nvPicPr>
            <p:cNvPr id="1996010825" name="Рисунок 279768717" hidden="0"/>
            <p:cNvPicPr>
              <a:picLocks noChangeAspect="1"/>
            </p:cNvPicPr>
            <p:nvPr isPhoto="0" userDrawn="0"/>
          </p:nvPicPr>
          <p:blipFill>
            <a:blip r:embed="rId4"/>
            <a:srcRect l="10747" t="47332" r="77808" b="41513"/>
            <a:stretch/>
          </p:blipFill>
          <p:spPr bwMode="auto">
            <a:xfrm>
              <a:off x="2817938" y="2555645"/>
              <a:ext cx="933805" cy="732169"/>
            </a:xfrm>
            <a:prstGeom prst="ellipse">
              <a:avLst/>
            </a:prstGeom>
          </p:spPr>
        </p:pic>
        <p:pic>
          <p:nvPicPr>
            <p:cNvPr id="1398460972" name="Рисунок 706100497" hidden="0"/>
            <p:cNvPicPr>
              <a:picLocks noChangeAspect="1"/>
            </p:cNvPicPr>
            <p:nvPr isPhoto="0" userDrawn="0"/>
          </p:nvPicPr>
          <p:blipFill>
            <a:blip r:embed="rId5"/>
            <a:stretch/>
          </p:blipFill>
          <p:spPr bwMode="auto">
            <a:xfrm>
              <a:off x="933807" y="2555645"/>
              <a:ext cx="887418" cy="704345"/>
            </a:xfrm>
            <a:prstGeom prst="ellipse">
              <a:avLst/>
            </a:prstGeom>
          </p:spPr>
        </p:pic>
      </p:grpSp>
      <p:sp>
        <p:nvSpPr>
          <p:cNvPr id="126614682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2756721" y="309031"/>
            <a:ext cx="7361066" cy="691642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0000"/>
          </a:bodyPr>
          <a:lstStyle/>
          <a:p>
            <a:pPr algn="ctr">
              <a:defRPr/>
            </a:pPr>
            <a:endParaRPr sz="2000">
              <a:latin typeface="PT Astra Serif"/>
              <a:cs typeface="PT Astra Serif"/>
            </a:endParaRPr>
          </a:p>
          <a:p>
            <a:pPr algn="ctr">
              <a:defRPr/>
            </a:pPr>
            <a:r>
              <a:rPr sz="2200" b="0">
                <a:solidFill>
                  <a:srgbClr val="002060"/>
                </a:solidFill>
                <a:latin typeface="PT Astra Serif"/>
              </a:rPr>
              <a:t>Региональная практико-ориентированная система </a:t>
            </a:r>
            <a:br>
              <a:rPr sz="2200" b="1">
                <a:solidFill>
                  <a:srgbClr val="002060"/>
                </a:solidFill>
                <a:latin typeface="PT Astra Serif"/>
              </a:rPr>
            </a:br>
            <a:r>
              <a:rPr sz="2200" b="0">
                <a:solidFill>
                  <a:srgbClr val="002060"/>
                </a:solidFill>
                <a:latin typeface="PT Astra Serif"/>
              </a:rPr>
              <a:t>«МЕТОДИЧЕСКИЙ КВАНТОРИУМ»</a:t>
            </a:r>
            <a:endParaRPr sz="2200" b="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sp>
        <p:nvSpPr>
          <p:cNvPr id="1746564505" name="TextBox 1746564504" hidden="0"/>
          <p:cNvSpPr txBox="1"/>
          <p:nvPr isPhoto="0" userDrawn="0"/>
        </p:nvSpPr>
        <p:spPr bwMode="auto">
          <a:xfrm>
            <a:off x="7392144" y="1794041"/>
            <a:ext cx="1972381" cy="4877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>
                <a:solidFill>
                  <a:srgbClr val="002060"/>
                </a:solidFill>
              </a:rPr>
              <a:t>Квант № 1 </a:t>
            </a:r>
            <a:endParaRPr/>
          </a:p>
        </p:txBody>
      </p:sp>
      <p:pic>
        <p:nvPicPr>
          <p:cNvPr id="1364619743" name="Рисунок 3" hidden="0"/>
          <p:cNvPicPr>
            <a:picLocks noChangeAspect="1"/>
          </p:cNvPicPr>
          <p:nvPr isPhoto="0" userDrawn="0"/>
        </p:nvPicPr>
        <p:blipFill>
          <a:blip r:embed="rId6"/>
          <a:srcRect l="16460" t="25513" r="17870" b="28510"/>
          <a:stretch/>
        </p:blipFill>
        <p:spPr bwMode="auto">
          <a:xfrm>
            <a:off x="5722272" y="2348880"/>
            <a:ext cx="4698764" cy="3286601"/>
          </a:xfrm>
          <a:prstGeom prst="rect">
            <a:avLst/>
          </a:prstGeom>
        </p:spPr>
      </p:pic>
      <p:pic>
        <p:nvPicPr>
          <p:cNvPr id="124222258" name="Рисунок 124222257" hidden="0"/>
          <p:cNvPicPr>
            <a:picLocks noChangeAspect="1"/>
          </p:cNvPicPr>
          <p:nvPr isPhoto="0" userDrawn="0"/>
        </p:nvPicPr>
        <p:blipFill>
          <a:blip r:embed="rId7"/>
          <a:srcRect l="28233" t="30064" r="27950" b="11715"/>
          <a:stretch/>
        </p:blipFill>
        <p:spPr bwMode="auto">
          <a:xfrm>
            <a:off x="10488488" y="188640"/>
            <a:ext cx="1355759" cy="1013289"/>
          </a:xfrm>
          <a:prstGeom prst="flowChartAlternateProcess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1375554" name=" 321375553" hidden="0"/>
          <p:cNvSpPr/>
          <p:nvPr isPhoto="0" userDrawn="0"/>
        </p:nvSpPr>
        <p:spPr bwMode="auto">
          <a:xfrm>
            <a:off x="5968559" y="3291840"/>
            <a:ext cx="16392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818588182" name="Рисунок 1818588181" hidden="0"/>
          <p:cNvPicPr>
            <a:picLocks noChangeAspect="1"/>
          </p:cNvPicPr>
          <p:nvPr isPhoto="0" userDrawn="0"/>
        </p:nvPicPr>
        <p:blipFill>
          <a:blip r:embed="rId2"/>
          <a:srcRect l="3312" t="19720" r="66084" b="7096"/>
          <a:stretch/>
        </p:blipFill>
        <p:spPr bwMode="auto">
          <a:xfrm>
            <a:off x="703761" y="159745"/>
            <a:ext cx="5123155" cy="6629984"/>
          </a:xfrm>
          <a:prstGeom prst="rect">
            <a:avLst/>
          </a:prstGeom>
        </p:spPr>
      </p:pic>
      <p:sp>
        <p:nvSpPr>
          <p:cNvPr id="2120226849" name=" 2120226848" hidden="0"/>
          <p:cNvSpPr/>
          <p:nvPr isPhoto="0" userDrawn="0"/>
        </p:nvSpPr>
        <p:spPr bwMode="auto">
          <a:xfrm>
            <a:off x="7087516" y="3474738"/>
            <a:ext cx="82032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773030639" name="Рисунок 773030638" hidden="0"/>
          <p:cNvPicPr>
            <a:picLocks noChangeAspect="1"/>
          </p:cNvPicPr>
          <p:nvPr isPhoto="0" userDrawn="0"/>
        </p:nvPicPr>
        <p:blipFill>
          <a:blip r:embed="rId3"/>
          <a:srcRect l="3246" t="19637" r="66312" b="41527"/>
          <a:stretch/>
        </p:blipFill>
        <p:spPr bwMode="auto">
          <a:xfrm>
            <a:off x="5968558" y="1017231"/>
            <a:ext cx="5902092" cy="4235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726887" name="TextBox 307726886" hidden="0"/>
          <p:cNvSpPr txBox="1"/>
          <p:nvPr isPhoto="0" userDrawn="0"/>
        </p:nvSpPr>
        <p:spPr bwMode="auto">
          <a:xfrm>
            <a:off x="4217132" y="1031132"/>
            <a:ext cx="7640182" cy="41453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4800" i="1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</a:rPr>
              <a:t> </a:t>
            </a:r>
            <a:endParaRPr/>
          </a:p>
          <a:p>
            <a:pPr algn="ctr">
              <a:defRPr/>
            </a:pPr>
            <a:r>
              <a:rPr lang="ru-RU" sz="3600" b="1" i="1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</a:rPr>
              <a:t>АНАЛИТИЧЕСКАЯ ДЕЯТЕЛЬНОСТЬ </a:t>
            </a:r>
            <a:endParaRPr sz="3600"/>
          </a:p>
          <a:p>
            <a:pPr algn="ctr">
              <a:defRPr/>
            </a:pPr>
            <a:r>
              <a:rPr lang="ru-RU" sz="3600" b="1" i="1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</a:rPr>
              <a:t>ИНСТРУКТОРА-МЕТОДИСТА.</a:t>
            </a:r>
            <a:endParaRPr/>
          </a:p>
          <a:p>
            <a:pPr algn="ctr">
              <a:defRPr/>
            </a:pPr>
            <a:endParaRPr lang="ru-RU" sz="3600" b="1" i="1">
              <a:solidFill>
                <a:srgbClr val="002060"/>
              </a:solidFill>
              <a:latin typeface="Bookman Old Style"/>
              <a:ea typeface="Bookman Old Style"/>
              <a:cs typeface="Bookman Old Style"/>
            </a:endParaRPr>
          </a:p>
          <a:p>
            <a:pPr algn="ctr">
              <a:defRPr/>
            </a:pPr>
            <a:r>
              <a:rPr lang="ru-RU" sz="3600" b="1" i="1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</a:rPr>
              <a:t> </a:t>
            </a:r>
            <a:r>
              <a:rPr lang="ru-RU" sz="3600" b="1" i="0" u="none" strike="noStrike" cap="none" spc="0">
                <a:solidFill>
                  <a:srgbClr val="FF0000"/>
                </a:solidFill>
                <a:latin typeface="Arial"/>
                <a:ea typeface="맑은 고딕"/>
                <a:cs typeface="Arial"/>
              </a:rPr>
              <a:t> МОНИТОРИНГ ЗАТРУДНЕНИЙ В УЧРЕЖДЕНИИ</a:t>
            </a:r>
            <a:endParaRPr sz="3600" b="1" i="1">
              <a:solidFill>
                <a:srgbClr val="002060"/>
              </a:solidFill>
              <a:latin typeface="Bookman Old Style"/>
              <a:ea typeface="Bookman Old Style"/>
              <a:cs typeface="Bookman Old Style"/>
            </a:endParaRPr>
          </a:p>
          <a:p>
            <a:pPr algn="l">
              <a:defRPr/>
            </a:pPr>
            <a:endParaRPr sz="3200" b="1" i="1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1953567483" name="Рисунок 3" hidden="0"/>
          <p:cNvPicPr>
            <a:picLocks noChangeAspect="1"/>
          </p:cNvPicPr>
          <p:nvPr isPhoto="0" userDrawn="0"/>
        </p:nvPicPr>
        <p:blipFill>
          <a:blip r:embed="rId2"/>
          <a:srcRect l="16460" t="25513" r="17870" b="28510"/>
          <a:stretch/>
        </p:blipFill>
        <p:spPr bwMode="auto">
          <a:xfrm>
            <a:off x="10488488" y="0"/>
            <a:ext cx="1619897" cy="1164921"/>
          </a:xfrm>
          <a:prstGeom prst="rect">
            <a:avLst/>
          </a:prstGeom>
        </p:spPr>
      </p:pic>
      <p:sp>
        <p:nvSpPr>
          <p:cNvPr id="2065071926" name=" 2065071925" hidden="0"/>
          <p:cNvSpPr/>
          <p:nvPr isPhoto="0" userDrawn="0"/>
        </p:nvSpPr>
        <p:spPr bwMode="auto">
          <a:xfrm>
            <a:off x="6122911" y="4392300"/>
            <a:ext cx="12728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62923369" name=" 562923368" hidden="0"/>
          <p:cNvSpPr/>
          <p:nvPr isPhoto="0" userDrawn="0"/>
        </p:nvSpPr>
        <p:spPr bwMode="auto">
          <a:xfrm>
            <a:off x="6532661" y="4739468"/>
            <a:ext cx="154422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902017899" name="Рисунок 902017898" hidden="0"/>
          <p:cNvPicPr>
            <a:picLocks noChangeAspect="1"/>
          </p:cNvPicPr>
          <p:nvPr isPhoto="0" userDrawn="0"/>
        </p:nvPicPr>
        <p:blipFill>
          <a:blip r:embed="rId3"/>
          <a:srcRect l="36656" t="5156" r="3718" b="26962"/>
          <a:stretch/>
        </p:blipFill>
        <p:spPr bwMode="auto">
          <a:xfrm>
            <a:off x="196543" y="1313155"/>
            <a:ext cx="4202278" cy="2681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113925970" name="Объект 7" hidden="0"/>
          <p:cNvGraphicFramePr>
            <a:graphicFrameLocks xmlns:a="http://schemas.openxmlformats.org/drawingml/2006/main" noGrp="1"/>
          </p:cNvGraphicFramePr>
          <p:nvPr isPhoto="0" userDrawn="0">
            <p:ph idx="10" hasCustomPrompt="0"/>
          </p:nvPr>
        </p:nvGraphicFramePr>
        <p:xfrm>
          <a:off x="987566" y="373918"/>
          <a:ext cx="10267675" cy="6181241"/>
          <a:chOff x="0" y="0"/>
          <a:chExt cx="10267675" cy="6181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9573790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198" y="365124"/>
            <a:ext cx="10515600" cy="624365"/>
          </a:xfrm>
        </p:spPr>
        <p:txBody>
          <a:bodyPr/>
          <a:lstStyle/>
          <a:p>
            <a:pPr algn="ctr">
              <a:defRPr/>
            </a:pPr>
            <a:r>
              <a:rPr sz="36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Понятия</a:t>
            </a:r>
            <a:endParaRPr/>
          </a:p>
        </p:txBody>
      </p:sp>
      <p:sp>
        <p:nvSpPr>
          <p:cNvPr id="1628178935" name="TextBox 1628178934" hidden="0"/>
          <p:cNvSpPr txBox="1"/>
          <p:nvPr isPhoto="0" userDrawn="0"/>
        </p:nvSpPr>
        <p:spPr bwMode="auto">
          <a:xfrm>
            <a:off x="940672" y="1312443"/>
            <a:ext cx="10681342" cy="41148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defRPr/>
            </a:pPr>
            <a:r>
              <a:rPr sz="22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Аналитическая деятельность</a:t>
            </a:r>
            <a:r>
              <a:rPr sz="22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(аналитика) </a:t>
            </a:r>
            <a:r>
              <a:rPr sz="2200" b="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представляет собой направление интеллектуальной деятельности людей, которое направлено на решение задач, возникающих в различных сферах жизни. </a:t>
            </a:r>
            <a:endParaRPr sz="2200" b="0">
              <a:solidFill>
                <a:srgbClr val="000000"/>
              </a:solidFill>
              <a:latin typeface="Book Antiqua"/>
              <a:ea typeface="Book Antiqua"/>
              <a:cs typeface="Book Antiqua"/>
            </a:endParaRPr>
          </a:p>
          <a:p>
            <a:pPr marL="0" marR="0" indent="0" algn="l">
              <a:defRPr/>
            </a:pPr>
            <a:endParaRPr sz="2200">
              <a:solidFill>
                <a:srgbClr val="000000"/>
              </a:solidFill>
              <a:latin typeface="Book Antiqua"/>
              <a:ea typeface="Book Antiqua"/>
              <a:cs typeface="Book Antiqua"/>
            </a:endParaRPr>
          </a:p>
          <a:p>
            <a:pPr marL="0" marR="0" indent="0" algn="l">
              <a:defRPr/>
            </a:pPr>
            <a:endParaRPr sz="220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  <a:p>
            <a:pPr marL="0" marR="0" indent="0" algn="l">
              <a:defRPr/>
            </a:pPr>
            <a:r>
              <a:rPr sz="22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Аналитическая работа</a:t>
            </a:r>
            <a:r>
              <a:rPr sz="220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 - </a:t>
            </a:r>
            <a:r>
              <a:rPr sz="22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составная часть творческой деятельности. Она предназначена для оценки информации и подготовки принятия решений. Составляет основное содержание повседневной работы каждого руководителя и работника.</a:t>
            </a:r>
            <a:endParaRPr sz="220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  <a:p>
            <a:pPr algn="l">
              <a:defRPr/>
            </a:pPr>
            <a:endParaRPr sz="2200">
              <a:solidFill>
                <a:srgbClr val="000000"/>
              </a:solidFill>
              <a:latin typeface="Book Antiqua"/>
              <a:ea typeface="Book Antiqua"/>
              <a:cs typeface="Book Antiqua"/>
            </a:endParaRPr>
          </a:p>
          <a:p>
            <a:pPr algn="l">
              <a:defRPr/>
            </a:pPr>
            <a:endParaRPr sz="220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  <a:p>
            <a:pPr algn="l">
              <a:defRPr/>
            </a:pPr>
            <a:r>
              <a:rPr sz="2200" b="1">
                <a:solidFill>
                  <a:srgbClr val="002060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Анализ</a:t>
            </a:r>
            <a:r>
              <a:rPr sz="22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(от греч. – analysis) – разложение, разделение.</a:t>
            </a:r>
            <a:endParaRPr sz="220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3703639" name="TextBox 1713703638" hidden="0"/>
          <p:cNvSpPr txBox="1"/>
          <p:nvPr isPhoto="0" userDrawn="0"/>
        </p:nvSpPr>
        <p:spPr bwMode="auto">
          <a:xfrm>
            <a:off x="841745" y="334836"/>
            <a:ext cx="10275035" cy="512067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ctr">
              <a:defRPr/>
            </a:pPr>
            <a:r>
              <a:rPr sz="22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В </a:t>
            </a:r>
            <a:r>
              <a:rPr sz="22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трудовую</a:t>
            </a:r>
            <a:r>
              <a:rPr sz="22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2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деятельность</a:t>
            </a:r>
            <a:r>
              <a:rPr sz="22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2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Инструктора-методиста</a:t>
            </a:r>
            <a:r>
              <a:rPr sz="22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2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входят</a:t>
            </a:r>
            <a:r>
              <a:rPr sz="22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2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аналитические</a:t>
            </a:r>
            <a:r>
              <a:rPr sz="22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</a:t>
            </a:r>
            <a:r>
              <a:rPr sz="22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действия</a:t>
            </a:r>
            <a:r>
              <a:rPr sz="22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 (</a:t>
            </a:r>
            <a:r>
              <a:rPr sz="22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Профстандарт</a:t>
            </a:r>
            <a:r>
              <a:rPr sz="22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):</a:t>
            </a:r>
            <a:endParaRPr/>
          </a:p>
          <a:p>
            <a:pPr marR="0" algn="l">
              <a:defRPr/>
            </a:pPr>
            <a:endParaRPr sz="1600">
              <a:solidFill>
                <a:srgbClr val="000000"/>
              </a:solidFill>
              <a:latin typeface="Book Antiqua"/>
              <a:ea typeface="Book Antiqua"/>
              <a:cs typeface="Book Antiqua"/>
            </a:endParaRPr>
          </a:p>
          <a:p>
            <a:pPr marL="261850" marR="0" indent="-261850" algn="l">
              <a:buAutoNum type="arabicPeriod"/>
              <a:defRPr/>
            </a:pP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Анализ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и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оценка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уровня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профессиональной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подготовки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тренеров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,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тренеров-преподавателей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,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специалистов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физкультурно-спортивных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организаций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,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инструкторов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по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спорту</a:t>
            </a:r>
            <a:endParaRPr/>
          </a:p>
          <a:p>
            <a:pPr marL="261850" marR="0" indent="-261850" algn="l">
              <a:buAutoNum type="arabicPeriod"/>
              <a:defRPr/>
            </a:pP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Анализ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программных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,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информационно-аналитических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средств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обеспечения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системы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мониторинга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процесса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по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направлению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деятельности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,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средств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объективного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контроля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физической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подготовки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,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физического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развития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населения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,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спортивной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подготовки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занимающихся</a:t>
            </a:r>
            <a:endParaRPr/>
          </a:p>
          <a:p>
            <a:pPr marL="261850" marR="0" indent="-261850" algn="l">
              <a:buAutoNum type="arabicPeriod"/>
              <a:defRPr/>
            </a:pP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Формирование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информационно-аналитической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системы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(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базы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данных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)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для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мониторинга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процесса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по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направлению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деятельности</a:t>
            </a:r>
            <a:endParaRPr/>
          </a:p>
          <a:p>
            <a:pPr marL="261850" marR="0" indent="-261850" algn="l">
              <a:buAutoNum type="arabicPeriod"/>
              <a:defRPr/>
            </a:pP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Статистическая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обработка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и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анализ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полученных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значений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контрольных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показателей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мониторинга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процесса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по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направлению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деятельности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,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оценка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состояния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и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определение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прогнозов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развития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процесса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по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направлению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деятельности</a:t>
            </a:r>
            <a:endParaRPr/>
          </a:p>
          <a:p>
            <a:pPr marL="261850" marR="0" indent="-261850" algn="l">
              <a:buAutoNum type="arabicPeriod"/>
              <a:defRPr/>
            </a:pP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Анализ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методической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документации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по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сопровождению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физкультурной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,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спортивно-массовой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,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воспитательной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работы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,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планов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спортивной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подготовки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(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тренировочных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планов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)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физкультурно-спортивной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 </a:t>
            </a:r>
            <a:r>
              <a:rPr sz="1800">
                <a:solidFill>
                  <a:schemeClr val="tx1"/>
                </a:solidFill>
                <a:highlight>
                  <a:srgbClr val="FFFFFF"/>
                </a:highlight>
                <a:latin typeface="Book Antiqua"/>
                <a:ea typeface="Book Antiqua"/>
                <a:cs typeface="Book Antiqua"/>
              </a:rPr>
              <a:t>организации</a:t>
            </a:r>
            <a:endParaRPr sz="180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8279002" name="TextBox 1448279001" hidden="0"/>
          <p:cNvSpPr txBox="1"/>
          <p:nvPr isPhoto="0" userDrawn="0"/>
        </p:nvSpPr>
        <p:spPr bwMode="auto">
          <a:xfrm>
            <a:off x="3607499" y="334965"/>
            <a:ext cx="5844537" cy="4267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Формы аналитической деятельности</a:t>
            </a:r>
            <a:endParaRPr/>
          </a:p>
        </p:txBody>
      </p:sp>
      <p:graphicFrame>
        <p:nvGraphicFramePr>
          <p:cNvPr id="96489881" name="Таблица 4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583543" y="1086522"/>
          <a:ext cx="11206971" cy="5115873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4860000"/>
                <a:gridCol w="6346971"/>
              </a:tblGrid>
              <a:tr h="824102">
                <a:tc>
                  <a:txBody>
                    <a:bodyPr/>
                    <a:p>
                      <a:pPr algn="ctr">
                        <a:defRPr/>
                      </a:pPr>
                      <a:endParaRPr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0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Формы</a:t>
                      </a:r>
                      <a:endParaRPr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  <a:miter/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Book Antiqua"/>
                          <a:ea typeface="Book Antiqua"/>
                          <a:cs typeface="Book Antiqua"/>
                        </a:rPr>
                        <a:t>Мероприятия</a:t>
                      </a:r>
                      <a:endParaRPr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ctr">
                        <a:defRPr/>
                      </a:pPr>
                      <a:endParaRPr sz="2000" b="1">
                        <a:solidFill>
                          <a:schemeClr val="accent5">
                            <a:lumMod val="50000"/>
                          </a:schemeClr>
                        </a:solidFill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  <a:miter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33335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600">
                          <a:latin typeface="Book Antiqua"/>
                          <a:ea typeface="Book Antiqua"/>
                          <a:cs typeface="Book Antiqua"/>
                        </a:rPr>
                        <a:t> Внутришкольный контроль</a:t>
                      </a:r>
                      <a:endParaRPr>
                        <a:latin typeface="Book Antiqua"/>
                        <a:ea typeface="Book Antiqua"/>
                        <a:cs typeface="Book Antiqua"/>
                      </a:endParaRPr>
                    </a:p>
                    <a:p>
                      <a:pPr algn="l">
                        <a:defRPr/>
                      </a:pPr>
                      <a:endParaRPr sz="16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600">
                          <a:latin typeface="Book Antiqua"/>
                          <a:ea typeface="Book Antiqua"/>
                          <a:cs typeface="Book Antiqua"/>
                        </a:rPr>
                        <a:t>Мониторинг профессиональных и </a:t>
                      </a:r>
                      <a:br>
                        <a:rPr lang="ru-RU" sz="1600">
                          <a:latin typeface="Book Antiqua"/>
                          <a:ea typeface="Book Antiqua"/>
                          <a:cs typeface="Book Antiqua"/>
                        </a:rPr>
                      </a:br>
                      <a:r>
                        <a:rPr lang="ru-RU" sz="1600">
                          <a:latin typeface="Book Antiqua"/>
                          <a:ea typeface="Book Antiqua"/>
                          <a:cs typeface="Book Antiqua"/>
                        </a:rPr>
                        <a:t>информационных потребностей сотрудников </a:t>
                      </a:r>
                      <a:br>
                        <a:rPr lang="ru-RU" sz="1600">
                          <a:latin typeface="Book Antiqua"/>
                          <a:ea typeface="Book Antiqua"/>
                          <a:cs typeface="Book Antiqua"/>
                        </a:rPr>
                      </a:br>
                      <a:r>
                        <a:rPr lang="ru-RU" sz="1600">
                          <a:latin typeface="Book Antiqua"/>
                          <a:ea typeface="Book Antiqua"/>
                          <a:cs typeface="Book Antiqua"/>
                        </a:rPr>
                        <a:t>ФСО</a:t>
                      </a:r>
                      <a:endParaRPr sz="16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3335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600">
                          <a:latin typeface="Book Antiqua"/>
                          <a:ea typeface="Book Antiqua"/>
                          <a:cs typeface="Book Antiqua"/>
                        </a:rPr>
                        <a:t> Анализ мероприятий </a:t>
                      </a:r>
                      <a:br>
                        <a:rPr lang="ru-RU" sz="1600">
                          <a:latin typeface="Book Antiqua"/>
                          <a:ea typeface="Book Antiqua"/>
                          <a:cs typeface="Book Antiqua"/>
                        </a:rPr>
                      </a:br>
                      <a:r>
                        <a:rPr lang="ru-RU" sz="1600">
                          <a:latin typeface="Book Antiqua"/>
                          <a:ea typeface="Book Antiqua"/>
                          <a:cs typeface="Book Antiqua"/>
                        </a:rPr>
                        <a:t>(соревнований, тренировочного занятия)</a:t>
                      </a:r>
                      <a:endParaRPr sz="16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600">
                          <a:latin typeface="Book Antiqua"/>
                          <a:ea typeface="Book Antiqua"/>
                          <a:cs typeface="Book Antiqua"/>
                        </a:rPr>
                        <a:t>Выявление затруднений дидактического и </a:t>
                      </a:r>
                      <a:br>
                        <a:rPr lang="ru-RU" sz="1600">
                          <a:latin typeface="Book Antiqua"/>
                          <a:ea typeface="Book Antiqua"/>
                          <a:cs typeface="Book Antiqua"/>
                        </a:rPr>
                      </a:br>
                      <a:r>
                        <a:rPr lang="ru-RU" sz="1600">
                          <a:latin typeface="Book Antiqua"/>
                          <a:ea typeface="Book Antiqua"/>
                          <a:cs typeface="Book Antiqua"/>
                        </a:rPr>
                        <a:t>методического характера среди сотрудников </a:t>
                      </a:r>
                      <a:br>
                        <a:rPr lang="ru-RU" sz="1600">
                          <a:latin typeface="Book Antiqua"/>
                          <a:ea typeface="Book Antiqua"/>
                          <a:cs typeface="Book Antiqua"/>
                        </a:rPr>
                      </a:br>
                      <a:r>
                        <a:rPr lang="ru-RU" sz="1600">
                          <a:latin typeface="Book Antiqua"/>
                          <a:ea typeface="Book Antiqua"/>
                          <a:cs typeface="Book Antiqua"/>
                        </a:rPr>
                        <a:t>ФСО</a:t>
                      </a:r>
                      <a:endParaRPr sz="16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60554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600">
                          <a:latin typeface="Book Antiqua"/>
                          <a:ea typeface="Book Antiqua"/>
                          <a:cs typeface="Book Antiqua"/>
                        </a:rPr>
                        <a:t>Самоанализ работы ФСО</a:t>
                      </a:r>
                      <a:endParaRPr sz="16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  <a:miter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600">
                          <a:latin typeface="Book Antiqua"/>
                          <a:ea typeface="Book Antiqua"/>
                          <a:cs typeface="Book Antiqua"/>
                        </a:rPr>
                        <a:t>Сбор и обработка информации о результатах </a:t>
                      </a:r>
                      <a:br>
                        <a:rPr lang="ru-RU" sz="1600">
                          <a:latin typeface="Book Antiqua"/>
                          <a:ea typeface="Book Antiqua"/>
                          <a:cs typeface="Book Antiqua"/>
                        </a:rPr>
                      </a:br>
                      <a:r>
                        <a:rPr lang="ru-RU" sz="1600">
                          <a:latin typeface="Book Antiqua"/>
                          <a:ea typeface="Book Antiqua"/>
                          <a:cs typeface="Book Antiqua"/>
                        </a:rPr>
                        <a:t>работы специалистов ФСО</a:t>
                      </a:r>
                      <a:endParaRPr sz="16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3335">
                <a:tc>
                  <a:txBody>
                    <a:bodyPr/>
                    <a:p>
                      <a:pPr algn="l">
                        <a:defRPr/>
                      </a:pPr>
                      <a:endParaRPr sz="16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600">
                          <a:latin typeface="Book Antiqua"/>
                          <a:ea typeface="Book Antiqua"/>
                          <a:cs typeface="Book Antiqua"/>
                        </a:rPr>
                        <a:t>Изучение и анализ состояния и результатов </a:t>
                      </a:r>
                      <a:br>
                        <a:rPr lang="ru-RU" sz="1600">
                          <a:latin typeface="Book Antiqua"/>
                          <a:ea typeface="Book Antiqua"/>
                          <a:cs typeface="Book Antiqua"/>
                        </a:rPr>
                      </a:br>
                      <a:r>
                        <a:rPr lang="ru-RU" sz="1600">
                          <a:latin typeface="Book Antiqua"/>
                          <a:ea typeface="Book Antiqua"/>
                          <a:cs typeface="Book Antiqua"/>
                        </a:rPr>
                        <a:t>методической работы, определение направлений ее совершенствования</a:t>
                      </a:r>
                      <a:endParaRPr sz="16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  <a:miter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9474">
                <a:tc>
                  <a:txBody>
                    <a:bodyPr/>
                    <a:p>
                      <a:pPr algn="l">
                        <a:defRPr/>
                      </a:pPr>
                      <a:endParaRPr sz="16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defRPr/>
                      </a:pPr>
                      <a:endParaRPr sz="1600">
                        <a:latin typeface="Book Antiqua"/>
                        <a:ea typeface="Book Antiqua"/>
                        <a:cs typeface="Book Antiqua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  <a:miter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5573891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198" y="365124"/>
            <a:ext cx="10515600" cy="3931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sz="2400" b="1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Мониторинг</a:t>
            </a:r>
            <a:endParaRPr/>
          </a:p>
        </p:txBody>
      </p:sp>
      <p:sp>
        <p:nvSpPr>
          <p:cNvPr id="915021784" name="TextBox 915021783" hidden="0"/>
          <p:cNvSpPr txBox="1"/>
          <p:nvPr isPhoto="0" userDrawn="0"/>
        </p:nvSpPr>
        <p:spPr bwMode="auto">
          <a:xfrm>
            <a:off x="676019" y="1211431"/>
            <a:ext cx="4661892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Выберите правильный ответ</a:t>
            </a:r>
            <a:endParaRPr/>
          </a:p>
        </p:txBody>
      </p:sp>
      <p:sp>
        <p:nvSpPr>
          <p:cNvPr id="2086688820" name="TextBox 2086688819" hidden="0"/>
          <p:cNvSpPr txBox="1"/>
          <p:nvPr isPhoto="0" userDrawn="0"/>
        </p:nvSpPr>
        <p:spPr bwMode="auto">
          <a:xfrm>
            <a:off x="759247" y="1969732"/>
            <a:ext cx="10807284" cy="24689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3879" indent="-283879">
              <a:buAutoNum type="arabicPeriod"/>
              <a:defRPr/>
            </a:pPr>
            <a:r>
              <a:rPr sz="260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Мониторинг - это </a:t>
            </a:r>
            <a:r>
              <a:rPr sz="2600" b="0" i="0" u="none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система постоянного наблюдения</a:t>
            </a:r>
            <a:endParaRPr sz="260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  <a:p>
            <a:pPr marL="283879" indent="-283879">
              <a:buAutoNum type="arabicPeriod"/>
              <a:defRPr/>
            </a:pPr>
            <a:endParaRPr sz="260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  <a:p>
            <a:pPr marL="283879" indent="-283879">
              <a:buAutoNum type="arabicPeriod"/>
              <a:defRPr/>
            </a:pPr>
            <a:r>
              <a:rPr sz="260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Мониторинг - это периодическое наблюдение за процессом</a:t>
            </a:r>
            <a:endParaRPr/>
          </a:p>
          <a:p>
            <a:pPr marL="283879" indent="-283879">
              <a:buAutoNum type="arabicPeriod"/>
              <a:defRPr/>
            </a:pPr>
            <a:endParaRPr sz="2600">
              <a:solidFill>
                <a:schemeClr val="tx1"/>
              </a:solidFill>
              <a:latin typeface="Book Antiqua"/>
              <a:ea typeface="Book Antiqua"/>
              <a:cs typeface="Book Antiqua"/>
            </a:endParaRPr>
          </a:p>
          <a:p>
            <a:pPr marL="283879" indent="-283879">
              <a:buAutoNum type="arabicPeriod"/>
              <a:defRPr/>
            </a:pPr>
            <a:r>
              <a:rPr sz="260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Мониторинг - это разовый сбор информации для проведения анализа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Р7-Офис/7.1.1.35</Application>
  <DocSecurity>0</DocSecurity>
  <PresentationFormat>Широкоэкранный</PresentationFormat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Вадим Глубоких</dc:creator>
  <cp:keywords/>
  <dc:description/>
  <dc:identifier/>
  <dc:language/>
  <cp:lastModifiedBy/>
  <cp:revision>63</cp:revision>
  <dcterms:created xsi:type="dcterms:W3CDTF">2012-12-03T06:56:55Z</dcterms:created>
  <dcterms:modified xsi:type="dcterms:W3CDTF">2023-04-17T12:00:08Z</dcterms:modified>
  <cp:category/>
  <cp:contentStatus/>
  <cp:version/>
</cp:coreProperties>
</file>