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8.xml" ContentType="application/vnd.openxmlformats-officedocument.presentationml.slide+xml"/>
  <Override PartName="/docProps/app.xml" ContentType="application/vnd.openxmlformats-officedocument.extended-propertie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ppt/viewProps.xml" ContentType="application/vnd.openxmlformats-officedocument.presentationml.viewProps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presProps" Target="presProps.xml" /><Relationship Id="rId14" Type="http://schemas.openxmlformats.org/officeDocument/2006/relationships/tableStyles" Target="tableStyles.xml" /><Relationship Id="rId1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" userDrawn="1">
  <p:cSld name="Title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058" hidden="0"/>
          <p:cNvSpPr>
            <a:spLocks noChangeArrowheads="1" noGrp="1"/>
          </p:cNvSpPr>
          <p:nvPr isPhoto="0" userDrawn="1"/>
        </p:nvSpPr>
        <p:spPr bwMode="auto">
          <a:xfrm>
            <a:off x="8220990" y="1"/>
            <a:ext cx="3971005" cy="685746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3874" y="0"/>
                </a:moveTo>
                <a:lnTo>
                  <a:pt x="3874" y="19794"/>
                </a:lnTo>
                <a:lnTo>
                  <a:pt x="3874" y="19794"/>
                </a:lnTo>
                <a:cubicBezTo>
                  <a:pt x="3874" y="19794"/>
                  <a:pt x="3932" y="19794"/>
                  <a:pt x="3932" y="19794"/>
                </a:cubicBezTo>
                <a:lnTo>
                  <a:pt x="3932" y="19794"/>
                </a:lnTo>
                <a:cubicBezTo>
                  <a:pt x="1759" y="19794"/>
                  <a:pt x="0" y="20605"/>
                  <a:pt x="0" y="21600"/>
                </a:cubicBezTo>
                <a:lnTo>
                  <a:pt x="0" y="21600"/>
                </a:lnTo>
                <a:cubicBezTo>
                  <a:pt x="0" y="22594"/>
                  <a:pt x="1759" y="23405"/>
                  <a:pt x="3932" y="23405"/>
                </a:cubicBezTo>
                <a:lnTo>
                  <a:pt x="3932" y="23405"/>
                </a:lnTo>
                <a:cubicBezTo>
                  <a:pt x="3932" y="23405"/>
                  <a:pt x="3874" y="23405"/>
                  <a:pt x="3874" y="23405"/>
                </a:cubicBezTo>
                <a:lnTo>
                  <a:pt x="3874" y="43200"/>
                </a:lnTo>
                <a:lnTo>
                  <a:pt x="43200" y="43200"/>
                </a:lnTo>
                <a:lnTo>
                  <a:pt x="43200" y="0"/>
                </a:lnTo>
                <a:lnTo>
                  <a:pt x="3874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1" name="Shape 1102" hidden="0"/>
          <p:cNvSpPr>
            <a:spLocks noChangeArrowheads="1" noGrp="1"/>
          </p:cNvSpPr>
          <p:nvPr isPhoto="0" userDrawn="1"/>
        </p:nvSpPr>
        <p:spPr bwMode="auto">
          <a:xfrm>
            <a:off x="8400255" y="3356809"/>
            <a:ext cx="190499" cy="14524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0"/>
                </a:moveTo>
                <a:lnTo>
                  <a:pt x="43200" y="43200"/>
                </a:lnTo>
                <a:lnTo>
                  <a:pt x="0" y="21623"/>
                </a:lnTo>
                <a:lnTo>
                  <a:pt x="43200" y="0"/>
                </a:lnTo>
              </a:path>
            </a:pathLst>
          </a:custGeom>
          <a:solidFill>
            <a:srgbClr val="FFFFFF"/>
          </a:solidFill>
          <a:ln w="9524" cap="rnd">
            <a:solidFill>
              <a:srgbClr val="000000"/>
            </a:solidFill>
            <a:bevel/>
            <a:headEnd/>
            <a:tailEnd/>
          </a:ln>
        </p:spPr>
      </p:sp>
      <p:sp>
        <p:nvSpPr>
          <p:cNvPr id="19" name="Text Placeholder 4" hidden="0"/>
          <p:cNvSpPr>
            <a:spLocks noGrp="1"/>
          </p:cNvSpPr>
          <p:nvPr isPhoto="0" userDrawn="0">
            <p:ph type="subTitle" idx="1" hasCustomPrompt="1"/>
          </p:nvPr>
        </p:nvSpPr>
        <p:spPr bwMode="auto">
          <a:xfrm>
            <a:off x="8881393" y="2597939"/>
            <a:ext cx="2974883" cy="166158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171450" indent="-171450" algn="l">
              <a:buFont typeface="Arial"/>
              <a:buChar char="•"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23395" y="2569090"/>
            <a:ext cx="7383251" cy="165402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1" name="Дата 10" hidden="0"/>
          <p:cNvSpPr>
            <a:spLocks noGrp="1"/>
          </p:cNvSpPr>
          <p:nvPr isPhoto="0" userDrawn="0">
            <p:ph type="dt" sz="half" idx="15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12" name="Нижний колонтитул 11" hidden="0"/>
          <p:cNvSpPr>
            <a:spLocks noGrp="1"/>
          </p:cNvSpPr>
          <p:nvPr isPhoto="0" userDrawn="0">
            <p:ph type="ftr" sz="quarter" idx="16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Номер слайда 12" hidden="0"/>
          <p:cNvSpPr>
            <a:spLocks noGrp="1"/>
          </p:cNvSpPr>
          <p:nvPr isPhoto="0" userDrawn="0">
            <p:ph type="sldNum" sz="quarter" idx="17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x" userDrawn="1">
  <p:cSld name="Title and Vertical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itleAndTx" userDrawn="1">
  <p:cSld name="Vertical Title an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839199" y="274642"/>
            <a:ext cx="2743200" cy="5835649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609599" y="274642"/>
            <a:ext cx="8026399" cy="5835649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Title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secHead" userDrawn="1">
  <p:cSld name="Section Header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963083" y="4406904"/>
            <a:ext cx="10363199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963083" y="2906717"/>
            <a:ext cx="10363199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wo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15413" y="1595438"/>
            <a:ext cx="5178986" cy="45148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97599" y="1595438"/>
            <a:ext cx="5178986" cy="45148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  <p:sp>
        <p:nvSpPr>
          <p:cNvPr id="8" name="Заголовок 7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TxTwoObj" userDrawn="1">
  <p:cSld name="Comparis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15413" y="1535113"/>
            <a:ext cx="5181103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15413" y="2174874"/>
            <a:ext cx="518110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93377" y="1535113"/>
            <a:ext cx="5183210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93377" y="2174874"/>
            <a:ext cx="518321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  <p:sp>
        <p:nvSpPr>
          <p:cNvPr id="10" name="Заголовок 9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Blank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Tx" userDrawn="1">
  <p:cSld name="Content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09610" y="273054"/>
            <a:ext cx="4011084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4766732" y="273050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60961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picTx" userDrawn="1">
  <p:cSld name="Picture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15413" y="4800603"/>
            <a:ext cx="1056117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815413" y="612778"/>
            <a:ext cx="10561173" cy="41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15413" y="5367337"/>
            <a:ext cx="1056117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100" hidden="0"/>
          <p:cNvSpPr>
            <a:spLocks noChangeArrowheads="1" noGrp="1"/>
          </p:cNvSpPr>
          <p:nvPr isPhoto="0" userDrawn="1"/>
        </p:nvSpPr>
        <p:spPr bwMode="auto">
          <a:xfrm>
            <a:off x="3669" y="270"/>
            <a:ext cx="12184661" cy="6857460"/>
          </a:xfrm>
          <a:custGeom>
            <a:avLst/>
            <a:gdLst>
              <a:gd name="connsiteX0" fmla="*/ 43199 w 43199"/>
              <a:gd name="connsiteY0" fmla="*/ 23405 h 43200"/>
              <a:gd name="connsiteX1" fmla="*/ 43199 w 43199"/>
              <a:gd name="connsiteY1" fmla="*/ 23405 h 43200"/>
              <a:gd name="connsiteX2" fmla="*/ 41239 w 43199"/>
              <a:gd name="connsiteY2" fmla="*/ 21600 h 43200"/>
              <a:gd name="connsiteX3" fmla="*/ 43199 w 43199"/>
              <a:gd name="connsiteY3" fmla="*/ 19794 h 43200"/>
              <a:gd name="connsiteX4" fmla="*/ 43199 w 43199"/>
              <a:gd name="connsiteY4" fmla="*/ 19794 h 43200"/>
              <a:gd name="connsiteX5" fmla="*/ 43174 w 43199"/>
              <a:gd name="connsiteY5" fmla="*/ 19794 h 43200"/>
              <a:gd name="connsiteX6" fmla="*/ 43174 w 43199"/>
              <a:gd name="connsiteY6" fmla="*/ 0 h 43200"/>
              <a:gd name="connsiteX7" fmla="*/ 0 w 43199"/>
              <a:gd name="connsiteY7" fmla="*/ 0 h 43200"/>
              <a:gd name="connsiteX8" fmla="*/ 0 w 43199"/>
              <a:gd name="connsiteY8" fmla="*/ 43200 h 43200"/>
              <a:gd name="connsiteX9" fmla="*/ 43174 w 43199"/>
              <a:gd name="connsiteY9" fmla="*/ 43200 h 43200"/>
              <a:gd name="connsiteX10" fmla="*/ 43174 w 43199"/>
              <a:gd name="connsiteY10" fmla="*/ 23405 h 43200"/>
              <a:gd name="connsiteX11" fmla="*/ 43174 w 43199"/>
              <a:gd name="connsiteY11" fmla="*/ 23405 h 43200"/>
              <a:gd name="connsiteX12" fmla="*/ 43199 w 43199"/>
              <a:gd name="connsiteY12" fmla="*/ 23405 h 43200"/>
              <a:gd name="connsiteX0" fmla="*/ 43199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19794 h 43200"/>
              <a:gd name="connsiteX5" fmla="*/ 43174 w 43199"/>
              <a:gd name="connsiteY5" fmla="*/ 0 h 43200"/>
              <a:gd name="connsiteX6" fmla="*/ 0 w 43199"/>
              <a:gd name="connsiteY6" fmla="*/ 0 h 43200"/>
              <a:gd name="connsiteX7" fmla="*/ 0 w 43199"/>
              <a:gd name="connsiteY7" fmla="*/ 43200 h 43200"/>
              <a:gd name="connsiteX8" fmla="*/ 43174 w 43199"/>
              <a:gd name="connsiteY8" fmla="*/ 43200 h 43200"/>
              <a:gd name="connsiteX9" fmla="*/ 43174 w 43199"/>
              <a:gd name="connsiteY9" fmla="*/ 23405 h 43200"/>
              <a:gd name="connsiteX10" fmla="*/ 43174 w 43199"/>
              <a:gd name="connsiteY10" fmla="*/ 23405 h 43200"/>
              <a:gd name="connsiteX11" fmla="*/ 43199 w 43199"/>
              <a:gd name="connsiteY11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19794 h 43200"/>
              <a:gd name="connsiteX5" fmla="*/ 43174 w 43199"/>
              <a:gd name="connsiteY5" fmla="*/ 0 h 43200"/>
              <a:gd name="connsiteX6" fmla="*/ 0 w 43199"/>
              <a:gd name="connsiteY6" fmla="*/ 0 h 43200"/>
              <a:gd name="connsiteX7" fmla="*/ 0 w 43199"/>
              <a:gd name="connsiteY7" fmla="*/ 43200 h 43200"/>
              <a:gd name="connsiteX8" fmla="*/ 43174 w 43199"/>
              <a:gd name="connsiteY8" fmla="*/ 43200 h 43200"/>
              <a:gd name="connsiteX9" fmla="*/ 43174 w 43199"/>
              <a:gd name="connsiteY9" fmla="*/ 23405 h 43200"/>
              <a:gd name="connsiteX10" fmla="*/ 43174 w 43199"/>
              <a:gd name="connsiteY10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8" fmla="*/ 43174 w 43199"/>
              <a:gd name="connsiteY8" fmla="*/ 23405 h 43200"/>
              <a:gd name="connsiteX9" fmla="*/ 43174 w 43199"/>
              <a:gd name="connsiteY9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8" fmla="*/ 43174 w 43199"/>
              <a:gd name="connsiteY8" fmla="*/ 23405 h 43200"/>
              <a:gd name="connsiteX0" fmla="*/ 43174 w 43199"/>
              <a:gd name="connsiteY0" fmla="*/ 43200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0" fmla="*/ 43174 w 43199"/>
              <a:gd name="connsiteY0" fmla="*/ 43200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74 w 43199"/>
              <a:gd name="connsiteY3" fmla="*/ 0 h 43200"/>
              <a:gd name="connsiteX4" fmla="*/ 0 w 43199"/>
              <a:gd name="connsiteY4" fmla="*/ 0 h 43200"/>
              <a:gd name="connsiteX5" fmla="*/ 0 w 43199"/>
              <a:gd name="connsiteY5" fmla="*/ 43200 h 43200"/>
              <a:gd name="connsiteX6" fmla="*/ 43174 w 43199"/>
              <a:gd name="connsiteY6" fmla="*/ 43200 h 43200"/>
              <a:gd name="connsiteX0" fmla="*/ 43174 w 46380"/>
              <a:gd name="connsiteY0" fmla="*/ 43200 h 43200"/>
              <a:gd name="connsiteX1" fmla="*/ 43199 w 46380"/>
              <a:gd name="connsiteY1" fmla="*/ 19794 h 43200"/>
              <a:gd name="connsiteX2" fmla="*/ 43174 w 46380"/>
              <a:gd name="connsiteY2" fmla="*/ 0 h 43200"/>
              <a:gd name="connsiteX3" fmla="*/ 0 w 46380"/>
              <a:gd name="connsiteY3" fmla="*/ 0 h 43200"/>
              <a:gd name="connsiteX4" fmla="*/ 0 w 46380"/>
              <a:gd name="connsiteY4" fmla="*/ 43200 h 43200"/>
              <a:gd name="connsiteX5" fmla="*/ 43174 w 46380"/>
              <a:gd name="connsiteY5" fmla="*/ 43200 h 43200"/>
              <a:gd name="connsiteX0" fmla="*/ 43174 w 43199"/>
              <a:gd name="connsiteY0" fmla="*/ 43200 h 43200"/>
              <a:gd name="connsiteX1" fmla="*/ 43199 w 43199"/>
              <a:gd name="connsiteY1" fmla="*/ 19794 h 43200"/>
              <a:gd name="connsiteX2" fmla="*/ 43174 w 43199"/>
              <a:gd name="connsiteY2" fmla="*/ 0 h 43200"/>
              <a:gd name="connsiteX3" fmla="*/ 0 w 43199"/>
              <a:gd name="connsiteY3" fmla="*/ 0 h 43200"/>
              <a:gd name="connsiteX4" fmla="*/ 0 w 43199"/>
              <a:gd name="connsiteY4" fmla="*/ 43200 h 43200"/>
              <a:gd name="connsiteX5" fmla="*/ 43174 w 43199"/>
              <a:gd name="connsiteY5" fmla="*/ 43200 h 43200"/>
              <a:gd name="connsiteX0" fmla="*/ 43174 w 43174"/>
              <a:gd name="connsiteY0" fmla="*/ 43200 h 43200"/>
              <a:gd name="connsiteX1" fmla="*/ 43174 w 43174"/>
              <a:gd name="connsiteY1" fmla="*/ 0 h 43200"/>
              <a:gd name="connsiteX2" fmla="*/ 0 w 43174"/>
              <a:gd name="connsiteY2" fmla="*/ 0 h 43200"/>
              <a:gd name="connsiteX3" fmla="*/ 0 w 43174"/>
              <a:gd name="connsiteY3" fmla="*/ 43200 h 43200"/>
              <a:gd name="connsiteX4" fmla="*/ 43174 w 43174"/>
              <a:gd name="connsiteY4" fmla="*/ 43200 h 43200"/>
              <a:gd name="connsiteX0" fmla="*/ 43174 w 43174"/>
              <a:gd name="connsiteY0" fmla="*/ 43200 h 43200"/>
              <a:gd name="connsiteX1" fmla="*/ 43174 w 43174"/>
              <a:gd name="connsiteY1" fmla="*/ 0 h 43200"/>
              <a:gd name="connsiteX2" fmla="*/ 0 w 43174"/>
              <a:gd name="connsiteY2" fmla="*/ 0 h 43200"/>
              <a:gd name="connsiteX3" fmla="*/ 0 w 43174"/>
              <a:gd name="connsiteY3" fmla="*/ 43200 h 43200"/>
              <a:gd name="connsiteX4" fmla="*/ 43174 w 43174"/>
              <a:gd name="connsiteY4" fmla="*/ 43200 h 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74" h="43200" fill="norm" stroke="0" extrusionOk="0">
                <a:moveTo>
                  <a:pt x="43174" y="43200"/>
                </a:moveTo>
                <a:lnTo>
                  <a:pt x="43174" y="0"/>
                </a:lnTo>
                <a:lnTo>
                  <a:pt x="0" y="0"/>
                </a:lnTo>
                <a:lnTo>
                  <a:pt x="0" y="43200"/>
                </a:lnTo>
                <a:lnTo>
                  <a:pt x="43174" y="432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8" name="Shape 1103" hidden="0"/>
          <p:cNvSpPr>
            <a:spLocks noChangeArrowheads="1" noGrp="1"/>
          </p:cNvSpPr>
          <p:nvPr isPhoto="0" userDrawn="1"/>
        </p:nvSpPr>
        <p:spPr bwMode="auto">
          <a:xfrm>
            <a:off x="183165" y="101751"/>
            <a:ext cx="7789614" cy="585789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199" y="21599"/>
                </a:moveTo>
                <a:lnTo>
                  <a:pt x="43199" y="21599"/>
                </a:lnTo>
                <a:lnTo>
                  <a:pt x="43199" y="21599"/>
                </a:lnTo>
                <a:cubicBezTo>
                  <a:pt x="43199" y="21599"/>
                  <a:pt x="43199" y="21599"/>
                  <a:pt x="43199" y="21599"/>
                </a:cubicBezTo>
                <a:lnTo>
                  <a:pt x="43199" y="21599"/>
                </a:lnTo>
                <a:lnTo>
                  <a:pt x="43199" y="21599"/>
                </a:lnTo>
                <a:cubicBezTo>
                  <a:pt x="43199" y="33449"/>
                  <a:pt x="33448" y="43199"/>
                  <a:pt x="21600" y="43199"/>
                </a:cubicBezTo>
                <a:lnTo>
                  <a:pt x="21600" y="43199"/>
                </a:lnTo>
                <a:cubicBezTo>
                  <a:pt x="9749" y="43199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49" y="0"/>
                  <a:pt x="21600" y="0"/>
                </a:cubicBezTo>
                <a:lnTo>
                  <a:pt x="21600" y="0"/>
                </a:lnTo>
                <a:cubicBezTo>
                  <a:pt x="33448" y="0"/>
                  <a:pt x="43199" y="9750"/>
                  <a:pt x="43199" y="21599"/>
                </a:cubicBezTo>
              </a:path>
            </a:pathLst>
          </a:custGeom>
          <a:solidFill>
            <a:srgbClr val="FFFFFF">
              <a:alpha val="156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9" name="Shape 1104" hidden="0"/>
          <p:cNvSpPr>
            <a:spLocks noChangeArrowheads="1" noGrp="1"/>
          </p:cNvSpPr>
          <p:nvPr isPhoto="0" userDrawn="1"/>
        </p:nvSpPr>
        <p:spPr bwMode="auto">
          <a:xfrm>
            <a:off x="244971" y="130323"/>
            <a:ext cx="7610403" cy="572343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49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49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313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0" name="Shape 1105" hidden="0"/>
          <p:cNvSpPr>
            <a:spLocks noChangeArrowheads="1" noGrp="1"/>
          </p:cNvSpPr>
          <p:nvPr isPhoto="0" userDrawn="1"/>
        </p:nvSpPr>
        <p:spPr bwMode="auto">
          <a:xfrm>
            <a:off x="306493" y="159054"/>
            <a:ext cx="7431757" cy="558883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50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49" y="43200"/>
                  <a:pt x="0" y="33450"/>
                  <a:pt x="0" y="21599"/>
                </a:cubicBezTo>
                <a:lnTo>
                  <a:pt x="0" y="21599"/>
                </a:lnTo>
                <a:cubicBezTo>
                  <a:pt x="0" y="9750"/>
                  <a:pt x="9749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470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1" name="Shape 1106" hidden="0"/>
          <p:cNvSpPr>
            <a:spLocks noChangeArrowheads="1" noGrp="1"/>
          </p:cNvSpPr>
          <p:nvPr isPhoto="0" userDrawn="1"/>
        </p:nvSpPr>
        <p:spPr bwMode="auto">
          <a:xfrm>
            <a:off x="368021" y="187787"/>
            <a:ext cx="7252827" cy="545437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7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7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49"/>
                  <a:pt x="43200" y="21599"/>
                </a:cubicBezTo>
              </a:path>
            </a:pathLst>
          </a:custGeom>
          <a:solidFill>
            <a:srgbClr val="FFFFFF">
              <a:alpha val="627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2" name="Shape 1107" hidden="0"/>
          <p:cNvSpPr>
            <a:spLocks noChangeArrowheads="1" noGrp="1"/>
          </p:cNvSpPr>
          <p:nvPr isPhoto="0" userDrawn="1"/>
        </p:nvSpPr>
        <p:spPr bwMode="auto">
          <a:xfrm>
            <a:off x="429541" y="216360"/>
            <a:ext cx="7074181" cy="531992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8"/>
                  <a:pt x="33448" y="43200"/>
                  <a:pt x="21600" y="43200"/>
                </a:cubicBezTo>
                <a:lnTo>
                  <a:pt x="21600" y="43200"/>
                </a:lnTo>
                <a:cubicBezTo>
                  <a:pt x="9751" y="43200"/>
                  <a:pt x="0" y="33448"/>
                  <a:pt x="0" y="21599"/>
                </a:cubicBezTo>
                <a:lnTo>
                  <a:pt x="0" y="21599"/>
                </a:lnTo>
                <a:cubicBezTo>
                  <a:pt x="0" y="9751"/>
                  <a:pt x="9751" y="0"/>
                  <a:pt x="21600" y="0"/>
                </a:cubicBezTo>
                <a:lnTo>
                  <a:pt x="21600" y="0"/>
                </a:lnTo>
                <a:cubicBezTo>
                  <a:pt x="33448" y="0"/>
                  <a:pt x="43200" y="9751"/>
                  <a:pt x="43200" y="21599"/>
                </a:cubicBezTo>
              </a:path>
            </a:pathLst>
          </a:custGeom>
          <a:solidFill>
            <a:srgbClr val="FFFFFF">
              <a:alpha val="7843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3" name="Shape 1108" hidden="0"/>
          <p:cNvSpPr>
            <a:spLocks noChangeArrowheads="1" noGrp="1"/>
          </p:cNvSpPr>
          <p:nvPr isPhoto="0" userDrawn="1"/>
        </p:nvSpPr>
        <p:spPr bwMode="auto">
          <a:xfrm>
            <a:off x="491347" y="245090"/>
            <a:ext cx="6894970" cy="518531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9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9" y="0"/>
                </a:cubicBezTo>
                <a:lnTo>
                  <a:pt x="21599" y="0"/>
                </a:lnTo>
                <a:cubicBezTo>
                  <a:pt x="33449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9411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4" name="Shape 1109" hidden="0"/>
          <p:cNvSpPr>
            <a:spLocks noChangeArrowheads="1" noGrp="1"/>
          </p:cNvSpPr>
          <p:nvPr isPhoto="0" userDrawn="1"/>
        </p:nvSpPr>
        <p:spPr bwMode="auto">
          <a:xfrm>
            <a:off x="552877" y="273821"/>
            <a:ext cx="6716041" cy="505071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8"/>
                  <a:pt x="33449" y="43199"/>
                  <a:pt x="21600" y="43199"/>
                </a:cubicBezTo>
                <a:lnTo>
                  <a:pt x="21600" y="43199"/>
                </a:lnTo>
                <a:cubicBezTo>
                  <a:pt x="9750" y="43199"/>
                  <a:pt x="0" y="33448"/>
                  <a:pt x="0" y="21600"/>
                </a:cubicBezTo>
                <a:lnTo>
                  <a:pt x="0" y="21600"/>
                </a:lnTo>
                <a:cubicBezTo>
                  <a:pt x="0" y="9748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200" y="9748"/>
                  <a:pt x="43200" y="21600"/>
                </a:cubicBezTo>
              </a:path>
            </a:pathLst>
          </a:custGeom>
          <a:solidFill>
            <a:srgbClr val="FFFFFF">
              <a:alpha val="1098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5" name="Shape 1110" hidden="0"/>
          <p:cNvSpPr>
            <a:spLocks noChangeArrowheads="1" noGrp="1"/>
          </p:cNvSpPr>
          <p:nvPr isPhoto="0" userDrawn="1"/>
        </p:nvSpPr>
        <p:spPr bwMode="auto">
          <a:xfrm>
            <a:off x="614397" y="302395"/>
            <a:ext cx="6537394" cy="491625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199" y="21600"/>
                </a:moveTo>
                <a:lnTo>
                  <a:pt x="43199" y="21600"/>
                </a:lnTo>
                <a:lnTo>
                  <a:pt x="43199" y="21600"/>
                </a:lnTo>
                <a:cubicBezTo>
                  <a:pt x="43199" y="21600"/>
                  <a:pt x="43199" y="21600"/>
                  <a:pt x="43199" y="21600"/>
                </a:cubicBezTo>
                <a:lnTo>
                  <a:pt x="43199" y="21600"/>
                </a:lnTo>
                <a:lnTo>
                  <a:pt x="43199" y="21600"/>
                </a:lnTo>
                <a:cubicBezTo>
                  <a:pt x="43199" y="33449"/>
                  <a:pt x="33449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199" y="9751"/>
                  <a:pt x="43199" y="21600"/>
                </a:cubicBezTo>
              </a:path>
            </a:pathLst>
          </a:custGeom>
          <a:solidFill>
            <a:srgbClr val="FFFFFF">
              <a:alpha val="1254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6" name="Shape 1111" hidden="0"/>
          <p:cNvSpPr>
            <a:spLocks noChangeArrowheads="1" noGrp="1"/>
          </p:cNvSpPr>
          <p:nvPr isPhoto="0" userDrawn="1"/>
        </p:nvSpPr>
        <p:spPr bwMode="auto">
          <a:xfrm>
            <a:off x="676203" y="331128"/>
            <a:ext cx="6358183" cy="478165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199" y="21600"/>
                </a:moveTo>
                <a:lnTo>
                  <a:pt x="43199" y="21600"/>
                </a:lnTo>
                <a:lnTo>
                  <a:pt x="43199" y="21600"/>
                </a:lnTo>
                <a:cubicBezTo>
                  <a:pt x="43199" y="21600"/>
                  <a:pt x="43199" y="21600"/>
                  <a:pt x="43199" y="21600"/>
                </a:cubicBezTo>
                <a:lnTo>
                  <a:pt x="43199" y="21600"/>
                </a:lnTo>
                <a:lnTo>
                  <a:pt x="43199" y="21600"/>
                </a:lnTo>
                <a:cubicBezTo>
                  <a:pt x="43199" y="33449"/>
                  <a:pt x="33449" y="43199"/>
                  <a:pt x="21598" y="43199"/>
                </a:cubicBezTo>
                <a:lnTo>
                  <a:pt x="21598" y="43199"/>
                </a:lnTo>
                <a:cubicBezTo>
                  <a:pt x="9750" y="43199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8" y="0"/>
                </a:cubicBezTo>
                <a:lnTo>
                  <a:pt x="21598" y="0"/>
                </a:lnTo>
                <a:cubicBezTo>
                  <a:pt x="33449" y="0"/>
                  <a:pt x="43199" y="9750"/>
                  <a:pt x="43199" y="21600"/>
                </a:cubicBezTo>
              </a:path>
            </a:pathLst>
          </a:custGeom>
          <a:solidFill>
            <a:srgbClr val="FFFFFF">
              <a:alpha val="1411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7" name="Shape 1112" hidden="0"/>
          <p:cNvSpPr>
            <a:spLocks noChangeArrowheads="1" noGrp="1"/>
          </p:cNvSpPr>
          <p:nvPr isPhoto="0" userDrawn="1"/>
        </p:nvSpPr>
        <p:spPr bwMode="auto">
          <a:xfrm>
            <a:off x="737731" y="359857"/>
            <a:ext cx="6179254" cy="464703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8" y="43199"/>
                  <a:pt x="21599" y="43199"/>
                </a:cubicBezTo>
                <a:lnTo>
                  <a:pt x="21599" y="43199"/>
                </a:lnTo>
                <a:cubicBezTo>
                  <a:pt x="9750" y="43199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50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1"/>
                  <a:pt x="43200" y="21599"/>
                </a:cubicBezTo>
              </a:path>
            </a:pathLst>
          </a:custGeom>
          <a:solidFill>
            <a:srgbClr val="FFFFFF">
              <a:alpha val="15686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8" name="Shape 1113" hidden="0"/>
          <p:cNvSpPr>
            <a:spLocks noChangeArrowheads="1" noGrp="1"/>
          </p:cNvSpPr>
          <p:nvPr isPhoto="0" userDrawn="1"/>
        </p:nvSpPr>
        <p:spPr bwMode="auto">
          <a:xfrm>
            <a:off x="799253" y="388590"/>
            <a:ext cx="6000607" cy="451243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49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200" y="9749"/>
                  <a:pt x="43200" y="21599"/>
                </a:cubicBezTo>
              </a:path>
            </a:pathLst>
          </a:custGeom>
          <a:solidFill>
            <a:srgbClr val="FFFFFF">
              <a:alpha val="1764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9" name="Shape 1114" hidden="0"/>
          <p:cNvSpPr>
            <a:spLocks noChangeArrowheads="1" noGrp="1"/>
          </p:cNvSpPr>
          <p:nvPr isPhoto="0" userDrawn="1"/>
        </p:nvSpPr>
        <p:spPr bwMode="auto">
          <a:xfrm>
            <a:off x="860777" y="417163"/>
            <a:ext cx="5821679" cy="437797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9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9" y="0"/>
                </a:cubicBezTo>
                <a:lnTo>
                  <a:pt x="21599" y="0"/>
                </a:lnTo>
                <a:cubicBezTo>
                  <a:pt x="33449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1921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0" name="Shape 1115" hidden="0"/>
          <p:cNvSpPr>
            <a:spLocks noChangeArrowheads="1" noGrp="1"/>
          </p:cNvSpPr>
          <p:nvPr isPhoto="0" userDrawn="1"/>
        </p:nvSpPr>
        <p:spPr bwMode="auto">
          <a:xfrm>
            <a:off x="922587" y="445894"/>
            <a:ext cx="5642750" cy="424352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48" y="43200"/>
                  <a:pt x="21600" y="43200"/>
                </a:cubicBezTo>
                <a:lnTo>
                  <a:pt x="21600" y="43200"/>
                </a:lnTo>
                <a:cubicBezTo>
                  <a:pt x="9748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48" y="0"/>
                  <a:pt x="21600" y="0"/>
                </a:cubicBezTo>
                <a:lnTo>
                  <a:pt x="21600" y="0"/>
                </a:lnTo>
                <a:cubicBezTo>
                  <a:pt x="33448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2078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1" name="Shape 1116" hidden="0"/>
          <p:cNvSpPr>
            <a:spLocks noChangeArrowheads="1" noGrp="1"/>
          </p:cNvSpPr>
          <p:nvPr isPhoto="0" userDrawn="1"/>
        </p:nvSpPr>
        <p:spPr bwMode="auto">
          <a:xfrm>
            <a:off x="984107" y="474624"/>
            <a:ext cx="5463821" cy="410891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199" y="21599"/>
                </a:moveTo>
                <a:lnTo>
                  <a:pt x="43199" y="21599"/>
                </a:lnTo>
                <a:lnTo>
                  <a:pt x="43199" y="21599"/>
                </a:lnTo>
                <a:cubicBezTo>
                  <a:pt x="43199" y="21599"/>
                  <a:pt x="43199" y="21599"/>
                  <a:pt x="43199" y="21599"/>
                </a:cubicBezTo>
                <a:lnTo>
                  <a:pt x="43199" y="21599"/>
                </a:lnTo>
                <a:lnTo>
                  <a:pt x="43199" y="21599"/>
                </a:lnTo>
                <a:cubicBezTo>
                  <a:pt x="43199" y="33448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8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599" y="0"/>
                </a:cubicBezTo>
                <a:lnTo>
                  <a:pt x="21599" y="0"/>
                </a:lnTo>
                <a:cubicBezTo>
                  <a:pt x="33448" y="0"/>
                  <a:pt x="43199" y="9749"/>
                  <a:pt x="43199" y="21599"/>
                </a:cubicBezTo>
              </a:path>
            </a:pathLst>
          </a:custGeom>
          <a:solidFill>
            <a:srgbClr val="FFFFFF">
              <a:alpha val="22352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2" name="Shape 1117" hidden="0"/>
          <p:cNvSpPr>
            <a:spLocks noChangeArrowheads="1" noGrp="1"/>
          </p:cNvSpPr>
          <p:nvPr isPhoto="0" userDrawn="1"/>
        </p:nvSpPr>
        <p:spPr bwMode="auto">
          <a:xfrm>
            <a:off x="1045632" y="503197"/>
            <a:ext cx="5284893" cy="397446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50" y="43200"/>
                  <a:pt x="21599" y="43200"/>
                </a:cubicBezTo>
                <a:lnTo>
                  <a:pt x="21599" y="43200"/>
                </a:lnTo>
                <a:cubicBezTo>
                  <a:pt x="9751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51" y="0"/>
                  <a:pt x="21599" y="0"/>
                </a:cubicBezTo>
                <a:lnTo>
                  <a:pt x="21599" y="0"/>
                </a:lnTo>
                <a:cubicBezTo>
                  <a:pt x="33450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23921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3" name="Shape 1118" hidden="0"/>
          <p:cNvSpPr>
            <a:spLocks noChangeArrowheads="1" noGrp="1"/>
          </p:cNvSpPr>
          <p:nvPr isPhoto="0" userDrawn="1"/>
        </p:nvSpPr>
        <p:spPr bwMode="auto">
          <a:xfrm>
            <a:off x="1107443" y="531930"/>
            <a:ext cx="5105963" cy="383985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49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49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2549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4" name="Shape 1119" hidden="0"/>
          <p:cNvSpPr>
            <a:spLocks noChangeArrowheads="1" noGrp="1"/>
          </p:cNvSpPr>
          <p:nvPr isPhoto="0" userDrawn="1"/>
        </p:nvSpPr>
        <p:spPr bwMode="auto">
          <a:xfrm>
            <a:off x="1168963" y="560659"/>
            <a:ext cx="4927034" cy="370525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8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49" y="43200"/>
                  <a:pt x="0" y="33448"/>
                  <a:pt x="0" y="21600"/>
                </a:cubicBezTo>
                <a:lnTo>
                  <a:pt x="0" y="21600"/>
                </a:lnTo>
                <a:cubicBezTo>
                  <a:pt x="0" y="9749"/>
                  <a:pt x="9749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49"/>
                  <a:pt x="43200" y="21600"/>
                </a:cubicBezTo>
              </a:path>
            </a:pathLst>
          </a:custGeom>
          <a:solidFill>
            <a:srgbClr val="FFFFFF">
              <a:alpha val="2705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5" name="Shape 1120" hidden="0"/>
          <p:cNvSpPr>
            <a:spLocks noChangeArrowheads="1" noGrp="1"/>
          </p:cNvSpPr>
          <p:nvPr isPhoto="0" userDrawn="1"/>
        </p:nvSpPr>
        <p:spPr bwMode="auto">
          <a:xfrm>
            <a:off x="2023254" y="5083093"/>
            <a:ext cx="1181945" cy="888929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34" y="0"/>
                  <a:pt x="43200" y="9673"/>
                  <a:pt x="43200" y="21599"/>
                </a:cubicBezTo>
                <a:lnTo>
                  <a:pt x="43200" y="21599"/>
                </a:lnTo>
                <a:cubicBezTo>
                  <a:pt x="43200" y="33533"/>
                  <a:pt x="33534" y="43200"/>
                  <a:pt x="21600" y="43200"/>
                </a:cubicBezTo>
                <a:lnTo>
                  <a:pt x="21600" y="43200"/>
                </a:lnTo>
                <a:cubicBezTo>
                  <a:pt x="9665" y="43200"/>
                  <a:pt x="0" y="33533"/>
                  <a:pt x="0" y="21599"/>
                </a:cubicBezTo>
                <a:lnTo>
                  <a:pt x="0" y="21599"/>
                </a:lnTo>
                <a:cubicBezTo>
                  <a:pt x="0" y="9673"/>
                  <a:pt x="9665" y="0"/>
                  <a:pt x="21600" y="0"/>
                </a:cubicBezTo>
                <a:close/>
              </a:path>
            </a:pathLst>
          </a:custGeom>
          <a:solidFill>
            <a:srgbClr val="FFFFFF">
              <a:alpha val="1176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6" name="Shape 1121" hidden="0"/>
          <p:cNvSpPr>
            <a:spLocks noChangeArrowheads="1" noGrp="1"/>
          </p:cNvSpPr>
          <p:nvPr isPhoto="0" userDrawn="1"/>
        </p:nvSpPr>
        <p:spPr bwMode="auto">
          <a:xfrm>
            <a:off x="2851007" y="4515765"/>
            <a:ext cx="1869157" cy="140562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596" y="0"/>
                </a:moveTo>
                <a:lnTo>
                  <a:pt x="21596" y="0"/>
                </a:lnTo>
                <a:cubicBezTo>
                  <a:pt x="33526" y="0"/>
                  <a:pt x="43200" y="9669"/>
                  <a:pt x="43200" y="21601"/>
                </a:cubicBezTo>
                <a:lnTo>
                  <a:pt x="43200" y="21601"/>
                </a:lnTo>
                <a:cubicBezTo>
                  <a:pt x="43200" y="33530"/>
                  <a:pt x="33526" y="43200"/>
                  <a:pt x="21596" y="43200"/>
                </a:cubicBezTo>
                <a:lnTo>
                  <a:pt x="21596" y="43200"/>
                </a:lnTo>
                <a:cubicBezTo>
                  <a:pt x="9673" y="43200"/>
                  <a:pt x="0" y="33530"/>
                  <a:pt x="0" y="21601"/>
                </a:cubicBezTo>
                <a:lnTo>
                  <a:pt x="0" y="21601"/>
                </a:lnTo>
                <a:cubicBezTo>
                  <a:pt x="0" y="9669"/>
                  <a:pt x="9673" y="0"/>
                  <a:pt x="21596" y="0"/>
                </a:cubicBezTo>
                <a:close/>
              </a:path>
            </a:pathLst>
          </a:custGeom>
          <a:solidFill>
            <a:srgbClr val="FFFFFF">
              <a:alpha val="1450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9" name="Shape 1124" hidden="0"/>
          <p:cNvSpPr>
            <a:spLocks noChangeArrowheads="1" noGrp="1"/>
          </p:cNvSpPr>
          <p:nvPr isPhoto="0" userDrawn="1"/>
        </p:nvSpPr>
        <p:spPr bwMode="auto">
          <a:xfrm>
            <a:off x="3037839" y="4457826"/>
            <a:ext cx="835941" cy="62875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30" y="0"/>
                  <a:pt x="43200" y="9672"/>
                  <a:pt x="43200" y="21604"/>
                </a:cubicBezTo>
                <a:lnTo>
                  <a:pt x="43200" y="21604"/>
                </a:lnTo>
                <a:cubicBezTo>
                  <a:pt x="43200" y="33525"/>
                  <a:pt x="33530" y="43200"/>
                  <a:pt x="21600" y="43200"/>
                </a:cubicBezTo>
                <a:lnTo>
                  <a:pt x="21600" y="43200"/>
                </a:lnTo>
                <a:cubicBezTo>
                  <a:pt x="9669" y="43200"/>
                  <a:pt x="0" y="33525"/>
                  <a:pt x="0" y="21604"/>
                </a:cubicBezTo>
                <a:lnTo>
                  <a:pt x="0" y="21604"/>
                </a:lnTo>
                <a:cubicBezTo>
                  <a:pt x="0" y="9672"/>
                  <a:pt x="9669" y="0"/>
                  <a:pt x="21600" y="0"/>
                </a:cubicBezTo>
                <a:close/>
              </a:path>
            </a:pathLst>
          </a:custGeom>
          <a:solidFill>
            <a:srgbClr val="FFFFFF">
              <a:alpha val="78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0" name="Shape 1125" hidden="0"/>
          <p:cNvSpPr>
            <a:spLocks noChangeArrowheads="1" noGrp="1"/>
          </p:cNvSpPr>
          <p:nvPr isPhoto="0" userDrawn="1"/>
        </p:nvSpPr>
        <p:spPr bwMode="auto">
          <a:xfrm>
            <a:off x="1015999" y="4613071"/>
            <a:ext cx="685800" cy="51557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599" y="0"/>
                </a:moveTo>
                <a:lnTo>
                  <a:pt x="21599" y="0"/>
                </a:lnTo>
                <a:cubicBezTo>
                  <a:pt x="33527" y="0"/>
                  <a:pt x="43200" y="9668"/>
                  <a:pt x="43200" y="21599"/>
                </a:cubicBezTo>
                <a:lnTo>
                  <a:pt x="43200" y="21599"/>
                </a:lnTo>
                <a:cubicBezTo>
                  <a:pt x="43200" y="33530"/>
                  <a:pt x="33527" y="43200"/>
                  <a:pt x="21599" y="43200"/>
                </a:cubicBezTo>
                <a:lnTo>
                  <a:pt x="21599" y="43200"/>
                </a:lnTo>
                <a:cubicBezTo>
                  <a:pt x="9671" y="43200"/>
                  <a:pt x="0" y="33530"/>
                  <a:pt x="0" y="21599"/>
                </a:cubicBezTo>
                <a:lnTo>
                  <a:pt x="0" y="21599"/>
                </a:lnTo>
                <a:cubicBezTo>
                  <a:pt x="0" y="9668"/>
                  <a:pt x="9671" y="0"/>
                  <a:pt x="21599" y="0"/>
                </a:cubicBezTo>
                <a:close/>
              </a:path>
            </a:pathLst>
          </a:custGeom>
          <a:solidFill>
            <a:srgbClr val="FFFFFF">
              <a:alpha val="4509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3" name="Shape 1138" hidden="0"/>
          <p:cNvSpPr>
            <a:spLocks noChangeArrowheads="1" noGrp="1"/>
          </p:cNvSpPr>
          <p:nvPr isPhoto="0" userDrawn="1"/>
        </p:nvSpPr>
        <p:spPr bwMode="auto">
          <a:xfrm>
            <a:off x="2311403" y="4372901"/>
            <a:ext cx="796430" cy="59891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25" y="0"/>
                  <a:pt x="43200" y="9675"/>
                  <a:pt x="43200" y="21594"/>
                </a:cubicBezTo>
                <a:lnTo>
                  <a:pt x="43200" y="21594"/>
                </a:lnTo>
                <a:cubicBezTo>
                  <a:pt x="43200" y="33524"/>
                  <a:pt x="33525" y="43200"/>
                  <a:pt x="21600" y="43200"/>
                </a:cubicBezTo>
                <a:lnTo>
                  <a:pt x="21600" y="43200"/>
                </a:lnTo>
                <a:cubicBezTo>
                  <a:pt x="9674" y="43200"/>
                  <a:pt x="0" y="33524"/>
                  <a:pt x="0" y="21594"/>
                </a:cubicBezTo>
                <a:lnTo>
                  <a:pt x="0" y="21594"/>
                </a:lnTo>
                <a:cubicBezTo>
                  <a:pt x="0" y="9675"/>
                  <a:pt x="9674" y="0"/>
                  <a:pt x="21600" y="0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4" name="Shape 1139" hidden="0"/>
          <p:cNvSpPr>
            <a:spLocks noChangeArrowheads="1" noGrp="1"/>
          </p:cNvSpPr>
          <p:nvPr isPhoto="0" userDrawn="1"/>
        </p:nvSpPr>
        <p:spPr bwMode="auto">
          <a:xfrm>
            <a:off x="1648462" y="4729109"/>
            <a:ext cx="755507" cy="56812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8" y="0"/>
                </a:moveTo>
                <a:lnTo>
                  <a:pt x="21608" y="0"/>
                </a:lnTo>
                <a:cubicBezTo>
                  <a:pt x="33533" y="0"/>
                  <a:pt x="43200" y="9668"/>
                  <a:pt x="43200" y="21593"/>
                </a:cubicBezTo>
                <a:lnTo>
                  <a:pt x="43200" y="21593"/>
                </a:lnTo>
                <a:cubicBezTo>
                  <a:pt x="43200" y="33519"/>
                  <a:pt x="33533" y="43200"/>
                  <a:pt x="21608" y="43200"/>
                </a:cubicBezTo>
                <a:lnTo>
                  <a:pt x="21608" y="43200"/>
                </a:lnTo>
                <a:cubicBezTo>
                  <a:pt x="9682" y="43200"/>
                  <a:pt x="0" y="33519"/>
                  <a:pt x="0" y="21593"/>
                </a:cubicBezTo>
                <a:lnTo>
                  <a:pt x="0" y="21593"/>
                </a:lnTo>
                <a:cubicBezTo>
                  <a:pt x="0" y="9668"/>
                  <a:pt x="9682" y="0"/>
                  <a:pt x="21608" y="0"/>
                </a:cubicBezTo>
                <a:close/>
              </a:path>
            </a:pathLst>
          </a:custGeom>
          <a:solidFill>
            <a:srgbClr val="FFFFFF">
              <a:alpha val="2470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5" name="Shape 1140" hidden="0"/>
          <p:cNvSpPr>
            <a:spLocks noChangeArrowheads="1" noGrp="1"/>
          </p:cNvSpPr>
          <p:nvPr isPhoto="0" userDrawn="1"/>
        </p:nvSpPr>
        <p:spPr bwMode="auto">
          <a:xfrm>
            <a:off x="1506501" y="5387076"/>
            <a:ext cx="753250" cy="566374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7" y="0"/>
                </a:moveTo>
                <a:lnTo>
                  <a:pt x="21607" y="0"/>
                </a:lnTo>
                <a:cubicBezTo>
                  <a:pt x="33536" y="0"/>
                  <a:pt x="43200" y="9673"/>
                  <a:pt x="43200" y="21599"/>
                </a:cubicBezTo>
                <a:lnTo>
                  <a:pt x="43200" y="21599"/>
                </a:lnTo>
                <a:cubicBezTo>
                  <a:pt x="43200" y="33526"/>
                  <a:pt x="33536" y="43200"/>
                  <a:pt x="21607" y="43200"/>
                </a:cubicBezTo>
                <a:lnTo>
                  <a:pt x="21607" y="43200"/>
                </a:lnTo>
                <a:cubicBezTo>
                  <a:pt x="9679" y="43200"/>
                  <a:pt x="0" y="33526"/>
                  <a:pt x="0" y="21599"/>
                </a:cubicBezTo>
                <a:lnTo>
                  <a:pt x="0" y="21599"/>
                </a:lnTo>
                <a:cubicBezTo>
                  <a:pt x="0" y="9673"/>
                  <a:pt x="9679" y="0"/>
                  <a:pt x="21607" y="0"/>
                </a:cubicBezTo>
                <a:close/>
              </a:path>
            </a:pathLst>
          </a:custGeom>
          <a:solidFill>
            <a:srgbClr val="FFFFFF">
              <a:alpha val="3254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6" name="Shape 1141" hidden="0"/>
          <p:cNvSpPr>
            <a:spLocks noChangeArrowheads="1" noGrp="1"/>
          </p:cNvSpPr>
          <p:nvPr isPhoto="0" userDrawn="1"/>
        </p:nvSpPr>
        <p:spPr bwMode="auto">
          <a:xfrm>
            <a:off x="2370101" y="5855034"/>
            <a:ext cx="893513" cy="67193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25" y="0"/>
                  <a:pt x="43200" y="9674"/>
                  <a:pt x="43200" y="21605"/>
                </a:cubicBezTo>
                <a:lnTo>
                  <a:pt x="43200" y="21605"/>
                </a:lnTo>
                <a:cubicBezTo>
                  <a:pt x="43200" y="33535"/>
                  <a:pt x="33525" y="43200"/>
                  <a:pt x="21600" y="43200"/>
                </a:cubicBezTo>
                <a:lnTo>
                  <a:pt x="21600" y="43200"/>
                </a:lnTo>
                <a:cubicBezTo>
                  <a:pt x="9674" y="43200"/>
                  <a:pt x="0" y="33535"/>
                  <a:pt x="0" y="21605"/>
                </a:cubicBezTo>
                <a:lnTo>
                  <a:pt x="0" y="21605"/>
                </a:lnTo>
                <a:cubicBezTo>
                  <a:pt x="0" y="9674"/>
                  <a:pt x="9674" y="0"/>
                  <a:pt x="21600" y="0"/>
                </a:cubicBezTo>
                <a:close/>
              </a:path>
            </a:pathLst>
          </a:custGeom>
          <a:solidFill>
            <a:srgbClr val="FFFFFF">
              <a:alpha val="705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7" name="Shape 1142" hidden="0"/>
          <p:cNvSpPr>
            <a:spLocks noChangeArrowheads="1" noGrp="1"/>
          </p:cNvSpPr>
          <p:nvPr isPhoto="0" userDrawn="1"/>
        </p:nvSpPr>
        <p:spPr bwMode="auto">
          <a:xfrm>
            <a:off x="2241977" y="6244482"/>
            <a:ext cx="688339" cy="51780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591" y="0"/>
                </a:moveTo>
                <a:lnTo>
                  <a:pt x="21591" y="0"/>
                </a:lnTo>
                <a:cubicBezTo>
                  <a:pt x="33528" y="0"/>
                  <a:pt x="43198" y="9667"/>
                  <a:pt x="43198" y="21600"/>
                </a:cubicBezTo>
                <a:lnTo>
                  <a:pt x="43198" y="21600"/>
                </a:lnTo>
                <a:cubicBezTo>
                  <a:pt x="43198" y="33519"/>
                  <a:pt x="33528" y="43200"/>
                  <a:pt x="21591" y="43200"/>
                </a:cubicBezTo>
                <a:lnTo>
                  <a:pt x="21591" y="43200"/>
                </a:lnTo>
                <a:cubicBezTo>
                  <a:pt x="9670" y="43200"/>
                  <a:pt x="0" y="33519"/>
                  <a:pt x="0" y="21600"/>
                </a:cubicBezTo>
                <a:lnTo>
                  <a:pt x="0" y="21600"/>
                </a:lnTo>
                <a:cubicBezTo>
                  <a:pt x="0" y="9667"/>
                  <a:pt x="9670" y="0"/>
                  <a:pt x="21591" y="0"/>
                </a:cubicBezTo>
                <a:close/>
              </a:path>
            </a:pathLst>
          </a:custGeom>
          <a:solidFill>
            <a:srgbClr val="FFFFFF">
              <a:alpha val="3097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8" name="Shape 1143" hidden="0"/>
          <p:cNvSpPr>
            <a:spLocks noChangeArrowheads="1" noGrp="1"/>
          </p:cNvSpPr>
          <p:nvPr isPhoto="0" userDrawn="1"/>
        </p:nvSpPr>
        <p:spPr bwMode="auto">
          <a:xfrm>
            <a:off x="3596920" y="5964721"/>
            <a:ext cx="726439" cy="546215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599" y="0"/>
                </a:moveTo>
                <a:lnTo>
                  <a:pt x="21599" y="0"/>
                </a:lnTo>
                <a:cubicBezTo>
                  <a:pt x="33531" y="0"/>
                  <a:pt x="43200" y="9666"/>
                  <a:pt x="43200" y="21605"/>
                </a:cubicBezTo>
                <a:lnTo>
                  <a:pt x="43200" y="21605"/>
                </a:lnTo>
                <a:cubicBezTo>
                  <a:pt x="43200" y="33533"/>
                  <a:pt x="33531" y="43200"/>
                  <a:pt x="21599" y="43200"/>
                </a:cubicBezTo>
                <a:lnTo>
                  <a:pt x="21599" y="43200"/>
                </a:lnTo>
                <a:cubicBezTo>
                  <a:pt x="9666" y="43200"/>
                  <a:pt x="0" y="33533"/>
                  <a:pt x="0" y="21605"/>
                </a:cubicBezTo>
                <a:lnTo>
                  <a:pt x="0" y="21605"/>
                </a:lnTo>
                <a:cubicBezTo>
                  <a:pt x="0" y="9666"/>
                  <a:pt x="9666" y="0"/>
                  <a:pt x="21599" y="0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9" name="Shape 1144" hidden="0"/>
          <p:cNvSpPr>
            <a:spLocks noChangeArrowheads="1" noGrp="1"/>
          </p:cNvSpPr>
          <p:nvPr isPhoto="0" userDrawn="1"/>
        </p:nvSpPr>
        <p:spPr bwMode="auto">
          <a:xfrm>
            <a:off x="3037843" y="5578669"/>
            <a:ext cx="977899" cy="73527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6" y="0"/>
                </a:moveTo>
                <a:lnTo>
                  <a:pt x="21606" y="0"/>
                </a:lnTo>
                <a:cubicBezTo>
                  <a:pt x="33524" y="0"/>
                  <a:pt x="43200" y="9671"/>
                  <a:pt x="43200" y="21599"/>
                </a:cubicBezTo>
                <a:lnTo>
                  <a:pt x="43200" y="21599"/>
                </a:lnTo>
                <a:cubicBezTo>
                  <a:pt x="43200" y="33528"/>
                  <a:pt x="33524" y="43200"/>
                  <a:pt x="21606" y="43200"/>
                </a:cubicBezTo>
                <a:lnTo>
                  <a:pt x="21606" y="43200"/>
                </a:lnTo>
                <a:cubicBezTo>
                  <a:pt x="9674" y="43200"/>
                  <a:pt x="0" y="33528"/>
                  <a:pt x="0" y="21599"/>
                </a:cubicBezTo>
                <a:lnTo>
                  <a:pt x="0" y="21599"/>
                </a:lnTo>
                <a:cubicBezTo>
                  <a:pt x="0" y="9671"/>
                  <a:pt x="9674" y="0"/>
                  <a:pt x="21606" y="0"/>
                </a:cubicBezTo>
                <a:close/>
              </a:path>
            </a:pathLst>
          </a:custGeom>
          <a:solidFill>
            <a:srgbClr val="FFFFFF">
              <a:alpha val="31372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2" name="Shape 1147" hidden="0"/>
          <p:cNvSpPr>
            <a:spLocks noChangeArrowheads="1" noGrp="1"/>
          </p:cNvSpPr>
          <p:nvPr isPhoto="0" userDrawn="1"/>
        </p:nvSpPr>
        <p:spPr bwMode="auto">
          <a:xfrm>
            <a:off x="2609712" y="36827"/>
            <a:ext cx="752403" cy="565898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41" y="0"/>
                  <a:pt x="43200" y="9670"/>
                  <a:pt x="43200" y="21593"/>
                </a:cubicBezTo>
                <a:lnTo>
                  <a:pt x="43200" y="21593"/>
                </a:lnTo>
                <a:cubicBezTo>
                  <a:pt x="43200" y="33529"/>
                  <a:pt x="33541" y="43200"/>
                  <a:pt x="21600" y="43200"/>
                </a:cubicBezTo>
                <a:lnTo>
                  <a:pt x="21600" y="43200"/>
                </a:lnTo>
                <a:cubicBezTo>
                  <a:pt x="9673" y="43200"/>
                  <a:pt x="0" y="33529"/>
                  <a:pt x="0" y="21593"/>
                </a:cubicBezTo>
                <a:lnTo>
                  <a:pt x="0" y="21593"/>
                </a:lnTo>
                <a:cubicBezTo>
                  <a:pt x="0" y="9670"/>
                  <a:pt x="9673" y="0"/>
                  <a:pt x="21600" y="0"/>
                </a:cubicBezTo>
                <a:close/>
              </a:path>
            </a:pathLst>
          </a:custGeom>
          <a:solidFill>
            <a:srgbClr val="FFFFFF">
              <a:alpha val="1450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3" name="Shape 1148" hidden="0"/>
          <p:cNvSpPr>
            <a:spLocks noChangeArrowheads="1" noGrp="1"/>
          </p:cNvSpPr>
          <p:nvPr isPhoto="0" userDrawn="1"/>
        </p:nvSpPr>
        <p:spPr bwMode="auto">
          <a:xfrm>
            <a:off x="2272174" y="35715"/>
            <a:ext cx="748734" cy="563041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08" y="0"/>
                </a:moveTo>
                <a:lnTo>
                  <a:pt x="21608" y="0"/>
                </a:lnTo>
                <a:cubicBezTo>
                  <a:pt x="33527" y="0"/>
                  <a:pt x="43200" y="9670"/>
                  <a:pt x="43200" y="21593"/>
                </a:cubicBezTo>
                <a:lnTo>
                  <a:pt x="43200" y="21593"/>
                </a:lnTo>
                <a:cubicBezTo>
                  <a:pt x="43200" y="33529"/>
                  <a:pt x="33527" y="43200"/>
                  <a:pt x="21608" y="43200"/>
                </a:cubicBezTo>
                <a:lnTo>
                  <a:pt x="21608" y="43200"/>
                </a:lnTo>
                <a:cubicBezTo>
                  <a:pt x="9672" y="43200"/>
                  <a:pt x="0" y="33529"/>
                  <a:pt x="0" y="21593"/>
                </a:cubicBezTo>
                <a:lnTo>
                  <a:pt x="0" y="21593"/>
                </a:lnTo>
                <a:cubicBezTo>
                  <a:pt x="0" y="9670"/>
                  <a:pt x="9672" y="0"/>
                  <a:pt x="21608" y="0"/>
                </a:cubicBezTo>
                <a:close/>
              </a:path>
            </a:pathLst>
          </a:custGeom>
          <a:solidFill>
            <a:srgbClr val="FFFFFF">
              <a:alpha val="1647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799253" y="1600203"/>
            <a:ext cx="10577333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15413" y="6356353"/>
            <a:ext cx="2844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184183-74E9-4393-9769-E1D9236041BE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4165599" y="6356353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87829" y="274638"/>
            <a:ext cx="105887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592277" y="6356353"/>
            <a:ext cx="2784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530004-958A-4E15-9840-E9741BECB0F3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 b="1">
          <a:solidFill>
            <a:schemeClr val="accent6">
              <a:lumMod val="50000"/>
            </a:schemeClr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599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sp-metod@yanao.ru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6.png"/><Relationship Id="rId8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8670667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593322" y="51815"/>
            <a:ext cx="7896895" cy="588076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0000" lnSpcReduction="2000"/>
          </a:bodyPr>
          <a:lstStyle/>
          <a:p>
            <a:pPr algn="ctr">
              <a:defRPr/>
            </a:pPr>
            <a:endParaRPr sz="2000">
              <a:latin typeface="PT Astra Serif"/>
              <a:cs typeface="PT Astra Serif"/>
            </a:endParaRPr>
          </a:p>
          <a:p>
            <a:pPr algn="ctr">
              <a:defRPr/>
            </a:pPr>
            <a:r>
              <a:rPr sz="1800" b="0">
                <a:solidFill>
                  <a:schemeClr val="tx1"/>
                </a:solidFill>
                <a:latin typeface="PT Astra Serif"/>
              </a:rPr>
              <a:t>РЕГИОНАЛЬНАЯ ПРАКТИКО-ОРИЕНТИРОВАННАЯ СИСТЕМА </a:t>
            </a:r>
            <a:br>
              <a:rPr sz="1800" b="0">
                <a:solidFill>
                  <a:schemeClr val="tx1"/>
                </a:solidFill>
                <a:latin typeface="PT Astra Serif"/>
              </a:rPr>
            </a:br>
            <a:r>
              <a:rPr sz="1800" b="0">
                <a:solidFill>
                  <a:schemeClr val="tx1"/>
                </a:solidFill>
                <a:latin typeface="PT Astra Serif"/>
              </a:rPr>
              <a:t>«МЕТОДИЧЕСКИЙ КВАНТОРИУМ»</a:t>
            </a:r>
            <a:endParaRPr sz="1800" b="0">
              <a:solidFill>
                <a:schemeClr val="tx1"/>
              </a:solidFill>
              <a:latin typeface="PT Astra Serif"/>
              <a:cs typeface="PT Astra Serif"/>
            </a:endParaRPr>
          </a:p>
        </p:txBody>
      </p:sp>
      <p:sp>
        <p:nvSpPr>
          <p:cNvPr id="492599799" name="Прямоугольник 1" hidden="0"/>
          <p:cNvSpPr/>
          <p:nvPr isPhoto="0" userDrawn="0"/>
        </p:nvSpPr>
        <p:spPr bwMode="auto">
          <a:xfrm flipH="0" flipV="0">
            <a:off x="6612960" y="2416055"/>
            <a:ext cx="4133808" cy="396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002060"/>
                </a:solidFill>
                <a:latin typeface="PT Astra Serif"/>
                <a:ea typeface="Book Antiqua"/>
                <a:cs typeface="PT Astra Serif"/>
              </a:rPr>
              <a:t>«Методический  </a:t>
            </a:r>
            <a:r>
              <a:rPr lang="ru-RU" sz="2000" b="1">
                <a:solidFill>
                  <a:schemeClr val="bg1"/>
                </a:solidFill>
                <a:latin typeface="PT Astra Serif"/>
                <a:ea typeface="Book Antiqua"/>
                <a:cs typeface="PT Astra Serif"/>
              </a:rPr>
              <a:t>Кванториум</a:t>
            </a:r>
            <a:r>
              <a:rPr lang="ru-RU" sz="2000" b="1">
                <a:solidFill>
                  <a:schemeClr val="bg1"/>
                </a:solidFill>
                <a:latin typeface="PT Astra Serif"/>
                <a:ea typeface="Book Antiqua"/>
                <a:cs typeface="PT Astra Serif"/>
              </a:rPr>
              <a:t>»</a:t>
            </a:r>
            <a:r>
              <a:rPr lang="ru-RU" sz="2000" b="1">
                <a:solidFill>
                  <a:srgbClr val="002060"/>
                </a:solidFill>
                <a:latin typeface="PT Astra Serif"/>
                <a:ea typeface="Book Antiqua"/>
                <a:cs typeface="PT Astra Serif"/>
              </a:rPr>
              <a:t> -</a:t>
            </a:r>
            <a:endParaRPr sz="2000" b="1">
              <a:latin typeface="PT Astra Serif"/>
              <a:cs typeface="PT Astra Serif"/>
            </a:endParaRPr>
          </a:p>
        </p:txBody>
      </p:sp>
      <p:sp>
        <p:nvSpPr>
          <p:cNvPr id="516150183" name=" 1448899675" hidden="0"/>
          <p:cNvSpPr/>
          <p:nvPr isPhoto="0" userDrawn="0"/>
        </p:nvSpPr>
        <p:spPr bwMode="auto">
          <a:xfrm flipH="0" flipV="0">
            <a:off x="6361695" y="2858635"/>
            <a:ext cx="5300618" cy="106683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 algn="just">
              <a:defRPr/>
            </a:pPr>
            <a:r>
              <a:rPr lang="ru-RU" sz="1600" b="0" i="0" u="none">
                <a:solidFill>
                  <a:srgbClr val="002060"/>
                </a:solidFill>
                <a:latin typeface="Book Antiqua"/>
                <a:ea typeface="Book Antiqua"/>
                <a:cs typeface="Book Antiqua"/>
              </a:rPr>
              <a:t>площадка повышения компетенций специалистов спортивной отрасли Ямала, объединяющая единомышленников, способных обеспечить методический прорыв в автономном </a:t>
            </a:r>
            <a:r>
              <a:rPr lang="ru-RU" sz="1600" b="0" i="0" u="none">
                <a:solidFill>
                  <a:srgbClr val="002060"/>
                </a:solidFill>
                <a:latin typeface="Book Antiqua"/>
                <a:ea typeface="Book Antiqua"/>
                <a:cs typeface="Book Antiqua"/>
              </a:rPr>
              <a:t>округе.</a:t>
            </a:r>
            <a:endParaRPr sz="1600" b="0" i="0" u="none">
              <a:solidFill>
                <a:srgbClr val="002060"/>
              </a:solidFill>
              <a:latin typeface="Book Antiqua"/>
              <a:ea typeface="Book Antiqua"/>
              <a:cs typeface="Book Antiqua"/>
            </a:endParaRPr>
          </a:p>
        </p:txBody>
      </p:sp>
      <p:grpSp>
        <p:nvGrpSpPr>
          <p:cNvPr id="556379312" name="Группа 2" hidden="0"/>
          <p:cNvGrpSpPr/>
          <p:nvPr isPhoto="0" userDrawn="0"/>
        </p:nvGrpSpPr>
        <p:grpSpPr bwMode="auto">
          <a:xfrm flipH="0" flipV="0">
            <a:off x="1113253" y="958939"/>
            <a:ext cx="5248441" cy="4613206"/>
            <a:chOff x="0" y="0"/>
            <a:chExt cx="5248441" cy="4613206"/>
          </a:xfrm>
        </p:grpSpPr>
        <p:pic>
          <p:nvPicPr>
            <p:cNvPr id="812731099" name="Рисунок 963822146" hidden="0"/>
            <p:cNvPicPr>
              <a:picLocks noChangeAspect="1"/>
            </p:cNvPicPr>
            <p:nvPr isPhoto="0" userDrawn="0"/>
          </p:nvPicPr>
          <p:blipFill>
            <a:blip r:embed="rId2"/>
            <a:srcRect l="33889" t="20492" r="35568" b="35940"/>
            <a:stretch/>
          </p:blipFill>
          <p:spPr bwMode="auto">
            <a:xfrm>
              <a:off x="0" y="0"/>
              <a:ext cx="5248441" cy="4613206"/>
            </a:xfrm>
            <a:prstGeom prst="flowChartAlternateProcess">
              <a:avLst/>
            </a:prstGeom>
          </p:spPr>
        </p:pic>
        <p:pic>
          <p:nvPicPr>
            <p:cNvPr id="7044624" name="Рисунок 1404738441" hidden="0"/>
            <p:cNvPicPr>
              <a:picLocks noChangeAspect="1"/>
            </p:cNvPicPr>
            <p:nvPr isPhoto="0" userDrawn="0"/>
          </p:nvPicPr>
          <p:blipFill>
            <a:blip r:embed="rId3"/>
            <a:srcRect l="30940" t="11091" r="29128" b="49368"/>
            <a:stretch/>
          </p:blipFill>
          <p:spPr bwMode="auto">
            <a:xfrm>
              <a:off x="1758889" y="1513026"/>
              <a:ext cx="1730652" cy="1587143"/>
            </a:xfrm>
            <a:prstGeom prst="ellipse">
              <a:avLst/>
            </a:prstGeom>
          </p:spPr>
        </p:pic>
        <p:pic>
          <p:nvPicPr>
            <p:cNvPr id="1499073649" name="Рисунок 279768717" hidden="0"/>
            <p:cNvPicPr>
              <a:picLocks noChangeAspect="1"/>
            </p:cNvPicPr>
            <p:nvPr isPhoto="0" userDrawn="0"/>
          </p:nvPicPr>
          <p:blipFill>
            <a:blip r:embed="rId4"/>
            <a:srcRect l="36941" t="47561" r="50978" b="39407"/>
            <a:stretch/>
          </p:blipFill>
          <p:spPr bwMode="auto">
            <a:xfrm>
              <a:off x="1065828" y="922797"/>
              <a:ext cx="973621" cy="922799"/>
            </a:xfrm>
            <a:prstGeom prst="ellipse">
              <a:avLst/>
            </a:prstGeom>
          </p:spPr>
        </p:pic>
        <p:pic>
          <p:nvPicPr>
            <p:cNvPr id="1926649568" name="Рисунок 279768717" hidden="0"/>
            <p:cNvPicPr>
              <a:picLocks noChangeAspect="1"/>
            </p:cNvPicPr>
            <p:nvPr isPhoto="0" userDrawn="0"/>
          </p:nvPicPr>
          <p:blipFill>
            <a:blip r:embed="rId4"/>
            <a:srcRect l="37679" t="60127" r="50749" b="23057"/>
            <a:stretch/>
          </p:blipFill>
          <p:spPr bwMode="auto">
            <a:xfrm>
              <a:off x="3188405" y="922797"/>
              <a:ext cx="1093755" cy="923457"/>
            </a:xfrm>
            <a:prstGeom prst="ellipse">
              <a:avLst/>
            </a:prstGeom>
          </p:spPr>
        </p:pic>
        <p:pic>
          <p:nvPicPr>
            <p:cNvPr id="1388758772" name="Рисунок 279768717" hidden="0"/>
            <p:cNvPicPr>
              <a:picLocks noChangeAspect="1"/>
            </p:cNvPicPr>
            <p:nvPr isPhoto="0" userDrawn="0"/>
          </p:nvPicPr>
          <p:blipFill>
            <a:blip r:embed="rId4"/>
            <a:srcRect l="10747" t="47332" r="77808" b="41513"/>
            <a:stretch/>
          </p:blipFill>
          <p:spPr bwMode="auto">
            <a:xfrm>
              <a:off x="3216331" y="2921658"/>
              <a:ext cx="1065826" cy="837031"/>
            </a:xfrm>
            <a:prstGeom prst="ellipse">
              <a:avLst/>
            </a:prstGeom>
          </p:spPr>
        </p:pic>
        <p:pic>
          <p:nvPicPr>
            <p:cNvPr id="1965078986" name="Рисунок 706100497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1065828" y="2921658"/>
              <a:ext cx="1012880" cy="805221"/>
            </a:xfrm>
            <a:prstGeom prst="ellipse">
              <a:avLst/>
            </a:prstGeom>
          </p:spPr>
        </p:pic>
      </p:grpSp>
      <p:sp>
        <p:nvSpPr>
          <p:cNvPr id="654282449" name="TextBox 849829777" hidden="0"/>
          <p:cNvSpPr txBox="1"/>
          <p:nvPr isPhoto="0" userDrawn="0"/>
        </p:nvSpPr>
        <p:spPr bwMode="auto">
          <a:xfrm flipH="0" flipV="0">
            <a:off x="300274" y="5952864"/>
            <a:ext cx="11485557" cy="6401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180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Годовая программа объединяет 3 группы специалистов с разным стажем работы и статусом занимаемой должности </a:t>
            </a:r>
            <a:endParaRPr sz="1800">
              <a:solidFill>
                <a:schemeClr val="tx1"/>
              </a:solidFill>
            </a:endParaRPr>
          </a:p>
        </p:txBody>
      </p:sp>
      <p:sp>
        <p:nvSpPr>
          <p:cNvPr id="1718941703" name="" hidden="0"/>
          <p:cNvSpPr/>
          <p:nvPr isPhoto="0" userDrawn="0"/>
        </p:nvSpPr>
        <p:spPr bwMode="auto">
          <a:xfrm flipH="0" flipV="0">
            <a:off x="7046334" y="4327563"/>
            <a:ext cx="108254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pic>
        <p:nvPicPr>
          <p:cNvPr id="1628945102" name="" hidden="0"/>
          <p:cNvPicPr>
            <a:picLocks noChangeAspect="1"/>
          </p:cNvPicPr>
          <p:nvPr isPhoto="0" userDrawn="0"/>
        </p:nvPicPr>
        <p:blipFill>
          <a:blip r:embed="rId6"/>
          <a:srcRect l="28233" t="30064" r="27950" b="11715"/>
          <a:stretch/>
        </p:blipFill>
        <p:spPr bwMode="auto">
          <a:xfrm flipH="0" flipV="0">
            <a:off x="9202474" y="121361"/>
            <a:ext cx="2404422" cy="1797059"/>
          </a:xfrm>
          <a:prstGeom prst="flowChartAlternateProcess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0990608" name="" hidden="0"/>
          <p:cNvSpPr/>
          <p:nvPr isPhoto="0" userDrawn="0"/>
        </p:nvSpPr>
        <p:spPr bwMode="auto">
          <a:xfrm flipH="0" flipV="0">
            <a:off x="6043644" y="3827793"/>
            <a:ext cx="22711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pic>
        <p:nvPicPr>
          <p:cNvPr id="1317428672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250657" y="-4452"/>
            <a:ext cx="10271484" cy="6847656"/>
          </a:xfrm>
          <a:prstGeom prst="rect">
            <a:avLst/>
          </a:prstGeom>
        </p:spPr>
      </p:pic>
      <p:sp>
        <p:nvSpPr>
          <p:cNvPr id="520018708" name="" hidden="0"/>
          <p:cNvSpPr/>
          <p:nvPr isPhoto="0" userDrawn="0"/>
        </p:nvSpPr>
        <p:spPr bwMode="auto">
          <a:xfrm flipH="0" flipV="0">
            <a:off x="241383" y="521269"/>
            <a:ext cx="6515008" cy="3383316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1800" b="1" i="0" u="none">
                <a:solidFill>
                  <a:srgbClr val="0070C0"/>
                </a:solidFill>
                <a:latin typeface="PT Astra Serif"/>
                <a:ea typeface="PT Astra Serif"/>
                <a:cs typeface="PT Astra Serif"/>
              </a:rPr>
              <a:t>«Личное совершенствование»</a:t>
            </a:r>
            <a:r>
              <a:rPr sz="1800" b="0" i="0" u="none">
                <a:solidFill>
                  <a:srgbClr val="000000"/>
                </a:solidFill>
                <a:latin typeface="PT Astra Serif"/>
                <a:ea typeface="PT Astra Serif"/>
                <a:cs typeface="PT Astra Serif"/>
              </a:rPr>
              <a:t> - делится своими лучшими советами о том, как повысить производительность и достичь совершенства в жизни.</a:t>
            </a:r>
            <a:endParaRPr sz="1800" b="0" i="0" u="none">
              <a:solidFill>
                <a:srgbClr val="000000"/>
              </a:solidFill>
              <a:latin typeface="PT Astra Serif"/>
              <a:ea typeface="PT Astra Serif"/>
              <a:cs typeface="PT Astra Serif"/>
            </a:endParaRPr>
          </a:p>
          <a:p>
            <a:pPr>
              <a:defRPr/>
            </a:pPr>
            <a:endParaRPr sz="1800" b="0" i="0" u="none">
              <a:solidFill>
                <a:srgbClr val="000000"/>
              </a:solidFill>
              <a:latin typeface="PT Astra Serif"/>
              <a:ea typeface="PT Astra Serif"/>
              <a:cs typeface="PT Astra Serif"/>
            </a:endParaRPr>
          </a:p>
          <a:p>
            <a:pPr>
              <a:defRPr/>
            </a:pPr>
            <a:r>
              <a:rPr sz="1800" b="0" i="0" u="none">
                <a:solidFill>
                  <a:srgbClr val="000000"/>
                </a:solidFill>
                <a:latin typeface="PT Astra Serif"/>
                <a:ea typeface="PT Astra Serif"/>
                <a:cs typeface="PT Astra Serif"/>
              </a:rPr>
              <a:t>Ты из тех, кому нравится расти? </a:t>
            </a:r>
            <a:endParaRPr sz="1800" b="0" i="0" u="none">
              <a:solidFill>
                <a:srgbClr val="000000"/>
              </a:solidFill>
              <a:latin typeface="PT Astra Serif"/>
              <a:ea typeface="PT Astra Serif"/>
              <a:cs typeface="PT Astra Serif"/>
            </a:endParaRPr>
          </a:p>
          <a:p>
            <a:pPr>
              <a:defRPr/>
            </a:pPr>
            <a:r>
              <a:rPr sz="1800" b="0" i="0" u="none">
                <a:solidFill>
                  <a:srgbClr val="000000"/>
                </a:solidFill>
                <a:latin typeface="PT Astra Serif"/>
                <a:ea typeface="PT Astra Serif"/>
                <a:cs typeface="PT Astra Serif"/>
              </a:rPr>
              <a:t>Постоянно ли ты стремишься к самосовершенствованию, и любыми необходимыми средствами?</a:t>
            </a:r>
            <a:endParaRPr sz="1800" b="0" i="0" u="none">
              <a:solidFill>
                <a:srgbClr val="000000"/>
              </a:solidFill>
              <a:latin typeface="PT Astra Serif"/>
              <a:ea typeface="PT Astra Serif"/>
              <a:cs typeface="PT Astra Serif"/>
            </a:endParaRPr>
          </a:p>
          <a:p>
            <a:pPr>
              <a:defRPr/>
            </a:pPr>
            <a:endParaRPr sz="1800" b="0" i="0" u="none">
              <a:solidFill>
                <a:srgbClr val="000000"/>
              </a:solidFill>
              <a:latin typeface="PT Astra Serif"/>
              <a:ea typeface="PT Astra Serif"/>
              <a:cs typeface="PT Astra Serif"/>
            </a:endParaRPr>
          </a:p>
          <a:p>
            <a:pPr>
              <a:defRPr/>
            </a:pPr>
            <a:r>
              <a:rPr sz="1800" b="0" i="0" u="none">
                <a:solidFill>
                  <a:srgbClr val="000000"/>
                </a:solidFill>
                <a:latin typeface="PT Astra Serif"/>
                <a:ea typeface="PT Astra Serif"/>
                <a:cs typeface="PT Astra Serif"/>
              </a:rPr>
              <a:t>В нас самих всегда есть что-то, и это то-что ты можешь улучшить. </a:t>
            </a:r>
            <a:endParaRPr sz="1800" b="0" i="0" u="none">
              <a:solidFill>
                <a:srgbClr val="000000"/>
              </a:solidFill>
              <a:latin typeface="PT Astra Serif"/>
              <a:ea typeface="PT Astra Serif"/>
              <a:cs typeface="PT Astra Serif"/>
            </a:endParaRPr>
          </a:p>
          <a:p>
            <a:pPr>
              <a:defRPr/>
            </a:pPr>
            <a:r>
              <a:rPr sz="1800" b="0" i="0" u="none">
                <a:solidFill>
                  <a:srgbClr val="000000"/>
                </a:solidFill>
                <a:latin typeface="PT Astra Serif"/>
                <a:ea typeface="PT Astra Serif"/>
                <a:cs typeface="PT Astra Serif"/>
              </a:rPr>
              <a:t>Человеческий потенциал безграничен, поэтому невозможно достичь точки полного отсутствия роста.</a:t>
            </a:r>
            <a:endParaRPr sz="1800" b="0" i="0" u="none">
              <a:solidFill>
                <a:srgbClr val="000000"/>
              </a:solidFill>
              <a:latin typeface="PT Astra Serif"/>
              <a:ea typeface="PT Astra Serif"/>
              <a:cs typeface="PT Astra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0">
              <a:schemeClr val="accent1"/>
            </a:gs>
            <a:gs pos="100000">
              <a:srgbClr val="FFFFFF"/>
            </a:gs>
          </a:gsLst>
          <a:lin ang="13500000" scaled="1"/>
        </a:gra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10978161" name="" hidden="0"/>
          <p:cNvPicPr>
            <a:picLocks noChangeAspect="1"/>
          </p:cNvPicPr>
          <p:nvPr isPhoto="0" userDrawn="0"/>
        </p:nvPicPr>
        <p:blipFill>
          <a:blip r:embed="rId2"/>
          <a:srcRect l="28233" t="30064" r="27950" b="11715"/>
          <a:stretch/>
        </p:blipFill>
        <p:spPr bwMode="auto">
          <a:xfrm flipH="0" flipV="0">
            <a:off x="9839079" y="92475"/>
            <a:ext cx="1381826" cy="1032772"/>
          </a:xfrm>
          <a:prstGeom prst="flowChartAlternateProcess">
            <a:avLst/>
          </a:prstGeom>
        </p:spPr>
      </p:pic>
      <p:sp>
        <p:nvSpPr>
          <p:cNvPr id="2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-54538" y="92475"/>
            <a:ext cx="8923907" cy="619588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0000" lnSpcReduction="2000"/>
          </a:bodyPr>
          <a:lstStyle/>
          <a:p>
            <a:pPr algn="ctr">
              <a:defRPr/>
            </a:pPr>
            <a:r>
              <a:rPr lang="ru-RU" sz="1800" b="0" i="0" u="none" strike="noStrike" cap="none" spc="0">
                <a:solidFill>
                  <a:schemeClr val="tx1"/>
                </a:solidFill>
                <a:latin typeface="PT Astra Serif"/>
                <a:ea typeface="+mj-ea"/>
                <a:cs typeface="PT Astra Serif"/>
              </a:rPr>
              <a:t>Г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PT Astra Serif"/>
                <a:ea typeface="Arial"/>
                <a:cs typeface="PT Astra Serif"/>
              </a:rPr>
              <a:t>О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PT Astra Serif"/>
                <a:ea typeface="Arial"/>
                <a:cs typeface="PT Astra Serif"/>
              </a:rPr>
              <a:t>СУДАРСТВЕННОЕ АВТОНОМНОЕ УЧРЕЖДЕНИЕ </a:t>
            </a:r>
            <a:br>
              <a:rPr lang="ru-RU" sz="1800" b="0" i="0" u="none" strike="noStrike" cap="none" spc="0">
                <a:solidFill>
                  <a:schemeClr val="tx1"/>
                </a:solidFill>
                <a:latin typeface="PT Astra Serif"/>
                <a:ea typeface="Arial"/>
                <a:cs typeface="PT Astra Serif"/>
              </a:rPr>
            </a:br>
            <a:r>
              <a:rPr lang="ru-RU" sz="1800" b="0" i="0" u="none" strike="noStrike" cap="none" spc="0">
                <a:solidFill>
                  <a:schemeClr val="tx1"/>
                </a:solidFill>
                <a:latin typeface="PT Astra Serif"/>
                <a:ea typeface="Arial"/>
                <a:cs typeface="PT Astra Serif"/>
              </a:rPr>
              <a:t>ЯМАЛО-НЕНЕЦКОГО АВТОНОМНОГО ОКРУГА 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PT Astra Serif"/>
                <a:ea typeface="Arial"/>
                <a:cs typeface="PT Astra Serif"/>
              </a:rPr>
              <a:t>«ЦЕНТР СПОРТИВНОЙ ПОДГОТОВКИ»</a:t>
            </a:r>
            <a:endParaRPr sz="1800">
              <a:latin typeface="PT Astra Serif"/>
              <a:cs typeface="PT Astra Serif"/>
            </a:endParaRPr>
          </a:p>
        </p:txBody>
      </p:sp>
      <p:pic>
        <p:nvPicPr>
          <p:cNvPr id="1028079717" name="Рисунок 3" hidden="0"/>
          <p:cNvPicPr>
            <a:picLocks noChangeAspect="1"/>
          </p:cNvPicPr>
          <p:nvPr isPhoto="0" userDrawn="0"/>
        </p:nvPicPr>
        <p:blipFill>
          <a:blip r:embed="rId3"/>
          <a:srcRect l="16460" t="25513" r="17870" b="28510"/>
          <a:stretch/>
        </p:blipFill>
        <p:spPr bwMode="auto">
          <a:xfrm flipH="0" flipV="0">
            <a:off x="282937" y="857066"/>
            <a:ext cx="7844282" cy="5486768"/>
          </a:xfrm>
          <a:prstGeom prst="flowChartAlternateProcess">
            <a:avLst/>
          </a:prstGeom>
        </p:spPr>
      </p:pic>
      <p:sp>
        <p:nvSpPr>
          <p:cNvPr id="39264344" name="" hidden="0"/>
          <p:cNvSpPr txBox="1"/>
          <p:nvPr isPhoto="0" userDrawn="0"/>
        </p:nvSpPr>
        <p:spPr bwMode="auto">
          <a:xfrm flipH="0" flipV="0">
            <a:off x="8776495" y="1570124"/>
            <a:ext cx="3265434" cy="438915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800" b="1">
                <a:solidFill>
                  <a:srgbClr val="CFCF17"/>
                </a:solidFill>
                <a:latin typeface="PT Astra Serif"/>
                <a:ea typeface="PT Astra Serif"/>
                <a:cs typeface="PT Astra Serif"/>
              </a:rPr>
              <a:t>   КВАНТ № 1</a:t>
            </a:r>
            <a:endParaRPr sz="2800" b="1">
              <a:solidFill>
                <a:srgbClr val="CFCF17"/>
              </a:solidFill>
              <a:latin typeface="PT Astra Serif"/>
              <a:ea typeface="PT Astra Serif"/>
              <a:cs typeface="PT Astra Serif"/>
            </a:endParaRPr>
          </a:p>
          <a:p>
            <a:pPr algn="ctr">
              <a:defRPr/>
            </a:pPr>
            <a:endParaRPr sz="2000" b="1">
              <a:solidFill>
                <a:srgbClr val="002060"/>
              </a:solidFill>
              <a:latin typeface="PT Astra Serif"/>
              <a:ea typeface="PT Astra Serif"/>
              <a:cs typeface="PT Astra Serif"/>
            </a:endParaRPr>
          </a:p>
          <a:p>
            <a:pPr algn="ctr">
              <a:defRPr/>
            </a:pPr>
            <a:r>
              <a:rPr sz="1800" b="1">
                <a:solidFill>
                  <a:srgbClr val="1B8F4F"/>
                </a:solidFill>
                <a:latin typeface="PT Astra Serif"/>
                <a:ea typeface="PT Astra Serif"/>
                <a:cs typeface="PT Astra Serif"/>
              </a:rPr>
              <a:t>ШКОЛА МОЛОДОГО</a:t>
            </a:r>
            <a:r>
              <a:rPr sz="2000" b="1">
                <a:solidFill>
                  <a:srgbClr val="1B8F4F"/>
                </a:solidFill>
                <a:latin typeface="PT Astra Serif"/>
                <a:ea typeface="PT Astra Serif"/>
                <a:cs typeface="PT Astra Serif"/>
              </a:rPr>
              <a:t> </a:t>
            </a:r>
            <a:r>
              <a:rPr sz="2800" b="1">
                <a:solidFill>
                  <a:srgbClr val="002060"/>
                </a:solidFill>
                <a:latin typeface="PT Astra Serif"/>
                <a:ea typeface="PT Astra Serif"/>
                <a:cs typeface="PT Astra Serif"/>
              </a:rPr>
              <a:t>МЕТОДИСТА</a:t>
            </a:r>
            <a:r>
              <a:rPr sz="2800" b="1">
                <a:solidFill>
                  <a:srgbClr val="002060"/>
                </a:solidFill>
                <a:latin typeface="PT Astra Serif"/>
                <a:ea typeface="PT Astra Serif"/>
                <a:cs typeface="PT Astra Serif"/>
              </a:rPr>
              <a:t> </a:t>
            </a:r>
            <a:endParaRPr sz="2800" b="1">
              <a:solidFill>
                <a:srgbClr val="002060"/>
              </a:solidFill>
              <a:latin typeface="PT Astra Serif"/>
              <a:ea typeface="PT Astra Serif"/>
              <a:cs typeface="PT Astra Serif"/>
            </a:endParaRPr>
          </a:p>
          <a:p>
            <a:pPr algn="ctr">
              <a:defRPr/>
            </a:pPr>
            <a:endParaRPr sz="2800" b="1">
              <a:solidFill>
                <a:srgbClr val="002060"/>
              </a:solidFill>
              <a:latin typeface="PT Astra Serif"/>
              <a:ea typeface="PT Astra Serif"/>
              <a:cs typeface="PT Astra Serif"/>
            </a:endParaRPr>
          </a:p>
          <a:p>
            <a:pPr algn="ctr">
              <a:defRPr/>
            </a:pPr>
            <a:r>
              <a:rPr sz="2000" b="0">
                <a:solidFill>
                  <a:srgbClr val="002060"/>
                </a:solidFill>
                <a:latin typeface="PT Astra Serif"/>
                <a:ea typeface="PT Astra Serif"/>
                <a:cs typeface="PT Astra Serif"/>
              </a:rPr>
              <a:t>– это площадка для получения профессиональных знаний, ориентированных на трудовые функции и действия инструктора-методиста</a:t>
            </a:r>
            <a:r>
              <a:rPr sz="2000" b="0">
                <a:solidFill>
                  <a:srgbClr val="002060"/>
                </a:solidFill>
                <a:latin typeface="PT Astra Serif"/>
                <a:ea typeface="PT Astra Serif"/>
                <a:cs typeface="PT Astra Serif"/>
              </a:rPr>
              <a:t>,  а также его адаптация в профессии</a:t>
            </a:r>
            <a:endParaRPr sz="2000" b="0">
              <a:solidFill>
                <a:srgbClr val="002060"/>
              </a:solidFill>
              <a:latin typeface="PT Astra Serif"/>
              <a:ea typeface="PT Astra Serif"/>
              <a:cs typeface="PT Astra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0691524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287621" y="101723"/>
            <a:ext cx="10768775" cy="944558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 lang="ru-RU" sz="2000" b="0" i="0" u="none" strike="noStrike" cap="none" spc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Региональный проект направлен на </a:t>
            </a:r>
            <a:br>
              <a:rPr lang="ru-RU" sz="2000" b="0" i="0" u="none" strike="noStrike" cap="none" spc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u-RU" sz="2000" b="0" i="0" u="none" strike="noStrike" cap="none" spc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развитие профессиональных компетенций специалистов, </a:t>
            </a:r>
            <a:br>
              <a:rPr lang="ru-RU" sz="2000" b="0" i="0" u="none" strike="noStrike" cap="none" spc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u-RU" sz="2000" b="0" i="0" u="none" strike="noStrike" cap="none" spc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работающих по методическому направлению</a:t>
            </a:r>
            <a:endParaRPr sz="2000" b="0">
              <a:solidFill>
                <a:schemeClr val="tx1"/>
              </a:solidFill>
            </a:endParaRPr>
          </a:p>
        </p:txBody>
      </p:sp>
      <p:pic>
        <p:nvPicPr>
          <p:cNvPr id="1155336704" name="Рисунок 3" hidden="0"/>
          <p:cNvPicPr>
            <a:picLocks noChangeAspect="1"/>
          </p:cNvPicPr>
          <p:nvPr isPhoto="0" userDrawn="0"/>
        </p:nvPicPr>
        <p:blipFill>
          <a:blip r:embed="rId2"/>
          <a:srcRect l="16460" t="25513" r="17870" b="28510"/>
          <a:stretch/>
        </p:blipFill>
        <p:spPr bwMode="auto">
          <a:xfrm flipH="0" flipV="0">
            <a:off x="172003" y="-3301"/>
            <a:ext cx="1650714" cy="1154610"/>
          </a:xfrm>
          <a:prstGeom prst="flowChartAlternateProcess">
            <a:avLst/>
          </a:prstGeom>
        </p:spPr>
      </p:pic>
      <p:sp>
        <p:nvSpPr>
          <p:cNvPr id="960593557" name="TextBox 4" hidden="0"/>
          <p:cNvSpPr txBox="1"/>
          <p:nvPr isPhoto="0" userDrawn="0"/>
        </p:nvSpPr>
        <p:spPr bwMode="auto">
          <a:xfrm flipH="0" flipV="0">
            <a:off x="1582281" y="1148005"/>
            <a:ext cx="9603717" cy="822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600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Работа строится по очно-заочной системе путем консультирования участников в очном режиме и/или в режиме онлайн посредством видеоконференции, проведение установочных, практических и обобщающих </a:t>
            </a:r>
            <a:r>
              <a:rPr lang="ru-RU" sz="1600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вебинаров</a:t>
            </a:r>
            <a:endParaRPr sz="1600">
              <a:solidFill>
                <a:schemeClr val="tx2">
                  <a:lumMod val="75000"/>
                </a:schemeClr>
              </a:solidFill>
              <a:latin typeface="PT Astra Serif"/>
              <a:cs typeface="PT Astra Serif"/>
            </a:endParaRPr>
          </a:p>
        </p:txBody>
      </p:sp>
      <p:pic>
        <p:nvPicPr>
          <p:cNvPr id="170004456" name="Рисунок 6" hidden="0"/>
          <p:cNvPicPr>
            <a:picLocks noChangeAspect="1"/>
          </p:cNvPicPr>
          <p:nvPr isPhoto="0" userDrawn="0"/>
        </p:nvPicPr>
        <p:blipFill>
          <a:blip r:embed="rId3"/>
          <a:srcRect l="0" t="25466" r="0" b="24069"/>
          <a:stretch/>
        </p:blipFill>
        <p:spPr bwMode="auto">
          <a:xfrm flipH="0" flipV="0">
            <a:off x="102668" y="1971000"/>
            <a:ext cx="5558880" cy="478897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47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/>
          </a:gradFill>
        </p:spPr>
      </p:pic>
      <p:sp>
        <p:nvSpPr>
          <p:cNvPr id="1192400108" name="TextBox 5" hidden="0"/>
          <p:cNvSpPr txBox="1"/>
          <p:nvPr isPhoto="0" userDrawn="0"/>
        </p:nvSpPr>
        <p:spPr bwMode="auto">
          <a:xfrm>
            <a:off x="5999087" y="2044981"/>
            <a:ext cx="5499072" cy="914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Д</a:t>
            </a:r>
            <a:r>
              <a:rPr lang="ru-RU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ля того, чтобы охватить весь автономный округ мы выстроили работу по административно-территориальному делению</a:t>
            </a:r>
            <a:endParaRPr>
              <a:solidFill>
                <a:schemeClr val="tx2">
                  <a:lumMod val="75000"/>
                </a:schemeClr>
              </a:solidFill>
              <a:latin typeface="PT Astra Serif"/>
              <a:cs typeface="PT Astra Serif"/>
            </a:endParaRPr>
          </a:p>
        </p:txBody>
      </p:sp>
      <p:sp>
        <p:nvSpPr>
          <p:cNvPr id="1815401702" name="TextBox 12" hidden="0"/>
          <p:cNvSpPr txBox="1"/>
          <p:nvPr isPhoto="0" userDrawn="0"/>
        </p:nvSpPr>
        <p:spPr bwMode="auto">
          <a:xfrm flipH="0" flipV="0">
            <a:off x="5901990" y="3051892"/>
            <a:ext cx="6093234" cy="31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rgbClr val="FF0000"/>
                </a:solidFill>
                <a:latin typeface="PT Astra Serif"/>
                <a:cs typeface="PT Astra Serif"/>
              </a:rPr>
              <a:t>2</a:t>
            </a:r>
            <a:r>
              <a:rPr lang="ru-RU">
                <a:solidFill>
                  <a:srgbClr val="FF0000"/>
                </a:solidFill>
                <a:latin typeface="PT Astra Serif"/>
                <a:cs typeface="PT Astra Serif"/>
              </a:rPr>
              <a:t>020 год:</a:t>
            </a:r>
            <a:r>
              <a:rPr lang="ru-RU">
                <a:latin typeface="PT Astra Serif"/>
                <a:cs typeface="PT Astra Serif"/>
              </a:rPr>
              <a:t> </a:t>
            </a:r>
            <a:r>
              <a:rPr lang="ru-RU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г.г</a:t>
            </a:r>
            <a:r>
              <a:rPr lang="ru-RU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. </a:t>
            </a:r>
            <a:r>
              <a:rPr lang="ru-RU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Губкинский</a:t>
            </a:r>
            <a:r>
              <a:rPr lang="ru-RU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, Муравленко, Ноябрьск, </a:t>
            </a:r>
            <a:r>
              <a:rPr lang="ru-RU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Пуровский</a:t>
            </a:r>
            <a:r>
              <a:rPr lang="ru-RU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 район </a:t>
            </a:r>
            <a:r>
              <a:rPr lang="ru-RU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(17 участников, 4 куратора)</a:t>
            </a:r>
            <a:endParaRPr>
              <a:solidFill>
                <a:schemeClr val="tx2">
                  <a:lumMod val="75000"/>
                </a:schemeClr>
              </a:solidFill>
              <a:latin typeface="PT Astra Serif"/>
              <a:cs typeface="PT Astra Serif"/>
            </a:endParaRPr>
          </a:p>
          <a:p>
            <a:pPr>
              <a:defRPr/>
            </a:pPr>
            <a:r>
              <a:rPr lang="ru-RU">
                <a:solidFill>
                  <a:srgbClr val="FF0000"/>
                </a:solidFill>
                <a:latin typeface="PT Astra Serif"/>
                <a:cs typeface="PT Astra Serif"/>
              </a:rPr>
              <a:t>2021 год:</a:t>
            </a:r>
            <a:r>
              <a:rPr lang="ru-RU">
                <a:latin typeface="PT Astra Serif"/>
                <a:cs typeface="PT Astra Serif"/>
              </a:rPr>
              <a:t> </a:t>
            </a:r>
            <a:r>
              <a:rPr lang="ru-RU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г.г</a:t>
            </a:r>
            <a:r>
              <a:rPr lang="ru-RU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. Лабытнанги, Салехард, Приуральский, </a:t>
            </a:r>
            <a:r>
              <a:rPr lang="ru-RU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Шурышкарский</a:t>
            </a:r>
            <a:r>
              <a:rPr lang="ru-RU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, </a:t>
            </a:r>
            <a:r>
              <a:rPr lang="ru-RU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Ямальский</a:t>
            </a:r>
            <a:r>
              <a:rPr lang="ru-RU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 районы </a:t>
            </a:r>
            <a:endParaRPr lang="ru-RU">
              <a:solidFill>
                <a:schemeClr val="tx2">
                  <a:lumMod val="75000"/>
                </a:schemeClr>
              </a:solidFill>
              <a:latin typeface="PT Astra Serif"/>
              <a:cs typeface="PT Astra Serif"/>
            </a:endParaRPr>
          </a:p>
          <a:p>
            <a:pPr>
              <a:defRPr/>
            </a:pPr>
            <a:r>
              <a:rPr lang="ru-RU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(15 участников, 5 кураторов)</a:t>
            </a:r>
            <a:endParaRPr>
              <a:solidFill>
                <a:schemeClr val="tx2">
                  <a:lumMod val="75000"/>
                </a:schemeClr>
              </a:solidFill>
              <a:latin typeface="PT Astra Serif"/>
              <a:cs typeface="PT Astra Serif"/>
            </a:endParaRPr>
          </a:p>
          <a:p>
            <a:pPr>
              <a:defRPr/>
            </a:pPr>
            <a:r>
              <a:rPr lang="ru-RU">
                <a:solidFill>
                  <a:srgbClr val="C00000"/>
                </a:solidFill>
                <a:latin typeface="PT Astra Serif"/>
                <a:cs typeface="PT Astra Serif"/>
              </a:rPr>
              <a:t>Личное желание участников: </a:t>
            </a:r>
            <a:endParaRPr>
              <a:latin typeface="PT Astra Serif"/>
              <a:cs typeface="PT Astra Serif"/>
            </a:endParaRPr>
          </a:p>
          <a:p>
            <a:pPr>
              <a:defRPr/>
            </a:pPr>
            <a:r>
              <a:rPr lang="ru-RU">
                <a:solidFill>
                  <a:srgbClr val="C00000"/>
                </a:solidFill>
                <a:latin typeface="PT Astra Serif"/>
                <a:cs typeface="PT Astra Serif"/>
              </a:rPr>
              <a:t>г.г</a:t>
            </a:r>
            <a:r>
              <a:rPr lang="ru-RU">
                <a:solidFill>
                  <a:srgbClr val="C00000"/>
                </a:solidFill>
                <a:latin typeface="PT Astra Serif"/>
                <a:cs typeface="PT Astra Serif"/>
              </a:rPr>
              <a:t>. </a:t>
            </a:r>
            <a:r>
              <a:rPr lang="ru-RU">
                <a:solidFill>
                  <a:srgbClr val="C00000"/>
                </a:solidFill>
                <a:latin typeface="PT Astra Serif"/>
                <a:cs typeface="PT Astra Serif"/>
              </a:rPr>
              <a:t>Губкинский</a:t>
            </a:r>
            <a:r>
              <a:rPr lang="ru-RU">
                <a:solidFill>
                  <a:srgbClr val="C00000"/>
                </a:solidFill>
                <a:latin typeface="PT Astra Serif"/>
                <a:cs typeface="PT Astra Serif"/>
              </a:rPr>
              <a:t>, Муравленко </a:t>
            </a:r>
            <a:r>
              <a:rPr lang="ru-RU">
                <a:solidFill>
                  <a:srgbClr val="C00000"/>
                </a:solidFill>
                <a:latin typeface="PT Astra Serif"/>
                <a:cs typeface="PT Astra Serif"/>
              </a:rPr>
              <a:t>(</a:t>
            </a:r>
            <a:r>
              <a:rPr lang="ru-RU">
                <a:solidFill>
                  <a:srgbClr val="C00000"/>
                </a:solidFill>
                <a:latin typeface="PT Astra Serif"/>
                <a:cs typeface="PT Astra Serif"/>
              </a:rPr>
              <a:t>2 участника)</a:t>
            </a:r>
            <a:endParaRPr>
              <a:latin typeface="PT Astra Serif"/>
              <a:cs typeface="PT Astra Serif"/>
            </a:endParaRPr>
          </a:p>
          <a:p>
            <a:pPr>
              <a:defRPr/>
            </a:pPr>
            <a:endParaRPr sz="180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>
              <a:defRPr/>
            </a:pPr>
            <a:r>
              <a:rPr lang="ru-RU">
                <a:solidFill>
                  <a:srgbClr val="FF0000"/>
                </a:solidFill>
                <a:latin typeface="PT Astra Serif"/>
                <a:cs typeface="PT Astra Serif"/>
              </a:rPr>
              <a:t>2022 год:</a:t>
            </a:r>
            <a:r>
              <a:rPr lang="ru-RU">
                <a:latin typeface="PT Astra Serif"/>
                <a:cs typeface="PT Astra Serif"/>
              </a:rPr>
              <a:t> </a:t>
            </a:r>
            <a:r>
              <a:rPr sz="1800" b="0" i="0" u="none">
                <a:solidFill>
                  <a:srgbClr val="002060"/>
                </a:solidFill>
                <a:latin typeface="PT Astra Serif"/>
                <a:ea typeface="Open Sans"/>
                <a:cs typeface="PT Astra Serif"/>
              </a:rPr>
              <a:t>г.г. Новый Уренгой, Надым, Красноселькупского, Ямальского, Пуровского , Тазовского, Шурышкарского районов </a:t>
            </a:r>
            <a:r>
              <a:rPr sz="1800">
                <a:solidFill>
                  <a:srgbClr val="002060"/>
                </a:solidFill>
                <a:latin typeface="PT Astra Serif"/>
                <a:cs typeface="PT Astra Serif"/>
              </a:rPr>
              <a:t>(19 участников)</a:t>
            </a:r>
            <a:endParaRPr sz="1800" b="0" i="0" u="none">
              <a:solidFill>
                <a:srgbClr val="002060"/>
              </a:solidFill>
              <a:latin typeface="PT Astra Serif"/>
              <a:ea typeface="Open Sans"/>
              <a:cs typeface="PT Astra Serif"/>
            </a:endParaRPr>
          </a:p>
        </p:txBody>
      </p:sp>
      <p:pic>
        <p:nvPicPr>
          <p:cNvPr id="2037425014" name="" hidden="0"/>
          <p:cNvPicPr>
            <a:picLocks noChangeAspect="1"/>
          </p:cNvPicPr>
          <p:nvPr isPhoto="0" userDrawn="0"/>
        </p:nvPicPr>
        <p:blipFill>
          <a:blip r:embed="rId4"/>
          <a:srcRect l="28233" t="30064" r="27950" b="11715"/>
          <a:stretch/>
        </p:blipFill>
        <p:spPr bwMode="auto">
          <a:xfrm flipH="0" flipV="0">
            <a:off x="10586871" y="47715"/>
            <a:ext cx="1408321" cy="1052575"/>
          </a:xfrm>
          <a:prstGeom prst="flowChartAlternateProcess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23164188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638229" y="127247"/>
            <a:ext cx="10696918" cy="6669718"/>
          </a:xfrm>
          <a:prstGeom prst="rect">
            <a:avLst/>
          </a:prstGeom>
        </p:spPr>
      </p:pic>
      <p:pic>
        <p:nvPicPr>
          <p:cNvPr id="819541241" name="" hidden="0"/>
          <p:cNvPicPr>
            <a:picLocks noChangeAspect="1"/>
          </p:cNvPicPr>
          <p:nvPr isPhoto="0" userDrawn="0"/>
        </p:nvPicPr>
        <p:blipFill>
          <a:blip r:embed="rId3"/>
          <a:srcRect l="28233" t="30064" r="27950" b="11715"/>
          <a:stretch/>
        </p:blipFill>
        <p:spPr bwMode="auto">
          <a:xfrm flipH="0" flipV="0">
            <a:off x="66291" y="127247"/>
            <a:ext cx="1143876" cy="854929"/>
          </a:xfrm>
          <a:prstGeom prst="flowChartAlternateProcess">
            <a:avLst/>
          </a:prstGeom>
        </p:spPr>
      </p:pic>
      <p:pic>
        <p:nvPicPr>
          <p:cNvPr id="1621347330" name="Рисунок 3" hidden="0"/>
          <p:cNvPicPr>
            <a:picLocks noChangeAspect="1"/>
          </p:cNvPicPr>
          <p:nvPr isPhoto="0" userDrawn="0"/>
        </p:nvPicPr>
        <p:blipFill>
          <a:blip r:embed="rId4"/>
          <a:srcRect l="16460" t="25513" r="17870" b="28510"/>
          <a:stretch/>
        </p:blipFill>
        <p:spPr bwMode="auto">
          <a:xfrm flipH="0" flipV="0">
            <a:off x="10897188" y="51190"/>
            <a:ext cx="1222270" cy="854930"/>
          </a:xfrm>
          <a:prstGeom prst="flowChartAlternateProcess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2320327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4639659" y="136296"/>
            <a:ext cx="2677149" cy="362302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ru-RU" sz="2400">
                <a:solidFill>
                  <a:schemeClr val="tx2"/>
                </a:solidFill>
                <a:latin typeface="PT Astra Serif"/>
                <a:cs typeface="PT Astra Serif"/>
              </a:rPr>
              <a:t>Содержание курса</a:t>
            </a:r>
            <a:endParaRPr sz="2400">
              <a:solidFill>
                <a:schemeClr val="tx2"/>
              </a:solidFill>
              <a:latin typeface="PT Astra Serif"/>
              <a:cs typeface="PT Astra Serif"/>
            </a:endParaRPr>
          </a:p>
        </p:txBody>
      </p:sp>
      <p:sp>
        <p:nvSpPr>
          <p:cNvPr id="88786555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 flipH="0" flipV="0">
            <a:off x="2645752" y="498600"/>
            <a:ext cx="7740218" cy="74498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70000" lnSpcReduction="6000"/>
          </a:bodyPr>
          <a:lstStyle/>
          <a:p>
            <a:pPr algn="just">
              <a:defRPr/>
            </a:pPr>
            <a:r>
              <a:rPr lang="ru-RU" sz="3200" b="0" i="0" u="none" strike="noStrike" cap="none" spc="0">
                <a:solidFill>
                  <a:schemeClr val="tx2">
                    <a:lumMod val="75000"/>
                  </a:schemeClr>
                </a:solidFill>
                <a:latin typeface="PT Astra Serif"/>
                <a:ea typeface="Book Antiqua"/>
                <a:cs typeface="PT Astra Serif"/>
              </a:rPr>
              <a:t>Программа работы Школы состоит из 5 разделов – модулей:</a:t>
            </a:r>
            <a:endParaRPr sz="3200">
              <a:solidFill>
                <a:schemeClr val="tx2">
                  <a:lumMod val="75000"/>
                </a:schemeClr>
              </a:solidFill>
              <a:latin typeface="PT Astra Serif"/>
              <a:cs typeface="PT Astra Serif"/>
            </a:endParaRPr>
          </a:p>
          <a:p>
            <a:pPr>
              <a:defRPr/>
            </a:pPr>
            <a:endParaRPr lang="ru-RU"/>
          </a:p>
        </p:txBody>
      </p:sp>
      <p:pic>
        <p:nvPicPr>
          <p:cNvPr id="70989736" name="Рисунок 3" hidden="0"/>
          <p:cNvPicPr>
            <a:picLocks noChangeAspect="1"/>
          </p:cNvPicPr>
          <p:nvPr isPhoto="0" userDrawn="0"/>
        </p:nvPicPr>
        <p:blipFill>
          <a:blip r:embed="rId2"/>
          <a:srcRect l="16460" t="25513" r="17870" b="28510"/>
          <a:stretch/>
        </p:blipFill>
        <p:spPr bwMode="auto">
          <a:xfrm flipH="0" flipV="0">
            <a:off x="10566275" y="63084"/>
            <a:ext cx="1456515" cy="1018775"/>
          </a:xfrm>
          <a:prstGeom prst="flowChartAlternateProcess">
            <a:avLst/>
          </a:prstGeom>
        </p:spPr>
      </p:pic>
      <p:grpSp>
        <p:nvGrpSpPr>
          <p:cNvPr id="1401064025" name="Группа 92" hidden="0"/>
          <p:cNvGrpSpPr/>
          <p:nvPr isPhoto="0" userDrawn="0"/>
        </p:nvGrpSpPr>
        <p:grpSpPr bwMode="auto">
          <a:xfrm>
            <a:off x="5246423" y="964094"/>
            <a:ext cx="6467923" cy="1443858"/>
            <a:chOff x="0" y="0"/>
            <a:chExt cx="6467923" cy="1443858"/>
          </a:xfrm>
        </p:grpSpPr>
        <p:sp>
          <p:nvSpPr>
            <p:cNvPr id="987067788" name="Frame 41" hidden="0"/>
            <p:cNvSpPr/>
            <p:nvPr isPhoto="0" userDrawn="0"/>
          </p:nvSpPr>
          <p:spPr bwMode="auto">
            <a:xfrm>
              <a:off x="0" y="0"/>
              <a:ext cx="2202864" cy="1443859"/>
            </a:xfrm>
            <a:prstGeom prst="frame">
              <a:avLst>
                <a:gd name="adj1" fmla="val 9763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sz="2700">
                <a:solidFill>
                  <a:srgbClr val="002060"/>
                </a:solidFill>
              </a:endParaRPr>
            </a:p>
          </p:txBody>
        </p:sp>
        <p:sp>
          <p:nvSpPr>
            <p:cNvPr id="1976570021" name="TextBox 76" hidden="0"/>
            <p:cNvSpPr txBox="1"/>
            <p:nvPr isPhoto="0" userDrawn="0"/>
          </p:nvSpPr>
          <p:spPr bwMode="auto">
            <a:xfrm>
              <a:off x="161940" y="489809"/>
              <a:ext cx="1800059" cy="3048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ru-RU" sz="2000" b="1">
                  <a:solidFill>
                    <a:srgbClr val="002060"/>
                  </a:solidFill>
                  <a:latin typeface="Book Antiqua"/>
                  <a:ea typeface="Book Antiqua"/>
                  <a:cs typeface="Book Antiqua"/>
                </a:rPr>
                <a:t>Раздел</a:t>
              </a:r>
              <a:r>
                <a:rPr lang="ru-RU" sz="1400" b="1">
                  <a:solidFill>
                    <a:srgbClr val="002060"/>
                  </a:solidFill>
                  <a:latin typeface="Book Antiqua"/>
                  <a:ea typeface="Book Antiqua"/>
                  <a:cs typeface="Book Antiqua"/>
                </a:rPr>
                <a:t> </a:t>
              </a:r>
              <a:r>
                <a:rPr lang="ru-RU" sz="2000" b="1">
                  <a:solidFill>
                    <a:srgbClr val="002060"/>
                  </a:solidFill>
                  <a:latin typeface="Book Antiqua"/>
                  <a:ea typeface="Book Antiqua"/>
                  <a:cs typeface="Book Antiqua"/>
                </a:rPr>
                <a:t>1</a:t>
              </a:r>
              <a:endParaRPr sz="2000" b="1">
                <a:solidFill>
                  <a:srgbClr val="002060"/>
                </a:solidFill>
              </a:endParaRPr>
            </a:p>
          </p:txBody>
        </p:sp>
        <p:sp>
          <p:nvSpPr>
            <p:cNvPr id="1600720548" name="TextBox 91" hidden="0"/>
            <p:cNvSpPr txBox="1"/>
            <p:nvPr isPhoto="0" userDrawn="0"/>
          </p:nvSpPr>
          <p:spPr bwMode="auto">
            <a:xfrm>
              <a:off x="2400102" y="453726"/>
              <a:ext cx="4067821" cy="6401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defRPr/>
              </a:pPr>
              <a:r>
                <a:rPr lang="ru-RU" sz="1600">
                  <a:solidFill>
                    <a:schemeClr val="tx2">
                      <a:lumMod val="75000"/>
                    </a:schemeClr>
                  </a:solidFill>
                  <a:latin typeface="Book Antiqua"/>
                  <a:ea typeface="Book Antiqua"/>
                  <a:cs typeface="Book Antiqua"/>
                </a:rPr>
                <a:t>«Введение в должность. Нормативно-правовой аспект в деятельности инструктора-методиста</a:t>
              </a:r>
              <a:r>
                <a:rPr lang="ru-RU" sz="1600">
                  <a:solidFill>
                    <a:schemeClr val="tx2">
                      <a:lumMod val="75000"/>
                    </a:schemeClr>
                  </a:solidFill>
                  <a:latin typeface="Book Antiqua"/>
                  <a:ea typeface="Book Antiqua"/>
                  <a:cs typeface="Book Antiqua"/>
                </a:rPr>
                <a:t>»</a:t>
              </a:r>
              <a:endParaRPr>
                <a:solidFill>
                  <a:schemeClr val="tx2">
                    <a:lumMod val="75000"/>
                  </a:schemeClr>
                </a:solidFill>
              </a:endParaRPr>
            </a:p>
            <a:p>
              <a:pPr algn="ctr">
                <a:defRPr/>
              </a:pPr>
              <a:r>
                <a:rPr lang="ru-RU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Book Antiqua"/>
                  <a:ea typeface="Book Antiqua"/>
                  <a:cs typeface="Book Antiqua"/>
                </a:rPr>
                <a:t>(</a:t>
              </a:r>
              <a:r>
                <a:rPr lang="ru-RU" sz="1600" b="1">
                  <a:solidFill>
                    <a:srgbClr val="FF0000"/>
                  </a:solidFill>
                  <a:latin typeface="Book Antiqua"/>
                  <a:ea typeface="Book Antiqua"/>
                  <a:cs typeface="Book Antiqua"/>
                </a:rPr>
                <a:t>функции инструктора-методиста, его полномочия) </a:t>
              </a:r>
              <a:endParaRPr sz="1600" b="1">
                <a:solidFill>
                  <a:srgbClr val="FF0000"/>
                </a:solidFill>
                <a:latin typeface="Book Antiqua"/>
                <a:ea typeface="Book Antiqua"/>
                <a:cs typeface="Book Antiqua"/>
              </a:endParaRPr>
            </a:p>
          </p:txBody>
        </p:sp>
      </p:grpSp>
      <p:grpSp>
        <p:nvGrpSpPr>
          <p:cNvPr id="621544025" name="Группа 93" hidden="0"/>
          <p:cNvGrpSpPr/>
          <p:nvPr isPhoto="0" userDrawn="0"/>
        </p:nvGrpSpPr>
        <p:grpSpPr bwMode="auto">
          <a:xfrm>
            <a:off x="1455954" y="1921961"/>
            <a:ext cx="5386568" cy="1443858"/>
            <a:chOff x="0" y="0"/>
            <a:chExt cx="5386568" cy="1443858"/>
          </a:xfrm>
        </p:grpSpPr>
        <p:sp>
          <p:nvSpPr>
            <p:cNvPr id="536847657" name="Frame 40" hidden="0"/>
            <p:cNvSpPr/>
            <p:nvPr isPhoto="0" userDrawn="0"/>
          </p:nvSpPr>
          <p:spPr bwMode="auto">
            <a:xfrm>
              <a:off x="3183705" y="0"/>
              <a:ext cx="2202864" cy="1443859"/>
            </a:xfrm>
            <a:prstGeom prst="frame">
              <a:avLst>
                <a:gd name="adj1" fmla="val 976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726761497" name="TextBox 75" hidden="0"/>
            <p:cNvSpPr txBox="1"/>
            <p:nvPr isPhoto="0" userDrawn="0"/>
          </p:nvSpPr>
          <p:spPr bwMode="auto">
            <a:xfrm>
              <a:off x="3532351" y="513211"/>
              <a:ext cx="1800023" cy="3048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ru-RU" sz="2000" b="1">
                  <a:solidFill>
                    <a:srgbClr val="002060"/>
                  </a:solidFill>
                  <a:latin typeface="Book Antiqua"/>
                  <a:ea typeface="Book Antiqua"/>
                  <a:cs typeface="Book Antiqua"/>
                </a:rPr>
                <a:t>Раздел 2</a:t>
              </a:r>
              <a:endParaRPr sz="2000" b="1">
                <a:solidFill>
                  <a:srgbClr val="002060"/>
                </a:solidFill>
                <a:latin typeface="Book Antiqua"/>
                <a:ea typeface="Book Antiqua"/>
                <a:cs typeface="Book Antiqua"/>
              </a:endParaRPr>
            </a:p>
          </p:txBody>
        </p:sp>
        <p:sp>
          <p:nvSpPr>
            <p:cNvPr id="1369758219" name="TextBox 82" hidden="0"/>
            <p:cNvSpPr txBox="1"/>
            <p:nvPr isPhoto="0" userDrawn="0"/>
          </p:nvSpPr>
          <p:spPr bwMode="auto">
            <a:xfrm>
              <a:off x="0" y="452251"/>
              <a:ext cx="3183705" cy="4267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defRPr/>
              </a:pPr>
              <a:r>
                <a:rPr lang="ru-RU" sz="1400">
                  <a:solidFill>
                    <a:schemeClr val="tx2">
                      <a:lumMod val="75000"/>
                    </a:schemeClr>
                  </a:solidFill>
                  <a:latin typeface="Book Antiqua"/>
                  <a:ea typeface="Book Antiqua"/>
                  <a:cs typeface="Book Antiqua"/>
                </a:rPr>
                <a:t>«</a:t>
              </a:r>
              <a:r>
                <a:rPr lang="ru-RU" sz="1600">
                  <a:solidFill>
                    <a:schemeClr val="tx2">
                      <a:lumMod val="75000"/>
                    </a:schemeClr>
                  </a:solidFill>
                  <a:latin typeface="Book Antiqua"/>
                  <a:ea typeface="Book Antiqua"/>
                  <a:cs typeface="Book Antiqua"/>
                </a:rPr>
                <a:t>Методическая система работы ФСО: анализ, проблемы, пути решения</a:t>
              </a:r>
              <a:r>
                <a:rPr lang="ru-RU" sz="1600">
                  <a:solidFill>
                    <a:schemeClr val="tx2">
                      <a:lumMod val="75000"/>
                    </a:schemeClr>
                  </a:solidFill>
                  <a:latin typeface="Book Antiqua"/>
                  <a:ea typeface="Book Antiqua"/>
                  <a:cs typeface="Book Antiqua"/>
                </a:rPr>
                <a:t>»</a:t>
              </a:r>
              <a:endParaRPr>
                <a:solidFill>
                  <a:schemeClr val="tx2">
                    <a:lumMod val="75000"/>
                  </a:schemeClr>
                </a:solidFill>
              </a:endParaRPr>
            </a:p>
            <a:p>
              <a:pPr algn="ctr">
                <a:defRPr/>
              </a:pPr>
              <a:r>
                <a:rPr lang="ru-RU" sz="1600" b="1">
                  <a:solidFill>
                    <a:srgbClr val="FF0000"/>
                  </a:solidFill>
                  <a:latin typeface="Book Antiqua"/>
                </a:rPr>
                <a:t>(рассмотрение методической системы)</a:t>
              </a:r>
              <a:endParaRPr sz="16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079697187" name="Группа 94" hidden="0"/>
          <p:cNvGrpSpPr/>
          <p:nvPr isPhoto="0" userDrawn="0"/>
        </p:nvGrpSpPr>
        <p:grpSpPr bwMode="auto">
          <a:xfrm>
            <a:off x="5285638" y="2844414"/>
            <a:ext cx="6578879" cy="1451706"/>
            <a:chOff x="0" y="0"/>
            <a:chExt cx="6578879" cy="1451706"/>
          </a:xfrm>
        </p:grpSpPr>
        <p:sp>
          <p:nvSpPr>
            <p:cNvPr id="421094164" name="Frame 39" hidden="0"/>
            <p:cNvSpPr/>
            <p:nvPr isPhoto="0" userDrawn="0"/>
          </p:nvSpPr>
          <p:spPr bwMode="auto">
            <a:xfrm>
              <a:off x="0" y="0"/>
              <a:ext cx="2202864" cy="1443859"/>
            </a:xfrm>
            <a:prstGeom prst="frame">
              <a:avLst>
                <a:gd name="adj1" fmla="val 9763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875631502" name="TextBox 74" hidden="0"/>
            <p:cNvSpPr txBox="1"/>
            <p:nvPr isPhoto="0" userDrawn="0"/>
          </p:nvSpPr>
          <p:spPr bwMode="auto">
            <a:xfrm>
              <a:off x="201471" y="598247"/>
              <a:ext cx="1800023" cy="2743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ru-RU" b="1">
                  <a:solidFill>
                    <a:srgbClr val="002060"/>
                  </a:solidFill>
                  <a:latin typeface="Book Antiqua"/>
                  <a:ea typeface="Book Antiqua"/>
                  <a:cs typeface="Book Antiqua"/>
                </a:rPr>
                <a:t>Раздел 3</a:t>
              </a:r>
              <a:endParaRPr b="1">
                <a:solidFill>
                  <a:srgbClr val="002060"/>
                </a:solidFill>
              </a:endParaRPr>
            </a:p>
          </p:txBody>
        </p:sp>
        <p:sp>
          <p:nvSpPr>
            <p:cNvPr id="1345019803" name="TextBox 88" hidden="0"/>
            <p:cNvSpPr txBox="1"/>
            <p:nvPr isPhoto="0" userDrawn="0"/>
          </p:nvSpPr>
          <p:spPr bwMode="auto">
            <a:xfrm>
              <a:off x="2423034" y="232469"/>
              <a:ext cx="4155845" cy="12192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ru-RU" sz="1600">
                  <a:solidFill>
                    <a:schemeClr val="tx2">
                      <a:lumMod val="75000"/>
                    </a:schemeClr>
                  </a:solidFill>
                  <a:latin typeface="Book Antiqua"/>
                  <a:ea typeface="Book Antiqua"/>
                  <a:cs typeface="Book Antiqua"/>
                </a:rPr>
                <a:t>«Аналитическая деятельность инструктора-методиста. Мониторинг затруднений в учреждении</a:t>
              </a:r>
              <a:r>
                <a:rPr lang="ru-RU" sz="1600">
                  <a:solidFill>
                    <a:schemeClr val="tx2">
                      <a:lumMod val="75000"/>
                    </a:schemeClr>
                  </a:solidFill>
                  <a:latin typeface="Book Antiqua"/>
                  <a:ea typeface="Book Antiqua"/>
                  <a:cs typeface="Book Antiqua"/>
                </a:rPr>
                <a:t>»</a:t>
              </a:r>
              <a:endParaRPr>
                <a:solidFill>
                  <a:schemeClr val="tx2">
                    <a:lumMod val="75000"/>
                  </a:schemeClr>
                </a:solidFill>
              </a:endParaRPr>
            </a:p>
            <a:p>
              <a:pPr algn="ctr">
                <a:defRPr/>
              </a:pPr>
              <a:r>
                <a:rPr lang="ru-RU" sz="1600" b="1">
                  <a:solidFill>
                    <a:srgbClr val="FF0000"/>
                  </a:solidFill>
                  <a:latin typeface="Book Antiqua"/>
                  <a:ea typeface="Book Antiqua"/>
                  <a:cs typeface="Book Antiqua"/>
                </a:rPr>
                <a:t>(анализ деятельности, ведение мониторинга)</a:t>
              </a:r>
              <a:endParaRPr sz="1600" b="1">
                <a:solidFill>
                  <a:srgbClr val="FF0000"/>
                </a:solidFill>
                <a:latin typeface="Book Antiqua"/>
                <a:ea typeface="Book Antiqua"/>
                <a:cs typeface="Book Antiqua"/>
              </a:endParaRPr>
            </a:p>
          </p:txBody>
        </p:sp>
      </p:grpSp>
      <p:grpSp>
        <p:nvGrpSpPr>
          <p:cNvPr id="1325410578" name="Группа 97" hidden="0"/>
          <p:cNvGrpSpPr/>
          <p:nvPr isPhoto="0" userDrawn="0"/>
        </p:nvGrpSpPr>
        <p:grpSpPr bwMode="auto">
          <a:xfrm>
            <a:off x="1437006" y="3803781"/>
            <a:ext cx="5451444" cy="1443858"/>
            <a:chOff x="0" y="0"/>
            <a:chExt cx="5451444" cy="1443858"/>
          </a:xfrm>
        </p:grpSpPr>
        <p:sp>
          <p:nvSpPr>
            <p:cNvPr id="1630443397" name="Frame 38" hidden="0"/>
            <p:cNvSpPr/>
            <p:nvPr isPhoto="0" userDrawn="0"/>
          </p:nvSpPr>
          <p:spPr bwMode="auto">
            <a:xfrm>
              <a:off x="3141682" y="0"/>
              <a:ext cx="2309760" cy="1443858"/>
            </a:xfrm>
            <a:prstGeom prst="frame">
              <a:avLst>
                <a:gd name="adj1" fmla="val 97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511573153" name="TextBox 73" hidden="0"/>
            <p:cNvSpPr txBox="1"/>
            <p:nvPr isPhoto="0" userDrawn="0"/>
          </p:nvSpPr>
          <p:spPr bwMode="auto">
            <a:xfrm>
              <a:off x="3312360" y="608072"/>
              <a:ext cx="1887334" cy="3048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defRPr/>
              </a:pPr>
              <a:r>
                <a:rPr lang="ru-RU" sz="2000" b="1">
                  <a:solidFill>
                    <a:srgbClr val="002060"/>
                  </a:solidFill>
                  <a:latin typeface="Book Antiqua"/>
                  <a:ea typeface="Book Antiqua"/>
                  <a:cs typeface="Book Antiqua"/>
                </a:rPr>
                <a:t>Раздел 4</a:t>
              </a:r>
              <a:endParaRPr sz="2000" b="1">
                <a:solidFill>
                  <a:srgbClr val="002060"/>
                </a:solidFill>
              </a:endParaRPr>
            </a:p>
          </p:txBody>
        </p:sp>
        <p:sp>
          <p:nvSpPr>
            <p:cNvPr id="123128455" name="TextBox 79" hidden="0"/>
            <p:cNvSpPr txBox="1"/>
            <p:nvPr isPhoto="0" userDrawn="0"/>
          </p:nvSpPr>
          <p:spPr bwMode="auto">
            <a:xfrm>
              <a:off x="0" y="309312"/>
              <a:ext cx="3181366" cy="10007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defRPr/>
              </a:pPr>
              <a:r>
                <a:rPr lang="ru-RU" sz="1600">
                  <a:solidFill>
                    <a:schemeClr val="tx2">
                      <a:lumMod val="75000"/>
                    </a:schemeClr>
                  </a:solidFill>
                  <a:latin typeface="Book Antiqua"/>
                  <a:ea typeface="Book Antiqua"/>
                  <a:cs typeface="Book Antiqua"/>
                </a:rPr>
                <a:t>«Повышение профессионального мастерства через работу с кадрами</a:t>
              </a:r>
              <a:r>
                <a:rPr lang="ru-RU" sz="1600">
                  <a:solidFill>
                    <a:schemeClr val="tx2">
                      <a:lumMod val="75000"/>
                    </a:schemeClr>
                  </a:solidFill>
                  <a:latin typeface="Book Antiqua"/>
                  <a:ea typeface="Book Antiqua"/>
                  <a:cs typeface="Book Antiqua"/>
                </a:rPr>
                <a:t>»</a:t>
              </a:r>
              <a:endParaRPr>
                <a:solidFill>
                  <a:schemeClr val="tx2">
                    <a:lumMod val="75000"/>
                  </a:schemeClr>
                </a:solidFill>
              </a:endParaRPr>
            </a:p>
            <a:p>
              <a:pPr algn="ctr">
                <a:defRPr/>
              </a:pPr>
              <a:r>
                <a:rPr lang="ru-RU" sz="1600" b="1">
                  <a:solidFill>
                    <a:srgbClr val="FF0000"/>
                  </a:solidFill>
                  <a:latin typeface="Book Antiqua"/>
                  <a:ea typeface="Book Antiqua"/>
                  <a:cs typeface="Book Antiqua"/>
                </a:rPr>
                <a:t>(мониторинг затруднений, организация </a:t>
              </a:r>
              <a:r>
                <a:rPr lang="ru-RU" sz="1600" b="1">
                  <a:solidFill>
                    <a:srgbClr val="FF0000"/>
                  </a:solidFill>
                  <a:latin typeface="Book Antiqua"/>
                  <a:ea typeface="Book Antiqua"/>
                  <a:cs typeface="Book Antiqua"/>
                </a:rPr>
                <a:t>кпк</a:t>
              </a:r>
              <a:r>
                <a:rPr lang="ru-RU" sz="1600" b="1">
                  <a:solidFill>
                    <a:srgbClr val="FF0000"/>
                  </a:solidFill>
                  <a:latin typeface="Book Antiqua"/>
                  <a:ea typeface="Book Antiqua"/>
                  <a:cs typeface="Book Antiqua"/>
                </a:rPr>
                <a:t>)</a:t>
              </a:r>
              <a:endParaRPr sz="1400" b="1">
                <a:solidFill>
                  <a:srgbClr val="FF0000"/>
                </a:solidFill>
                <a:latin typeface="Book Antiqua"/>
                <a:ea typeface="Book Antiqua"/>
                <a:cs typeface="Book Antiqua"/>
              </a:endParaRPr>
            </a:p>
          </p:txBody>
        </p:sp>
      </p:grpSp>
      <p:grpSp>
        <p:nvGrpSpPr>
          <p:cNvPr id="1959929658" name="Группа 98" hidden="0"/>
          <p:cNvGrpSpPr/>
          <p:nvPr isPhoto="0" userDrawn="0"/>
        </p:nvGrpSpPr>
        <p:grpSpPr bwMode="auto">
          <a:xfrm>
            <a:off x="5358241" y="4778274"/>
            <a:ext cx="6929358" cy="1443858"/>
            <a:chOff x="0" y="0"/>
            <a:chExt cx="6929358" cy="1443858"/>
          </a:xfrm>
        </p:grpSpPr>
        <p:sp>
          <p:nvSpPr>
            <p:cNvPr id="1445139035" name="Frame 37" hidden="0"/>
            <p:cNvSpPr/>
            <p:nvPr isPhoto="0" userDrawn="0"/>
          </p:nvSpPr>
          <p:spPr bwMode="auto">
            <a:xfrm>
              <a:off x="0" y="0"/>
              <a:ext cx="2097058" cy="1443858"/>
            </a:xfrm>
            <a:prstGeom prst="frame">
              <a:avLst>
                <a:gd name="adj1" fmla="val 976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2068813544" name="TextBox 72" hidden="0"/>
            <p:cNvSpPr txBox="1"/>
            <p:nvPr isPhoto="0" userDrawn="0"/>
          </p:nvSpPr>
          <p:spPr bwMode="auto">
            <a:xfrm>
              <a:off x="191778" y="626326"/>
              <a:ext cx="1713499" cy="3048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defRPr/>
              </a:pPr>
              <a:r>
                <a:rPr lang="ru-RU" sz="2000" b="1">
                  <a:solidFill>
                    <a:srgbClr val="002060"/>
                  </a:solidFill>
                  <a:latin typeface="Book Antiqua"/>
                  <a:ea typeface="Book Antiqua"/>
                  <a:cs typeface="Book Antiqua"/>
                </a:rPr>
                <a:t>Раздел 5</a:t>
              </a:r>
              <a:endParaRPr sz="2000" b="1">
                <a:solidFill>
                  <a:srgbClr val="002060"/>
                </a:solidFill>
                <a:latin typeface="Book Antiqua"/>
                <a:ea typeface="Book Antiqua"/>
                <a:cs typeface="Book Antiqua"/>
              </a:endParaRPr>
            </a:p>
          </p:txBody>
        </p:sp>
        <p:sp>
          <p:nvSpPr>
            <p:cNvPr id="1767400207" name="TextBox 85" hidden="0"/>
            <p:cNvSpPr txBox="1"/>
            <p:nvPr isPhoto="0" userDrawn="0"/>
          </p:nvSpPr>
          <p:spPr bwMode="auto">
            <a:xfrm>
              <a:off x="2444423" y="239940"/>
              <a:ext cx="4484934" cy="7727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defRPr/>
              </a:pPr>
              <a:r>
                <a:rPr lang="ru-RU" sz="1600">
                  <a:solidFill>
                    <a:schemeClr val="tx2">
                      <a:lumMod val="75000"/>
                    </a:schemeClr>
                  </a:solidFill>
                </a:rPr>
                <a:t>«</a:t>
              </a:r>
              <a:r>
                <a:rPr lang="ru-RU" sz="1600">
                  <a:solidFill>
                    <a:schemeClr val="tx2">
                      <a:lumMod val="75000"/>
                    </a:schemeClr>
                  </a:solidFill>
                  <a:latin typeface="Book Antiqua"/>
                  <a:ea typeface="Book Antiqua"/>
                  <a:cs typeface="Book Antiqua"/>
                </a:rPr>
                <a:t>Подготовка методического мероприятия: организация проведения, практическое применение, анализ результата</a:t>
              </a:r>
              <a:r>
                <a:rPr lang="ru-RU" sz="1600">
                  <a:solidFill>
                    <a:schemeClr val="tx2">
                      <a:lumMod val="75000"/>
                    </a:schemeClr>
                  </a:solidFill>
                  <a:latin typeface="Book Antiqua"/>
                  <a:ea typeface="Book Antiqua"/>
                  <a:cs typeface="Book Antiqua"/>
                </a:rPr>
                <a:t>»</a:t>
              </a:r>
              <a:endParaRPr>
                <a:solidFill>
                  <a:schemeClr val="tx2">
                    <a:lumMod val="75000"/>
                  </a:schemeClr>
                </a:solidFill>
              </a:endParaRPr>
            </a:p>
            <a:p>
              <a:pPr algn="ctr">
                <a:defRPr/>
              </a:pPr>
              <a:r>
                <a:rPr lang="ru-RU" sz="1600" b="1">
                  <a:solidFill>
                    <a:srgbClr val="FF0000"/>
                  </a:solidFill>
                  <a:latin typeface="Book Antiqua"/>
                  <a:ea typeface="Book Antiqua"/>
                  <a:cs typeface="Book Antiqua"/>
                </a:rPr>
                <a:t>(рассмотрение форм мероприятий организации его проведения)</a:t>
              </a:r>
              <a:endParaRPr sz="1600" b="1">
                <a:solidFill>
                  <a:srgbClr val="FF0000"/>
                </a:solidFill>
                <a:latin typeface="Book Antiqua"/>
                <a:ea typeface="Book Antiqua"/>
                <a:cs typeface="Book Antiqua"/>
              </a:endParaRPr>
            </a:p>
          </p:txBody>
        </p:sp>
      </p:grpSp>
      <p:pic>
        <p:nvPicPr>
          <p:cNvPr id="1685436746" name="" hidden="0"/>
          <p:cNvPicPr>
            <a:picLocks noChangeAspect="1"/>
          </p:cNvPicPr>
          <p:nvPr isPhoto="0" userDrawn="0"/>
        </p:nvPicPr>
        <p:blipFill>
          <a:blip r:embed="rId3"/>
          <a:srcRect l="28233" t="30064" r="27950" b="11715"/>
          <a:stretch/>
        </p:blipFill>
        <p:spPr bwMode="auto">
          <a:xfrm flipH="0" flipV="0">
            <a:off x="81864" y="30740"/>
            <a:ext cx="1449650" cy="1083464"/>
          </a:xfrm>
          <a:prstGeom prst="flowChartAlternateProcess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49500494" name="Рисунок 3" hidden="0"/>
          <p:cNvPicPr>
            <a:picLocks noChangeAspect="1"/>
          </p:cNvPicPr>
          <p:nvPr isPhoto="0" userDrawn="0"/>
        </p:nvPicPr>
        <p:blipFill>
          <a:blip r:embed="rId2"/>
          <a:srcRect l="16460" t="25513" r="17870" b="28510"/>
          <a:stretch/>
        </p:blipFill>
        <p:spPr bwMode="auto">
          <a:xfrm flipH="0" flipV="0">
            <a:off x="1504474" y="2710766"/>
            <a:ext cx="1451544" cy="1015298"/>
          </a:xfrm>
          <a:prstGeom prst="rect">
            <a:avLst/>
          </a:prstGeom>
        </p:spPr>
      </p:pic>
      <p:pic>
        <p:nvPicPr>
          <p:cNvPr id="1404238430" name="" hidden="0"/>
          <p:cNvPicPr>
            <a:picLocks noChangeAspect="1"/>
          </p:cNvPicPr>
          <p:nvPr isPhoto="0" userDrawn="0"/>
        </p:nvPicPr>
        <p:blipFill>
          <a:blip r:embed="rId3"/>
          <a:srcRect l="1123" t="22302" r="1503" b="1126"/>
          <a:stretch/>
        </p:blipFill>
        <p:spPr bwMode="auto">
          <a:xfrm flipH="0" flipV="0">
            <a:off x="3189072" y="54372"/>
            <a:ext cx="7178402" cy="6788529"/>
          </a:xfrm>
          <a:prstGeom prst="rect">
            <a:avLst/>
          </a:prstGeom>
        </p:spPr>
      </p:pic>
      <p:pic>
        <p:nvPicPr>
          <p:cNvPr id="1592572565" name="" hidden="0"/>
          <p:cNvPicPr>
            <a:picLocks noChangeAspect="1"/>
          </p:cNvPicPr>
          <p:nvPr isPhoto="0" userDrawn="0"/>
        </p:nvPicPr>
        <p:blipFill>
          <a:blip r:embed="rId4"/>
          <a:srcRect l="28233" t="30064" r="27950" b="11715"/>
          <a:stretch/>
        </p:blipFill>
        <p:spPr bwMode="auto">
          <a:xfrm flipH="0" flipV="0">
            <a:off x="1407188" y="1387135"/>
            <a:ext cx="1437859" cy="1074652"/>
          </a:xfrm>
          <a:prstGeom prst="flowChartAlternateProcess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7759097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2351066" y="348071"/>
            <a:ext cx="3872409" cy="541490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0000" lnSpcReduction="2000"/>
          </a:bodyPr>
          <a:lstStyle/>
          <a:p>
            <a:pPr algn="ctr">
              <a:defRPr/>
            </a:pPr>
            <a:endParaRPr sz="2000">
              <a:latin typeface="PT Astra Serif"/>
              <a:cs typeface="PT Astra Serif"/>
            </a:endParaRPr>
          </a:p>
          <a:p>
            <a:pPr>
              <a:defRPr/>
            </a:pPr>
            <a:r>
              <a:rPr lang="ru-RU" sz="2400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Оценка эффективности </a:t>
            </a:r>
            <a:endParaRPr sz="2400">
              <a:latin typeface="PT Astra Serif"/>
              <a:cs typeface="PT Astra Serif"/>
            </a:endParaRPr>
          </a:p>
        </p:txBody>
      </p:sp>
      <p:pic>
        <p:nvPicPr>
          <p:cNvPr id="1198408970" name="Рисунок 3" hidden="0"/>
          <p:cNvPicPr>
            <a:picLocks noChangeAspect="1"/>
          </p:cNvPicPr>
          <p:nvPr isPhoto="0" userDrawn="0"/>
        </p:nvPicPr>
        <p:blipFill>
          <a:blip r:embed="rId2"/>
          <a:srcRect l="16460" t="25513" r="17870" b="28510"/>
          <a:stretch/>
        </p:blipFill>
        <p:spPr bwMode="auto">
          <a:xfrm flipH="0" flipV="0">
            <a:off x="8642780" y="2002273"/>
            <a:ext cx="3430600" cy="2399570"/>
          </a:xfrm>
          <a:prstGeom prst="rect">
            <a:avLst/>
          </a:prstGeom>
        </p:spPr>
      </p:pic>
      <p:sp>
        <p:nvSpPr>
          <p:cNvPr id="2116195386" name="Прямоугольник 4" hidden="0"/>
          <p:cNvSpPr/>
          <p:nvPr isPhoto="0" userDrawn="0"/>
        </p:nvSpPr>
        <p:spPr bwMode="auto">
          <a:xfrm flipH="0" flipV="0">
            <a:off x="199771" y="1476448"/>
            <a:ext cx="8285969" cy="5120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>
                <a:latin typeface="PT Astra Serif"/>
                <a:cs typeface="PT Astra Serif"/>
              </a:rPr>
              <a:t>В </a:t>
            </a:r>
            <a:r>
              <a:rPr lang="ru-RU" sz="1400">
                <a:latin typeface="PT Astra Serif"/>
                <a:cs typeface="PT Astra Serif"/>
              </a:rPr>
              <a:t>ходе прохождения разделов Школы участники проходят тестирование по каждому разделу в АИС ЛСПОРТ с автоматическим подсчетом результатов автоматизированной системой (</a:t>
            </a:r>
            <a:r>
              <a:rPr lang="ru-RU" sz="1400">
                <a:solidFill>
                  <a:srgbClr val="C00000"/>
                </a:solidFill>
                <a:latin typeface="PT Astra Serif"/>
                <a:cs typeface="PT Astra Serif"/>
              </a:rPr>
              <a:t>max</a:t>
            </a:r>
            <a:r>
              <a:rPr lang="ru-RU" sz="1400">
                <a:solidFill>
                  <a:srgbClr val="C00000"/>
                </a:solidFill>
                <a:latin typeface="PT Astra Serif"/>
                <a:cs typeface="PT Astra Serif"/>
              </a:rPr>
              <a:t>. количество баллов – 35</a:t>
            </a:r>
            <a:r>
              <a:rPr lang="ru-RU" sz="1400">
                <a:latin typeface="PT Astra Serif"/>
                <a:cs typeface="PT Astra Serif"/>
              </a:rPr>
              <a:t>, </a:t>
            </a:r>
            <a:r>
              <a:rPr lang="ru-RU" sz="1400">
                <a:solidFill>
                  <a:srgbClr val="C00000"/>
                </a:solidFill>
                <a:latin typeface="PT Astra Serif"/>
                <a:cs typeface="PT Astra Serif"/>
              </a:rPr>
              <a:t>min</a:t>
            </a:r>
            <a:r>
              <a:rPr lang="ru-RU" sz="1400">
                <a:solidFill>
                  <a:srgbClr val="C00000"/>
                </a:solidFill>
                <a:latin typeface="PT Astra Serif"/>
                <a:cs typeface="PT Astra Serif"/>
              </a:rPr>
              <a:t>. количество баллов для успешного </a:t>
            </a:r>
            <a:r>
              <a:rPr lang="ru-RU" sz="1400">
                <a:solidFill>
                  <a:srgbClr val="C00000"/>
                </a:solidFill>
                <a:latin typeface="PT Astra Serif"/>
                <a:cs typeface="PT Astra Serif"/>
              </a:rPr>
              <a:t>прохождения тестирования </a:t>
            </a:r>
            <a:r>
              <a:rPr lang="ru-RU" sz="1400">
                <a:solidFill>
                  <a:srgbClr val="C00000"/>
                </a:solidFill>
                <a:latin typeface="PT Astra Serif"/>
                <a:cs typeface="PT Astra Serif"/>
              </a:rPr>
              <a:t>– 22</a:t>
            </a:r>
            <a:r>
              <a:rPr lang="ru-RU" sz="1400">
                <a:latin typeface="PT Astra Serif"/>
                <a:cs typeface="PT Astra Serif"/>
              </a:rPr>
              <a:t>, участнику предоставляется 3 попытки для сдачи онлайн-курса</a:t>
            </a:r>
            <a:r>
              <a:rPr lang="ru-RU" sz="1400">
                <a:latin typeface="PT Astra Serif"/>
                <a:cs typeface="PT Astra Serif"/>
              </a:rPr>
              <a:t>).</a:t>
            </a:r>
            <a:endParaRPr>
              <a:latin typeface="PT Astra Serif"/>
              <a:cs typeface="PT Astra Serif"/>
            </a:endParaRPr>
          </a:p>
          <a:p>
            <a:pPr algn="just">
              <a:defRPr/>
            </a:pPr>
            <a:endParaRPr sz="1400">
              <a:latin typeface="PT Astra Serif"/>
              <a:cs typeface="PT Astra Serif"/>
            </a:endParaRPr>
          </a:p>
          <a:p>
            <a:pPr algn="just">
              <a:defRPr/>
            </a:pPr>
            <a:r>
              <a:rPr lang="ru-RU" sz="1400">
                <a:latin typeface="PT Astra Serif"/>
                <a:cs typeface="PT Astra Serif"/>
              </a:rPr>
              <a:t>Также </a:t>
            </a:r>
            <a:r>
              <a:rPr lang="ru-RU" sz="1400">
                <a:latin typeface="PT Astra Serif"/>
                <a:cs typeface="PT Astra Serif"/>
              </a:rPr>
              <a:t>участники Школы выполняют практические задания в ходе практикума и получает соответствующую оценку по 5-бальной шкале:</a:t>
            </a:r>
            <a:endParaRPr>
              <a:latin typeface="PT Astra Serif"/>
              <a:cs typeface="PT Astra Serif"/>
            </a:endParaRPr>
          </a:p>
          <a:p>
            <a:pPr algn="just">
              <a:defRPr/>
            </a:pPr>
            <a:r>
              <a:rPr lang="ru-RU" sz="1400">
                <a:latin typeface="PT Astra Serif"/>
                <a:cs typeface="PT Astra Serif"/>
              </a:rPr>
              <a:t>- 0 баллов – участник не подключился к практикуму, </a:t>
            </a:r>
            <a:endParaRPr>
              <a:latin typeface="PT Astra Serif"/>
              <a:cs typeface="PT Astra Serif"/>
            </a:endParaRPr>
          </a:p>
          <a:p>
            <a:pPr algn="just">
              <a:defRPr/>
            </a:pPr>
            <a:r>
              <a:rPr lang="ru-RU" sz="1400">
                <a:latin typeface="PT Astra Serif"/>
                <a:cs typeface="PT Astra Serif"/>
              </a:rPr>
              <a:t>- 1 балл – участник присутствует на практикуме, </a:t>
            </a:r>
            <a:endParaRPr>
              <a:latin typeface="PT Astra Serif"/>
              <a:cs typeface="PT Astra Serif"/>
            </a:endParaRPr>
          </a:p>
          <a:p>
            <a:pPr algn="just">
              <a:defRPr/>
            </a:pPr>
            <a:r>
              <a:rPr lang="ru-RU" sz="1400">
                <a:latin typeface="PT Astra Serif"/>
                <a:cs typeface="PT Astra Serif"/>
              </a:rPr>
              <a:t>- 2 балла – участник участвует в обсуждении, выбирая предложенные варианты ответов, </a:t>
            </a:r>
            <a:endParaRPr>
              <a:latin typeface="PT Astra Serif"/>
              <a:cs typeface="PT Astra Serif"/>
            </a:endParaRPr>
          </a:p>
          <a:p>
            <a:pPr algn="just">
              <a:defRPr/>
            </a:pPr>
            <a:r>
              <a:rPr lang="ru-RU" sz="1400">
                <a:latin typeface="PT Astra Serif"/>
                <a:cs typeface="PT Astra Serif"/>
              </a:rPr>
              <a:t>-3 балла – участник развернуто отвечает на вопросы организаторов, принимает участие в обсуждении, </a:t>
            </a:r>
            <a:endParaRPr>
              <a:latin typeface="PT Astra Serif"/>
              <a:cs typeface="PT Astra Serif"/>
            </a:endParaRPr>
          </a:p>
          <a:p>
            <a:pPr algn="just">
              <a:defRPr/>
            </a:pPr>
            <a:r>
              <a:rPr lang="ru-RU" sz="1400">
                <a:latin typeface="PT Astra Serif"/>
                <a:cs typeface="PT Astra Serif"/>
              </a:rPr>
              <a:t>- 4 балла – участник активно участвует в обсуждении, работает на практике, </a:t>
            </a:r>
            <a:endParaRPr>
              <a:latin typeface="PT Astra Serif"/>
              <a:cs typeface="PT Astra Serif"/>
            </a:endParaRPr>
          </a:p>
          <a:p>
            <a:pPr algn="just">
              <a:defRPr/>
            </a:pPr>
            <a:r>
              <a:rPr lang="ru-RU" sz="1400">
                <a:latin typeface="PT Astra Serif"/>
                <a:cs typeface="PT Astra Serif"/>
              </a:rPr>
              <a:t>-5 </a:t>
            </a:r>
            <a:r>
              <a:rPr lang="ru-RU" sz="1400">
                <a:latin typeface="PT Astra Serif"/>
                <a:cs typeface="PT Astra Serif"/>
              </a:rPr>
              <a:t>баллов – участник является со организатором практикума, представляя свою </a:t>
            </a:r>
            <a:r>
              <a:rPr lang="ru-RU" sz="1400">
                <a:latin typeface="PT Astra Serif"/>
                <a:cs typeface="PT Astra Serif"/>
              </a:rPr>
              <a:t>работу.</a:t>
            </a:r>
            <a:endParaRPr lang="ru-RU" sz="1400">
              <a:latin typeface="PT Astra Serif"/>
              <a:cs typeface="PT Astra Serif"/>
            </a:endParaRPr>
          </a:p>
          <a:p>
            <a:pPr algn="just">
              <a:defRPr/>
            </a:pPr>
            <a:endParaRPr>
              <a:latin typeface="PT Astra Serif"/>
              <a:cs typeface="PT Astra Serif"/>
            </a:endParaRPr>
          </a:p>
          <a:p>
            <a:pPr algn="just">
              <a:defRPr/>
            </a:pPr>
            <a:r>
              <a:rPr lang="ru-RU" sz="1400">
                <a:latin typeface="PT Astra Serif"/>
                <a:cs typeface="PT Astra Serif"/>
              </a:rPr>
              <a:t>По </a:t>
            </a:r>
            <a:r>
              <a:rPr lang="ru-RU" sz="1400">
                <a:latin typeface="PT Astra Serif"/>
                <a:cs typeface="PT Astra Serif"/>
              </a:rPr>
              <a:t>итогам прохождения всех разделов набранное участником количество баллов суммируется и определяется итоговый </a:t>
            </a:r>
            <a:r>
              <a:rPr lang="ru-RU" sz="1400">
                <a:latin typeface="PT Astra Serif"/>
                <a:cs typeface="PT Astra Serif"/>
              </a:rPr>
              <a:t>результат. </a:t>
            </a:r>
            <a:r>
              <a:rPr lang="ru-RU" sz="1400">
                <a:latin typeface="PT Astra Serif"/>
                <a:cs typeface="PT Astra Serif"/>
              </a:rPr>
              <a:t>Максимальное количество баллов по итогам 5 разделов – от 45 до 50.</a:t>
            </a:r>
            <a:endParaRPr lang="ru-RU" sz="1400">
              <a:latin typeface="PT Astra Serif"/>
              <a:cs typeface="PT Astra Serif"/>
            </a:endParaRPr>
          </a:p>
          <a:p>
            <a:pPr algn="just">
              <a:defRPr/>
            </a:pPr>
            <a:endParaRPr>
              <a:latin typeface="PT Astra Serif"/>
              <a:cs typeface="PT Astra Serif"/>
            </a:endParaRPr>
          </a:p>
          <a:p>
            <a:pPr algn="just">
              <a:defRPr/>
            </a:pPr>
            <a:r>
              <a:rPr lang="ru-RU" sz="1400">
                <a:latin typeface="PT Astra Serif"/>
                <a:cs typeface="PT Astra Serif"/>
              </a:rPr>
              <a:t>Участники, будут рекомендованы организаторами для прохождения курсов повышения квалификаций (в очной форме) </a:t>
            </a:r>
            <a:r>
              <a:rPr lang="ru-RU" sz="1400" b="1">
                <a:solidFill>
                  <a:srgbClr val="C00000"/>
                </a:solidFill>
                <a:latin typeface="PT Astra Serif"/>
                <a:cs typeface="PT Astra Serif"/>
              </a:rPr>
              <a:t>по актуальной проблематике для специалистов физкультурно-спортивной отрасли в рамках реализации </a:t>
            </a:r>
            <a:r>
              <a:rPr lang="ru-RU" sz="1400" b="1">
                <a:solidFill>
                  <a:schemeClr val="accent6">
                    <a:lumMod val="50000"/>
                  </a:schemeClr>
                </a:solidFill>
                <a:latin typeface="PT Astra Serif"/>
                <a:cs typeface="PT Astra Serif"/>
              </a:rPr>
              <a:t>Олимпийских образовательных программ Российского Международного Олимпийского университета и Олимпийского комитета России.</a:t>
            </a:r>
            <a:endParaRPr>
              <a:latin typeface="PT Astra Serif"/>
              <a:cs typeface="PT Astra Serif"/>
            </a:endParaRPr>
          </a:p>
          <a:p>
            <a:pPr algn="just">
              <a:defRPr/>
            </a:pPr>
            <a:endParaRPr sz="1400" b="1">
              <a:solidFill>
                <a:schemeClr val="accent6">
                  <a:lumMod val="50000"/>
                </a:schemeClr>
              </a:solidFill>
              <a:latin typeface="PT Astra Serif"/>
              <a:cs typeface="PT Astra Serif"/>
            </a:endParaRPr>
          </a:p>
          <a:p>
            <a:pPr algn="just">
              <a:defRPr/>
            </a:pPr>
            <a:endParaRPr lang="ru-RU" sz="14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39494573" name="" hidden="0"/>
          <p:cNvSpPr/>
          <p:nvPr isPhoto="0" userDrawn="0"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767913934" name="" hidden="0"/>
          <p:cNvSpPr/>
          <p:nvPr isPhoto="0" userDrawn="0"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pic>
        <p:nvPicPr>
          <p:cNvPr id="716527118" name="" hidden="0"/>
          <p:cNvPicPr>
            <a:picLocks noChangeAspect="1"/>
          </p:cNvPicPr>
          <p:nvPr isPhoto="0" userDrawn="0"/>
        </p:nvPicPr>
        <p:blipFill>
          <a:blip r:embed="rId3"/>
          <a:srcRect l="28233" t="30064" r="27950" b="11715"/>
          <a:stretch/>
        </p:blipFill>
        <p:spPr bwMode="auto">
          <a:xfrm flipH="0" flipV="0">
            <a:off x="81864" y="13833"/>
            <a:ext cx="1449649" cy="1083463"/>
          </a:xfrm>
          <a:prstGeom prst="flowChartAlternateProcess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0326635" name="Рисунок 7" hidden="0"/>
          <p:cNvPicPr>
            <a:picLocks noChangeAspect="1"/>
          </p:cNvPicPr>
          <p:nvPr isPhoto="0" userDrawn="0"/>
        </p:nvPicPr>
        <p:blipFill>
          <a:blip r:embed="rId2"/>
          <a:srcRect l="0" t="6490" r="3022" b="4513"/>
          <a:stretch/>
        </p:blipFill>
        <p:spPr bwMode="auto">
          <a:xfrm flipH="0" flipV="0">
            <a:off x="6770021" y="4154552"/>
            <a:ext cx="5367493" cy="2770752"/>
          </a:xfrm>
          <a:prstGeom prst="rect">
            <a:avLst/>
          </a:prstGeom>
        </p:spPr>
      </p:pic>
      <p:pic>
        <p:nvPicPr>
          <p:cNvPr id="1172262204" name="Рисунок 2" hidden="0"/>
          <p:cNvPicPr>
            <a:picLocks noChangeAspect="1"/>
          </p:cNvPicPr>
          <p:nvPr isPhoto="0" userDrawn="0"/>
        </p:nvPicPr>
        <p:blipFill>
          <a:blip r:embed="rId3"/>
          <a:srcRect l="0" t="6530" r="0" b="5632"/>
          <a:stretch/>
        </p:blipFill>
        <p:spPr bwMode="auto">
          <a:xfrm flipH="0" flipV="0">
            <a:off x="6704958" y="1361898"/>
            <a:ext cx="5497616" cy="2716280"/>
          </a:xfrm>
          <a:prstGeom prst="rect">
            <a:avLst/>
          </a:prstGeom>
        </p:spPr>
      </p:pic>
      <p:sp>
        <p:nvSpPr>
          <p:cNvPr id="788670987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2969740" y="277427"/>
            <a:ext cx="4974869" cy="480872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/>
          </a:bodyPr>
          <a:lstStyle/>
          <a:p>
            <a:pPr algn="ctr">
              <a:defRPr/>
            </a:pPr>
            <a:r>
              <a:rPr sz="2000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Заключительные положения</a:t>
            </a:r>
            <a:endParaRPr sz="2000">
              <a:solidFill>
                <a:schemeClr val="tx2">
                  <a:lumMod val="75000"/>
                </a:schemeClr>
              </a:solidFill>
              <a:latin typeface="PT Astra Serif"/>
              <a:cs typeface="PT Astra Serif"/>
            </a:endParaRPr>
          </a:p>
        </p:txBody>
      </p:sp>
      <p:pic>
        <p:nvPicPr>
          <p:cNvPr id="1855609997" name="Рисунок 3" hidden="0"/>
          <p:cNvPicPr>
            <a:picLocks noChangeAspect="1"/>
          </p:cNvPicPr>
          <p:nvPr isPhoto="0" userDrawn="0"/>
        </p:nvPicPr>
        <p:blipFill>
          <a:blip r:embed="rId4"/>
          <a:srcRect l="16460" t="25513" r="17870" b="28510"/>
          <a:stretch/>
        </p:blipFill>
        <p:spPr bwMode="auto">
          <a:xfrm flipH="0" flipV="0">
            <a:off x="119052" y="108481"/>
            <a:ext cx="1710115" cy="1196158"/>
          </a:xfrm>
          <a:prstGeom prst="flowChartAlternateProcess">
            <a:avLst/>
          </a:prstGeom>
        </p:spPr>
      </p:pic>
      <p:sp>
        <p:nvSpPr>
          <p:cNvPr id="1393107536" name="TextBox 10" hidden="0"/>
          <p:cNvSpPr txBox="1"/>
          <p:nvPr isPhoto="0" userDrawn="0"/>
        </p:nvSpPr>
        <p:spPr bwMode="auto">
          <a:xfrm>
            <a:off x="2314301" y="1304638"/>
            <a:ext cx="3649329" cy="131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002060"/>
                </a:solidFill>
                <a:latin typeface="PT Astra Serif"/>
                <a:cs typeface="PT Astra Serif"/>
              </a:rPr>
              <a:t>По завершению Программы и подведения итогов участники и кураторы Школы получают сертификаты </a:t>
            </a:r>
            <a:endParaRPr sz="2000">
              <a:solidFill>
                <a:srgbClr val="002060"/>
              </a:solidFill>
              <a:latin typeface="PT Astra Serif"/>
              <a:cs typeface="PT Astra Serif"/>
            </a:endParaRPr>
          </a:p>
        </p:txBody>
      </p:sp>
      <p:sp>
        <p:nvSpPr>
          <p:cNvPr id="1705303942" name="Прямоугольник 4" hidden="0"/>
          <p:cNvSpPr/>
          <p:nvPr isPhoto="0" userDrawn="0"/>
        </p:nvSpPr>
        <p:spPr bwMode="auto">
          <a:xfrm flipH="0" flipV="0">
            <a:off x="1186803" y="2817984"/>
            <a:ext cx="4567450" cy="283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>
                <a:solidFill>
                  <a:srgbClr val="002060"/>
                </a:solidFill>
                <a:latin typeface="PT Astra Serif"/>
                <a:cs typeface="PT Astra Serif"/>
              </a:rPr>
              <a:t>По итогам работы участники Школы молодого методиста поощряются сувенирной продукцией от организаторов</a:t>
            </a:r>
            <a:endParaRPr sz="200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 algn="just">
              <a:defRPr/>
            </a:pPr>
            <a:endParaRPr sz="2000">
              <a:latin typeface="PT Astra Serif"/>
              <a:cs typeface="PT Astra Serif"/>
            </a:endParaRPr>
          </a:p>
          <a:p>
            <a:pPr algn="just">
              <a:defRPr/>
            </a:pPr>
            <a:endParaRPr lang="ru-RU" sz="1600">
              <a:latin typeface="Bahnschrift Condensed"/>
            </a:endParaRPr>
          </a:p>
          <a:p>
            <a:pPr algn="just">
              <a:defRPr/>
            </a:pPr>
            <a:endParaRPr lang="ru-RU" sz="1600">
              <a:latin typeface="Bahnschrift Condensed"/>
            </a:endParaRPr>
          </a:p>
          <a:p>
            <a:pPr algn="just">
              <a:defRPr/>
            </a:pPr>
            <a:endParaRPr lang="ru-RU" sz="1600"/>
          </a:p>
          <a:p>
            <a:pPr algn="just">
              <a:defRPr/>
            </a:pPr>
            <a:endParaRPr lang="ru-RU" sz="1600"/>
          </a:p>
          <a:p>
            <a:pPr algn="just">
              <a:defRPr/>
            </a:pPr>
            <a:endParaRPr lang="ru-RU" sz="16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38755862" name="TextBox 11" hidden="0"/>
          <p:cNvSpPr txBox="1"/>
          <p:nvPr isPhoto="0" userDrawn="0"/>
        </p:nvSpPr>
        <p:spPr bwMode="auto">
          <a:xfrm flipH="0" flipV="0">
            <a:off x="303051" y="4540122"/>
            <a:ext cx="5450914" cy="222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000">
                <a:solidFill>
                  <a:srgbClr val="002060"/>
                </a:solidFill>
                <a:latin typeface="PT Astra Serif"/>
                <a:cs typeface="PT Astra Serif"/>
              </a:rPr>
              <a:t>Информация по итогам работы Школы, </a:t>
            </a:r>
            <a:endParaRPr sz="200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 algn="just">
              <a:defRPr/>
            </a:pPr>
            <a:r>
              <a:rPr lang="ru-RU" sz="2000">
                <a:solidFill>
                  <a:srgbClr val="002060"/>
                </a:solidFill>
                <a:latin typeface="PT Astra Serif"/>
                <a:cs typeface="PT Astra Serif"/>
              </a:rPr>
              <a:t>о проведении семинаров, а также </a:t>
            </a:r>
            <a:endParaRPr sz="200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 algn="just">
              <a:defRPr/>
            </a:pPr>
            <a:r>
              <a:rPr lang="ru-RU" sz="2000">
                <a:solidFill>
                  <a:srgbClr val="002060"/>
                </a:solidFill>
                <a:latin typeface="PT Astra Serif"/>
                <a:cs typeface="PT Astra Serif"/>
              </a:rPr>
              <a:t>о специалистах, представивших лучшие </a:t>
            </a:r>
            <a:endParaRPr sz="200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 algn="just">
              <a:defRPr/>
            </a:pPr>
            <a:r>
              <a:rPr lang="ru-RU" sz="2000">
                <a:solidFill>
                  <a:srgbClr val="002060"/>
                </a:solidFill>
                <a:latin typeface="PT Astra Serif"/>
                <a:cs typeface="PT Astra Serif"/>
              </a:rPr>
              <a:t>методические продукты, </a:t>
            </a:r>
            <a:endParaRPr sz="200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 algn="just">
              <a:defRPr/>
            </a:pPr>
            <a:r>
              <a:rPr lang="ru-RU" sz="2000">
                <a:solidFill>
                  <a:srgbClr val="002060"/>
                </a:solidFill>
                <a:latin typeface="PT Astra Serif"/>
                <a:cs typeface="PT Astra Serif"/>
              </a:rPr>
              <a:t>подлежит опубликованию </a:t>
            </a:r>
            <a:r>
              <a:rPr lang="ru-RU" sz="2000">
                <a:solidFill>
                  <a:srgbClr val="002060"/>
                </a:solidFill>
                <a:latin typeface="PT Astra Serif"/>
                <a:cs typeface="PT Astra Serif"/>
              </a:rPr>
              <a:t>на </a:t>
            </a:r>
            <a:endParaRPr sz="200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 algn="just">
              <a:defRPr/>
            </a:pPr>
            <a:r>
              <a:rPr lang="ru-RU" sz="2000">
                <a:solidFill>
                  <a:srgbClr val="002060"/>
                </a:solidFill>
                <a:latin typeface="PT Astra Serif"/>
                <a:cs typeface="PT Astra Serif"/>
              </a:rPr>
              <a:t>официальном сайте Центра в разделе «Научно-</a:t>
            </a:r>
            <a:r>
              <a:rPr lang="ru-RU" sz="2000">
                <a:solidFill>
                  <a:srgbClr val="002060"/>
                </a:solidFill>
                <a:latin typeface="PT Astra Serif"/>
                <a:cs typeface="PT Astra Serif"/>
              </a:rPr>
              <a:t>методическая </a:t>
            </a:r>
            <a:r>
              <a:rPr lang="ru-RU" sz="2000">
                <a:solidFill>
                  <a:srgbClr val="002060"/>
                </a:solidFill>
                <a:latin typeface="PT Astra Serif"/>
                <a:cs typeface="PT Astra Serif"/>
              </a:rPr>
              <a:t>деятельность</a:t>
            </a:r>
            <a:r>
              <a:rPr lang="ru-RU" sz="2000">
                <a:solidFill>
                  <a:schemeClr val="tx2">
                    <a:lumMod val="75000"/>
                  </a:schemeClr>
                </a:solidFill>
                <a:latin typeface="PT Astra Serif"/>
                <a:cs typeface="PT Astra Serif"/>
              </a:rPr>
              <a:t>»</a:t>
            </a:r>
            <a:endParaRPr lang="ru-RU">
              <a:latin typeface="Bahnschrift Condensed"/>
            </a:endParaRPr>
          </a:p>
        </p:txBody>
      </p:sp>
      <p:sp>
        <p:nvSpPr>
          <p:cNvPr id="1087052581" name="" hidden="0"/>
          <p:cNvSpPr/>
          <p:nvPr isPhoto="0" userDrawn="0"/>
        </p:nvSpPr>
        <p:spPr bwMode="auto">
          <a:xfrm rot="5399977" flipH="0" flipV="1">
            <a:off x="2268063" y="1346871"/>
            <a:ext cx="351406" cy="266940"/>
          </a:xfrm>
          <a:prstGeom prst="halfFrame">
            <a:avLst>
              <a:gd name="adj1" fmla="val 20680"/>
              <a:gd name="adj2" fmla="val 18421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5443892" name="" hidden="0"/>
          <p:cNvSpPr/>
          <p:nvPr isPhoto="0" userDrawn="0"/>
        </p:nvSpPr>
        <p:spPr bwMode="auto">
          <a:xfrm flipH="0" flipV="0">
            <a:off x="1186803" y="2817984"/>
            <a:ext cx="351406" cy="388397"/>
          </a:xfrm>
          <a:prstGeom prst="halfFrame">
            <a:avLst>
              <a:gd name="adj1" fmla="val 20680"/>
              <a:gd name="adj2" fmla="val 18421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948810" name="" hidden="0"/>
          <p:cNvSpPr/>
          <p:nvPr isPhoto="0" userDrawn="0"/>
        </p:nvSpPr>
        <p:spPr bwMode="auto">
          <a:xfrm flipH="0" flipV="0">
            <a:off x="303051" y="4540122"/>
            <a:ext cx="351406" cy="388397"/>
          </a:xfrm>
          <a:prstGeom prst="halfFrame">
            <a:avLst>
              <a:gd name="adj1" fmla="val 2068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82477118" name="" hidden="0"/>
          <p:cNvPicPr>
            <a:picLocks noChangeAspect="1"/>
          </p:cNvPicPr>
          <p:nvPr isPhoto="0" userDrawn="0"/>
        </p:nvPicPr>
        <p:blipFill>
          <a:blip r:embed="rId5"/>
          <a:srcRect l="28233" t="30064" r="27950" b="11715"/>
          <a:stretch/>
        </p:blipFill>
        <p:spPr bwMode="auto">
          <a:xfrm flipH="0" flipV="0">
            <a:off x="10354181" y="95429"/>
            <a:ext cx="1431321" cy="1069764"/>
          </a:xfrm>
          <a:prstGeom prst="flowChartAlternateProcess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3808186" name="" hidden="0"/>
          <p:cNvSpPr txBox="1"/>
          <p:nvPr isPhoto="0" userDrawn="0"/>
        </p:nvSpPr>
        <p:spPr bwMode="auto">
          <a:xfrm flipH="0" flipV="0">
            <a:off x="5367952" y="1746571"/>
            <a:ext cx="5687080" cy="38709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just">
              <a:defRPr/>
            </a:pPr>
            <a:r>
              <a:rPr sz="2000" b="0" i="0" u="none" strike="noStrike" cap="none" spc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Плеханова Елена Васильевна - 834922-44 143</a:t>
            </a:r>
            <a:endParaRPr lang="ru-RU" b="0" i="0" u="none" strike="noStrike" cap="none" spc="0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  <a:p>
            <a:pPr algn="l">
              <a:defRPr/>
            </a:pPr>
            <a:endParaRPr sz="2000" b="0" i="0" u="none" strike="noStrike" cap="none" spc="0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  <a:p>
            <a:pPr algn="l">
              <a:defRPr/>
            </a:pPr>
            <a:endParaRPr lang="ru-RU" b="0" i="0" u="none" strike="noStrike" cap="none" spc="0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  <a:p>
            <a:pPr algn="l">
              <a:defRPr/>
            </a:pPr>
            <a:endParaRPr lang="ru-RU" b="0" i="0" u="none" strike="noStrike" cap="none" spc="0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  <a:p>
            <a:pPr algn="l">
              <a:defRPr/>
            </a:pPr>
            <a:endParaRPr lang="ru-RU" b="0" i="0" u="none" strike="noStrike" cap="none" spc="0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  <a:p>
            <a:pPr algn="l">
              <a:defRPr/>
            </a:pPr>
            <a:endParaRPr lang="ru-RU" b="0" i="0" u="none" strike="noStrike" cap="none" spc="0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  <a:p>
            <a:pPr algn="l">
              <a:defRPr/>
            </a:pPr>
            <a:r>
              <a:rPr lang="ru-RU">
                <a:latin typeface="Book Antiqua"/>
                <a:ea typeface="Book Antiqua"/>
                <a:cs typeface="Book Antiqua"/>
              </a:rPr>
              <a:t>Глубоких Оксана Александровна </a:t>
            </a:r>
            <a:r>
              <a:rPr lang="ru-RU" b="0" i="0" u="none" strike="noStrike" cap="none" spc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- </a:t>
            </a:r>
            <a:r>
              <a:rPr lang="ru-RU" b="0" i="0" u="none" strike="noStrike" cap="none" spc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8 </a:t>
            </a:r>
            <a:r>
              <a:rPr lang="ru-RU" b="0" i="0" u="none" strike="noStrike" cap="none" spc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34922-44 115</a:t>
            </a:r>
            <a:endParaRPr lang="ru-RU" b="0" i="0" u="none" strike="noStrike" cap="none" spc="0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  <a:p>
            <a:pPr algn="l">
              <a:defRPr/>
            </a:pPr>
            <a:endParaRPr sz="2000" b="0" i="0" u="none" strike="noStrike" cap="none" spc="0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  <a:p>
            <a:pPr algn="l">
              <a:defRPr/>
            </a:pPr>
            <a:endParaRPr sz="2000" b="0" i="0" u="none" strike="noStrike" cap="none" spc="0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  <a:p>
            <a:pPr algn="l">
              <a:defRPr/>
            </a:pPr>
            <a:endParaRPr sz="2000" b="0" i="0" u="none" strike="noStrike" cap="none" spc="0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  <a:p>
            <a:pPr algn="l">
              <a:defRPr/>
            </a:pPr>
            <a:endParaRPr sz="2000" b="0" i="0" u="none" strike="noStrike" cap="none" spc="0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  <a:p>
            <a:pPr algn="l">
              <a:defRPr/>
            </a:pPr>
            <a:endParaRPr sz="2000" b="0" i="0" u="none" strike="noStrike" cap="none" spc="0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  <a:p>
            <a:pPr algn="l">
              <a:defRPr/>
            </a:pPr>
            <a:r>
              <a:rPr lang="ru-RU" b="0" i="0" u="none" strike="noStrike" cap="none" spc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Мамонтова Людмила Андреевна - 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8 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34922-44 115</a:t>
            </a:r>
            <a:endParaRPr lang="ru-RU" sz="1800" b="0" i="0" u="none" strike="noStrike" cap="none" spc="0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</p:txBody>
      </p:sp>
      <p:sp>
        <p:nvSpPr>
          <p:cNvPr id="314220567" name="TextBox 1511952006" hidden="0"/>
          <p:cNvSpPr txBox="1"/>
          <p:nvPr isPhoto="0" userDrawn="0"/>
        </p:nvSpPr>
        <p:spPr bwMode="auto">
          <a:xfrm>
            <a:off x="581822" y="6158880"/>
            <a:ext cx="10239819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Электронная почта отдела: </a:t>
            </a:r>
            <a:r>
              <a:rPr b="1" u="sng">
                <a:solidFill>
                  <a:srgbClr val="0070C0"/>
                </a:solidFill>
                <a:latin typeface="Book Antiqua"/>
                <a:ea typeface="Book Antiqua"/>
                <a:cs typeface="Book Antiqua"/>
                <a:hlinkClick r:id="rId2" tooltip="mailto:csp-metod@yanao.ru"/>
              </a:rPr>
              <a:t>csp-metod@yanao.ru</a:t>
            </a:r>
            <a:r>
              <a:rPr b="1">
                <a:solidFill>
                  <a:srgbClr val="0070C0"/>
                </a:solidFill>
                <a:latin typeface="Book Antiqua"/>
                <a:ea typeface="Book Antiqua"/>
                <a:cs typeface="Book Antiqua"/>
              </a:rPr>
              <a:t> </a:t>
            </a:r>
            <a:r>
              <a:rPr lang="ru-RU" b="1">
                <a:solidFill>
                  <a:srgbClr val="0070C0"/>
                </a:solidFill>
                <a:latin typeface="Book Antiqua"/>
                <a:ea typeface="Book Antiqua"/>
                <a:cs typeface="Book Antiqua"/>
              </a:rPr>
              <a:t>    </a:t>
            </a:r>
            <a:r>
              <a:rPr lang="ru-RU" b="1">
                <a:solidFill>
                  <a:srgbClr val="0070C0"/>
                </a:solidFill>
                <a:latin typeface="Book Antiqua"/>
                <a:ea typeface="Book Antiqua"/>
                <a:cs typeface="Book Antiqua"/>
              </a:rPr>
              <a:t> </a:t>
            </a:r>
            <a:r>
              <a:rPr lang="ru-RU" b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  Служебная почта АИС «Лспорт»</a:t>
            </a:r>
            <a:endParaRPr b="1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</p:txBody>
      </p:sp>
      <p:sp>
        <p:nvSpPr>
          <p:cNvPr id="79469979" name="TextBox 29753209" hidden="0"/>
          <p:cNvSpPr txBox="1"/>
          <p:nvPr isPhoto="0" userDrawn="0"/>
        </p:nvSpPr>
        <p:spPr bwMode="auto">
          <a:xfrm flipH="0" flipV="0">
            <a:off x="2664253" y="229133"/>
            <a:ext cx="7401573" cy="6401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1800" b="1">
                <a:solidFill>
                  <a:srgbClr val="002060"/>
                </a:solidFill>
                <a:latin typeface="Book Antiqua"/>
                <a:ea typeface="Book Antiqua"/>
                <a:cs typeface="Book Antiqua"/>
              </a:rPr>
              <a:t>Вся информация </a:t>
            </a:r>
            <a:r>
              <a:rPr lang="ru-RU" sz="1800" b="1">
                <a:solidFill>
                  <a:srgbClr val="002060"/>
                </a:solidFill>
                <a:latin typeface="Book Antiqua"/>
                <a:ea typeface="Book Antiqua"/>
                <a:cs typeface="Book Antiqua"/>
              </a:rPr>
              <a:t>размещается на сайте ГАУ ЯНАО «ЦСП» (Информационный ресурс)  </a:t>
            </a:r>
            <a:endParaRPr sz="2200" b="1">
              <a:solidFill>
                <a:schemeClr val="bg1"/>
              </a:solidFill>
              <a:latin typeface="Book Antiqua"/>
              <a:ea typeface="Book Antiqua"/>
              <a:cs typeface="Book Antiqua"/>
            </a:endParaRPr>
          </a:p>
        </p:txBody>
      </p:sp>
      <p:pic>
        <p:nvPicPr>
          <p:cNvPr id="779838239" name="" hidden="0"/>
          <p:cNvPicPr>
            <a:picLocks noChangeAspect="1"/>
          </p:cNvPicPr>
          <p:nvPr isPhoto="0" userDrawn="0"/>
        </p:nvPicPr>
        <p:blipFill>
          <a:blip r:embed="rId3"/>
          <a:srcRect l="28233" t="30064" r="27950" b="11715"/>
          <a:stretch/>
        </p:blipFill>
        <p:spPr bwMode="auto">
          <a:xfrm flipH="0" flipV="0">
            <a:off x="10250670" y="95429"/>
            <a:ext cx="1608435" cy="1202138"/>
          </a:xfrm>
          <a:prstGeom prst="flowChartAlternateProcess">
            <a:avLst/>
          </a:prstGeom>
        </p:spPr>
      </p:pic>
      <p:sp>
        <p:nvSpPr>
          <p:cNvPr id="506148188" name="" hidden="0"/>
          <p:cNvSpPr/>
          <p:nvPr isPhoto="0" userDrawn="0"/>
        </p:nvSpPr>
        <p:spPr bwMode="auto">
          <a:xfrm flipH="0" flipV="0">
            <a:off x="6680742" y="6395211"/>
            <a:ext cx="49493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214902242" name="" hidden="0"/>
          <p:cNvSpPr/>
          <p:nvPr isPhoto="0" userDrawn="0"/>
        </p:nvSpPr>
        <p:spPr bwMode="auto">
          <a:xfrm flipH="0" flipV="0">
            <a:off x="8970915" y="2036013"/>
            <a:ext cx="4582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pic>
        <p:nvPicPr>
          <p:cNvPr id="1670050810" name="" hidden="0"/>
          <p:cNvPicPr>
            <a:picLocks noChangeAspect="1"/>
          </p:cNvPicPr>
          <p:nvPr isPhoto="0" userDrawn="0"/>
        </p:nvPicPr>
        <p:blipFill>
          <a:blip r:embed="rId4"/>
          <a:srcRect l="0" t="20600" r="3278" b="32466"/>
          <a:stretch/>
        </p:blipFill>
        <p:spPr bwMode="auto">
          <a:xfrm flipH="0" flipV="0">
            <a:off x="3592125" y="1300887"/>
            <a:ext cx="1602206" cy="1470252"/>
          </a:xfrm>
          <a:prstGeom prst="ellipse">
            <a:avLst/>
          </a:prstGeom>
        </p:spPr>
      </p:pic>
      <p:pic>
        <p:nvPicPr>
          <p:cNvPr id="665613899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3592125" y="2865093"/>
            <a:ext cx="1477145" cy="1501153"/>
          </a:xfrm>
          <a:prstGeom prst="ellipse">
            <a:avLst/>
          </a:prstGeom>
        </p:spPr>
      </p:pic>
      <p:sp>
        <p:nvSpPr>
          <p:cNvPr id="1741867044" name="" hidden="0"/>
          <p:cNvSpPr/>
          <p:nvPr isPhoto="0" userDrawn="0"/>
        </p:nvSpPr>
        <p:spPr bwMode="auto">
          <a:xfrm flipH="0" flipV="0">
            <a:off x="8567127" y="4663399"/>
            <a:ext cx="98901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pic>
        <p:nvPicPr>
          <p:cNvPr id="749755300" name="" hidden="0"/>
          <p:cNvPicPr>
            <a:picLocks noChangeAspect="1"/>
          </p:cNvPicPr>
          <p:nvPr isPhoto="0" userDrawn="0"/>
        </p:nvPicPr>
        <p:blipFill>
          <a:blip r:embed="rId6"/>
          <a:srcRect l="20106" t="50492" r="68542" b="27471"/>
          <a:stretch/>
        </p:blipFill>
        <p:spPr bwMode="auto">
          <a:xfrm flipH="0" flipV="0">
            <a:off x="3518438" y="4581960"/>
            <a:ext cx="1537491" cy="1502940"/>
          </a:xfrm>
          <a:prstGeom prst="ellipse">
            <a:avLst/>
          </a:prstGeom>
        </p:spPr>
      </p:pic>
      <p:pic>
        <p:nvPicPr>
          <p:cNvPr id="1368910442" name="Рисунок 3" hidden="0"/>
          <p:cNvPicPr>
            <a:picLocks noChangeAspect="1"/>
          </p:cNvPicPr>
          <p:nvPr isPhoto="0" userDrawn="0"/>
        </p:nvPicPr>
        <p:blipFill>
          <a:blip r:embed="rId7"/>
          <a:srcRect l="16460" t="25513" r="17870" b="28510"/>
          <a:stretch/>
        </p:blipFill>
        <p:spPr bwMode="auto">
          <a:xfrm flipH="0" flipV="0">
            <a:off x="422683" y="132996"/>
            <a:ext cx="1646336" cy="1151547"/>
          </a:xfrm>
          <a:prstGeom prst="flowChartAlternateProcess">
            <a:avLst/>
          </a:prstGeom>
        </p:spPr>
      </p:pic>
      <p:sp>
        <p:nvSpPr>
          <p:cNvPr id="1809268456" name="" hidden="0"/>
          <p:cNvSpPr/>
          <p:nvPr isPhoto="0" userDrawn="0"/>
        </p:nvSpPr>
        <p:spPr bwMode="auto">
          <a:xfrm flipH="0" flipV="0">
            <a:off x="-2788288" y="3209611"/>
            <a:ext cx="45923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pic>
        <p:nvPicPr>
          <p:cNvPr id="1315231958" name="" hidden="0"/>
          <p:cNvPicPr>
            <a:picLocks noChangeAspect="1"/>
          </p:cNvPicPr>
          <p:nvPr isPhoto="0" userDrawn="0"/>
        </p:nvPicPr>
        <p:blipFill>
          <a:blip r:embed="rId8"/>
          <a:srcRect l="0" t="11947" r="0" b="31921"/>
          <a:stretch/>
        </p:blipFill>
        <p:spPr bwMode="auto">
          <a:xfrm flipH="0" flipV="0">
            <a:off x="130412" y="2771139"/>
            <a:ext cx="3060946" cy="1155946"/>
          </a:xfrm>
          <a:prstGeom prst="flowChartAlternateProcess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ial">
  <a:themeElements>
    <a:clrScheme name="Official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Р7-Офис/7.1.1.35</Application>
  <DocSecurity>0</DocSecurity>
  <PresentationFormat>Widescreen</PresentationFormat>
  <Paragraphs>0</Paragraphs>
  <Slides>10</Slides>
  <Notes>10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14</cp:revision>
  <dcterms:created xsi:type="dcterms:W3CDTF">2012-12-03T06:56:55Z</dcterms:created>
  <dcterms:modified xsi:type="dcterms:W3CDTF">2023-01-19T07:11:59Z</dcterms:modified>
  <cp:category/>
  <cp:contentStatus/>
  <cp:version/>
</cp:coreProperties>
</file>