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2" r:id="rId1"/>
  </p:sldMasterIdLst>
  <p:handoutMasterIdLst>
    <p:handoutMasterId r:id="rId18"/>
  </p:handoutMasterIdLst>
  <p:sldIdLst>
    <p:sldId id="256" r:id="rId2"/>
    <p:sldId id="361" r:id="rId3"/>
    <p:sldId id="363" r:id="rId4"/>
    <p:sldId id="364" r:id="rId5"/>
    <p:sldId id="365" r:id="rId6"/>
    <p:sldId id="366" r:id="rId7"/>
    <p:sldId id="368" r:id="rId8"/>
    <p:sldId id="369" r:id="rId9"/>
    <p:sldId id="370" r:id="rId10"/>
    <p:sldId id="371" r:id="rId11"/>
    <p:sldId id="372" r:id="rId12"/>
    <p:sldId id="367" r:id="rId13"/>
    <p:sldId id="357" r:id="rId14"/>
    <p:sldId id="358" r:id="rId15"/>
    <p:sldId id="359" r:id="rId16"/>
    <p:sldId id="360" r:id="rId17"/>
  </p:sldIdLst>
  <p:sldSz cx="12192000" cy="6858000"/>
  <p:notesSz cx="6858000" cy="994727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9966"/>
    <a:srgbClr val="CC9900"/>
    <a:srgbClr val="CC3300"/>
    <a:srgbClr val="FF9900"/>
    <a:srgbClr val="33CC33"/>
    <a:srgbClr val="00FFCC"/>
    <a:srgbClr val="FC9AA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Светлый стиль 1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6" d="100"/>
          <a:sy n="106" d="100"/>
        </p:scale>
        <p:origin x="67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9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99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FC4ADF1-89BE-4ED4-BBE7-FAEE977DEBFB}" type="datetimeFigureOut">
              <a:rPr lang="ru-RU" smtClean="0"/>
              <a:t>17.12.2021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48185"/>
            <a:ext cx="2971800" cy="499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9448185"/>
            <a:ext cx="2971800" cy="499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3C0E986-6BCB-46F9-BB42-C315DB5C327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529430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71ECE-8F1C-4A2F-9B5C-042389D34278}" type="datetimeFigureOut">
              <a:rPr lang="ru-RU" smtClean="0"/>
              <a:t>17.12.2021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0ECB97-8998-4618-857F-D9FC07AC2468}" type="slidenum">
              <a:rPr lang="ru-RU" smtClean="0"/>
              <a:t>‹#›</a:t>
            </a:fld>
            <a:endParaRPr lang="ru-RU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574582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71ECE-8F1C-4A2F-9B5C-042389D34278}" type="datetimeFigureOut">
              <a:rPr lang="ru-RU" smtClean="0"/>
              <a:t>17.12.2021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0ECB97-8998-4618-857F-D9FC07AC24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20167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71ECE-8F1C-4A2F-9B5C-042389D34278}" type="datetimeFigureOut">
              <a:rPr lang="ru-RU" smtClean="0"/>
              <a:t>17.12.2021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0ECB97-8998-4618-857F-D9FC07AC24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50607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71ECE-8F1C-4A2F-9B5C-042389D34278}" type="datetimeFigureOut">
              <a:rPr lang="ru-RU" smtClean="0"/>
              <a:t>17.12.2021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0ECB97-8998-4618-857F-D9FC07AC24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69597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71ECE-8F1C-4A2F-9B5C-042389D34278}" type="datetimeFigureOut">
              <a:rPr lang="ru-RU" smtClean="0"/>
              <a:t>17.12.2021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0ECB97-8998-4618-857F-D9FC07AC2468}" type="slidenum">
              <a:rPr lang="ru-RU" smtClean="0"/>
              <a:t>‹#›</a:t>
            </a:fld>
            <a:endParaRPr lang="ru-RU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00275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8" y="1845734"/>
            <a:ext cx="4937760" cy="402336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71ECE-8F1C-4A2F-9B5C-042389D34278}" type="datetimeFigureOut">
              <a:rPr lang="ru-RU" smtClean="0"/>
              <a:t>17.12.2021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0ECB97-8998-4618-857F-D9FC07AC24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09108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71ECE-8F1C-4A2F-9B5C-042389D34278}" type="datetimeFigureOut">
              <a:rPr lang="ru-RU" smtClean="0"/>
              <a:t>17.12.2021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0ECB97-8998-4618-857F-D9FC07AC24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65797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71ECE-8F1C-4A2F-9B5C-042389D34278}" type="datetimeFigureOut">
              <a:rPr lang="ru-RU" smtClean="0"/>
              <a:t>17.12.2021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0ECB97-8998-4618-857F-D9FC07AC24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783391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71ECE-8F1C-4A2F-9B5C-042389D34278}" type="datetimeFigureOut">
              <a:rPr lang="ru-RU" smtClean="0"/>
              <a:t>17.12.2021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0ECB97-8998-4618-857F-D9FC07AC24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22404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DA771ECE-8F1C-4A2F-9B5C-042389D34278}" type="datetimeFigureOut">
              <a:rPr lang="ru-RU" smtClean="0"/>
              <a:t>17.12.2021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CB0ECB97-8998-4618-857F-D9FC07AC24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03891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71ECE-8F1C-4A2F-9B5C-042389D34278}" type="datetimeFigureOut">
              <a:rPr lang="ru-RU" smtClean="0"/>
              <a:t>17.12.2021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0ECB97-8998-4618-857F-D9FC07AC24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30119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6334316"/>
            <a:ext cx="12191985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DA771ECE-8F1C-4A2F-9B5C-042389D34278}" type="datetimeFigureOut">
              <a:rPr lang="ru-RU" smtClean="0"/>
              <a:t>17.12.2021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CB0ECB97-8998-4618-857F-D9FC07AC2468}" type="slidenum">
              <a:rPr lang="ru-RU" smtClean="0"/>
              <a:t>‹#›</a:t>
            </a:fld>
            <a:endParaRPr lang="ru-RU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293829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3" r:id="rId1"/>
    <p:sldLayoutId id="2147483764" r:id="rId2"/>
    <p:sldLayoutId id="2147483765" r:id="rId3"/>
    <p:sldLayoutId id="2147483766" r:id="rId4"/>
    <p:sldLayoutId id="2147483767" r:id="rId5"/>
    <p:sldLayoutId id="2147483768" r:id="rId6"/>
    <p:sldLayoutId id="2147483769" r:id="rId7"/>
    <p:sldLayoutId id="2147483770" r:id="rId8"/>
    <p:sldLayoutId id="2147483771" r:id="rId9"/>
    <p:sldLayoutId id="2147483772" r:id="rId10"/>
    <p:sldLayoutId id="2147483773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hyperlink" Target="http://www.csp-nn.ru/wp-content/uploads/2015/04/&#1055;&#1089;&#1080;&#1093;&#1086;&#1076;&#1080;&#1072;&#1075;&#1085;&#1086;&#1089;&#1090;&#1080;&#1082;&#1072;_&#1083;&#1080;&#1095;&#1085;&#1086;&#1089;&#1090;&#1080;_&#1087;&#1088;&#1080;_&#1079;&#1072;&#1085;&#1103;&#1090;&#1080;&#1103;&#1093;_&#1092;&#1080;&#1079;&#1080;&#1095;&#1077;&#1089;&#1082;&#1086;&#1081;_&#1082;&#1091;&#1083;&#1100;&#1090;&#1091;&#1088;&#1086;&#1081;_&#1080;_&#1089;&#1087;&#1086;&#1088;&#1090;&#1086;&#1084;_-3.pdf" TargetMode="Externa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hyperlink" Target="https://cyberleninka.ru/article/n/metodika-razrabotki-individualnogo-trenirovochnogo-plana-podgotovki-sportsmenov-vysokoy-kvalifikatsii" TargetMode="Externa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hyperlink" Target="https://cyberleninka.ru/article/n/metodika-razrabotki-individualnogo-trenirovochnogo-plana-podgotovki-sportsmenov-vysokoy-kvalifikatsii" TargetMode="Externa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://www.csp-nn.ru/wp-content/uploads/2015/04/&#1055;&#1089;&#1080;&#1093;&#1086;&#1076;&#1080;&#1072;&#1075;&#1085;&#1086;&#1089;&#1090;&#1080;&#1082;&#1072;_&#1083;&#1080;&#1095;&#1085;&#1086;&#1089;&#1090;&#1080;_&#1087;&#1088;&#1080;_&#1079;&#1072;&#1085;&#1103;&#1090;&#1080;&#1103;&#1093;_&#1092;&#1080;&#1079;&#1080;&#1095;&#1077;&#1089;&#1082;&#1086;&#1081;_&#1082;&#1091;&#1083;&#1100;&#1090;&#1091;&#1088;&#1086;&#1081;_&#1080;_&#1089;&#1087;&#1086;&#1088;&#1090;&#1086;&#1084;_-3.pdf" TargetMode="Externa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https://cyberleninka.ru/article/n/metodika-razrabotki-individualnogo-trenirovochnogo-plana-podgotovki-sportsmenov-vysokoy-kvalifikatsii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25500" y="2197486"/>
            <a:ext cx="10058400" cy="902902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800" b="1" i="1" dirty="0">
                <a:solidFill>
                  <a:schemeClr val="accent1">
                    <a:lumMod val="75000"/>
                  </a:schemeClr>
                </a:solidFill>
              </a:rPr>
              <a:t>Система оценки</a:t>
            </a:r>
            <a:br>
              <a:rPr lang="ru-RU" sz="4800" b="1" i="1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ru-RU" sz="4800" b="1" i="1" dirty="0">
                <a:solidFill>
                  <a:schemeClr val="accent1">
                    <a:lumMod val="75000"/>
                  </a:schemeClr>
                </a:solidFill>
              </a:rPr>
              <a:t>реализации этапов спортивной подготовки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1551" y="4499572"/>
            <a:ext cx="2186286" cy="1683945"/>
          </a:xfrm>
          <a:prstGeom prst="rect">
            <a:avLst/>
          </a:prstGeom>
        </p:spPr>
      </p:pic>
      <p:sp>
        <p:nvSpPr>
          <p:cNvPr id="9" name="Подзаголовок 8">
            <a:extLst>
              <a:ext uri="{FF2B5EF4-FFF2-40B4-BE49-F238E27FC236}">
                <a16:creationId xmlns:a16="http://schemas.microsoft.com/office/drawing/2014/main" id="{C92435B5-F0DC-4AB5-9067-FB302CC19FD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381878" y="4899240"/>
            <a:ext cx="7174926" cy="1143000"/>
          </a:xfrm>
        </p:spPr>
        <p:txBody>
          <a:bodyPr>
            <a:normAutofit lnSpcReduction="10000"/>
          </a:bodyPr>
          <a:lstStyle/>
          <a:p>
            <a:pPr algn="ctr"/>
            <a:r>
              <a:rPr lang="ru-RU" sz="1600" b="1" dirty="0" smtClean="0"/>
              <a:t>Координационно-методический совет при департаменте физической культуры и спорта ямало-ненецкого автономного округа</a:t>
            </a:r>
          </a:p>
          <a:p>
            <a:pPr algn="ctr"/>
            <a:r>
              <a:rPr lang="ru-RU" sz="1600" b="1" dirty="0" smtClean="0"/>
              <a:t>г. Надым, 20 декабря 2021 год</a:t>
            </a:r>
            <a:endParaRPr lang="ru-RU" sz="1600" b="1" dirty="0"/>
          </a:p>
        </p:txBody>
      </p:sp>
    </p:spTree>
    <p:extLst>
      <p:ext uri="{BB962C8B-B14F-4D97-AF65-F5344CB8AC3E}">
        <p14:creationId xmlns:p14="http://schemas.microsoft.com/office/powerpoint/2010/main" val="9895440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: скругленные углы 4">
            <a:extLst>
              <a:ext uri="{FF2B5EF4-FFF2-40B4-BE49-F238E27FC236}">
                <a16:creationId xmlns:a16="http://schemas.microsoft.com/office/drawing/2014/main" id="{87FE6C5C-1274-47F3-919E-29E1022B45FF}"/>
              </a:ext>
            </a:extLst>
          </p:cNvPr>
          <p:cNvSpPr/>
          <p:nvPr/>
        </p:nvSpPr>
        <p:spPr>
          <a:xfrm>
            <a:off x="161276" y="106908"/>
            <a:ext cx="11921233" cy="1091578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овладение основами теоретических знаний о виде спорта,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приобретение опыта спортивного судьи по виду спорта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B93E2920-A1F8-45D4-AFDD-73420CF3948A}"/>
              </a:ext>
            </a:extLst>
          </p:cNvPr>
          <p:cNvSpPr/>
          <p:nvPr/>
        </p:nvSpPr>
        <p:spPr>
          <a:xfrm>
            <a:off x="161276" y="1662666"/>
            <a:ext cx="2585622" cy="346862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3600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???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не установлено</a:t>
            </a: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6856A012-2D97-4493-A4D7-248399B594DC}"/>
              </a:ext>
            </a:extLst>
          </p:cNvPr>
          <p:cNvSpPr/>
          <p:nvPr/>
        </p:nvSpPr>
        <p:spPr>
          <a:xfrm>
            <a:off x="71021" y="5230437"/>
            <a:ext cx="12011488" cy="1520657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Методическое обеспечение:</a:t>
            </a:r>
          </a:p>
          <a:p>
            <a:r>
              <a:rPr lang="ru-RU" sz="1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Изучение официальных правил по виду спорта</a:t>
            </a:r>
          </a:p>
          <a:p>
            <a:r>
              <a:rPr lang="ru-RU" sz="1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Изучение приказа Минспорта России от 28.02.2017 № 134 (ред. от 30.03.2021) «Об утверждении положения о спортивных судьях»: с</a:t>
            </a:r>
            <a:r>
              <a:rPr lang="ru-RU" sz="1600" b="1" i="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портивный судья может иметь следующие квалификационные категории: </a:t>
            </a:r>
          </a:p>
          <a:p>
            <a:r>
              <a:rPr lang="ru-RU" sz="1600" b="1" i="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всероссийская, </a:t>
            </a:r>
            <a:r>
              <a:rPr lang="en-US" sz="1600" b="1" i="0" dirty="0">
                <a:solidFill>
                  <a:srgbClr val="FFC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sz="1600" b="1" i="0" dirty="0">
                <a:solidFill>
                  <a:srgbClr val="FFC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категория</a:t>
            </a:r>
            <a:r>
              <a:rPr lang="en-US" sz="1600" b="1" i="0" dirty="0">
                <a:solidFill>
                  <a:srgbClr val="FFC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n-US" sz="1600" b="1" i="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i="0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II</a:t>
            </a:r>
            <a:r>
              <a:rPr lang="ru-RU" sz="1600" b="1" i="0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категория</a:t>
            </a:r>
            <a:r>
              <a:rPr lang="en-US" sz="1600" b="1" i="0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n-US" sz="1600" b="1" i="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i="0" dirty="0">
                <a:solidFill>
                  <a:srgbClr val="339966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III</a:t>
            </a:r>
            <a:r>
              <a:rPr lang="ru-RU" sz="1600" b="1" i="0" dirty="0">
                <a:solidFill>
                  <a:srgbClr val="339966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категория</a:t>
            </a:r>
            <a:r>
              <a:rPr lang="en-US" sz="1600" b="1" i="0" dirty="0">
                <a:solidFill>
                  <a:srgbClr val="339966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n-US" sz="1600" b="1" i="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i="0" dirty="0">
                <a:solidFill>
                  <a:srgbClr val="00B0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категория «юный спортивный судья» (с 14 до 16 лет).</a:t>
            </a:r>
          </a:p>
        </p:txBody>
      </p:sp>
      <p:sp>
        <p:nvSpPr>
          <p:cNvPr id="10" name="Прямоугольник: скругленные углы 9">
            <a:extLst>
              <a:ext uri="{FF2B5EF4-FFF2-40B4-BE49-F238E27FC236}">
                <a16:creationId xmlns:a16="http://schemas.microsoft.com/office/drawing/2014/main" id="{D415CB2C-902A-4DE0-BD77-7A616553A756}"/>
              </a:ext>
            </a:extLst>
          </p:cNvPr>
          <p:cNvSpPr/>
          <p:nvPr/>
        </p:nvSpPr>
        <p:spPr>
          <a:xfrm>
            <a:off x="379889" y="1761809"/>
            <a:ext cx="2148396" cy="479399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Этап начальной подготовки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42EE13E2-CB3F-458F-8A2B-3E16566B1F76}"/>
              </a:ext>
            </a:extLst>
          </p:cNvPr>
          <p:cNvSpPr/>
          <p:nvPr/>
        </p:nvSpPr>
        <p:spPr>
          <a:xfrm>
            <a:off x="3033206" y="1473693"/>
            <a:ext cx="2754302" cy="365760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прохождение тестирования и (или) устного собеседования по теоретическим вопросам </a:t>
            </a: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E1B6D785-4345-49F4-91DC-16B8DAF1188A}"/>
              </a:ext>
            </a:extLst>
          </p:cNvPr>
          <p:cNvSpPr/>
          <p:nvPr/>
        </p:nvSpPr>
        <p:spPr>
          <a:xfrm>
            <a:off x="5899571" y="1473694"/>
            <a:ext cx="2883531" cy="3657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наличие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квалификационной категории спортивного судьи, утв. приказом соответствующих органов управления ФКиС или Организации о присвоение квалификационной категории спортивного судьи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E6EB8E77-F3A5-4961-BC39-7E11996FA6DC}"/>
              </a:ext>
            </a:extLst>
          </p:cNvPr>
          <p:cNvSpPr/>
          <p:nvPr/>
        </p:nvSpPr>
        <p:spPr>
          <a:xfrm>
            <a:off x="9158794" y="1473693"/>
            <a:ext cx="2755037" cy="365760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в рамках выполнения индивидуального плана подготовки спортсмена рекомендуется приобретать опыт спортивного судейства</a:t>
            </a:r>
          </a:p>
        </p:txBody>
      </p:sp>
      <p:sp>
        <p:nvSpPr>
          <p:cNvPr id="14" name="Прямоугольник: скругленные углы 13">
            <a:extLst>
              <a:ext uri="{FF2B5EF4-FFF2-40B4-BE49-F238E27FC236}">
                <a16:creationId xmlns:a16="http://schemas.microsoft.com/office/drawing/2014/main" id="{7129F980-81F5-45B0-BB3A-EBA487B91D01}"/>
              </a:ext>
            </a:extLst>
          </p:cNvPr>
          <p:cNvSpPr/>
          <p:nvPr/>
        </p:nvSpPr>
        <p:spPr>
          <a:xfrm>
            <a:off x="3313965" y="1756724"/>
            <a:ext cx="2192784" cy="481610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Тренировочный </a:t>
            </a:r>
          </a:p>
          <a:p>
            <a:pPr algn="ctr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этап</a:t>
            </a:r>
          </a:p>
        </p:txBody>
      </p:sp>
      <p:sp>
        <p:nvSpPr>
          <p:cNvPr id="15" name="Прямоугольник: скругленные углы 14">
            <a:extLst>
              <a:ext uri="{FF2B5EF4-FFF2-40B4-BE49-F238E27FC236}">
                <a16:creationId xmlns:a16="http://schemas.microsoft.com/office/drawing/2014/main" id="{8D9F8DD0-A182-4D6D-822A-3C3F839291E7}"/>
              </a:ext>
            </a:extLst>
          </p:cNvPr>
          <p:cNvSpPr/>
          <p:nvPr/>
        </p:nvSpPr>
        <p:spPr>
          <a:xfrm>
            <a:off x="6244056" y="1654952"/>
            <a:ext cx="2194560" cy="470514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Этап совершенствования спортивного мастерства</a:t>
            </a:r>
          </a:p>
        </p:txBody>
      </p:sp>
      <p:sp>
        <p:nvSpPr>
          <p:cNvPr id="16" name="Прямоугольник: скругленные углы 15">
            <a:extLst>
              <a:ext uri="{FF2B5EF4-FFF2-40B4-BE49-F238E27FC236}">
                <a16:creationId xmlns:a16="http://schemas.microsoft.com/office/drawing/2014/main" id="{5DAF9BED-DB78-47A8-BD4F-50BA7B9DCDB8}"/>
              </a:ext>
            </a:extLst>
          </p:cNvPr>
          <p:cNvSpPr/>
          <p:nvPr/>
        </p:nvSpPr>
        <p:spPr>
          <a:xfrm>
            <a:off x="9381846" y="1627263"/>
            <a:ext cx="2308931" cy="481611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Этап высшего спортивного мастерства</a:t>
            </a:r>
          </a:p>
        </p:txBody>
      </p:sp>
    </p:spTree>
    <p:extLst>
      <p:ext uri="{BB962C8B-B14F-4D97-AF65-F5344CB8AC3E}">
        <p14:creationId xmlns:p14="http://schemas.microsoft.com/office/powerpoint/2010/main" val="21945872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: скругленные углы 4">
            <a:extLst>
              <a:ext uri="{FF2B5EF4-FFF2-40B4-BE49-F238E27FC236}">
                <a16:creationId xmlns:a16="http://schemas.microsoft.com/office/drawing/2014/main" id="{87FE6C5C-1274-47F3-919E-29E1022B45FF}"/>
              </a:ext>
            </a:extLst>
          </p:cNvPr>
          <p:cNvSpPr/>
          <p:nvPr/>
        </p:nvSpPr>
        <p:spPr>
          <a:xfrm>
            <a:off x="161276" y="106908"/>
            <a:ext cx="11921233" cy="1168054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достижение результатов уровня спортивных сборных команд субъектов Российской Федерации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и спортивных сборных команд Российской Федерации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B93E2920-A1F8-45D4-AFDD-73420CF3948A}"/>
              </a:ext>
            </a:extLst>
          </p:cNvPr>
          <p:cNvSpPr/>
          <p:nvPr/>
        </p:nvSpPr>
        <p:spPr>
          <a:xfrm>
            <a:off x="161277" y="1384917"/>
            <a:ext cx="2144028" cy="437669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3600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???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не установлено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6856A012-2D97-4493-A4D7-248399B594DC}"/>
              </a:ext>
            </a:extLst>
          </p:cNvPr>
          <p:cNvSpPr/>
          <p:nvPr/>
        </p:nvSpPr>
        <p:spPr>
          <a:xfrm>
            <a:off x="71021" y="5849408"/>
            <a:ext cx="12011488" cy="901686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Методическое обеспечение:</a:t>
            </a:r>
          </a:p>
          <a:p>
            <a:r>
              <a:rPr lang="ru-RU" sz="1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Анализ спортивных результатов выступлений в спортивном сезоне кандидатов в члены спортивных сборных команд Российской Федерации и (или субъектов Российской Федерации</a:t>
            </a:r>
          </a:p>
        </p:txBody>
      </p:sp>
      <p:sp>
        <p:nvSpPr>
          <p:cNvPr id="10" name="Прямоугольник: скругленные углы 9">
            <a:extLst>
              <a:ext uri="{FF2B5EF4-FFF2-40B4-BE49-F238E27FC236}">
                <a16:creationId xmlns:a16="http://schemas.microsoft.com/office/drawing/2014/main" id="{D415CB2C-902A-4DE0-BD77-7A616553A756}"/>
              </a:ext>
            </a:extLst>
          </p:cNvPr>
          <p:cNvSpPr/>
          <p:nvPr/>
        </p:nvSpPr>
        <p:spPr>
          <a:xfrm>
            <a:off x="278169" y="1517024"/>
            <a:ext cx="1932371" cy="479399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Этап начальной подготовки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42EE13E2-CB3F-458F-8A2B-3E16566B1F76}"/>
              </a:ext>
            </a:extLst>
          </p:cNvPr>
          <p:cNvSpPr/>
          <p:nvPr/>
        </p:nvSpPr>
        <p:spPr>
          <a:xfrm>
            <a:off x="2422197" y="1384917"/>
            <a:ext cx="2945391" cy="437669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???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не установлено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Рекомендуется устанавливать требование о включении кандидатом в состав спортивной сборной команды муниципального района, городского и (или) муниципального округа </a:t>
            </a:r>
            <a:endParaRPr kumimoji="0" lang="ru-RU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E1B6D785-4345-49F4-91DC-16B8DAF1188A}"/>
              </a:ext>
            </a:extLst>
          </p:cNvPr>
          <p:cNvSpPr/>
          <p:nvPr/>
        </p:nvSpPr>
        <p:spPr>
          <a:xfrm>
            <a:off x="5500842" y="1362722"/>
            <a:ext cx="3110877" cy="439888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1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b="1" i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???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не установлено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b="1" i="1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в рамках выполнения индивидуального плана подготовки спортсмена рекомендуется устанавливать требование о достижении спортивных результатов в спортивном сезоне на уровне спортивных сборных команд субъектов Российской Федерации </a:t>
            </a: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E6EB8E77-F3A5-4961-BC39-7E11996FA6DC}"/>
              </a:ext>
            </a:extLst>
          </p:cNvPr>
          <p:cNvSpPr/>
          <p:nvPr/>
        </p:nvSpPr>
        <p:spPr>
          <a:xfrm>
            <a:off x="8919847" y="1362723"/>
            <a:ext cx="3110877" cy="439888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b="1" i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1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в рамках выполнения индивидуального плана подготовки спортсмена рекомендуется устанавливать требование о достижении спортивных результатов в спортивном сезоне на уровне спортивных сборных команд субъектов Российской Федерации </a:t>
            </a:r>
          </a:p>
        </p:txBody>
      </p:sp>
      <p:sp>
        <p:nvSpPr>
          <p:cNvPr id="14" name="Прямоугольник: скругленные углы 13">
            <a:extLst>
              <a:ext uri="{FF2B5EF4-FFF2-40B4-BE49-F238E27FC236}">
                <a16:creationId xmlns:a16="http://schemas.microsoft.com/office/drawing/2014/main" id="{7129F980-81F5-45B0-BB3A-EBA487B91D01}"/>
              </a:ext>
            </a:extLst>
          </p:cNvPr>
          <p:cNvSpPr/>
          <p:nvPr/>
        </p:nvSpPr>
        <p:spPr>
          <a:xfrm>
            <a:off x="2825867" y="1517024"/>
            <a:ext cx="2192784" cy="481610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Тренировочный </a:t>
            </a:r>
          </a:p>
          <a:p>
            <a:pPr algn="ctr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этап</a:t>
            </a:r>
          </a:p>
        </p:txBody>
      </p:sp>
      <p:sp>
        <p:nvSpPr>
          <p:cNvPr id="15" name="Прямоугольник: скругленные углы 14">
            <a:extLst>
              <a:ext uri="{FF2B5EF4-FFF2-40B4-BE49-F238E27FC236}">
                <a16:creationId xmlns:a16="http://schemas.microsoft.com/office/drawing/2014/main" id="{8D9F8DD0-A182-4D6D-822A-3C3F839291E7}"/>
              </a:ext>
            </a:extLst>
          </p:cNvPr>
          <p:cNvSpPr/>
          <p:nvPr/>
        </p:nvSpPr>
        <p:spPr>
          <a:xfrm>
            <a:off x="5839137" y="1487050"/>
            <a:ext cx="2194560" cy="470514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Этап совершенствования спортивного мастерства</a:t>
            </a:r>
          </a:p>
        </p:txBody>
      </p:sp>
      <p:sp>
        <p:nvSpPr>
          <p:cNvPr id="16" name="Прямоугольник: скругленные углы 15">
            <a:extLst>
              <a:ext uri="{FF2B5EF4-FFF2-40B4-BE49-F238E27FC236}">
                <a16:creationId xmlns:a16="http://schemas.microsoft.com/office/drawing/2014/main" id="{5DAF9BED-DB78-47A8-BD4F-50BA7B9DCDB8}"/>
              </a:ext>
            </a:extLst>
          </p:cNvPr>
          <p:cNvSpPr/>
          <p:nvPr/>
        </p:nvSpPr>
        <p:spPr>
          <a:xfrm>
            <a:off x="9250245" y="1475953"/>
            <a:ext cx="2308931" cy="481611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Этап высшего спортивного мастерства</a:t>
            </a:r>
          </a:p>
        </p:txBody>
      </p:sp>
    </p:spTree>
    <p:extLst>
      <p:ext uri="{BB962C8B-B14F-4D97-AF65-F5344CB8AC3E}">
        <p14:creationId xmlns:p14="http://schemas.microsoft.com/office/powerpoint/2010/main" val="187125795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: скругленные углы 4">
            <a:extLst>
              <a:ext uri="{FF2B5EF4-FFF2-40B4-BE49-F238E27FC236}">
                <a16:creationId xmlns:a16="http://schemas.microsoft.com/office/drawing/2014/main" id="{87FE6C5C-1274-47F3-919E-29E1022B45FF}"/>
              </a:ext>
            </a:extLst>
          </p:cNvPr>
          <p:cNvSpPr/>
          <p:nvPr/>
        </p:nvSpPr>
        <p:spPr>
          <a:xfrm>
            <a:off x="161276" y="106907"/>
            <a:ext cx="11921233" cy="1021026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укрепление и сохранение здоровья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B93E2920-A1F8-45D4-AFDD-73420CF3948A}"/>
              </a:ext>
            </a:extLst>
          </p:cNvPr>
          <p:cNvSpPr/>
          <p:nvPr/>
        </p:nvSpPr>
        <p:spPr>
          <a:xfrm>
            <a:off x="161276" y="1501541"/>
            <a:ext cx="2585622" cy="382123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3600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наличие медицинского заключения о состоянии здоровья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(</a:t>
            </a:r>
            <a:r>
              <a:rPr kumimoji="0" lang="en-US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I</a:t>
            </a:r>
            <a:r>
              <a:rPr kumimoji="0" lang="ru-RU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или</a:t>
            </a:r>
            <a:r>
              <a:rPr kumimoji="0" lang="en-US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II</a:t>
            </a:r>
            <a:r>
              <a:rPr kumimoji="0" lang="ru-RU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группа здоровья)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раз в год</a:t>
            </a:r>
            <a:endParaRPr kumimoji="0" lang="ru-RU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6856A012-2D97-4493-A4D7-248399B594DC}"/>
              </a:ext>
            </a:extLst>
          </p:cNvPr>
          <p:cNvSpPr/>
          <p:nvPr/>
        </p:nvSpPr>
        <p:spPr>
          <a:xfrm>
            <a:off x="133165" y="5449870"/>
            <a:ext cx="11949344" cy="1314913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Методическое обеспечение:</a:t>
            </a:r>
          </a:p>
          <a:p>
            <a:pPr algn="l"/>
            <a:r>
              <a:rPr lang="ru-RU" sz="1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Организуется на основании </a:t>
            </a:r>
            <a:r>
              <a:rPr lang="ru-RU" sz="1200" b="1" i="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Приказ Министерства здравоохранения РФ от 23 октября 2020 г. № 1144н “Об утверждении порядка организации оказания медицинской помощи лицам, занимающимся физической культурой и спортом (в том числе при подготовке и проведении физкультурных мероприятий и спортивных мероприятий), включая порядок медицинского осмотра лиц, желающих пройти спортивную подготовку, заниматься физической культурой и спортом в организациях и (или) выполнить нормативы испытаний (тестов) Всероссийского физкультурно-спортивного комплекса «Готов к труду и обороне» (ГТО)» и форм медицинских заключений о допуске к участию в физкультурных и спортивных мероприятиях»</a:t>
            </a:r>
            <a:endParaRPr lang="ru-RU" sz="14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: скругленные углы 9">
            <a:extLst>
              <a:ext uri="{FF2B5EF4-FFF2-40B4-BE49-F238E27FC236}">
                <a16:creationId xmlns:a16="http://schemas.microsoft.com/office/drawing/2014/main" id="{D415CB2C-902A-4DE0-BD77-7A616553A756}"/>
              </a:ext>
            </a:extLst>
          </p:cNvPr>
          <p:cNvSpPr/>
          <p:nvPr/>
        </p:nvSpPr>
        <p:spPr>
          <a:xfrm>
            <a:off x="420951" y="1628644"/>
            <a:ext cx="2148396" cy="479399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Этап начальной подготовки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42EE13E2-CB3F-458F-8A2B-3E16566B1F76}"/>
              </a:ext>
            </a:extLst>
          </p:cNvPr>
          <p:cNvSpPr/>
          <p:nvPr/>
        </p:nvSpPr>
        <p:spPr>
          <a:xfrm>
            <a:off x="3033206" y="1501540"/>
            <a:ext cx="2754302" cy="382123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наличие медицинского заключения о состоянии здоровья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(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I</a:t>
            </a: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или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II</a:t>
            </a: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группа здоровья)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 раз в год</a:t>
            </a: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E1B6D785-4345-49F4-91DC-16B8DAF1188A}"/>
              </a:ext>
            </a:extLst>
          </p:cNvPr>
          <p:cNvSpPr/>
          <p:nvPr/>
        </p:nvSpPr>
        <p:spPr>
          <a:xfrm>
            <a:off x="6118183" y="1501538"/>
            <a:ext cx="2627794" cy="382123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наличие медицинского заключения о состоянии здоровья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(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I</a:t>
            </a: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или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II</a:t>
            </a: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группа здоровья)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2 раза в году</a:t>
            </a: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E6EB8E77-F3A5-4961-BC39-7E11996FA6DC}"/>
              </a:ext>
            </a:extLst>
          </p:cNvPr>
          <p:cNvSpPr/>
          <p:nvPr/>
        </p:nvSpPr>
        <p:spPr>
          <a:xfrm>
            <a:off x="9158793" y="1501537"/>
            <a:ext cx="2755037" cy="382123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наличие медицинского заключения о состоянии здоровья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(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I</a:t>
            </a: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или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II</a:t>
            </a: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группа здоровья)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b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</a:t>
            </a:r>
            <a:r>
              <a:rPr lang="ru-RU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раза </a:t>
            </a:r>
            <a:r>
              <a:rPr lang="ru-RU" b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году</a:t>
            </a:r>
            <a:endParaRPr kumimoji="0" lang="ru-RU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4" name="Прямоугольник: скругленные углы 13">
            <a:extLst>
              <a:ext uri="{FF2B5EF4-FFF2-40B4-BE49-F238E27FC236}">
                <a16:creationId xmlns:a16="http://schemas.microsoft.com/office/drawing/2014/main" id="{7129F980-81F5-45B0-BB3A-EBA487B91D01}"/>
              </a:ext>
            </a:extLst>
          </p:cNvPr>
          <p:cNvSpPr/>
          <p:nvPr/>
        </p:nvSpPr>
        <p:spPr>
          <a:xfrm>
            <a:off x="3313965" y="1651570"/>
            <a:ext cx="2192784" cy="481610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Тренировочный </a:t>
            </a:r>
          </a:p>
          <a:p>
            <a:pPr algn="ctr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этап</a:t>
            </a:r>
          </a:p>
        </p:txBody>
      </p:sp>
      <p:sp>
        <p:nvSpPr>
          <p:cNvPr id="15" name="Прямоугольник: скругленные углы 14">
            <a:extLst>
              <a:ext uri="{FF2B5EF4-FFF2-40B4-BE49-F238E27FC236}">
                <a16:creationId xmlns:a16="http://schemas.microsoft.com/office/drawing/2014/main" id="{8D9F8DD0-A182-4D6D-822A-3C3F839291E7}"/>
              </a:ext>
            </a:extLst>
          </p:cNvPr>
          <p:cNvSpPr/>
          <p:nvPr/>
        </p:nvSpPr>
        <p:spPr>
          <a:xfrm>
            <a:off x="6371925" y="1662666"/>
            <a:ext cx="2194560" cy="470514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Этап совершенствования спортивного мастерства</a:t>
            </a:r>
          </a:p>
        </p:txBody>
      </p:sp>
      <p:sp>
        <p:nvSpPr>
          <p:cNvPr id="16" name="Прямоугольник: скругленные углы 15">
            <a:extLst>
              <a:ext uri="{FF2B5EF4-FFF2-40B4-BE49-F238E27FC236}">
                <a16:creationId xmlns:a16="http://schemas.microsoft.com/office/drawing/2014/main" id="{5DAF9BED-DB78-47A8-BD4F-50BA7B9DCDB8}"/>
              </a:ext>
            </a:extLst>
          </p:cNvPr>
          <p:cNvSpPr/>
          <p:nvPr/>
        </p:nvSpPr>
        <p:spPr>
          <a:xfrm>
            <a:off x="9318592" y="1662666"/>
            <a:ext cx="2308931" cy="481611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Этап высшего спортивного мастерства</a:t>
            </a:r>
          </a:p>
        </p:txBody>
      </p:sp>
    </p:spTree>
    <p:extLst>
      <p:ext uri="{BB962C8B-B14F-4D97-AF65-F5344CB8AC3E}">
        <p14:creationId xmlns:p14="http://schemas.microsoft.com/office/powerpoint/2010/main" val="85652463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4">
            <a:extLst>
              <a:ext uri="{FF2B5EF4-FFF2-40B4-BE49-F238E27FC236}">
                <a16:creationId xmlns:a16="http://schemas.microsoft.com/office/drawing/2014/main" id="{DCEA93F0-DF71-421F-AF91-053DBA6E8418}"/>
              </a:ext>
            </a:extLst>
          </p:cNvPr>
          <p:cNvSpPr txBox="1">
            <a:spLocks/>
          </p:cNvSpPr>
          <p:nvPr/>
        </p:nvSpPr>
        <p:spPr>
          <a:xfrm>
            <a:off x="741800" y="194367"/>
            <a:ext cx="11973827" cy="345843"/>
          </a:xfrm>
          <a:prstGeom prst="rect">
            <a:avLst/>
          </a:prstGeom>
        </p:spPr>
        <p:txBody>
          <a:bodyPr>
            <a:no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lang="ru-RU" sz="2400" b="1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Объект 4">
            <a:extLst>
              <a:ext uri="{FF2B5EF4-FFF2-40B4-BE49-F238E27FC236}">
                <a16:creationId xmlns:a16="http://schemas.microsoft.com/office/drawing/2014/main" id="{ACEF908C-40B0-4462-8BAA-DDCA0BB29B46}"/>
              </a:ext>
            </a:extLst>
          </p:cNvPr>
          <p:cNvSpPr txBox="1">
            <a:spLocks/>
          </p:cNvSpPr>
          <p:nvPr/>
        </p:nvSpPr>
        <p:spPr>
          <a:xfrm>
            <a:off x="90928" y="0"/>
            <a:ext cx="11973826" cy="345843"/>
          </a:xfrm>
          <a:prstGeom prst="rect">
            <a:avLst/>
          </a:prstGeom>
        </p:spPr>
        <p:txBody>
          <a:bodyPr>
            <a:no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1600" b="1" i="0" dirty="0">
                <a:solidFill>
                  <a:schemeClr val="accent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Требования к результатам реализации программ спортивной подготовки 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1600" b="1" i="0" dirty="0">
                <a:solidFill>
                  <a:schemeClr val="accent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 каждом из этапов спортивной подготовки</a:t>
            </a:r>
            <a:endParaRPr lang="ru-RU" sz="1600" b="1" dirty="0">
              <a:solidFill>
                <a:schemeClr val="accent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86844B7-A163-40C9-99D7-16CC072650F6}"/>
              </a:ext>
            </a:extLst>
          </p:cNvPr>
          <p:cNvSpPr txBox="1"/>
          <p:nvPr/>
        </p:nvSpPr>
        <p:spPr>
          <a:xfrm>
            <a:off x="355107" y="464336"/>
            <a:ext cx="11256886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Этап начальной подготовки</a:t>
            </a:r>
          </a:p>
        </p:txBody>
      </p:sp>
      <p:graphicFrame>
        <p:nvGraphicFramePr>
          <p:cNvPr id="4" name="Таблица 8">
            <a:extLst>
              <a:ext uri="{FF2B5EF4-FFF2-40B4-BE49-F238E27FC236}">
                <a16:creationId xmlns:a16="http://schemas.microsoft.com/office/drawing/2014/main" id="{6C1F2DA9-6B4B-4BB4-B950-DDAA7564B0D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67173979"/>
              </p:ext>
            </p:extLst>
          </p:nvPr>
        </p:nvGraphicFramePr>
        <p:xfrm>
          <a:off x="112584" y="804632"/>
          <a:ext cx="11930514" cy="581703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26537">
                  <a:extLst>
                    <a:ext uri="{9D8B030D-6E8A-4147-A177-3AD203B41FA5}">
                      <a16:colId xmlns:a16="http://schemas.microsoft.com/office/drawing/2014/main" val="514918632"/>
                    </a:ext>
                  </a:extLst>
                </a:gridCol>
                <a:gridCol w="7403977">
                  <a:extLst>
                    <a:ext uri="{9D8B030D-6E8A-4147-A177-3AD203B41FA5}">
                      <a16:colId xmlns:a16="http://schemas.microsoft.com/office/drawing/2014/main" val="1639077046"/>
                    </a:ext>
                  </a:extLst>
                </a:gridCol>
              </a:tblGrid>
              <a:tr h="262430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Перечень результатов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Метод оценивания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79320818"/>
                  </a:ext>
                </a:extLst>
              </a:tr>
              <a:tr h="942026">
                <a:tc>
                  <a:txBody>
                    <a:bodyPr/>
                    <a:lstStyle/>
                    <a:p>
                      <a:r>
                        <a:rPr lang="ru-RU" sz="1300" b="0" i="0" dirty="0">
                          <a:solidFill>
                            <a:srgbClr val="22272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формирование устойчивого интереса к занятиям спортом</a:t>
                      </a:r>
                      <a:endParaRPr lang="ru-RU" sz="13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оценка уровня мотивации </a:t>
                      </a:r>
                      <a:r>
                        <a:rPr kumimoji="0" lang="ru-RU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(анкета спортсмена с. 146-147)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Бабушкин Г.Д. Психодиагностика личности при занятиях физической культурой и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спортом : учеб. пособие / Г. Д. Бабушкин. – Омск : Изд-во </a:t>
                      </a:r>
                      <a:r>
                        <a:rPr kumimoji="0" lang="ru-RU" sz="12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СибГУФК</a:t>
                      </a:r>
                      <a:r>
                        <a:rPr kumimoji="0" lang="ru-RU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,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2012 – 328 с.</a:t>
                      </a:r>
                      <a:r>
                        <a:rPr kumimoji="0" lang="en-US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ru-RU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kumimoji="0" lang="en-US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CC99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  <a:hlinkClick r:id="rId2">
                            <a:extLst>
                              <a:ext uri="{A12FA001-AC4F-418D-AE19-62706E023703}">
                                <ahyp:hlinkClr xmlns:ahyp="http://schemas.microsoft.com/office/drawing/2018/hyperlinkcolor" xmlns="" val="tx"/>
                              </a:ext>
                            </a:extLst>
                          </a:hlinkClick>
                        </a:rPr>
                        <a:t>http://www.csp-nn.ru/wp-content/uploads/2015/04/</a:t>
                      </a:r>
                      <a:r>
                        <a:rPr kumimoji="0" lang="ru-RU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CC99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  <a:hlinkClick r:id="rId2">
                            <a:extLst>
                              <a:ext uri="{A12FA001-AC4F-418D-AE19-62706E023703}">
                                <ahyp:hlinkClr xmlns:ahyp="http://schemas.microsoft.com/office/drawing/2018/hyperlinkcolor" xmlns="" val="tx"/>
                              </a:ext>
                            </a:extLst>
                          </a:hlinkClick>
                        </a:rPr>
                        <a:t>Психодиагностика_личности_при_занятиях_физической_культурой_и_спортом_-3.</a:t>
                      </a:r>
                      <a:r>
                        <a:rPr kumimoji="0" lang="en-US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  <a:hlinkClick r:id="rId2">
                            <a:extLst>
                              <a:ext uri="{A12FA001-AC4F-418D-AE19-62706E023703}">
                                <ahyp:hlinkClr xmlns:ahyp="http://schemas.microsoft.com/office/drawing/2018/hyperlinkcolor" xmlns="" val="tx"/>
                              </a:ext>
                            </a:extLst>
                          </a:hlinkClick>
                        </a:rPr>
                        <a:t>pdf</a:t>
                      </a:r>
                      <a:r>
                        <a:rPr kumimoji="0" lang="ru-RU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71386367"/>
                  </a:ext>
                </a:extLst>
              </a:tr>
              <a:tr h="510353">
                <a:tc>
                  <a:txBody>
                    <a:bodyPr/>
                    <a:lstStyle/>
                    <a:p>
                      <a:r>
                        <a:rPr lang="ru-RU" sz="1300" b="0" i="0" dirty="0">
                          <a:solidFill>
                            <a:srgbClr val="22272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формирование широкого круга двигательных умений и навыков, гармоничное развитие физических качеств</a:t>
                      </a:r>
                      <a:endParaRPr lang="ru-RU" sz="13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выполнение контрольно-переводных нормативов </a:t>
                      </a:r>
                    </a:p>
                    <a:p>
                      <a:r>
                        <a:rPr lang="ru-RU" sz="1200" b="1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(в пределах между нормативами для НП, ориентируясь на нормативы этапа Т)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66030362"/>
                  </a:ext>
                </a:extLst>
              </a:tr>
              <a:tr h="554653">
                <a:tc>
                  <a:txBody>
                    <a:bodyPr/>
                    <a:lstStyle/>
                    <a:p>
                      <a:r>
                        <a:rPr lang="ru-RU" sz="1300" b="0" i="0" dirty="0">
                          <a:solidFill>
                            <a:srgbClr val="22272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повышение уровня общей физической и специальной физической подготовки</a:t>
                      </a:r>
                      <a:endParaRPr lang="ru-RU" sz="13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сравнительный анализ по предыдущему спортивному сезону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(в пределах между нормативами для НП, ориентируясь на нормативы этапа Т)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05187838"/>
                  </a:ext>
                </a:extLst>
              </a:tr>
              <a:tr h="554653">
                <a:tc>
                  <a:txBody>
                    <a:bodyPr/>
                    <a:lstStyle/>
                    <a:p>
                      <a:r>
                        <a:rPr lang="ru-RU" sz="1300" b="0" i="0" dirty="0">
                          <a:solidFill>
                            <a:srgbClr val="22272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освоение основ техники и тактики по виду спорта</a:t>
                      </a:r>
                      <a:endParaRPr lang="ru-RU" sz="13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выполнение комплексов упражнений на оценку сформированности основ техники и тактики по виду спорта</a:t>
                      </a:r>
                    </a:p>
                    <a:p>
                      <a:r>
                        <a:rPr lang="ru-RU" sz="1200" b="1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(в программе СП для каждого этапа СП должны быть утверждены минимальные технико-тактические элементы)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08913536"/>
                  </a:ext>
                </a:extLst>
              </a:tr>
              <a:tr h="714495">
                <a:tc>
                  <a:txBody>
                    <a:bodyPr/>
                    <a:lstStyle/>
                    <a:p>
                      <a:r>
                        <a:rPr lang="ru-RU" sz="1300" b="0" i="0" dirty="0">
                          <a:solidFill>
                            <a:srgbClr val="22272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приобретение опыта участия в официальных спортивных соревнованиях, начиная со второго года подготовки</a:t>
                      </a:r>
                      <a:endParaRPr lang="ru-RU" sz="13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наличие опыта участия в официальных спортивных соревнованиях (Первенство муниципального района, городского и (или) муниципального округа, субъекта РФ)</a:t>
                      </a: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(в программе СП указывается минимальное количество соревнований и игр с разграничением по утвержденной классификации в ФССП)</a:t>
                      </a:r>
                      <a:endParaRPr lang="ru-RU" sz="1200" b="1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06295807"/>
                  </a:ext>
                </a:extLst>
              </a:tr>
              <a:tr h="390435">
                <a:tc>
                  <a:txBody>
                    <a:bodyPr/>
                    <a:lstStyle/>
                    <a:p>
                      <a:r>
                        <a:rPr lang="ru-RU" sz="1300" b="0" i="0" dirty="0">
                          <a:solidFill>
                            <a:srgbClr val="22272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общие знания об антидопинговых правилах</a:t>
                      </a:r>
                      <a:endParaRPr lang="ru-RU" sz="13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прохождение устного собеседования об антидопинговых правилах</a:t>
                      </a:r>
                    </a:p>
                    <a:p>
                      <a:r>
                        <a:rPr lang="ru-RU" sz="1200" b="1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(Волкова Е.С., Сальникова Е.П., Коновалова И.Э. Основы антидопингового обеспечения спорта: монография. Уфа: </a:t>
                      </a:r>
                      <a:r>
                        <a:rPr lang="ru-RU" sz="1200" b="1" dirty="0" err="1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БашИФК</a:t>
                      </a:r>
                      <a:r>
                        <a:rPr lang="ru-RU" sz="1200" b="1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2019. 144 с.)</a:t>
                      </a:r>
                    </a:p>
                    <a:p>
                      <a:r>
                        <a:rPr lang="en-US" sz="800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http://www.bifk.ru/assets/files/Obrazovanie/aspiranturametod/antidopingovoe-obespechenie-sporta-monografiya_volkova.pdf</a:t>
                      </a:r>
                      <a:endParaRPr lang="ru-RU" sz="800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40493990"/>
                  </a:ext>
                </a:extLst>
              </a:tr>
              <a:tr h="536211">
                <a:tc>
                  <a:txBody>
                    <a:bodyPr/>
                    <a:lstStyle/>
                    <a:p>
                      <a:r>
                        <a:rPr lang="ru-RU" sz="1300" b="0" i="0" dirty="0">
                          <a:solidFill>
                            <a:srgbClr val="22272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укрепление здоровья</a:t>
                      </a:r>
                      <a:endParaRPr lang="ru-RU" sz="13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наличие медицинского заключения о состоянии здоровья (</a:t>
                      </a:r>
                      <a:r>
                        <a:rPr kumimoji="0" lang="en-US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I</a:t>
                      </a:r>
                      <a:r>
                        <a:rPr kumimoji="0" lang="ru-RU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или</a:t>
                      </a:r>
                      <a:r>
                        <a:rPr kumimoji="0" lang="en-US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II</a:t>
                      </a:r>
                      <a:r>
                        <a:rPr kumimoji="0" lang="ru-RU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группа здоровья), прохождение 1 раз в год углубленного медицинского обследования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(наличие пройденного УМО по приказу № 1144н)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46377612"/>
                  </a:ext>
                </a:extLst>
              </a:tr>
              <a:tr h="536211">
                <a:tc>
                  <a:txBody>
                    <a:bodyPr/>
                    <a:lstStyle/>
                    <a:p>
                      <a:r>
                        <a:rPr lang="ru-RU" sz="1300" b="0" i="0" dirty="0">
                          <a:solidFill>
                            <a:srgbClr val="22272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отбор перспективных юных спортсменов для дальнейшей спортивной подготовки</a:t>
                      </a:r>
                      <a:endParaRPr lang="ru-RU" sz="13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прохождение индивидуального отбора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(выполнение контрольно-переводных по ОФП и СФП, в том числе технико-тактической подготовке для этапа Т)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4700908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0903454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4">
            <a:extLst>
              <a:ext uri="{FF2B5EF4-FFF2-40B4-BE49-F238E27FC236}">
                <a16:creationId xmlns:a16="http://schemas.microsoft.com/office/drawing/2014/main" id="{DCEA93F0-DF71-421F-AF91-053DBA6E8418}"/>
              </a:ext>
            </a:extLst>
          </p:cNvPr>
          <p:cNvSpPr txBox="1">
            <a:spLocks/>
          </p:cNvSpPr>
          <p:nvPr/>
        </p:nvSpPr>
        <p:spPr>
          <a:xfrm>
            <a:off x="741800" y="194367"/>
            <a:ext cx="11973827" cy="345843"/>
          </a:xfrm>
          <a:prstGeom prst="rect">
            <a:avLst/>
          </a:prstGeom>
        </p:spPr>
        <p:txBody>
          <a:bodyPr>
            <a:no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lang="ru-RU" sz="2400" b="1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Объект 4">
            <a:extLst>
              <a:ext uri="{FF2B5EF4-FFF2-40B4-BE49-F238E27FC236}">
                <a16:creationId xmlns:a16="http://schemas.microsoft.com/office/drawing/2014/main" id="{ACEF908C-40B0-4462-8BAA-DDCA0BB29B46}"/>
              </a:ext>
            </a:extLst>
          </p:cNvPr>
          <p:cNvSpPr txBox="1">
            <a:spLocks/>
          </p:cNvSpPr>
          <p:nvPr/>
        </p:nvSpPr>
        <p:spPr>
          <a:xfrm>
            <a:off x="0" y="-59716"/>
            <a:ext cx="11973826" cy="345843"/>
          </a:xfrm>
          <a:prstGeom prst="rect">
            <a:avLst/>
          </a:prstGeom>
        </p:spPr>
        <p:txBody>
          <a:bodyPr>
            <a:no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1800" b="1" i="0" dirty="0">
                <a:solidFill>
                  <a:schemeClr val="accent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Требования к результатам реализации программ спортивной подготовки 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1800" b="1" i="0" dirty="0">
                <a:solidFill>
                  <a:schemeClr val="accent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 каждом из этапов спортивной подготовки</a:t>
            </a:r>
            <a:endParaRPr lang="ru-RU" sz="1800" b="1" dirty="0">
              <a:solidFill>
                <a:schemeClr val="accent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86844B7-A163-40C9-99D7-16CC072650F6}"/>
              </a:ext>
            </a:extLst>
          </p:cNvPr>
          <p:cNvSpPr txBox="1"/>
          <p:nvPr/>
        </p:nvSpPr>
        <p:spPr>
          <a:xfrm>
            <a:off x="193314" y="455739"/>
            <a:ext cx="11256886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Тренировочный этап</a:t>
            </a:r>
          </a:p>
        </p:txBody>
      </p:sp>
      <p:graphicFrame>
        <p:nvGraphicFramePr>
          <p:cNvPr id="4" name="Таблица 8">
            <a:extLst>
              <a:ext uri="{FF2B5EF4-FFF2-40B4-BE49-F238E27FC236}">
                <a16:creationId xmlns:a16="http://schemas.microsoft.com/office/drawing/2014/main" id="{6C1F2DA9-6B4B-4BB4-B950-DDAA7564B0D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35970364"/>
              </p:ext>
            </p:extLst>
          </p:nvPr>
        </p:nvGraphicFramePr>
        <p:xfrm>
          <a:off x="109087" y="746144"/>
          <a:ext cx="11973825" cy="599387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65259">
                  <a:extLst>
                    <a:ext uri="{9D8B030D-6E8A-4147-A177-3AD203B41FA5}">
                      <a16:colId xmlns:a16="http://schemas.microsoft.com/office/drawing/2014/main" val="514918632"/>
                    </a:ext>
                  </a:extLst>
                </a:gridCol>
                <a:gridCol w="7608566">
                  <a:extLst>
                    <a:ext uri="{9D8B030D-6E8A-4147-A177-3AD203B41FA5}">
                      <a16:colId xmlns:a16="http://schemas.microsoft.com/office/drawing/2014/main" val="1639077046"/>
                    </a:ext>
                  </a:extLst>
                </a:gridCol>
              </a:tblGrid>
              <a:tr h="168256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Перечень результатов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Метод оценивания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79320818"/>
                  </a:ext>
                </a:extLst>
              </a:tr>
              <a:tr h="745777">
                <a:tc>
                  <a:txBody>
                    <a:bodyPr/>
                    <a:lstStyle/>
                    <a:p>
                      <a:r>
                        <a:rPr lang="ru-RU" sz="1300" b="0" i="0" dirty="0">
                          <a:solidFill>
                            <a:srgbClr val="22272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формирование устойчивого интереса и спортивной мотивации к занятиям видом спорта</a:t>
                      </a:r>
                      <a:endParaRPr lang="ru-RU" sz="13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1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оценка уровня мотивации </a:t>
                      </a:r>
                      <a:r>
                        <a:rPr kumimoji="0" lang="ru-RU" sz="11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(изучение уровня стремления у спортсменов к достижению высоких спортивных результатов с. 152-153) </a:t>
                      </a:r>
                      <a:r>
                        <a:rPr kumimoji="0" lang="ru-RU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Бабушкин Г.Д. Психодиагностика личности при занятиях физической культурой и</a:t>
                      </a: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спортом : учеб. пособие / Г. Д. Бабушкин. – Омск : Изд-во </a:t>
                      </a:r>
                      <a:r>
                        <a:rPr kumimoji="0" lang="ru-RU" sz="11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СибГУФК</a:t>
                      </a:r>
                      <a:r>
                        <a:rPr kumimoji="0" lang="ru-RU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, 2012 – 328 с. </a:t>
                      </a: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CC99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http://www.csp-nn.ru/wp-content/uploads/2015/04/</a:t>
                      </a:r>
                      <a:r>
                        <a:rPr kumimoji="0" lang="ru-RU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CC99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Психодиагностика_личности_при_занятиях_физической_культурой_и_спортом_-3.</a:t>
                      </a:r>
                      <a:r>
                        <a:rPr kumimoji="0" lang="en-US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CC99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pdf</a:t>
                      </a:r>
                      <a:endParaRPr kumimoji="0" lang="ru-RU" sz="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CC990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71386367"/>
                  </a:ext>
                </a:extLst>
              </a:tr>
              <a:tr h="463592">
                <a:tc>
                  <a:txBody>
                    <a:bodyPr/>
                    <a:lstStyle/>
                    <a:p>
                      <a:r>
                        <a:rPr lang="ru-RU" sz="1300" b="0" i="0" dirty="0">
                          <a:solidFill>
                            <a:srgbClr val="22272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повышение уровня ОФП и СФП, технической, тактической, теоретической и психологической подготовки</a:t>
                      </a:r>
                      <a:endParaRPr lang="ru-RU" sz="13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1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выполнение контрольно-переводных нормативов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(в пределах между нормативами для НП, ориентируясь на нормативы этапа Т)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66030362"/>
                  </a:ext>
                </a:extLst>
              </a:tr>
              <a:tr h="463592">
                <a:tc>
                  <a:txBody>
                    <a:bodyPr/>
                    <a:lstStyle/>
                    <a:p>
                      <a:r>
                        <a:rPr lang="ru-RU" sz="1300" b="0" i="0" dirty="0">
                          <a:solidFill>
                            <a:srgbClr val="22272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формирование физических качеств с учетом возраста и уровня влияния физических качеств на результативность</a:t>
                      </a:r>
                      <a:endParaRPr lang="ru-RU" sz="13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1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сравнительный анализ по предыдущему спортивному сезону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(в пределах между нормативами для НП, ориентируясь на нормативы этапа Т)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05187838"/>
                  </a:ext>
                </a:extLst>
              </a:tr>
              <a:tr h="463592">
                <a:tc>
                  <a:txBody>
                    <a:bodyPr/>
                    <a:lstStyle/>
                    <a:p>
                      <a:r>
                        <a:rPr lang="ru-RU" sz="1300" b="0" i="0" dirty="0">
                          <a:solidFill>
                            <a:srgbClr val="22272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соблюдение режима тренировочных занятий и периодов отдыха, режима восстановления и питания</a:t>
                      </a:r>
                      <a:endParaRPr lang="ru-RU" sz="13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1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отсутствие нарушений правил внутреннего распорядка и иных локальных нормативных актов</a:t>
                      </a:r>
                    </a:p>
                    <a:p>
                      <a:pPr algn="just"/>
                      <a:r>
                        <a:rPr lang="ru-RU" sz="1100" b="1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(анализ локальных нормативных актов на привлечение к ответственности)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08913536"/>
                  </a:ext>
                </a:extLst>
              </a:tr>
              <a:tr h="383628">
                <a:tc>
                  <a:txBody>
                    <a:bodyPr/>
                    <a:lstStyle/>
                    <a:p>
                      <a:r>
                        <a:rPr lang="ru-RU" sz="1300" b="0" i="0" dirty="0">
                          <a:solidFill>
                            <a:srgbClr val="22272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овладение навыками самоконтроля</a:t>
                      </a:r>
                      <a:endParaRPr lang="ru-RU" sz="13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наличие дневника самоконтроля </a:t>
                      </a:r>
                      <a:r>
                        <a:rPr kumimoji="0" lang="ru-RU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(ведение дневника самоконтроля с ежедневными записями)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Методические указания по ведению дневника СК </a:t>
                      </a:r>
                      <a:r>
                        <a:rPr kumimoji="0" lang="en-US" sz="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CC99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file:///C:/Users/User/Downloads/Zadanie..Samokontrol_.dnevnik.samokontrolya.docx.pdf</a:t>
                      </a:r>
                      <a:endParaRPr kumimoji="0" lang="ru-RU" sz="8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CC990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06295807"/>
                  </a:ext>
                </a:extLst>
              </a:tr>
              <a:tr h="445199">
                <a:tc>
                  <a:txBody>
                    <a:bodyPr/>
                    <a:lstStyle/>
                    <a:p>
                      <a:r>
                        <a:rPr lang="ru-RU" sz="1300" b="0" i="0" dirty="0">
                          <a:solidFill>
                            <a:srgbClr val="22272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приобретение опыта регулярного участия в официальных спортивных соревнованиях на первом и втором годах тренировочного этапа (этапа спортивной специализации) спортивной подготовки</a:t>
                      </a:r>
                      <a:endParaRPr lang="ru-RU" sz="13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наличие опыта участия в официальных спортивных соревнованиях (Первенство муниципального района, городского и (или) муниципального округа, субъекта РФ)</a:t>
                      </a: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(в программе СП указывается минимальное количество соревнований и игр с разграничением по утвержденной классификации в ФССП)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40493990"/>
                  </a:ext>
                </a:extLst>
              </a:tr>
              <a:tr h="649029">
                <a:tc>
                  <a:txBody>
                    <a:bodyPr/>
                    <a:lstStyle/>
                    <a:p>
                      <a:r>
                        <a:rPr lang="ru-RU" sz="1300" b="0" i="0" dirty="0">
                          <a:solidFill>
                            <a:srgbClr val="22272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достижение стабильности результатов участия в официальных спортивных соревнованиях на третьем и четвертом годах тренировочного этапа (этапа спортивной специализации) спортивной подготовки</a:t>
                      </a:r>
                      <a:endParaRPr lang="ru-RU" sz="13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более 50 % участия в официальных спортивных соревнованиях (Первенство муниципального района, городского и (или) муниципального округа, субъекта РФ) входит в число призеров и (или) шести лучших</a:t>
                      </a: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(в программе СП указывается минимальное количество соревнований и игр с разграничением по утвержденной классификации в ФССП, протоколы участия в спортивных соревнованиях)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46377612"/>
                  </a:ext>
                </a:extLst>
              </a:tr>
              <a:tr h="278155">
                <a:tc>
                  <a:txBody>
                    <a:bodyPr/>
                    <a:lstStyle/>
                    <a:p>
                      <a:r>
                        <a:rPr lang="ru-RU" sz="1300" b="0" i="0" dirty="0">
                          <a:solidFill>
                            <a:srgbClr val="22272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овладение основами теоретических знаний о виде спорта</a:t>
                      </a:r>
                      <a:endParaRPr lang="ru-RU" sz="13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1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прохождение тестирования и (или) устного собеседования по теоретическим вопросам </a:t>
                      </a:r>
                      <a:r>
                        <a:rPr lang="ru-RU" sz="1100" b="1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(тесты или вопросы по правилам по виду спорта разрабатываются Организацией самостоятельно)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47009085"/>
                  </a:ext>
                </a:extLst>
              </a:tr>
              <a:tr h="278155">
                <a:tc>
                  <a:txBody>
                    <a:bodyPr/>
                    <a:lstStyle/>
                    <a:p>
                      <a:r>
                        <a:rPr lang="ru-RU" sz="1300" b="0" i="0" dirty="0">
                          <a:solidFill>
                            <a:srgbClr val="22272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знание антидопинговых правил</a:t>
                      </a:r>
                      <a:endParaRPr lang="ru-RU" sz="13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наличие сертификата онлайн-обучения на платформе «РУСАДА» </a:t>
                      </a:r>
                      <a:r>
                        <a:rPr kumimoji="0" lang="ru-RU" sz="11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(перед спортивным сезоном, где спортсмен будет участвовать в официальных спортивных соревнованиях)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75875806"/>
                  </a:ext>
                </a:extLst>
              </a:tr>
              <a:tr h="401780">
                <a:tc>
                  <a:txBody>
                    <a:bodyPr/>
                    <a:lstStyle/>
                    <a:p>
                      <a:r>
                        <a:rPr lang="ru-RU" sz="1300" b="0" i="0" dirty="0">
                          <a:solidFill>
                            <a:srgbClr val="22272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укрепление здоровья</a:t>
                      </a:r>
                      <a:endParaRPr lang="ru-RU" sz="13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наличие медицинского заключения о состоянии здоровья (</a:t>
                      </a:r>
                      <a:r>
                        <a:rPr kumimoji="0" lang="en-US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I</a:t>
                      </a:r>
                      <a:r>
                        <a:rPr kumimoji="0" lang="ru-RU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или</a:t>
                      </a:r>
                      <a:r>
                        <a:rPr kumimoji="0" lang="en-US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II</a:t>
                      </a:r>
                      <a:r>
                        <a:rPr kumimoji="0" lang="ru-RU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группа здоровья) </a:t>
                      </a:r>
                      <a:r>
                        <a:rPr kumimoji="0" lang="ru-RU" sz="11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(наличие УМО)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8690818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3527988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4">
            <a:extLst>
              <a:ext uri="{FF2B5EF4-FFF2-40B4-BE49-F238E27FC236}">
                <a16:creationId xmlns:a16="http://schemas.microsoft.com/office/drawing/2014/main" id="{DCEA93F0-DF71-421F-AF91-053DBA6E8418}"/>
              </a:ext>
            </a:extLst>
          </p:cNvPr>
          <p:cNvSpPr txBox="1">
            <a:spLocks/>
          </p:cNvSpPr>
          <p:nvPr/>
        </p:nvSpPr>
        <p:spPr>
          <a:xfrm>
            <a:off x="741800" y="194367"/>
            <a:ext cx="11973827" cy="345843"/>
          </a:xfrm>
          <a:prstGeom prst="rect">
            <a:avLst/>
          </a:prstGeom>
        </p:spPr>
        <p:txBody>
          <a:bodyPr>
            <a:no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lang="ru-RU" sz="2400" b="1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Объект 4">
            <a:extLst>
              <a:ext uri="{FF2B5EF4-FFF2-40B4-BE49-F238E27FC236}">
                <a16:creationId xmlns:a16="http://schemas.microsoft.com/office/drawing/2014/main" id="{ACEF908C-40B0-4462-8BAA-DDCA0BB29B46}"/>
              </a:ext>
            </a:extLst>
          </p:cNvPr>
          <p:cNvSpPr txBox="1">
            <a:spLocks/>
          </p:cNvSpPr>
          <p:nvPr/>
        </p:nvSpPr>
        <p:spPr>
          <a:xfrm>
            <a:off x="-62952" y="-52101"/>
            <a:ext cx="11973826" cy="345843"/>
          </a:xfrm>
          <a:prstGeom prst="rect">
            <a:avLst/>
          </a:prstGeom>
        </p:spPr>
        <p:txBody>
          <a:bodyPr>
            <a:no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1600" b="1" i="0" dirty="0">
                <a:solidFill>
                  <a:schemeClr val="accent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Требования к результатам реализации программ спортивной подготовки 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1600" b="1" i="0" dirty="0">
                <a:solidFill>
                  <a:schemeClr val="accent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 каждом из этапов спортивной подготовки</a:t>
            </a:r>
            <a:endParaRPr lang="ru-RU" sz="1600" b="1" dirty="0">
              <a:solidFill>
                <a:schemeClr val="accent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86844B7-A163-40C9-99D7-16CC072650F6}"/>
              </a:ext>
            </a:extLst>
          </p:cNvPr>
          <p:cNvSpPr txBox="1"/>
          <p:nvPr/>
        </p:nvSpPr>
        <p:spPr>
          <a:xfrm>
            <a:off x="295518" y="386321"/>
            <a:ext cx="11256886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Этап совершенствования спортивного мастерства</a:t>
            </a:r>
          </a:p>
        </p:txBody>
      </p:sp>
      <p:graphicFrame>
        <p:nvGraphicFramePr>
          <p:cNvPr id="4" name="Таблица 8">
            <a:extLst>
              <a:ext uri="{FF2B5EF4-FFF2-40B4-BE49-F238E27FC236}">
                <a16:creationId xmlns:a16="http://schemas.microsoft.com/office/drawing/2014/main" id="{6C1F2DA9-6B4B-4BB4-B950-DDAA7564B0D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85425582"/>
              </p:ext>
            </p:extLst>
          </p:nvPr>
        </p:nvGraphicFramePr>
        <p:xfrm>
          <a:off x="109087" y="690662"/>
          <a:ext cx="11973826" cy="575830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60567">
                  <a:extLst>
                    <a:ext uri="{9D8B030D-6E8A-4147-A177-3AD203B41FA5}">
                      <a16:colId xmlns:a16="http://schemas.microsoft.com/office/drawing/2014/main" val="514918632"/>
                    </a:ext>
                  </a:extLst>
                </a:gridCol>
                <a:gridCol w="7413259">
                  <a:extLst>
                    <a:ext uri="{9D8B030D-6E8A-4147-A177-3AD203B41FA5}">
                      <a16:colId xmlns:a16="http://schemas.microsoft.com/office/drawing/2014/main" val="1639077046"/>
                    </a:ext>
                  </a:extLst>
                </a:gridCol>
              </a:tblGrid>
              <a:tr h="315520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Перечень результатов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Метод оценивания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79320818"/>
                  </a:ext>
                </a:extLst>
              </a:tr>
              <a:tr h="729605">
                <a:tc>
                  <a:txBody>
                    <a:bodyPr/>
                    <a:lstStyle/>
                    <a:p>
                      <a:r>
                        <a:rPr lang="ru-RU" sz="1000" b="0" i="0" dirty="0">
                          <a:solidFill>
                            <a:srgbClr val="22272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формирование мотивации на повышение спортивного мастерства и достижение высоких спортивных результатов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оценка уровня мотивации </a:t>
                      </a:r>
                      <a:r>
                        <a:rPr kumimoji="0" lang="ru-RU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(изучение уровня стремления у спортсменов к достижению высоких спортивных результатов с. 152-153) </a:t>
                      </a:r>
                      <a:r>
                        <a:rPr kumimoji="0" lang="ru-RU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Бабушкин Г.Д. Психодиагностика личности при занятиях физической культурой и</a:t>
                      </a: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спортом : учеб. пособие / Г. Д. Бабушкин. – Омск : Изд-во </a:t>
                      </a:r>
                      <a:r>
                        <a:rPr kumimoji="0" lang="ru-RU" sz="10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СибГУФК</a:t>
                      </a:r>
                      <a:r>
                        <a:rPr kumimoji="0" lang="ru-RU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, 2012 – 328 с. </a:t>
                      </a:r>
                      <a:r>
                        <a:rPr kumimoji="0" lang="en-US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CC99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http://www.csp-nn.ru/wp-content/uploads/2015/04/</a:t>
                      </a:r>
                      <a:r>
                        <a:rPr kumimoji="0" lang="ru-RU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CC99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Психодиагностика_личности_при_занятиях_физической_культурой_и_спортом_-3.</a:t>
                      </a:r>
                      <a:r>
                        <a:rPr kumimoji="0" lang="en-US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CC99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pdf</a:t>
                      </a:r>
                      <a:endParaRPr kumimoji="0" lang="ru-RU" sz="1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CC990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71386367"/>
                  </a:ext>
                </a:extLst>
              </a:tr>
              <a:tr h="297652">
                <a:tc>
                  <a:txBody>
                    <a:bodyPr/>
                    <a:lstStyle/>
                    <a:p>
                      <a:r>
                        <a:rPr lang="ru-RU" sz="1000" b="0" i="0" dirty="0">
                          <a:solidFill>
                            <a:srgbClr val="22272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повышение уровня общей физической и специальной физической, технической, тактической, теоретической и психологической подготовки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Сравнительный анализ с предыдущим спортивным сезоном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(в пределах между нормативами для ССМ, ориентируясь на нормативы этапа ВСМ)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66030362"/>
                  </a:ext>
                </a:extLst>
              </a:tr>
              <a:tr h="512980">
                <a:tc>
                  <a:txBody>
                    <a:bodyPr/>
                    <a:lstStyle/>
                    <a:p>
                      <a:r>
                        <a:rPr lang="ru-RU" sz="1000" b="0" i="0" dirty="0">
                          <a:solidFill>
                            <a:srgbClr val="22272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повышение функциональных возможностей организма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Calibri" panose="020F0502020204030204" pitchFamily="34" charset="0"/>
                        <a:buNone/>
                        <a:tabLst/>
                        <a:defRPr/>
                      </a:pPr>
                      <a:r>
                        <a:rPr kumimoji="0" lang="ru-RU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функциональные оценочные пробы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Calibri" panose="020F0502020204030204" pitchFamily="34" charset="0"/>
                        <a:buNone/>
                        <a:tabLst/>
                        <a:defRPr/>
                      </a:pPr>
                      <a:r>
                        <a:rPr kumimoji="0" lang="ru-RU" sz="10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Куртев</a:t>
                      </a:r>
                      <a:r>
                        <a:rPr kumimoji="0" lang="ru-RU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С.Г. Руководство к практическим занятиям по курсу спортивной медицины: учебно-методическое пособие /</a:t>
                      </a:r>
                      <a:r>
                        <a:rPr kumimoji="0" lang="ru-RU" sz="10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С.Г.Куртев</a:t>
                      </a:r>
                      <a:r>
                        <a:rPr kumimoji="0" lang="ru-RU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kumimoji="0" lang="ru-RU" sz="10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И.А.Кузнецова</a:t>
                      </a:r>
                      <a:r>
                        <a:rPr kumimoji="0" lang="ru-RU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kumimoji="0" lang="ru-RU" sz="10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С.И.Еремеев</a:t>
                      </a:r>
                      <a:r>
                        <a:rPr kumimoji="0" lang="ru-RU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kumimoji="0" lang="ru-RU" sz="10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Л.А.Лазарева</a:t>
                      </a:r>
                      <a:r>
                        <a:rPr kumimoji="0" lang="ru-RU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. – 3-е изд., доп. – Омск: Изд-во </a:t>
                      </a:r>
                      <a:r>
                        <a:rPr kumimoji="0" lang="ru-RU" sz="10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СибГУФК</a:t>
                      </a:r>
                      <a:r>
                        <a:rPr kumimoji="0" lang="ru-RU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, 2009. – 152с.</a:t>
                      </a:r>
                      <a:endParaRPr kumimoji="0" lang="ru-RU" sz="1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05187838"/>
                  </a:ext>
                </a:extLst>
              </a:tr>
              <a:tr h="969974">
                <a:tc>
                  <a:txBody>
                    <a:bodyPr/>
                    <a:lstStyle/>
                    <a:p>
                      <a:r>
                        <a:rPr lang="ru-RU" sz="1000" b="0" i="0" dirty="0">
                          <a:solidFill>
                            <a:srgbClr val="22272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формирование навыка профессионального подхода к соблюдению режима тренировочных занятий (включая самостоятельную подготовку), спортивных мероприятий, восстановления и питания, а также к соблюдению периодов отдыха и ведению дневника самонаблюдения, в том числе с использованием дистанционных технологий, а также требований мер безопасности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отсутствие нарушений правил внутреннего распорядка, иных локальных нормативных актов Организации, спортивной федерации</a:t>
                      </a: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(анализ локальных нормативных актов на привлечение к ответственности)</a:t>
                      </a:r>
                    </a:p>
                    <a:p>
                      <a:r>
                        <a:rPr lang="ru-RU" sz="1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наличие дневника самоконтроля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ru-RU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(ведение дневника самоконтроля с ежедневными записями)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Методические указания по ведению дневника СК </a:t>
                      </a:r>
                      <a:r>
                        <a:rPr kumimoji="0" lang="en-US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CC99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file:///C:/Users/User/Downloads/Zadanie..Samokontrol_.dnevnik.samokontrolya.docx.pdf</a:t>
                      </a:r>
                      <a:endParaRPr kumimoji="0" lang="ru-RU" sz="1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CC990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08913536"/>
                  </a:ext>
                </a:extLst>
              </a:tr>
              <a:tr h="382505">
                <a:tc>
                  <a:txBody>
                    <a:bodyPr/>
                    <a:lstStyle/>
                    <a:p>
                      <a:r>
                        <a:rPr lang="ru-RU" sz="1000" b="0" i="0" dirty="0">
                          <a:solidFill>
                            <a:srgbClr val="22272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выполнение плана индивидуальной подготовки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краткий отчет по выполнению индивидуального плана подготовки, заверенный тренером </a:t>
                      </a:r>
                      <a:r>
                        <a:rPr lang="ru-RU" sz="1000" b="1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(наличие плана и отчета) </a:t>
                      </a:r>
                      <a:r>
                        <a:rPr lang="ru-RU" sz="1000" b="1" i="0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Мякинченко</a:t>
                      </a:r>
                      <a:r>
                        <a:rPr lang="ru-RU" sz="1000" b="1" i="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Е.Б., </a:t>
                      </a:r>
                      <a:r>
                        <a:rPr lang="ru-RU" sz="1000" b="1" i="0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Абалян</a:t>
                      </a:r>
                      <a:r>
                        <a:rPr lang="ru-RU" sz="1000" b="1" i="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А.Г., Лебедев М.М., Шестаков М.П., Фомиченко Т.Г. Методика разработки индивидуального тренировочного плана подготовки спортсменов высокой квалификации // Вестник спортивной науки. 2018. №4. URL: </a:t>
                      </a:r>
                      <a:r>
                        <a:rPr lang="ru-RU" sz="1000" b="1" i="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  <a:hlinkClick r:id="rId2"/>
                        </a:rPr>
                        <a:t>https://cyberleninka.ru/article/n/metodika-razrabotki-individualnogo-trenirovochnogo-plana-podgotovki-sportsmenov-vysokoy-kvalifikatsii</a:t>
                      </a:r>
                      <a:endParaRPr lang="ru-RU" sz="1000" b="1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06295807"/>
                  </a:ext>
                </a:extLst>
              </a:tr>
              <a:tr h="539999">
                <a:tc>
                  <a:txBody>
                    <a:bodyPr/>
                    <a:lstStyle/>
                    <a:p>
                      <a:r>
                        <a:rPr lang="ru-RU" sz="1000" b="0" i="0" dirty="0">
                          <a:solidFill>
                            <a:srgbClr val="22272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стабильность демонстрации высоких спортивных результатов в официальных спортивных соревнованиях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наличие опыта участия в официальных спортивных соревнованиях (Первенство муниципального района, городского и (или) муниципального округа,  субъект РФ)</a:t>
                      </a:r>
                      <a:r>
                        <a:rPr kumimoji="0" lang="ru-RU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(в программе СП указывается минимальное количество соревнований и игр с разграничением по утвержденной классификации в ФССП)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40493990"/>
                  </a:ext>
                </a:extLst>
              </a:tr>
              <a:tr h="317219">
                <a:tc>
                  <a:txBody>
                    <a:bodyPr/>
                    <a:lstStyle/>
                    <a:p>
                      <a:r>
                        <a:rPr lang="ru-RU" sz="1000" b="0" i="0" dirty="0">
                          <a:solidFill>
                            <a:srgbClr val="22272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приобретение опыта спортивного судьи по виду спорта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наличие квалификационной категории спортивного судьи </a:t>
                      </a:r>
                      <a:r>
                        <a:rPr lang="ru-RU" sz="1000" b="1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(наличие приказа о присвоение </a:t>
                      </a:r>
                      <a:r>
                        <a:rPr lang="ru-RU" sz="1000" b="1" dirty="0" err="1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квалифкационной</a:t>
                      </a:r>
                      <a:r>
                        <a:rPr lang="ru-RU" sz="1000" b="1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категории спортивного судьи)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46377612"/>
                  </a:ext>
                </a:extLst>
              </a:tr>
              <a:tr h="317219">
                <a:tc>
                  <a:txBody>
                    <a:bodyPr/>
                    <a:lstStyle/>
                    <a:p>
                      <a:r>
                        <a:rPr lang="ru-RU" sz="1000" b="0" i="0" dirty="0">
                          <a:solidFill>
                            <a:srgbClr val="22272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знание антидопинговых правил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наличие сертификата о прохождении обучения на платформе РУСАДА </a:t>
                      </a:r>
                      <a:r>
                        <a:rPr kumimoji="0" lang="ru-RU" sz="11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(наличие сертификата. Ежегодно, до 1 февраля календарного года)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47009085"/>
                  </a:ext>
                </a:extLst>
              </a:tr>
              <a:tr h="412386">
                <a:tc>
                  <a:txBody>
                    <a:bodyPr/>
                    <a:lstStyle/>
                    <a:p>
                      <a:r>
                        <a:rPr lang="ru-RU" sz="1000" b="0" i="0" dirty="0">
                          <a:solidFill>
                            <a:srgbClr val="22272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сохранение здоровья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наличие медицинского заключения о состоянии здоровья (</a:t>
                      </a:r>
                      <a:r>
                        <a:rPr lang="en-US" sz="1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</a:t>
                      </a:r>
                      <a:r>
                        <a:rPr lang="ru-RU" sz="1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или</a:t>
                      </a:r>
                      <a:r>
                        <a:rPr lang="en-US" sz="1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II</a:t>
                      </a:r>
                      <a:r>
                        <a:rPr lang="ru-RU" sz="1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группа здоровья) </a:t>
                      </a:r>
                      <a:r>
                        <a:rPr lang="ru-RU" sz="1000" b="1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(наличие медзаключения об УМО </a:t>
                      </a:r>
                      <a:r>
                        <a:rPr kumimoji="0" lang="ru-RU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 раз в году) </a:t>
                      </a:r>
                      <a:endParaRPr lang="ru-RU" sz="1000" b="1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758758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3882199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4">
            <a:extLst>
              <a:ext uri="{FF2B5EF4-FFF2-40B4-BE49-F238E27FC236}">
                <a16:creationId xmlns:a16="http://schemas.microsoft.com/office/drawing/2014/main" id="{DCEA93F0-DF71-421F-AF91-053DBA6E8418}"/>
              </a:ext>
            </a:extLst>
          </p:cNvPr>
          <p:cNvSpPr txBox="1">
            <a:spLocks/>
          </p:cNvSpPr>
          <p:nvPr/>
        </p:nvSpPr>
        <p:spPr>
          <a:xfrm>
            <a:off x="741800" y="194367"/>
            <a:ext cx="11973827" cy="345843"/>
          </a:xfrm>
          <a:prstGeom prst="rect">
            <a:avLst/>
          </a:prstGeom>
        </p:spPr>
        <p:txBody>
          <a:bodyPr>
            <a:no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lang="ru-RU" sz="2400" b="1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Объект 4">
            <a:extLst>
              <a:ext uri="{FF2B5EF4-FFF2-40B4-BE49-F238E27FC236}">
                <a16:creationId xmlns:a16="http://schemas.microsoft.com/office/drawing/2014/main" id="{ACEF908C-40B0-4462-8BAA-DDCA0BB29B46}"/>
              </a:ext>
            </a:extLst>
          </p:cNvPr>
          <p:cNvSpPr txBox="1">
            <a:spLocks/>
          </p:cNvSpPr>
          <p:nvPr/>
        </p:nvSpPr>
        <p:spPr>
          <a:xfrm>
            <a:off x="14392" y="88142"/>
            <a:ext cx="11973826" cy="607206"/>
          </a:xfrm>
          <a:prstGeom prst="rect">
            <a:avLst/>
          </a:prstGeom>
        </p:spPr>
        <p:txBody>
          <a:bodyPr>
            <a:no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1800" b="1" i="0" dirty="0">
                <a:solidFill>
                  <a:schemeClr val="accent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Требования к результатам реализации программ спортивной подготовки 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1800" b="1" i="0" dirty="0">
                <a:solidFill>
                  <a:schemeClr val="accent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 каждом из этапов спортивной подготовки</a:t>
            </a:r>
            <a:endParaRPr lang="ru-RU" sz="1800" b="1" dirty="0">
              <a:solidFill>
                <a:schemeClr val="accent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86844B7-A163-40C9-99D7-16CC072650F6}"/>
              </a:ext>
            </a:extLst>
          </p:cNvPr>
          <p:cNvSpPr txBox="1"/>
          <p:nvPr/>
        </p:nvSpPr>
        <p:spPr>
          <a:xfrm>
            <a:off x="372862" y="676952"/>
            <a:ext cx="11256886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Этап высшего спортивного мастерства</a:t>
            </a:r>
          </a:p>
        </p:txBody>
      </p:sp>
      <p:graphicFrame>
        <p:nvGraphicFramePr>
          <p:cNvPr id="4" name="Таблица 8">
            <a:extLst>
              <a:ext uri="{FF2B5EF4-FFF2-40B4-BE49-F238E27FC236}">
                <a16:creationId xmlns:a16="http://schemas.microsoft.com/office/drawing/2014/main" id="{6C1F2DA9-6B4B-4BB4-B950-DDAA7564B0D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48967829"/>
              </p:ext>
            </p:extLst>
          </p:nvPr>
        </p:nvGraphicFramePr>
        <p:xfrm>
          <a:off x="169080" y="1047215"/>
          <a:ext cx="11819138" cy="549205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050990">
                  <a:extLst>
                    <a:ext uri="{9D8B030D-6E8A-4147-A177-3AD203B41FA5}">
                      <a16:colId xmlns:a16="http://schemas.microsoft.com/office/drawing/2014/main" val="514918632"/>
                    </a:ext>
                  </a:extLst>
                </a:gridCol>
                <a:gridCol w="6768148">
                  <a:extLst>
                    <a:ext uri="{9D8B030D-6E8A-4147-A177-3AD203B41FA5}">
                      <a16:colId xmlns:a16="http://schemas.microsoft.com/office/drawing/2014/main" val="1639077046"/>
                    </a:ext>
                  </a:extLst>
                </a:gridCol>
              </a:tblGrid>
              <a:tr h="165000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Перечень результатов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Метод оценивания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79320818"/>
                  </a:ext>
                </a:extLst>
              </a:tr>
              <a:tr h="521173">
                <a:tc>
                  <a:txBody>
                    <a:bodyPr/>
                    <a:lstStyle/>
                    <a:p>
                      <a:r>
                        <a:rPr lang="ru-RU" sz="1300" b="0" i="0" dirty="0">
                          <a:solidFill>
                            <a:srgbClr val="22272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сохранение мотивации на совершенствование спортивного мастерства и достижение высоких спортивных результатов</a:t>
                      </a:r>
                      <a:endParaRPr lang="ru-RU" sz="13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1" i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оценка уровня мотивации </a:t>
                      </a:r>
                      <a:r>
                        <a:rPr kumimoji="0" lang="ru-RU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(изучение уровня стремления у спортсменов к достижению высоких спортивных результатов с. 152-153) </a:t>
                      </a:r>
                      <a:r>
                        <a:rPr kumimoji="0" lang="ru-RU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Бабушкин Г.Д. Психодиагностика личности при занятиях физической культурой и</a:t>
                      </a: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спортом : учеб. пособие / Г. Д. Бабушкин. – Омск : Изд-во </a:t>
                      </a:r>
                      <a:r>
                        <a:rPr kumimoji="0" lang="ru-RU" sz="10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СибГУФК</a:t>
                      </a:r>
                      <a:r>
                        <a:rPr kumimoji="0" lang="ru-RU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, 2012 – 328 с. </a:t>
                      </a:r>
                      <a:r>
                        <a:rPr kumimoji="0" lang="en-US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CC99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http://www.csp-nn.ru/wp-content/uploads/2015/04/</a:t>
                      </a:r>
                      <a:r>
                        <a:rPr kumimoji="0" lang="ru-RU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CC99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Психодиагностика_личности_при_занятиях_физической_культурой_и_спортом_-3.</a:t>
                      </a:r>
                      <a:r>
                        <a:rPr kumimoji="0" lang="en-US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CC99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pdf</a:t>
                      </a:r>
                      <a:endParaRPr lang="ru-RU" sz="1000" b="0" i="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71386367"/>
                  </a:ext>
                </a:extLst>
              </a:tr>
              <a:tr h="448081">
                <a:tc>
                  <a:txBody>
                    <a:bodyPr/>
                    <a:lstStyle/>
                    <a:p>
                      <a:r>
                        <a:rPr lang="ru-RU" sz="1300" b="0" i="0" dirty="0">
                          <a:solidFill>
                            <a:srgbClr val="22272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повышение уровня ОФП и СФП, технической, тактической, теоретической и психологической подготовки</a:t>
                      </a:r>
                      <a:endParaRPr lang="ru-RU" sz="13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Сравнительный анализ с предыдущим спортивным сезоном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(в пределах между нормативами для ВСМ)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66030362"/>
                  </a:ext>
                </a:extLst>
              </a:tr>
              <a:tr h="444024">
                <a:tc>
                  <a:txBody>
                    <a:bodyPr/>
                    <a:lstStyle/>
                    <a:p>
                      <a:r>
                        <a:rPr lang="ru-RU" sz="1300" b="0" i="0" dirty="0">
                          <a:solidFill>
                            <a:srgbClr val="22272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повышение функциональных возможностей организма</a:t>
                      </a:r>
                      <a:endParaRPr lang="ru-RU" sz="13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функциональные оценочные пробы </a:t>
                      </a:r>
                      <a:r>
                        <a:rPr lang="ru-RU" sz="1000" b="1" i="0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ru-RU" sz="1000" b="1" i="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проба Котова – </a:t>
                      </a:r>
                      <a:r>
                        <a:rPr lang="ru-RU" sz="1000" b="1" i="0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Дёшина</a:t>
                      </a:r>
                      <a:r>
                        <a:rPr lang="ru-RU" sz="1000" b="1" i="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ru-RU" sz="1000" b="1" i="0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Трехмоментная</a:t>
                      </a:r>
                      <a:r>
                        <a:rPr lang="ru-RU" sz="1000" b="1" i="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комбинированная функциональная проба </a:t>
                      </a:r>
                      <a:r>
                        <a:rPr lang="ru-RU" sz="1000" b="1" i="0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Летунова</a:t>
                      </a:r>
                      <a:r>
                        <a:rPr lang="ru-RU" sz="1000" b="1" i="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ru-RU" sz="1000" b="1" i="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проба </a:t>
                      </a:r>
                      <a:r>
                        <a:rPr lang="ru-RU" sz="1000" b="1" i="0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Мартинэ-Кушелевского</a:t>
                      </a:r>
                      <a:r>
                        <a:rPr lang="ru-RU" sz="1000" b="1" i="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ru-RU" sz="1000" b="1" i="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Calibri" panose="020F0502020204030204" pitchFamily="34" charset="0"/>
                        <a:buNone/>
                        <a:tabLst/>
                        <a:defRPr/>
                      </a:pPr>
                      <a:r>
                        <a:rPr kumimoji="0" lang="ru-RU" sz="10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Куртев</a:t>
                      </a:r>
                      <a:r>
                        <a:rPr kumimoji="0" lang="ru-RU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С.Г. Руководство к практическим занятиям по курсу спортивной медицины: учебно-методическое пособие /</a:t>
                      </a:r>
                      <a:r>
                        <a:rPr kumimoji="0" lang="ru-RU" sz="10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С.Г.Куртев</a:t>
                      </a:r>
                      <a:r>
                        <a:rPr kumimoji="0" lang="ru-RU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kumimoji="0" lang="ru-RU" sz="10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И.А.Кузнецова</a:t>
                      </a:r>
                      <a:r>
                        <a:rPr kumimoji="0" lang="ru-RU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kumimoji="0" lang="ru-RU" sz="10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С.И.Еремеев</a:t>
                      </a:r>
                      <a:r>
                        <a:rPr kumimoji="0" lang="ru-RU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kumimoji="0" lang="ru-RU" sz="10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Л.А.Лазарева</a:t>
                      </a:r>
                      <a:r>
                        <a:rPr kumimoji="0" lang="ru-RU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. – 3-е изд., доп. – Омск: Изд-во </a:t>
                      </a:r>
                      <a:r>
                        <a:rPr kumimoji="0" lang="ru-RU" sz="10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СибГУФК</a:t>
                      </a:r>
                      <a:r>
                        <a:rPr kumimoji="0" lang="ru-RU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, 2009. С. 44-54.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05187838"/>
                  </a:ext>
                </a:extLst>
              </a:tr>
              <a:tr h="1140548">
                <a:tc>
                  <a:txBody>
                    <a:bodyPr/>
                    <a:lstStyle/>
                    <a:p>
                      <a:r>
                        <a:rPr lang="ru-RU" sz="1300" b="0" i="0" dirty="0">
                          <a:solidFill>
                            <a:srgbClr val="22272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закрепление навыка профессионального подхода к соблюдению режима тренировочных занятий (включая самостоятельную подготовку), спортивных мероприятий, восстановления и питания, а также к соблюдению периодов отдыха и ведению дневника самонаблюдения, в том числе с использованием дистанционных технологий, а также требований мер безопасности</a:t>
                      </a:r>
                      <a:endParaRPr lang="ru-RU" sz="13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отсутствие нарушений правил внутреннего распорядка, иных локальных нормативных актов Организации, спортивной федерации</a:t>
                      </a: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(анализ локальных нормативных актов на привлечение к ответственности)</a:t>
                      </a:r>
                    </a:p>
                    <a:p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r>
                        <a:rPr lang="ru-RU" sz="1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наличие дневника самоконтроля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(ведение дневника самоконтроля с ежедневными записями)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Методические указания по ведению дневника СК </a:t>
                      </a:r>
                      <a:r>
                        <a:rPr kumimoji="0" lang="en-US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CC99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file:///C:/Users/User/Downloads/Zadanie..Samokontrol_.dnevnik.samokontrolya.docx.pdf</a:t>
                      </a:r>
                      <a:endParaRPr kumimoji="0" lang="ru-RU" sz="1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CC990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08913536"/>
                  </a:ext>
                </a:extLst>
              </a:tr>
              <a:tr h="444024">
                <a:tc>
                  <a:txBody>
                    <a:bodyPr/>
                    <a:lstStyle/>
                    <a:p>
                      <a:r>
                        <a:rPr lang="ru-RU" sz="1300" b="0" i="0" dirty="0">
                          <a:solidFill>
                            <a:srgbClr val="22272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выполнение плана индивидуальной подготовки</a:t>
                      </a:r>
                      <a:endParaRPr lang="ru-RU" sz="13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краткий отчет по выполнению индивидуального плана подготовки, заверенный тренером </a:t>
                      </a:r>
                      <a:r>
                        <a:rPr kumimoji="0" lang="ru-RU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(наличие плана и отчета) </a:t>
                      </a:r>
                      <a:r>
                        <a:rPr kumimoji="0" lang="ru-RU" sz="1000" b="1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Мякинченко</a:t>
                      </a:r>
                      <a:r>
                        <a:rPr kumimoji="0" lang="ru-RU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Е.Б., </a:t>
                      </a:r>
                      <a:r>
                        <a:rPr kumimoji="0" lang="ru-RU" sz="1000" b="1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Абалян</a:t>
                      </a:r>
                      <a:r>
                        <a:rPr kumimoji="0" lang="ru-RU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А.Г., Лебедев М.М., Шестаков М.П., Фомиченко Т.Г. Методика разработки индивидуального тренировочного плана подготовки спортсменов высокой квалификации // Вестник спортивной науки. 2018. №4. </a:t>
                      </a:r>
                      <a:r>
                        <a:rPr kumimoji="0" lang="ru-RU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CC99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URL: </a:t>
                      </a:r>
                      <a:r>
                        <a:rPr kumimoji="0" lang="ru-RU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CC99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  <a:hlinkClick r:id="rId2">
                            <a:extLst>
                              <a:ext uri="{A12FA001-AC4F-418D-AE19-62706E023703}">
                                <ahyp:hlinkClr xmlns:ahyp="http://schemas.microsoft.com/office/drawing/2018/hyperlinkcolor" xmlns="" val="tx"/>
                              </a:ext>
                            </a:extLst>
                          </a:hlinkClick>
                        </a:rPr>
                        <a:t>https://cyberleninka.ru/article/n/metodika-razrabotki-individualnogo-trenirovochnogo-plana-podgotovki-sportsmenov-vysokoy-kvalifikatsii</a:t>
                      </a:r>
                      <a:endParaRPr lang="ru-RU" sz="1000" dirty="0">
                        <a:solidFill>
                          <a:srgbClr val="CC99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06295807"/>
                  </a:ext>
                </a:extLst>
              </a:tr>
              <a:tr h="608120">
                <a:tc>
                  <a:txBody>
                    <a:bodyPr/>
                    <a:lstStyle/>
                    <a:p>
                      <a:r>
                        <a:rPr lang="ru-RU" sz="1300" b="0" i="0" dirty="0">
                          <a:solidFill>
                            <a:srgbClr val="22272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достижение результатов уровня спортивных сборных команд субъектов Российской Федерации и спортивных сборных команд Российской Федерации</a:t>
                      </a:r>
                      <a:endParaRPr lang="ru-RU" sz="13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включение в список кандидатов в состав спортивных сборных команд </a:t>
                      </a:r>
                      <a:r>
                        <a:rPr lang="ru-RU" sz="1000" b="1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(наличие копий списков состава кандидатов спортивную сборную команду субъекта РФ или РФ, заверенные региональной спортивной федерацией и органом исполнительной власти)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40493990"/>
                  </a:ext>
                </a:extLst>
              </a:tr>
              <a:tr h="429261">
                <a:tc>
                  <a:txBody>
                    <a:bodyPr/>
                    <a:lstStyle/>
                    <a:p>
                      <a:r>
                        <a:rPr lang="ru-RU" sz="1300" b="0" i="0" dirty="0">
                          <a:solidFill>
                            <a:srgbClr val="22272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сохранение здоровья</a:t>
                      </a:r>
                      <a:endParaRPr lang="ru-RU" sz="13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наличие медицинского заключения о состоянии здоровья (</a:t>
                      </a:r>
                      <a:r>
                        <a:rPr kumimoji="0" lang="en-US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I</a:t>
                      </a:r>
                      <a:r>
                        <a:rPr kumimoji="0" lang="ru-RU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или</a:t>
                      </a:r>
                      <a:r>
                        <a:rPr kumimoji="0" lang="en-US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II</a:t>
                      </a:r>
                      <a:r>
                        <a:rPr kumimoji="0" lang="ru-RU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группа здоровья) </a:t>
                      </a:r>
                      <a:r>
                        <a:rPr kumimoji="0" lang="ru-RU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(наличие медзаключения об УМО 2 раз в году)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4637761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557958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: скругленные углы 4">
            <a:extLst>
              <a:ext uri="{FF2B5EF4-FFF2-40B4-BE49-F238E27FC236}">
                <a16:creationId xmlns:a16="http://schemas.microsoft.com/office/drawing/2014/main" id="{87FE6C5C-1274-47F3-919E-29E1022B45FF}"/>
              </a:ext>
            </a:extLst>
          </p:cNvPr>
          <p:cNvSpPr/>
          <p:nvPr/>
        </p:nvSpPr>
        <p:spPr>
          <a:xfrm>
            <a:off x="161276" y="0"/>
            <a:ext cx="11921233" cy="1180726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</a:t>
            </a:r>
          </a:p>
          <a:p>
            <a:pPr lvl="0" algn="ctr">
              <a:defRPr/>
            </a:pPr>
            <a:r>
              <a:rPr kumimoji="0" lang="ru-RU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формирование устойчивого интереса, спортивной мотивации на повышение спортивного мастерства</a:t>
            </a:r>
            <a:r>
              <a:rPr lang="ru-RU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сохранение мотивации на совершенствование спортивного мастерства и достижение </a:t>
            </a:r>
            <a:r>
              <a:rPr kumimoji="0" lang="ru-RU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высоких спортивных результатов к занятиям спортом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B93E2920-A1F8-45D4-AFDD-73420CF3948A}"/>
              </a:ext>
            </a:extLst>
          </p:cNvPr>
          <p:cNvSpPr/>
          <p:nvPr/>
        </p:nvSpPr>
        <p:spPr>
          <a:xfrm>
            <a:off x="161276" y="1313895"/>
            <a:ext cx="2667746" cy="458087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Анкета</a:t>
            </a: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спортсмена </a:t>
            </a:r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6856A012-2D97-4493-A4D7-248399B594DC}"/>
              </a:ext>
            </a:extLst>
          </p:cNvPr>
          <p:cNvSpPr/>
          <p:nvPr/>
        </p:nvSpPr>
        <p:spPr>
          <a:xfrm>
            <a:off x="133165" y="6001305"/>
            <a:ext cx="11949344" cy="656948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Методическое обеспечение: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Бабушкин Г.Д. Психодиагностика личности при занятиях физической культурой и спортом : учеб. пособие / Г. Д. Бабушкин. – Омск : Изд-во </a:t>
            </a:r>
            <a:r>
              <a:rPr kumimoji="0" lang="ru-RU" sz="1200" b="1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СибГУФК</a:t>
            </a:r>
            <a:r>
              <a:rPr kumimoji="0" lang="ru-RU" sz="12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, 2012. – 328 с.</a:t>
            </a: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(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hlinkClick r:id="rId2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http://www.csp-nn.ru/wp-content/uploads/2015/04/</a:t>
            </a: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hlinkClick r:id="rId2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Психодиагностика_личности_при_занятиях_физической_культурой_и_спортом_-3.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hlinkClick r:id="rId2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pdf</a:t>
            </a: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)</a:t>
            </a:r>
            <a:endParaRPr lang="ru-RU" sz="12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: скругленные углы 9">
            <a:extLst>
              <a:ext uri="{FF2B5EF4-FFF2-40B4-BE49-F238E27FC236}">
                <a16:creationId xmlns:a16="http://schemas.microsoft.com/office/drawing/2014/main" id="{D415CB2C-902A-4DE0-BD77-7A616553A756}"/>
              </a:ext>
            </a:extLst>
          </p:cNvPr>
          <p:cNvSpPr/>
          <p:nvPr/>
        </p:nvSpPr>
        <p:spPr>
          <a:xfrm>
            <a:off x="377673" y="1393789"/>
            <a:ext cx="2148396" cy="479399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Этап начальной подготовки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42EE13E2-CB3F-458F-8A2B-3E16566B1F76}"/>
              </a:ext>
            </a:extLst>
          </p:cNvPr>
          <p:cNvSpPr/>
          <p:nvPr/>
        </p:nvSpPr>
        <p:spPr>
          <a:xfrm>
            <a:off x="3033206" y="1313891"/>
            <a:ext cx="2754302" cy="458088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0" lang="ru-RU" sz="28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algn="ctr"/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Анкета по изучению уровня стремления спортсменов </a:t>
            </a:r>
          </a:p>
          <a:p>
            <a:pPr algn="ctr"/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к достижению высоких спортивных результатов</a:t>
            </a:r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E1B6D785-4345-49F4-91DC-16B8DAF1188A}"/>
              </a:ext>
            </a:extLst>
          </p:cNvPr>
          <p:cNvSpPr/>
          <p:nvPr/>
        </p:nvSpPr>
        <p:spPr>
          <a:xfrm>
            <a:off x="5991692" y="1313890"/>
            <a:ext cx="2877100" cy="458087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Анкета по изучению уровня стремления спортсменов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к достижению высоких спортивных результатов</a:t>
            </a: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E6EB8E77-F3A5-4961-BC39-7E11996FA6DC}"/>
              </a:ext>
            </a:extLst>
          </p:cNvPr>
          <p:cNvSpPr/>
          <p:nvPr/>
        </p:nvSpPr>
        <p:spPr>
          <a:xfrm>
            <a:off x="9032285" y="1313890"/>
            <a:ext cx="2881546" cy="458087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Анкета по изучению уровня стремления спортсменов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к достижению высоких спортивных результатов</a:t>
            </a: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Прямоугольник: скругленные углы 13">
            <a:extLst>
              <a:ext uri="{FF2B5EF4-FFF2-40B4-BE49-F238E27FC236}">
                <a16:creationId xmlns:a16="http://schemas.microsoft.com/office/drawing/2014/main" id="{7129F980-81F5-45B0-BB3A-EBA487B91D01}"/>
              </a:ext>
            </a:extLst>
          </p:cNvPr>
          <p:cNvSpPr/>
          <p:nvPr/>
        </p:nvSpPr>
        <p:spPr>
          <a:xfrm>
            <a:off x="3272912" y="1391579"/>
            <a:ext cx="2192784" cy="481610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Тренировочный </a:t>
            </a:r>
          </a:p>
          <a:p>
            <a:pPr algn="ctr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этап</a:t>
            </a:r>
          </a:p>
        </p:txBody>
      </p:sp>
      <p:sp>
        <p:nvSpPr>
          <p:cNvPr id="15" name="Прямоугольник: скругленные углы 14">
            <a:extLst>
              <a:ext uri="{FF2B5EF4-FFF2-40B4-BE49-F238E27FC236}">
                <a16:creationId xmlns:a16="http://schemas.microsoft.com/office/drawing/2014/main" id="{8D9F8DD0-A182-4D6D-822A-3C3F839291E7}"/>
              </a:ext>
            </a:extLst>
          </p:cNvPr>
          <p:cNvSpPr/>
          <p:nvPr/>
        </p:nvSpPr>
        <p:spPr>
          <a:xfrm>
            <a:off x="6155939" y="1402674"/>
            <a:ext cx="2624831" cy="470514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Этап совершенствования спортивного мастерства</a:t>
            </a:r>
          </a:p>
        </p:txBody>
      </p:sp>
      <p:sp>
        <p:nvSpPr>
          <p:cNvPr id="16" name="Прямоугольник: скругленные углы 15">
            <a:extLst>
              <a:ext uri="{FF2B5EF4-FFF2-40B4-BE49-F238E27FC236}">
                <a16:creationId xmlns:a16="http://schemas.microsoft.com/office/drawing/2014/main" id="{5DAF9BED-DB78-47A8-BD4F-50BA7B9DCDB8}"/>
              </a:ext>
            </a:extLst>
          </p:cNvPr>
          <p:cNvSpPr/>
          <p:nvPr/>
        </p:nvSpPr>
        <p:spPr>
          <a:xfrm>
            <a:off x="9318592" y="1391577"/>
            <a:ext cx="2308931" cy="481611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Этап высшего спортивного мастерства</a:t>
            </a:r>
          </a:p>
        </p:txBody>
      </p:sp>
    </p:spTree>
    <p:extLst>
      <p:ext uri="{BB962C8B-B14F-4D97-AF65-F5344CB8AC3E}">
        <p14:creationId xmlns:p14="http://schemas.microsoft.com/office/powerpoint/2010/main" val="31987781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: скругленные углы 4">
            <a:extLst>
              <a:ext uri="{FF2B5EF4-FFF2-40B4-BE49-F238E27FC236}">
                <a16:creationId xmlns:a16="http://schemas.microsoft.com/office/drawing/2014/main" id="{87FE6C5C-1274-47F3-919E-29E1022B45FF}"/>
              </a:ext>
            </a:extLst>
          </p:cNvPr>
          <p:cNvSpPr/>
          <p:nvPr/>
        </p:nvSpPr>
        <p:spPr>
          <a:xfrm>
            <a:off x="161276" y="88771"/>
            <a:ext cx="11752555" cy="1353837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формирование широкого круга двигательных умений и навыков, гармоничное развитие физических качеств,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а также повышение уровня общей физической и специальной физической подготовки, в том числе отбор перспективных юных спортсменов для дальнейшей спортивной подготовки</a:t>
            </a:r>
            <a:endParaRPr kumimoji="0" lang="ru-RU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B93E2920-A1F8-45D4-AFDD-73420CF3948A}"/>
              </a:ext>
            </a:extLst>
          </p:cNvPr>
          <p:cNvSpPr/>
          <p:nvPr/>
        </p:nvSpPr>
        <p:spPr>
          <a:xfrm>
            <a:off x="161276" y="1553591"/>
            <a:ext cx="2667746" cy="434118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3600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выполнение установленного ФССП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перечня </a:t>
            </a: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контрольно-переводных нормативов</a:t>
            </a: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6856A012-2D97-4493-A4D7-248399B594DC}"/>
              </a:ext>
            </a:extLst>
          </p:cNvPr>
          <p:cNvSpPr/>
          <p:nvPr/>
        </p:nvSpPr>
        <p:spPr>
          <a:xfrm>
            <a:off x="133165" y="6001305"/>
            <a:ext cx="11949344" cy="656948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Методическое обеспечение:</a:t>
            </a:r>
          </a:p>
          <a:p>
            <a:pPr algn="just"/>
            <a:r>
              <a:rPr lang="ru-RU" sz="1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Контрольно-переводные нормативы в </a:t>
            </a: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пределах минимальных показателей этапа начальной подготовки и минимальных показателей тренировочного этапа, в том числе изучение порядка присвоения спортивных разрядов</a:t>
            </a:r>
            <a:endParaRPr lang="ru-RU" sz="14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: скругленные углы 9">
            <a:extLst>
              <a:ext uri="{FF2B5EF4-FFF2-40B4-BE49-F238E27FC236}">
                <a16:creationId xmlns:a16="http://schemas.microsoft.com/office/drawing/2014/main" id="{D415CB2C-902A-4DE0-BD77-7A616553A756}"/>
              </a:ext>
            </a:extLst>
          </p:cNvPr>
          <p:cNvSpPr/>
          <p:nvPr/>
        </p:nvSpPr>
        <p:spPr>
          <a:xfrm>
            <a:off x="377673" y="1633488"/>
            <a:ext cx="2148396" cy="479399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Этап начальной подготовки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42EE13E2-CB3F-458F-8A2B-3E16566B1F76}"/>
              </a:ext>
            </a:extLst>
          </p:cNvPr>
          <p:cNvSpPr/>
          <p:nvPr/>
        </p:nvSpPr>
        <p:spPr>
          <a:xfrm>
            <a:off x="2992515" y="1553591"/>
            <a:ext cx="2917789" cy="434118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выполнение установленного ФССП перечня контрольно-переводных нормативов,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в том числе выполнение спортивного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разряда</a:t>
            </a: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E1B6D785-4345-49F4-91DC-16B8DAF1188A}"/>
              </a:ext>
            </a:extLst>
          </p:cNvPr>
          <p:cNvSpPr/>
          <p:nvPr/>
        </p:nvSpPr>
        <p:spPr>
          <a:xfrm>
            <a:off x="5991692" y="1553585"/>
            <a:ext cx="2877100" cy="434118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24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выполнение установленного ФССП перечня контрольно-переводных нормативов,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в том числе выполнение спортивного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разряда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E6EB8E77-F3A5-4961-BC39-7E11996FA6DC}"/>
              </a:ext>
            </a:extLst>
          </p:cNvPr>
          <p:cNvSpPr/>
          <p:nvPr/>
        </p:nvSpPr>
        <p:spPr>
          <a:xfrm>
            <a:off x="9032285" y="1553585"/>
            <a:ext cx="3050224" cy="434118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24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выполнение установленного ФССП перечня контрольно-переводных нормативов,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в том числе выполнение спортивного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разряда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4" name="Прямоугольник: скругленные углы 13">
            <a:extLst>
              <a:ext uri="{FF2B5EF4-FFF2-40B4-BE49-F238E27FC236}">
                <a16:creationId xmlns:a16="http://schemas.microsoft.com/office/drawing/2014/main" id="{7129F980-81F5-45B0-BB3A-EBA487B91D01}"/>
              </a:ext>
            </a:extLst>
          </p:cNvPr>
          <p:cNvSpPr/>
          <p:nvPr/>
        </p:nvSpPr>
        <p:spPr>
          <a:xfrm>
            <a:off x="3313965" y="1631277"/>
            <a:ext cx="2192784" cy="481610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Тренировочный </a:t>
            </a:r>
          </a:p>
          <a:p>
            <a:pPr algn="ctr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этап</a:t>
            </a:r>
          </a:p>
        </p:txBody>
      </p:sp>
      <p:sp>
        <p:nvSpPr>
          <p:cNvPr id="15" name="Прямоугольник: скругленные углы 14">
            <a:extLst>
              <a:ext uri="{FF2B5EF4-FFF2-40B4-BE49-F238E27FC236}">
                <a16:creationId xmlns:a16="http://schemas.microsoft.com/office/drawing/2014/main" id="{8D9F8DD0-A182-4D6D-822A-3C3F839291E7}"/>
              </a:ext>
            </a:extLst>
          </p:cNvPr>
          <p:cNvSpPr/>
          <p:nvPr/>
        </p:nvSpPr>
        <p:spPr>
          <a:xfrm>
            <a:off x="6243961" y="1631277"/>
            <a:ext cx="2624831" cy="470514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Этап совершенствования спортивного мастерства</a:t>
            </a:r>
          </a:p>
        </p:txBody>
      </p:sp>
      <p:sp>
        <p:nvSpPr>
          <p:cNvPr id="16" name="Прямоугольник: скругленные углы 15">
            <a:extLst>
              <a:ext uri="{FF2B5EF4-FFF2-40B4-BE49-F238E27FC236}">
                <a16:creationId xmlns:a16="http://schemas.microsoft.com/office/drawing/2014/main" id="{5DAF9BED-DB78-47A8-BD4F-50BA7B9DCDB8}"/>
              </a:ext>
            </a:extLst>
          </p:cNvPr>
          <p:cNvSpPr/>
          <p:nvPr/>
        </p:nvSpPr>
        <p:spPr>
          <a:xfrm>
            <a:off x="9318592" y="1620180"/>
            <a:ext cx="2308931" cy="481611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Этап высшего спортивного мастерства</a:t>
            </a:r>
          </a:p>
        </p:txBody>
      </p:sp>
    </p:spTree>
    <p:extLst>
      <p:ext uri="{BB962C8B-B14F-4D97-AF65-F5344CB8AC3E}">
        <p14:creationId xmlns:p14="http://schemas.microsoft.com/office/powerpoint/2010/main" val="4051193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: скругленные углы 4">
            <a:extLst>
              <a:ext uri="{FF2B5EF4-FFF2-40B4-BE49-F238E27FC236}">
                <a16:creationId xmlns:a16="http://schemas.microsoft.com/office/drawing/2014/main" id="{87FE6C5C-1274-47F3-919E-29E1022B45FF}"/>
              </a:ext>
            </a:extLst>
          </p:cNvPr>
          <p:cNvSpPr/>
          <p:nvPr/>
        </p:nvSpPr>
        <p:spPr>
          <a:xfrm>
            <a:off x="161276" y="199748"/>
            <a:ext cx="11921233" cy="763479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освоение основ техники и тактики по виду спорта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B93E2920-A1F8-45D4-AFDD-73420CF3948A}"/>
              </a:ext>
            </a:extLst>
          </p:cNvPr>
          <p:cNvSpPr/>
          <p:nvPr/>
        </p:nvSpPr>
        <p:spPr>
          <a:xfrm>
            <a:off x="161276" y="1313895"/>
            <a:ext cx="2667746" cy="430725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3600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выполнение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комплексов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упражнений на оценку сформированности основ техники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и тактики по виду спорта</a:t>
            </a: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6856A012-2D97-4493-A4D7-248399B594DC}"/>
              </a:ext>
            </a:extLst>
          </p:cNvPr>
          <p:cNvSpPr/>
          <p:nvPr/>
        </p:nvSpPr>
        <p:spPr>
          <a:xfrm>
            <a:off x="133165" y="5709934"/>
            <a:ext cx="11949344" cy="1054850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Методическое обеспечение:</a:t>
            </a:r>
          </a:p>
          <a:p>
            <a:pPr algn="just"/>
            <a:r>
              <a:rPr lang="ru-RU" sz="1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Разрабатываются самостоятельно организацией по каждому этапу спортивной подготовки. Обязательно проводятся на этапах спортивной подготовки, где это прямо предусмотрено ФССП.</a:t>
            </a:r>
          </a:p>
          <a:p>
            <a:pPr algn="just"/>
            <a:r>
              <a:rPr lang="ru-RU" sz="1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Экспертная оценка несколькими тренерами с учетом их согласованности.</a:t>
            </a:r>
          </a:p>
        </p:txBody>
      </p:sp>
      <p:sp>
        <p:nvSpPr>
          <p:cNvPr id="10" name="Прямоугольник: скругленные углы 9">
            <a:extLst>
              <a:ext uri="{FF2B5EF4-FFF2-40B4-BE49-F238E27FC236}">
                <a16:creationId xmlns:a16="http://schemas.microsoft.com/office/drawing/2014/main" id="{D415CB2C-902A-4DE0-BD77-7A616553A756}"/>
              </a:ext>
            </a:extLst>
          </p:cNvPr>
          <p:cNvSpPr/>
          <p:nvPr/>
        </p:nvSpPr>
        <p:spPr>
          <a:xfrm>
            <a:off x="377673" y="1393789"/>
            <a:ext cx="2148396" cy="479399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Этап начальной подготовки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42EE13E2-CB3F-458F-8A2B-3E16566B1F76}"/>
              </a:ext>
            </a:extLst>
          </p:cNvPr>
          <p:cNvSpPr/>
          <p:nvPr/>
        </p:nvSpPr>
        <p:spPr>
          <a:xfrm>
            <a:off x="3033206" y="1313891"/>
            <a:ext cx="2754302" cy="430725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выполнение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комплексов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упражнений на оценку сформированности основ техники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и тактики по виду спорта</a:t>
            </a: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E1B6D785-4345-49F4-91DC-16B8DAF1188A}"/>
              </a:ext>
            </a:extLst>
          </p:cNvPr>
          <p:cNvSpPr/>
          <p:nvPr/>
        </p:nvSpPr>
        <p:spPr>
          <a:xfrm>
            <a:off x="5991692" y="1313891"/>
            <a:ext cx="2877100" cy="430726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выполнение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комплексов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упражнений на оценку сформированности основ техники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и тактики по виду спорта</a:t>
            </a: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E6EB8E77-F3A5-4961-BC39-7E11996FA6DC}"/>
              </a:ext>
            </a:extLst>
          </p:cNvPr>
          <p:cNvSpPr/>
          <p:nvPr/>
        </p:nvSpPr>
        <p:spPr>
          <a:xfrm>
            <a:off x="9032285" y="1313891"/>
            <a:ext cx="2881546" cy="430726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выполнение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комплексов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упражнений на оценку сформированности основ техники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и тактики по виду спорта</a:t>
            </a:r>
          </a:p>
        </p:txBody>
      </p:sp>
      <p:sp>
        <p:nvSpPr>
          <p:cNvPr id="14" name="Прямоугольник: скругленные углы 13">
            <a:extLst>
              <a:ext uri="{FF2B5EF4-FFF2-40B4-BE49-F238E27FC236}">
                <a16:creationId xmlns:a16="http://schemas.microsoft.com/office/drawing/2014/main" id="{7129F980-81F5-45B0-BB3A-EBA487B91D01}"/>
              </a:ext>
            </a:extLst>
          </p:cNvPr>
          <p:cNvSpPr/>
          <p:nvPr/>
        </p:nvSpPr>
        <p:spPr>
          <a:xfrm>
            <a:off x="3272912" y="1391579"/>
            <a:ext cx="2192784" cy="481610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Тренировочный </a:t>
            </a:r>
          </a:p>
          <a:p>
            <a:pPr algn="ctr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этап</a:t>
            </a:r>
          </a:p>
        </p:txBody>
      </p:sp>
      <p:sp>
        <p:nvSpPr>
          <p:cNvPr id="15" name="Прямоугольник: скругленные углы 14">
            <a:extLst>
              <a:ext uri="{FF2B5EF4-FFF2-40B4-BE49-F238E27FC236}">
                <a16:creationId xmlns:a16="http://schemas.microsoft.com/office/drawing/2014/main" id="{8D9F8DD0-A182-4D6D-822A-3C3F839291E7}"/>
              </a:ext>
            </a:extLst>
          </p:cNvPr>
          <p:cNvSpPr/>
          <p:nvPr/>
        </p:nvSpPr>
        <p:spPr>
          <a:xfrm>
            <a:off x="6155939" y="1402674"/>
            <a:ext cx="2624831" cy="470514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Этап совершенствования спортивного мастерства</a:t>
            </a:r>
          </a:p>
        </p:txBody>
      </p:sp>
      <p:sp>
        <p:nvSpPr>
          <p:cNvPr id="16" name="Прямоугольник: скругленные углы 15">
            <a:extLst>
              <a:ext uri="{FF2B5EF4-FFF2-40B4-BE49-F238E27FC236}">
                <a16:creationId xmlns:a16="http://schemas.microsoft.com/office/drawing/2014/main" id="{5DAF9BED-DB78-47A8-BD4F-50BA7B9DCDB8}"/>
              </a:ext>
            </a:extLst>
          </p:cNvPr>
          <p:cNvSpPr/>
          <p:nvPr/>
        </p:nvSpPr>
        <p:spPr>
          <a:xfrm>
            <a:off x="9318592" y="1391577"/>
            <a:ext cx="2308931" cy="481611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Этап высшего спортивного мастерства</a:t>
            </a:r>
          </a:p>
        </p:txBody>
      </p:sp>
    </p:spTree>
    <p:extLst>
      <p:ext uri="{BB962C8B-B14F-4D97-AF65-F5344CB8AC3E}">
        <p14:creationId xmlns:p14="http://schemas.microsoft.com/office/powerpoint/2010/main" val="28471761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: скругленные углы 4">
            <a:extLst>
              <a:ext uri="{FF2B5EF4-FFF2-40B4-BE49-F238E27FC236}">
                <a16:creationId xmlns:a16="http://schemas.microsoft.com/office/drawing/2014/main" id="{87FE6C5C-1274-47F3-919E-29E1022B45FF}"/>
              </a:ext>
            </a:extLst>
          </p:cNvPr>
          <p:cNvSpPr/>
          <p:nvPr/>
        </p:nvSpPr>
        <p:spPr>
          <a:xfrm>
            <a:off x="189387" y="192505"/>
            <a:ext cx="11921233" cy="921736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</a:t>
            </a:r>
          </a:p>
          <a:p>
            <a:pPr lvl="0" algn="ctr">
              <a:defRPr/>
            </a:pPr>
            <a:r>
              <a:rPr kumimoji="0" lang="ru-RU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приобретение </a:t>
            </a:r>
            <a:r>
              <a:rPr lang="ru-RU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опыта, достижение стабильности результатов участия </a:t>
            </a:r>
            <a:r>
              <a:rPr kumimoji="0" lang="ru-RU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в официальных спортивных соревнованиях, в том числе достижение стабильности демонстрации высоких спортивных результатов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B93E2920-A1F8-45D4-AFDD-73420CF3948A}"/>
              </a:ext>
            </a:extLst>
          </p:cNvPr>
          <p:cNvSpPr/>
          <p:nvPr/>
        </p:nvSpPr>
        <p:spPr>
          <a:xfrm>
            <a:off x="161276" y="1501541"/>
            <a:ext cx="2585622" cy="408108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3600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наличие опыта участия в официальных спортивных соревнованиях (муниципальный район, городской и (или) муниципальный округ, субъекта РФ)</a:t>
            </a: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6856A012-2D97-4493-A4D7-248399B594DC}"/>
              </a:ext>
            </a:extLst>
          </p:cNvPr>
          <p:cNvSpPr/>
          <p:nvPr/>
        </p:nvSpPr>
        <p:spPr>
          <a:xfrm>
            <a:off x="133165" y="5743758"/>
            <a:ext cx="11949344" cy="1021025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Методическое обеспечение: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программе спортивной подготовки указывается минимальное количество соревнований и(или) игр с разграничением спортивных соревнований по утвержденной классификации в ФССП</a:t>
            </a:r>
          </a:p>
          <a:p>
            <a:pPr algn="just"/>
            <a:endParaRPr lang="ru-RU" sz="14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: скругленные углы 9">
            <a:extLst>
              <a:ext uri="{FF2B5EF4-FFF2-40B4-BE49-F238E27FC236}">
                <a16:creationId xmlns:a16="http://schemas.microsoft.com/office/drawing/2014/main" id="{D415CB2C-902A-4DE0-BD77-7A616553A756}"/>
              </a:ext>
            </a:extLst>
          </p:cNvPr>
          <p:cNvSpPr/>
          <p:nvPr/>
        </p:nvSpPr>
        <p:spPr>
          <a:xfrm>
            <a:off x="420951" y="1628644"/>
            <a:ext cx="2148396" cy="479399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Этап начальной подготовки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42EE13E2-CB3F-458F-8A2B-3E16566B1F76}"/>
              </a:ext>
            </a:extLst>
          </p:cNvPr>
          <p:cNvSpPr/>
          <p:nvPr/>
        </p:nvSpPr>
        <p:spPr>
          <a:xfrm>
            <a:off x="3033206" y="1501540"/>
            <a:ext cx="2754302" cy="411961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20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наличие опыта участия в официальных спортивных соревнованиях (муниципальный район, городской и (или) муниципальный округ, субъекта РФ)</a:t>
            </a: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E1B6D785-4345-49F4-91DC-16B8DAF1188A}"/>
              </a:ext>
            </a:extLst>
          </p:cNvPr>
          <p:cNvSpPr/>
          <p:nvPr/>
        </p:nvSpPr>
        <p:spPr>
          <a:xfrm>
            <a:off x="5991692" y="1501537"/>
            <a:ext cx="2881546" cy="411961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наличие опыта участия в официальных спортивных соревнованиях (муниципальный район, городской и (или) муниципальный округ, субъекта РФ)</a:t>
            </a: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E6EB8E77-F3A5-4961-BC39-7E11996FA6DC}"/>
              </a:ext>
            </a:extLst>
          </p:cNvPr>
          <p:cNvSpPr/>
          <p:nvPr/>
        </p:nvSpPr>
        <p:spPr>
          <a:xfrm>
            <a:off x="9032285" y="1501537"/>
            <a:ext cx="2881546" cy="411961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??????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указывается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в индивидуальном плане спортивной подготовки</a:t>
            </a:r>
          </a:p>
        </p:txBody>
      </p:sp>
      <p:sp>
        <p:nvSpPr>
          <p:cNvPr id="14" name="Прямоугольник: скругленные углы 13">
            <a:extLst>
              <a:ext uri="{FF2B5EF4-FFF2-40B4-BE49-F238E27FC236}">
                <a16:creationId xmlns:a16="http://schemas.microsoft.com/office/drawing/2014/main" id="{7129F980-81F5-45B0-BB3A-EBA487B91D01}"/>
              </a:ext>
            </a:extLst>
          </p:cNvPr>
          <p:cNvSpPr/>
          <p:nvPr/>
        </p:nvSpPr>
        <p:spPr>
          <a:xfrm>
            <a:off x="3313965" y="1651570"/>
            <a:ext cx="2192784" cy="481610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Тренировочный </a:t>
            </a:r>
          </a:p>
          <a:p>
            <a:pPr algn="ctr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этап</a:t>
            </a:r>
          </a:p>
        </p:txBody>
      </p:sp>
      <p:sp>
        <p:nvSpPr>
          <p:cNvPr id="15" name="Прямоугольник: скругленные углы 14">
            <a:extLst>
              <a:ext uri="{FF2B5EF4-FFF2-40B4-BE49-F238E27FC236}">
                <a16:creationId xmlns:a16="http://schemas.microsoft.com/office/drawing/2014/main" id="{8D9F8DD0-A182-4D6D-822A-3C3F839291E7}"/>
              </a:ext>
            </a:extLst>
          </p:cNvPr>
          <p:cNvSpPr/>
          <p:nvPr/>
        </p:nvSpPr>
        <p:spPr>
          <a:xfrm>
            <a:off x="6121892" y="1662666"/>
            <a:ext cx="2624831" cy="470514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Этап совершенствования спортивного мастерства</a:t>
            </a:r>
          </a:p>
        </p:txBody>
      </p:sp>
      <p:sp>
        <p:nvSpPr>
          <p:cNvPr id="16" name="Прямоугольник: скругленные углы 15">
            <a:extLst>
              <a:ext uri="{FF2B5EF4-FFF2-40B4-BE49-F238E27FC236}">
                <a16:creationId xmlns:a16="http://schemas.microsoft.com/office/drawing/2014/main" id="{5DAF9BED-DB78-47A8-BD4F-50BA7B9DCDB8}"/>
              </a:ext>
            </a:extLst>
          </p:cNvPr>
          <p:cNvSpPr/>
          <p:nvPr/>
        </p:nvSpPr>
        <p:spPr>
          <a:xfrm>
            <a:off x="9318592" y="1662666"/>
            <a:ext cx="2308931" cy="481611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Этап высшего спортивного мастерства</a:t>
            </a:r>
          </a:p>
        </p:txBody>
      </p:sp>
    </p:spTree>
    <p:extLst>
      <p:ext uri="{BB962C8B-B14F-4D97-AF65-F5344CB8AC3E}">
        <p14:creationId xmlns:p14="http://schemas.microsoft.com/office/powerpoint/2010/main" val="288475231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: скругленные углы 4">
            <a:extLst>
              <a:ext uri="{FF2B5EF4-FFF2-40B4-BE49-F238E27FC236}">
                <a16:creationId xmlns:a16="http://schemas.microsoft.com/office/drawing/2014/main" id="{87FE6C5C-1274-47F3-919E-29E1022B45FF}"/>
              </a:ext>
            </a:extLst>
          </p:cNvPr>
          <p:cNvSpPr/>
          <p:nvPr/>
        </p:nvSpPr>
        <p:spPr>
          <a:xfrm>
            <a:off x="161276" y="93216"/>
            <a:ext cx="11921233" cy="1143630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знания об антидопинговых правилах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B93E2920-A1F8-45D4-AFDD-73420CF3948A}"/>
              </a:ext>
            </a:extLst>
          </p:cNvPr>
          <p:cNvSpPr/>
          <p:nvPr/>
        </p:nvSpPr>
        <p:spPr>
          <a:xfrm>
            <a:off x="161276" y="1501541"/>
            <a:ext cx="2585622" cy="408108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3600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прохождение устного собеседования об антидопинговых правилах</a:t>
            </a: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6856A012-2D97-4493-A4D7-248399B594DC}"/>
              </a:ext>
            </a:extLst>
          </p:cNvPr>
          <p:cNvSpPr/>
          <p:nvPr/>
        </p:nvSpPr>
        <p:spPr>
          <a:xfrm>
            <a:off x="133165" y="5743758"/>
            <a:ext cx="11949344" cy="1021025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Методическое обеспечение: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Составляется на основе методического обеспечения, размещенного на официальном сайте РУСАДА (</a:t>
            </a:r>
            <a:r>
              <a:rPr lang="en-US" sz="1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https://rusada.ru/education/</a:t>
            </a:r>
            <a:r>
              <a:rPr lang="ru-RU" sz="1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), в том числе с использованием научно-методической литературы (например, </a:t>
            </a:r>
            <a:r>
              <a:rPr kumimoji="0" lang="ru-RU" sz="12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Волкова Е.С., Сальникова Е.П., Коновалова И.Э. Основы антидопингового обеспечения спорта: монография. Уфа: </a:t>
            </a:r>
            <a:r>
              <a:rPr kumimoji="0" lang="ru-RU" sz="1200" b="1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БашИФК</a:t>
            </a:r>
            <a:r>
              <a:rPr kumimoji="0" lang="ru-RU" sz="12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, 2019. 144 с.) 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http://www.bifk.ru/assets/files/Obrazovanie/aspiranturametod/antidopingovoe-obespechenie-sporta-monografiya_volkova.pdf</a:t>
            </a: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algn="just"/>
            <a:endParaRPr lang="ru-RU" sz="14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: скругленные углы 9">
            <a:extLst>
              <a:ext uri="{FF2B5EF4-FFF2-40B4-BE49-F238E27FC236}">
                <a16:creationId xmlns:a16="http://schemas.microsoft.com/office/drawing/2014/main" id="{D415CB2C-902A-4DE0-BD77-7A616553A756}"/>
              </a:ext>
            </a:extLst>
          </p:cNvPr>
          <p:cNvSpPr/>
          <p:nvPr/>
        </p:nvSpPr>
        <p:spPr>
          <a:xfrm>
            <a:off x="420951" y="1628644"/>
            <a:ext cx="2148396" cy="479399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Этап начальной подготовки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42EE13E2-CB3F-458F-8A2B-3E16566B1F76}"/>
              </a:ext>
            </a:extLst>
          </p:cNvPr>
          <p:cNvSpPr/>
          <p:nvPr/>
        </p:nvSpPr>
        <p:spPr>
          <a:xfrm>
            <a:off x="3033206" y="1501540"/>
            <a:ext cx="2754302" cy="411961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наличие сертификата онлайн-обучения на платформе «РУСАДА» </a:t>
            </a:r>
            <a:endParaRPr lang="ru-RU" sz="20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E1B6D785-4345-49F4-91DC-16B8DAF1188A}"/>
              </a:ext>
            </a:extLst>
          </p:cNvPr>
          <p:cNvSpPr/>
          <p:nvPr/>
        </p:nvSpPr>
        <p:spPr>
          <a:xfrm>
            <a:off x="5991692" y="1501537"/>
            <a:ext cx="2881546" cy="411961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наличие сертификата онлайн-обучения на платформе «РУСАДА» </a:t>
            </a:r>
            <a:endParaRPr kumimoji="0" lang="ru-RU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E6EB8E77-F3A5-4961-BC39-7E11996FA6DC}"/>
              </a:ext>
            </a:extLst>
          </p:cNvPr>
          <p:cNvSpPr/>
          <p:nvPr/>
        </p:nvSpPr>
        <p:spPr>
          <a:xfrm>
            <a:off x="9032285" y="1501537"/>
            <a:ext cx="2881546" cy="411961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??????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указывается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в индивидуальном плане спортивной подготовки</a:t>
            </a:r>
          </a:p>
        </p:txBody>
      </p:sp>
      <p:sp>
        <p:nvSpPr>
          <p:cNvPr id="14" name="Прямоугольник: скругленные углы 13">
            <a:extLst>
              <a:ext uri="{FF2B5EF4-FFF2-40B4-BE49-F238E27FC236}">
                <a16:creationId xmlns:a16="http://schemas.microsoft.com/office/drawing/2014/main" id="{7129F980-81F5-45B0-BB3A-EBA487B91D01}"/>
              </a:ext>
            </a:extLst>
          </p:cNvPr>
          <p:cNvSpPr/>
          <p:nvPr/>
        </p:nvSpPr>
        <p:spPr>
          <a:xfrm>
            <a:off x="3313965" y="1651570"/>
            <a:ext cx="2192784" cy="481610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Тренировочный </a:t>
            </a:r>
          </a:p>
          <a:p>
            <a:pPr algn="ctr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этап</a:t>
            </a:r>
          </a:p>
        </p:txBody>
      </p:sp>
      <p:sp>
        <p:nvSpPr>
          <p:cNvPr id="15" name="Прямоугольник: скругленные углы 14">
            <a:extLst>
              <a:ext uri="{FF2B5EF4-FFF2-40B4-BE49-F238E27FC236}">
                <a16:creationId xmlns:a16="http://schemas.microsoft.com/office/drawing/2014/main" id="{8D9F8DD0-A182-4D6D-822A-3C3F839291E7}"/>
              </a:ext>
            </a:extLst>
          </p:cNvPr>
          <p:cNvSpPr/>
          <p:nvPr/>
        </p:nvSpPr>
        <p:spPr>
          <a:xfrm>
            <a:off x="6121892" y="1662666"/>
            <a:ext cx="2624831" cy="470514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Этап совершенствования спортивного мастерства</a:t>
            </a:r>
          </a:p>
        </p:txBody>
      </p:sp>
      <p:sp>
        <p:nvSpPr>
          <p:cNvPr id="16" name="Прямоугольник: скругленные углы 15">
            <a:extLst>
              <a:ext uri="{FF2B5EF4-FFF2-40B4-BE49-F238E27FC236}">
                <a16:creationId xmlns:a16="http://schemas.microsoft.com/office/drawing/2014/main" id="{5DAF9BED-DB78-47A8-BD4F-50BA7B9DCDB8}"/>
              </a:ext>
            </a:extLst>
          </p:cNvPr>
          <p:cNvSpPr/>
          <p:nvPr/>
        </p:nvSpPr>
        <p:spPr>
          <a:xfrm>
            <a:off x="9318592" y="1662666"/>
            <a:ext cx="2308931" cy="481611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Этап высшего спортивного мастерства</a:t>
            </a:r>
          </a:p>
        </p:txBody>
      </p:sp>
    </p:spTree>
    <p:extLst>
      <p:ext uri="{BB962C8B-B14F-4D97-AF65-F5344CB8AC3E}">
        <p14:creationId xmlns:p14="http://schemas.microsoft.com/office/powerpoint/2010/main" val="102762644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: скругленные углы 4">
            <a:extLst>
              <a:ext uri="{FF2B5EF4-FFF2-40B4-BE49-F238E27FC236}">
                <a16:creationId xmlns:a16="http://schemas.microsoft.com/office/drawing/2014/main" id="{87FE6C5C-1274-47F3-919E-29E1022B45FF}"/>
              </a:ext>
            </a:extLst>
          </p:cNvPr>
          <p:cNvSpPr/>
          <p:nvPr/>
        </p:nvSpPr>
        <p:spPr>
          <a:xfrm>
            <a:off x="161276" y="106907"/>
            <a:ext cx="11921233" cy="1144844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соблюдение режима тренировочных занятий и периодов отдыха, режима восстановления и питания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B93E2920-A1F8-45D4-AFDD-73420CF3948A}"/>
              </a:ext>
            </a:extLst>
          </p:cNvPr>
          <p:cNvSpPr/>
          <p:nvPr/>
        </p:nvSpPr>
        <p:spPr>
          <a:xfrm>
            <a:off x="161276" y="1501540"/>
            <a:ext cx="2585622" cy="421586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3600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???</a:t>
            </a:r>
          </a:p>
          <a:p>
            <a:pPr lvl="0" algn="ctr">
              <a:defRPr/>
            </a:pPr>
            <a:r>
              <a:rPr lang="ru-RU" sz="2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установлен, но рекомендуется упоминать в работе с родителями (законными представителями) </a:t>
            </a:r>
          </a:p>
          <a:p>
            <a:pPr lvl="0" algn="ctr">
              <a:defRPr/>
            </a:pPr>
            <a:r>
              <a:rPr lang="ru-RU" sz="2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 контроле за его соблюдением </a:t>
            </a: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6856A012-2D97-4493-A4D7-248399B594DC}"/>
              </a:ext>
            </a:extLst>
          </p:cNvPr>
          <p:cNvSpPr/>
          <p:nvPr/>
        </p:nvSpPr>
        <p:spPr>
          <a:xfrm>
            <a:off x="133165" y="5921406"/>
            <a:ext cx="11949344" cy="843377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Методическое обеспечение: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kumimoji="0" lang="ru-RU" sz="1600" b="1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нализ</a:t>
            </a: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локальных нормативных актов Организации, спортивных федераций на привлечение спортсменов к ответственности</a:t>
            </a:r>
            <a:endParaRPr lang="ru-RU" sz="16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: скругленные углы 9">
            <a:extLst>
              <a:ext uri="{FF2B5EF4-FFF2-40B4-BE49-F238E27FC236}">
                <a16:creationId xmlns:a16="http://schemas.microsoft.com/office/drawing/2014/main" id="{D415CB2C-902A-4DE0-BD77-7A616553A756}"/>
              </a:ext>
            </a:extLst>
          </p:cNvPr>
          <p:cNvSpPr/>
          <p:nvPr/>
        </p:nvSpPr>
        <p:spPr>
          <a:xfrm>
            <a:off x="420951" y="1628644"/>
            <a:ext cx="2148396" cy="479399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Этап начальной подготовки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42EE13E2-CB3F-458F-8A2B-3E16566B1F76}"/>
              </a:ext>
            </a:extLst>
          </p:cNvPr>
          <p:cNvSpPr/>
          <p:nvPr/>
        </p:nvSpPr>
        <p:spPr>
          <a:xfrm>
            <a:off x="3033206" y="1501540"/>
            <a:ext cx="2754302" cy="421586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отсутствие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нарушений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правил внутреннего распорядка и иных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локальных нормативных актов Организации </a:t>
            </a: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E1B6D785-4345-49F4-91DC-16B8DAF1188A}"/>
              </a:ext>
            </a:extLst>
          </p:cNvPr>
          <p:cNvSpPr/>
          <p:nvPr/>
        </p:nvSpPr>
        <p:spPr>
          <a:xfrm>
            <a:off x="5939984" y="1501537"/>
            <a:ext cx="2932500" cy="421586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отсутствие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нарушений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правил внутреннего распорядка, иных локальных нормативных актов Организации, общероссийской и (или) региональной спортивной федерации</a:t>
            </a: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E6EB8E77-F3A5-4961-BC39-7E11996FA6DC}"/>
              </a:ext>
            </a:extLst>
          </p:cNvPr>
          <p:cNvSpPr/>
          <p:nvPr/>
        </p:nvSpPr>
        <p:spPr>
          <a:xfrm>
            <a:off x="8999719" y="1501537"/>
            <a:ext cx="2914111" cy="421586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отсутствие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нарушений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правил внутреннего распорядка, иных локальных нормативных актов Организации, общероссийской и (или) региональной спортивной федерации</a:t>
            </a:r>
          </a:p>
        </p:txBody>
      </p:sp>
      <p:sp>
        <p:nvSpPr>
          <p:cNvPr id="14" name="Прямоугольник: скругленные углы 13">
            <a:extLst>
              <a:ext uri="{FF2B5EF4-FFF2-40B4-BE49-F238E27FC236}">
                <a16:creationId xmlns:a16="http://schemas.microsoft.com/office/drawing/2014/main" id="{7129F980-81F5-45B0-BB3A-EBA487B91D01}"/>
              </a:ext>
            </a:extLst>
          </p:cNvPr>
          <p:cNvSpPr/>
          <p:nvPr/>
        </p:nvSpPr>
        <p:spPr>
          <a:xfrm>
            <a:off x="3313965" y="1651570"/>
            <a:ext cx="2192784" cy="481610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Тренировочный </a:t>
            </a:r>
          </a:p>
          <a:p>
            <a:pPr algn="ctr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этап</a:t>
            </a:r>
          </a:p>
        </p:txBody>
      </p:sp>
      <p:sp>
        <p:nvSpPr>
          <p:cNvPr id="15" name="Прямоугольник: скругленные углы 14">
            <a:extLst>
              <a:ext uri="{FF2B5EF4-FFF2-40B4-BE49-F238E27FC236}">
                <a16:creationId xmlns:a16="http://schemas.microsoft.com/office/drawing/2014/main" id="{8D9F8DD0-A182-4D6D-822A-3C3F839291E7}"/>
              </a:ext>
            </a:extLst>
          </p:cNvPr>
          <p:cNvSpPr/>
          <p:nvPr/>
        </p:nvSpPr>
        <p:spPr>
          <a:xfrm>
            <a:off x="6371925" y="1662666"/>
            <a:ext cx="2194560" cy="470514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Этап совершенствования спортивного мастерства</a:t>
            </a:r>
          </a:p>
        </p:txBody>
      </p:sp>
      <p:sp>
        <p:nvSpPr>
          <p:cNvPr id="16" name="Прямоугольник: скругленные углы 15">
            <a:extLst>
              <a:ext uri="{FF2B5EF4-FFF2-40B4-BE49-F238E27FC236}">
                <a16:creationId xmlns:a16="http://schemas.microsoft.com/office/drawing/2014/main" id="{5DAF9BED-DB78-47A8-BD4F-50BA7B9DCDB8}"/>
              </a:ext>
            </a:extLst>
          </p:cNvPr>
          <p:cNvSpPr/>
          <p:nvPr/>
        </p:nvSpPr>
        <p:spPr>
          <a:xfrm>
            <a:off x="9318592" y="1662666"/>
            <a:ext cx="2308931" cy="481611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Этап высшего спортивного мастерства</a:t>
            </a:r>
          </a:p>
        </p:txBody>
      </p:sp>
    </p:spTree>
    <p:extLst>
      <p:ext uri="{BB962C8B-B14F-4D97-AF65-F5344CB8AC3E}">
        <p14:creationId xmlns:p14="http://schemas.microsoft.com/office/powerpoint/2010/main" val="297754427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: скругленные углы 4">
            <a:extLst>
              <a:ext uri="{FF2B5EF4-FFF2-40B4-BE49-F238E27FC236}">
                <a16:creationId xmlns:a16="http://schemas.microsoft.com/office/drawing/2014/main" id="{87FE6C5C-1274-47F3-919E-29E1022B45FF}"/>
              </a:ext>
            </a:extLst>
          </p:cNvPr>
          <p:cNvSpPr/>
          <p:nvPr/>
        </p:nvSpPr>
        <p:spPr>
          <a:xfrm>
            <a:off x="161276" y="106907"/>
            <a:ext cx="11921233" cy="1394630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овладение навыками самоконтроля, формирование навыка профессионального подхода к соблюдению режима тренировочных занятий (включая самостоятельную подготовку), спортивных мероприятий, восстановления и питания, а также к соблюдению периодов отдыха и ведению дневника самонаблюдения, в том числе с использованием дистанционных технологий, а также требований мер безопасности</a:t>
            </a:r>
            <a:endParaRPr kumimoji="0" lang="ru-RU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B93E2920-A1F8-45D4-AFDD-73420CF3948A}"/>
              </a:ext>
            </a:extLst>
          </p:cNvPr>
          <p:cNvSpPr/>
          <p:nvPr/>
        </p:nvSpPr>
        <p:spPr>
          <a:xfrm>
            <a:off x="161276" y="1662666"/>
            <a:ext cx="2585622" cy="392961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3600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???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не установлено, но рекомендуется упоминать в работе с родителями (законными представителями)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о необходимости ведения простейшего дневника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самоконтроля</a:t>
            </a: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6856A012-2D97-4493-A4D7-248399B594DC}"/>
              </a:ext>
            </a:extLst>
          </p:cNvPr>
          <p:cNvSpPr/>
          <p:nvPr/>
        </p:nvSpPr>
        <p:spPr>
          <a:xfrm>
            <a:off x="71021" y="5708342"/>
            <a:ext cx="12011488" cy="1042751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Методическое обеспечение: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Анализ ведения дневника самоконтроля с ежедневными записями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Методические указания по ведению дневника самоконтроля 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// 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file:///C:/Users/User/Downloads/Zadanie..Samokontrol_.dnevnik.samokontrolya.docx.pdf</a:t>
            </a:r>
            <a:endParaRPr kumimoji="0" lang="ru-RU" sz="14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: скругленные углы 9">
            <a:extLst>
              <a:ext uri="{FF2B5EF4-FFF2-40B4-BE49-F238E27FC236}">
                <a16:creationId xmlns:a16="http://schemas.microsoft.com/office/drawing/2014/main" id="{D415CB2C-902A-4DE0-BD77-7A616553A756}"/>
              </a:ext>
            </a:extLst>
          </p:cNvPr>
          <p:cNvSpPr/>
          <p:nvPr/>
        </p:nvSpPr>
        <p:spPr>
          <a:xfrm>
            <a:off x="379889" y="1761809"/>
            <a:ext cx="2148396" cy="479399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Этап начальной подготовки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42EE13E2-CB3F-458F-8A2B-3E16566B1F76}"/>
              </a:ext>
            </a:extLst>
          </p:cNvPr>
          <p:cNvSpPr/>
          <p:nvPr/>
        </p:nvSpPr>
        <p:spPr>
          <a:xfrm>
            <a:off x="3033206" y="1651570"/>
            <a:ext cx="2754302" cy="392961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наличие дневника самоконтроля </a:t>
            </a: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E1B6D785-4345-49F4-91DC-16B8DAF1188A}"/>
              </a:ext>
            </a:extLst>
          </p:cNvPr>
          <p:cNvSpPr/>
          <p:nvPr/>
        </p:nvSpPr>
        <p:spPr>
          <a:xfrm>
            <a:off x="6155308" y="1662666"/>
            <a:ext cx="2627794" cy="392961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наличие дневника самоконтроля </a:t>
            </a:r>
            <a:endParaRPr kumimoji="0" lang="ru-RU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E6EB8E77-F3A5-4961-BC39-7E11996FA6DC}"/>
              </a:ext>
            </a:extLst>
          </p:cNvPr>
          <p:cNvSpPr/>
          <p:nvPr/>
        </p:nvSpPr>
        <p:spPr>
          <a:xfrm>
            <a:off x="9158794" y="1662666"/>
            <a:ext cx="2755037" cy="392961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наличие дневника самоконтроля </a:t>
            </a:r>
            <a:endParaRPr kumimoji="0" lang="ru-RU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4" name="Прямоугольник: скругленные углы 13">
            <a:extLst>
              <a:ext uri="{FF2B5EF4-FFF2-40B4-BE49-F238E27FC236}">
                <a16:creationId xmlns:a16="http://schemas.microsoft.com/office/drawing/2014/main" id="{7129F980-81F5-45B0-BB3A-EBA487B91D01}"/>
              </a:ext>
            </a:extLst>
          </p:cNvPr>
          <p:cNvSpPr/>
          <p:nvPr/>
        </p:nvSpPr>
        <p:spPr>
          <a:xfrm>
            <a:off x="3313965" y="1756724"/>
            <a:ext cx="2192784" cy="481610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Тренировочный </a:t>
            </a:r>
          </a:p>
          <a:p>
            <a:pPr algn="ctr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этап</a:t>
            </a:r>
          </a:p>
        </p:txBody>
      </p:sp>
      <p:sp>
        <p:nvSpPr>
          <p:cNvPr id="15" name="Прямоугольник: скругленные углы 14">
            <a:extLst>
              <a:ext uri="{FF2B5EF4-FFF2-40B4-BE49-F238E27FC236}">
                <a16:creationId xmlns:a16="http://schemas.microsoft.com/office/drawing/2014/main" id="{8D9F8DD0-A182-4D6D-822A-3C3F839291E7}"/>
              </a:ext>
            </a:extLst>
          </p:cNvPr>
          <p:cNvSpPr/>
          <p:nvPr/>
        </p:nvSpPr>
        <p:spPr>
          <a:xfrm>
            <a:off x="6371925" y="1767820"/>
            <a:ext cx="2194560" cy="470514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Этап совершенствования спортивного мастерства</a:t>
            </a:r>
          </a:p>
        </p:txBody>
      </p:sp>
      <p:sp>
        <p:nvSpPr>
          <p:cNvPr id="16" name="Прямоугольник: скругленные углы 15">
            <a:extLst>
              <a:ext uri="{FF2B5EF4-FFF2-40B4-BE49-F238E27FC236}">
                <a16:creationId xmlns:a16="http://schemas.microsoft.com/office/drawing/2014/main" id="{5DAF9BED-DB78-47A8-BD4F-50BA7B9DCDB8}"/>
              </a:ext>
            </a:extLst>
          </p:cNvPr>
          <p:cNvSpPr/>
          <p:nvPr/>
        </p:nvSpPr>
        <p:spPr>
          <a:xfrm>
            <a:off x="9381846" y="1767820"/>
            <a:ext cx="2308931" cy="481611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Этап высшего спортивного мастерства</a:t>
            </a:r>
          </a:p>
        </p:txBody>
      </p:sp>
    </p:spTree>
    <p:extLst>
      <p:ext uri="{BB962C8B-B14F-4D97-AF65-F5344CB8AC3E}">
        <p14:creationId xmlns:p14="http://schemas.microsoft.com/office/powerpoint/2010/main" val="154990181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: скругленные углы 4">
            <a:extLst>
              <a:ext uri="{FF2B5EF4-FFF2-40B4-BE49-F238E27FC236}">
                <a16:creationId xmlns:a16="http://schemas.microsoft.com/office/drawing/2014/main" id="{87FE6C5C-1274-47F3-919E-29E1022B45FF}"/>
              </a:ext>
            </a:extLst>
          </p:cNvPr>
          <p:cNvSpPr/>
          <p:nvPr/>
        </p:nvSpPr>
        <p:spPr>
          <a:xfrm>
            <a:off x="161276" y="106907"/>
            <a:ext cx="11921233" cy="1267197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выполнение плана индивидуальной подготовки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B93E2920-A1F8-45D4-AFDD-73420CF3948A}"/>
              </a:ext>
            </a:extLst>
          </p:cNvPr>
          <p:cNvSpPr/>
          <p:nvPr/>
        </p:nvSpPr>
        <p:spPr>
          <a:xfrm>
            <a:off x="161276" y="1662666"/>
            <a:ext cx="2585622" cy="382123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3600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???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не установлено</a:t>
            </a: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6856A012-2D97-4493-A4D7-248399B594DC}"/>
              </a:ext>
            </a:extLst>
          </p:cNvPr>
          <p:cNvSpPr/>
          <p:nvPr/>
        </p:nvSpPr>
        <p:spPr>
          <a:xfrm>
            <a:off x="71021" y="5583040"/>
            <a:ext cx="12011488" cy="1168054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Методическое обеспечение:</a:t>
            </a:r>
          </a:p>
          <a:p>
            <a:r>
              <a:rPr kumimoji="0" lang="ru-RU" sz="1400" b="1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Мякинченко</a:t>
            </a: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Е.Б., </a:t>
            </a:r>
            <a:r>
              <a:rPr kumimoji="0" lang="ru-RU" sz="1400" b="1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Абалян</a:t>
            </a: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А.Г., Лебедев М.М., Шестаков М.П., Фомиченко Т.Г. Методика разработки индивидуального тренировочного плана подготовки спортсменов высокой квалификации // Вестник спортивной науки. 2018. №4. URL: </a:t>
            </a: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hlinkClick r:id="rId2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https://cyberleninka.ru/article/n/metodika-razrabotki-individualnogo-trenirovochnogo-plana-podgotovki-sportsmenov-vysokoy-kvalifikatsii</a:t>
            </a:r>
            <a:endParaRPr lang="ru-RU" sz="1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: скругленные углы 9">
            <a:extLst>
              <a:ext uri="{FF2B5EF4-FFF2-40B4-BE49-F238E27FC236}">
                <a16:creationId xmlns:a16="http://schemas.microsoft.com/office/drawing/2014/main" id="{D415CB2C-902A-4DE0-BD77-7A616553A756}"/>
              </a:ext>
            </a:extLst>
          </p:cNvPr>
          <p:cNvSpPr/>
          <p:nvPr/>
        </p:nvSpPr>
        <p:spPr>
          <a:xfrm>
            <a:off x="379889" y="1761809"/>
            <a:ext cx="2148396" cy="479399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Этап начальной подготовки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42EE13E2-CB3F-458F-8A2B-3E16566B1F76}"/>
              </a:ext>
            </a:extLst>
          </p:cNvPr>
          <p:cNvSpPr/>
          <p:nvPr/>
        </p:nvSpPr>
        <p:spPr>
          <a:xfrm>
            <a:off x="3033206" y="1651570"/>
            <a:ext cx="2754302" cy="382123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???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не установлено</a:t>
            </a:r>
            <a:endParaRPr kumimoji="0" lang="ru-RU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E1B6D785-4345-49F4-91DC-16B8DAF1188A}"/>
              </a:ext>
            </a:extLst>
          </p:cNvPr>
          <p:cNvSpPr/>
          <p:nvPr/>
        </p:nvSpPr>
        <p:spPr>
          <a:xfrm>
            <a:off x="5899571" y="1662666"/>
            <a:ext cx="2883531" cy="382123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наличие индивидуального плана подготовки, в том числе краткого отчета в свободной форме о выполнении индивидуального плана подготовки, заверенный личным тренером </a:t>
            </a: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E6EB8E77-F3A5-4961-BC39-7E11996FA6DC}"/>
              </a:ext>
            </a:extLst>
          </p:cNvPr>
          <p:cNvSpPr/>
          <p:nvPr/>
        </p:nvSpPr>
        <p:spPr>
          <a:xfrm>
            <a:off x="9158794" y="1662666"/>
            <a:ext cx="2755037" cy="382123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наличие индивидуального плана подготовки, в том числе краткого отчета в свободной форме о выполнении индивидуального плана подготовки, заверенный личным тренером </a:t>
            </a:r>
          </a:p>
        </p:txBody>
      </p:sp>
      <p:sp>
        <p:nvSpPr>
          <p:cNvPr id="14" name="Прямоугольник: скругленные углы 13">
            <a:extLst>
              <a:ext uri="{FF2B5EF4-FFF2-40B4-BE49-F238E27FC236}">
                <a16:creationId xmlns:a16="http://schemas.microsoft.com/office/drawing/2014/main" id="{7129F980-81F5-45B0-BB3A-EBA487B91D01}"/>
              </a:ext>
            </a:extLst>
          </p:cNvPr>
          <p:cNvSpPr/>
          <p:nvPr/>
        </p:nvSpPr>
        <p:spPr>
          <a:xfrm>
            <a:off x="3313965" y="1756724"/>
            <a:ext cx="2192784" cy="481610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Тренировочный </a:t>
            </a:r>
          </a:p>
          <a:p>
            <a:pPr algn="ctr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этап</a:t>
            </a:r>
          </a:p>
        </p:txBody>
      </p:sp>
      <p:sp>
        <p:nvSpPr>
          <p:cNvPr id="15" name="Прямоугольник: скругленные углы 14">
            <a:extLst>
              <a:ext uri="{FF2B5EF4-FFF2-40B4-BE49-F238E27FC236}">
                <a16:creationId xmlns:a16="http://schemas.microsoft.com/office/drawing/2014/main" id="{8D9F8DD0-A182-4D6D-822A-3C3F839291E7}"/>
              </a:ext>
            </a:extLst>
          </p:cNvPr>
          <p:cNvSpPr/>
          <p:nvPr/>
        </p:nvSpPr>
        <p:spPr>
          <a:xfrm>
            <a:off x="6371925" y="1767820"/>
            <a:ext cx="2194560" cy="470514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Этап совершенствования спортивного мастерства</a:t>
            </a:r>
          </a:p>
        </p:txBody>
      </p:sp>
      <p:sp>
        <p:nvSpPr>
          <p:cNvPr id="16" name="Прямоугольник: скругленные углы 15">
            <a:extLst>
              <a:ext uri="{FF2B5EF4-FFF2-40B4-BE49-F238E27FC236}">
                <a16:creationId xmlns:a16="http://schemas.microsoft.com/office/drawing/2014/main" id="{5DAF9BED-DB78-47A8-BD4F-50BA7B9DCDB8}"/>
              </a:ext>
            </a:extLst>
          </p:cNvPr>
          <p:cNvSpPr/>
          <p:nvPr/>
        </p:nvSpPr>
        <p:spPr>
          <a:xfrm>
            <a:off x="9381846" y="1767820"/>
            <a:ext cx="2308931" cy="481611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Этап высшего спортивного мастерства</a:t>
            </a:r>
          </a:p>
        </p:txBody>
      </p:sp>
    </p:spTree>
    <p:extLst>
      <p:ext uri="{BB962C8B-B14F-4D97-AF65-F5344CB8AC3E}">
        <p14:creationId xmlns:p14="http://schemas.microsoft.com/office/powerpoint/2010/main" val="3844860102"/>
      </p:ext>
    </p:extLst>
  </p:cSld>
  <p:clrMapOvr>
    <a:masterClrMapping/>
  </p:clrMapOvr>
</p:sld>
</file>

<file path=ppt/theme/theme1.xml><?xml version="1.0" encoding="utf-8"?>
<a:theme xmlns:a="http://schemas.openxmlformats.org/drawingml/2006/main" name="Ретро">
  <a:themeElements>
    <a:clrScheme name="Ретро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Ретро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Ретро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02006FA4-1611-4B07-AF7F-85CF6D20EB3E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2120</TotalTime>
  <Words>2933</Words>
  <Application>Microsoft Office PowerPoint</Application>
  <PresentationFormat>Широкоэкранный</PresentationFormat>
  <Paragraphs>373</Paragraphs>
  <Slides>16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0" baseType="lpstr">
      <vt:lpstr>Calibri</vt:lpstr>
      <vt:lpstr>Calibri Light</vt:lpstr>
      <vt:lpstr>Times New Roman</vt:lpstr>
      <vt:lpstr>Ретро</vt:lpstr>
      <vt:lpstr>Система оценки реализации этапов спортивной подготовки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Елена Васильевна Плеханова</dc:creator>
  <cp:lastModifiedBy>Елена Васильевна Плеханова</cp:lastModifiedBy>
  <cp:revision>116</cp:revision>
  <cp:lastPrinted>2021-05-14T08:12:24Z</cp:lastPrinted>
  <dcterms:created xsi:type="dcterms:W3CDTF">2021-04-02T05:07:35Z</dcterms:created>
  <dcterms:modified xsi:type="dcterms:W3CDTF">2021-12-17T06:25:43Z</dcterms:modified>
</cp:coreProperties>
</file>