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handoutMasterIdLst>
    <p:handoutMasterId r:id="rId18"/>
  </p:handoutMasterIdLst>
  <p:sldIdLst>
    <p:sldId id="256" r:id="rId2"/>
    <p:sldId id="361" r:id="rId3"/>
    <p:sldId id="363" r:id="rId4"/>
    <p:sldId id="364" r:id="rId5"/>
    <p:sldId id="365" r:id="rId6"/>
    <p:sldId id="366" r:id="rId7"/>
    <p:sldId id="368" r:id="rId8"/>
    <p:sldId id="369" r:id="rId9"/>
    <p:sldId id="370" r:id="rId10"/>
    <p:sldId id="371" r:id="rId11"/>
    <p:sldId id="372" r:id="rId12"/>
    <p:sldId id="367" r:id="rId13"/>
    <p:sldId id="357" r:id="rId14"/>
    <p:sldId id="358" r:id="rId15"/>
    <p:sldId id="359" r:id="rId16"/>
    <p:sldId id="360" r:id="rId1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C9900"/>
    <a:srgbClr val="CC3300"/>
    <a:srgbClr val="FF9900"/>
    <a:srgbClr val="33CC33"/>
    <a:srgbClr val="00FFCC"/>
    <a:srgbClr val="FC9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4ADF1-89BE-4ED4-BBE7-FAEE977DEBF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0E986-6BCB-46F9-BB42-C315DB5C3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45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1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6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5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2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1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7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3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4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8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1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38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p-nn.ru/wp-content/uploads/2015/04/&#1055;&#1089;&#1080;&#1093;&#1086;&#1076;&#1080;&#1072;&#1075;&#1085;&#1086;&#1089;&#1090;&#1080;&#1082;&#1072;_&#1083;&#1080;&#1095;&#1085;&#1086;&#1089;&#1090;&#1080;_&#1087;&#1088;&#1080;_&#1079;&#1072;&#1085;&#1103;&#1090;&#1080;&#1103;&#1093;_&#1092;&#1080;&#1079;&#1080;&#1095;&#1077;&#1089;&#1082;&#1086;&#1081;_&#1082;&#1091;&#1083;&#1100;&#1090;&#1091;&#1088;&#1086;&#1081;_&#1080;_&#1089;&#1087;&#1086;&#1088;&#1090;&#1086;&#1084;_-3.pd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metodika-razrabotki-individualnogo-trenirovochnogo-plana-podgotovki-sportsmenov-vysokoy-kvalifikatsii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metodika-razrabotki-individualnogo-trenirovochnogo-plana-podgotovki-sportsmenov-vysokoy-kvalifikatsi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p-nn.ru/wp-content/uploads/2015/04/&#1055;&#1089;&#1080;&#1093;&#1086;&#1076;&#1080;&#1072;&#1075;&#1085;&#1086;&#1089;&#1090;&#1080;&#1082;&#1072;_&#1083;&#1080;&#1095;&#1085;&#1086;&#1089;&#1090;&#1080;_&#1087;&#1088;&#1080;_&#1079;&#1072;&#1085;&#1103;&#1090;&#1080;&#1103;&#1093;_&#1092;&#1080;&#1079;&#1080;&#1095;&#1077;&#1089;&#1082;&#1086;&#1081;_&#1082;&#1091;&#1083;&#1100;&#1090;&#1091;&#1088;&#1086;&#1081;_&#1080;_&#1089;&#1087;&#1086;&#1088;&#1090;&#1086;&#1084;_-3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metodika-razrabotki-individualnogo-trenirovochnogo-plana-podgotovki-sportsmenov-vysokoy-kvalifikatsi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500" y="2197486"/>
            <a:ext cx="10058400" cy="9029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</a:rPr>
              <a:t>Система оценки</a:t>
            </a:r>
            <a:br>
              <a:rPr lang="ru-RU" sz="4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</a:rPr>
              <a:t>реализации этапов спортивной подготовки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1" y="4499572"/>
            <a:ext cx="2186286" cy="1683945"/>
          </a:xfrm>
          <a:prstGeom prst="rect">
            <a:avLst/>
          </a:prstGeom>
        </p:spPr>
      </p:pic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C92435B5-F0DC-4AB5-9067-FB302CC19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878" y="4899240"/>
            <a:ext cx="7174926" cy="1143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b="1" dirty="0" smtClean="0"/>
              <a:t>Координационно-методический совет при департаменте физической культуры и спорта ямало-ненецкого автономного округа</a:t>
            </a:r>
          </a:p>
          <a:p>
            <a:pPr algn="ctr"/>
            <a:r>
              <a:rPr lang="ru-RU" sz="1600" b="1" dirty="0" smtClean="0"/>
              <a:t>г. Надым, 20 декабря 2021 год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98954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106908"/>
            <a:ext cx="11921233" cy="10915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овладение основами теоретических знаний о виде спорта,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приобретение опыта спортивного судьи по виду спорта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662666"/>
            <a:ext cx="2585622" cy="346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установлено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71021" y="5230437"/>
            <a:ext cx="12011488" cy="15206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официальных правил по виду спорта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приказа Минспорта России от 28.02.2017 № 134 (ред. от 30.03.2021) «Об утверждении положения о спортивных судьях»: с</a:t>
            </a:r>
            <a:r>
              <a:rPr lang="ru-RU" sz="1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портивный судья может иметь следующие квалификационные категории: </a:t>
            </a:r>
          </a:p>
          <a:p>
            <a:r>
              <a:rPr lang="ru-RU" sz="1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всероссийская, </a:t>
            </a:r>
            <a:r>
              <a:rPr lang="en-US" sz="1600" b="1" i="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b="1" i="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</a:t>
            </a:r>
            <a:r>
              <a:rPr lang="en-US" sz="1600" b="1" i="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6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</a:t>
            </a:r>
            <a:r>
              <a:rPr lang="en-US" sz="16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0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600" b="1" i="0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</a:t>
            </a:r>
            <a:r>
              <a:rPr lang="en-US" sz="1600" b="1" i="0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«юный спортивный судья» (с 14 до 16 лет).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379889" y="1761809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3033206" y="1473693"/>
            <a:ext cx="2754302" cy="3657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прохождение тестирования и (или) устного собеседования по теоретическим вопросам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5899571" y="1473694"/>
            <a:ext cx="2883531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квалификационной категории спортивного судьи, утв. приказом соответствующих органов управления ФКиС или Организации о присвоение квалификационной категории спортивного судьи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9158794" y="1473693"/>
            <a:ext cx="2755037" cy="3657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рамках выполнения индивидуального плана подготовки спортсмена рекомендуется приобретать опыт спортивного судейства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313965" y="1756724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244056" y="1654952"/>
            <a:ext cx="2194560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81846" y="1627263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21945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106908"/>
            <a:ext cx="11921233" cy="11680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достижение результатов уровня спортивных сборных команд субъектов Российской Федерации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спортивных сборных команд Российской Федерации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7" y="1384917"/>
            <a:ext cx="2144028" cy="4376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установлено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71021" y="5849408"/>
            <a:ext cx="12011488" cy="9016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спортивных результатов выступлений в спортивном сезоне кандидатов в члены спортивных сборных команд Российской Федерации и (или субъектов Российской Федерации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278169" y="1517024"/>
            <a:ext cx="1932371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2422197" y="1384917"/>
            <a:ext cx="2945391" cy="4376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установлено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устанавливать требование о включении кандидатом в состав спортивной сборной команды муниципального района, городского и (или) муниципального округа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5500842" y="1362722"/>
            <a:ext cx="3110877" cy="4398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установлено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рамках выполнения индивидуального плана подготовки спортсмена рекомендуется устанавливать требование о достижении спортивных результатов в спортивном сезоне на уровне спортивных сборных команд субъектов Российской Федерации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8919847" y="1362723"/>
            <a:ext cx="3110877" cy="4398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рамках выполнения индивидуального плана подготовки спортсмена рекомендуется устанавливать требование о достижении спортивных результатов в спортивном сезоне на уровне спортивных сборных команд субъектов Российской Федерации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2825867" y="1517024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5839137" y="1487050"/>
            <a:ext cx="2194560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250245" y="1475953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187125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106907"/>
            <a:ext cx="11921233" cy="102102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укрепление и сохранение здоровья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501541"/>
            <a:ext cx="2585622" cy="3821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медицинского заключения о состоянии здоровья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или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II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группа здоровья)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год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133165" y="5449870"/>
            <a:ext cx="11949344" cy="13149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pPr algn="l"/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Организуется на основании </a:t>
            </a:r>
            <a:r>
              <a:rPr lang="ru-RU" sz="1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РФ от 23 октября 2020 г. № 1144н “Об утверждении порядка организации оказания медицинской помощи лицам, занимающимся физической культурой и спортом (в том числе при подготовке и проведении физкультурных мероприятий и спортивных мероприятий), включая порядок медицинского осмотра лиц, желающих пройти спортивную подготовку, заниматься физической культурой и спортом в организациях и (или) выполнить нормативы испытаний (тестов) Всероссийского физкультурно-спортивного комплекса «Готов к труду и обороне» (ГТО)» и форм медицинских заключений о допуске к участию в физкультурных и спортивных мероприятиях»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420951" y="1628644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3033206" y="1501540"/>
            <a:ext cx="2754302" cy="3821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медицинского заключения о состоянии здоровья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или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II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группа здоровья)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раз в год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6118183" y="1501538"/>
            <a:ext cx="2627794" cy="3821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медицинского заключения о состоянии здоровья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или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II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группа здоровья)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раза в году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9158793" y="1501537"/>
            <a:ext cx="2755037" cy="3821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медицинского заключения о состоянии здоровья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или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II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группа здоровья)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раза </a:t>
            </a:r>
            <a: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году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313965" y="1651570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371925" y="1662666"/>
            <a:ext cx="2194560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18592" y="1662666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85652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CEA93F0-DF71-421F-AF91-053DBA6E8418}"/>
              </a:ext>
            </a:extLst>
          </p:cNvPr>
          <p:cNvSpPr txBox="1">
            <a:spLocks/>
          </p:cNvSpPr>
          <p:nvPr/>
        </p:nvSpPr>
        <p:spPr>
          <a:xfrm>
            <a:off x="741800" y="194367"/>
            <a:ext cx="11973827" cy="34584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id="{ACEF908C-40B0-4462-8BAA-DDCA0BB29B46}"/>
              </a:ext>
            </a:extLst>
          </p:cNvPr>
          <p:cNvSpPr txBox="1">
            <a:spLocks/>
          </p:cNvSpPr>
          <p:nvPr/>
        </p:nvSpPr>
        <p:spPr>
          <a:xfrm>
            <a:off x="90928" y="0"/>
            <a:ext cx="11973826" cy="34584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реализации программ спортивной подготовки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из этапов спортивной подготовки</a:t>
            </a:r>
            <a:endParaRPr lang="ru-RU" sz="1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6844B7-A163-40C9-99D7-16CC072650F6}"/>
              </a:ext>
            </a:extLst>
          </p:cNvPr>
          <p:cNvSpPr txBox="1"/>
          <p:nvPr/>
        </p:nvSpPr>
        <p:spPr>
          <a:xfrm>
            <a:off x="355107" y="464336"/>
            <a:ext cx="112568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graphicFrame>
        <p:nvGraphicFramePr>
          <p:cNvPr id="4" name="Таблица 8">
            <a:extLst>
              <a:ext uri="{FF2B5EF4-FFF2-40B4-BE49-F238E27FC236}">
                <a16:creationId xmlns:a16="http://schemas.microsoft.com/office/drawing/2014/main" id="{6C1F2DA9-6B4B-4BB4-B950-DDAA7564B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73979"/>
              </p:ext>
            </p:extLst>
          </p:nvPr>
        </p:nvGraphicFramePr>
        <p:xfrm>
          <a:off x="112584" y="804632"/>
          <a:ext cx="11930514" cy="581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37">
                  <a:extLst>
                    <a:ext uri="{9D8B030D-6E8A-4147-A177-3AD203B41FA5}">
                      <a16:colId xmlns:a16="http://schemas.microsoft.com/office/drawing/2014/main" val="514918632"/>
                    </a:ext>
                  </a:extLst>
                </a:gridCol>
                <a:gridCol w="7403977">
                  <a:extLst>
                    <a:ext uri="{9D8B030D-6E8A-4147-A177-3AD203B41FA5}">
                      <a16:colId xmlns:a16="http://schemas.microsoft.com/office/drawing/2014/main" val="1639077046"/>
                    </a:ext>
                  </a:extLst>
                </a:gridCol>
              </a:tblGrid>
              <a:tr h="262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результатов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оценивания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320818"/>
                  </a:ext>
                </a:extLst>
              </a:tr>
              <a:tr h="942026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устойчивого интереса к занятиям спортом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уровня мотивации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(анкета спортсмена с. 146-147)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Бабушкин Г.Д. Психодиагностика личности при занятиях физической культурой 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спортом : учеб. пособие / Г. Д. Бабушкин. – Омск : Изд-во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СибГУФК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2012 – 328 с.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http://www.csp-nn.ru/wp-content/uploads/2015/04/</a:t>
                      </a: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Психодиагностика_личности_при_занятиях_физической_культурой_и_спортом_-3.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pdf</a:t>
                      </a: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386367"/>
                  </a:ext>
                </a:extLst>
              </a:tr>
              <a:tr h="510353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широкого круга двигательных умений и навыков, гармоничное развитие физических качеств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контрольно-переводных нормативов </a:t>
                      </a:r>
                    </a:p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пределах между нормативами для НП, ориентируясь на нормативы этапа 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30362"/>
                  </a:ext>
                </a:extLst>
              </a:tr>
              <a:tr h="554653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уровня общей физической и специальной физической подготовки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сравнительный анализ по предыдущему спортивному сезону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пределах между нормативами для НП, ориентируясь на нормативы этапа 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187838"/>
                  </a:ext>
                </a:extLst>
              </a:tr>
              <a:tr h="554653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основ техники и тактики по виду спорта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комплексов упражнений на оценку сформированности основ техники и тактики по виду спорта</a:t>
                      </a:r>
                    </a:p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программе СП для каждого этапа СП должны быть утверждены минимальные технико-тактические элементы)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913536"/>
                  </a:ext>
                </a:extLst>
              </a:tr>
              <a:tr h="714495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опыта участия в официальных спортивных соревнованиях, начиная со второго года подготовки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опыта участия в официальных спортивных соревнованиях (Первенство муниципального района, городского и (или) муниципального округа, субъекта РФ)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программе СП указывается минимальное количество соревнований и игр с разграничением по утвержденной классификации в ФССП)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295807"/>
                  </a:ext>
                </a:extLst>
              </a:tr>
              <a:tr h="390435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знания об антидопинговых правилах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устного собеседования об антидопинговых правилах</a:t>
                      </a:r>
                    </a:p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(Волкова Е.С., Сальникова Е.П., Коновалова И.Э. Основы антидопингового обеспечения спорта: монография. Уфа: 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БашИФК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2019. 144 с.)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http://www.bifk.ru/assets/files/Obrazovanie/aspiranturametod/antidopingovoe-obespechenie-sporta-monografiya_volkova.pdf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493990"/>
                  </a:ext>
                </a:extLst>
              </a:tr>
              <a:tr h="536211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здоровья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медицинского заключения о состоянии здоровья (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или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II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группа здоровья), прохождение 1 раз в год углубленного медицинского обследования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(наличие пройденного УМО по приказу № 1144н)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377612"/>
                  </a:ext>
                </a:extLst>
              </a:tr>
              <a:tr h="536211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отбор перспективных юных спортсменов для дальнейшей спортивной подготовки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индивидуального отбора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(выполнение контрольно-переводных по ОФП и СФП, в том числе технико-тактической подготовке для этапа 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009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03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CEA93F0-DF71-421F-AF91-053DBA6E8418}"/>
              </a:ext>
            </a:extLst>
          </p:cNvPr>
          <p:cNvSpPr txBox="1">
            <a:spLocks/>
          </p:cNvSpPr>
          <p:nvPr/>
        </p:nvSpPr>
        <p:spPr>
          <a:xfrm>
            <a:off x="741800" y="194367"/>
            <a:ext cx="11973827" cy="34584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id="{ACEF908C-40B0-4462-8BAA-DDCA0BB29B46}"/>
              </a:ext>
            </a:extLst>
          </p:cNvPr>
          <p:cNvSpPr txBox="1">
            <a:spLocks/>
          </p:cNvSpPr>
          <p:nvPr/>
        </p:nvSpPr>
        <p:spPr>
          <a:xfrm>
            <a:off x="0" y="-59716"/>
            <a:ext cx="11973826" cy="34584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реализации программ спортивной подготовки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из этапов спортивной подготовки</a:t>
            </a:r>
            <a:endParaRPr lang="ru-RU" sz="1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6844B7-A163-40C9-99D7-16CC072650F6}"/>
              </a:ext>
            </a:extLst>
          </p:cNvPr>
          <p:cNvSpPr txBox="1"/>
          <p:nvPr/>
        </p:nvSpPr>
        <p:spPr>
          <a:xfrm>
            <a:off x="193314" y="455739"/>
            <a:ext cx="112568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этап</a:t>
            </a:r>
          </a:p>
        </p:txBody>
      </p:sp>
      <p:graphicFrame>
        <p:nvGraphicFramePr>
          <p:cNvPr id="4" name="Таблица 8">
            <a:extLst>
              <a:ext uri="{FF2B5EF4-FFF2-40B4-BE49-F238E27FC236}">
                <a16:creationId xmlns:a16="http://schemas.microsoft.com/office/drawing/2014/main" id="{6C1F2DA9-6B4B-4BB4-B950-DDAA7564B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970364"/>
              </p:ext>
            </p:extLst>
          </p:nvPr>
        </p:nvGraphicFramePr>
        <p:xfrm>
          <a:off x="109087" y="746144"/>
          <a:ext cx="11973825" cy="5993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259">
                  <a:extLst>
                    <a:ext uri="{9D8B030D-6E8A-4147-A177-3AD203B41FA5}">
                      <a16:colId xmlns:a16="http://schemas.microsoft.com/office/drawing/2014/main" val="514918632"/>
                    </a:ext>
                  </a:extLst>
                </a:gridCol>
                <a:gridCol w="7608566">
                  <a:extLst>
                    <a:ext uri="{9D8B030D-6E8A-4147-A177-3AD203B41FA5}">
                      <a16:colId xmlns:a16="http://schemas.microsoft.com/office/drawing/2014/main" val="1639077046"/>
                    </a:ext>
                  </a:extLst>
                </a:gridCol>
              </a:tblGrid>
              <a:tr h="1682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результатов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оценивания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320818"/>
                  </a:ext>
                </a:extLst>
              </a:tr>
              <a:tr h="745777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устойчивого интереса и спортивной мотивации к занятиям видом спорта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уровня мотивации 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(изучение уровня стремления у спортсменов к достижению высоких спортивных результатов с. 152-153)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Бабушкин Г.Д. Психодиагностика личности при занятиях физической культурой 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спортом : учеб. пособие / Г. Д. Бабушкин. – Омск : Изд-во 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СибГУФК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2012 – 328 с.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http://www.csp-nn.ru/wp-content/uploads/2015/04/</a:t>
                      </a: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Психодиагностика_личности_при_занятиях_физической_культурой_и_спортом_-3.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pdf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99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386367"/>
                  </a:ext>
                </a:extLst>
              </a:tr>
              <a:tr h="463592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уровня ОФП и СФП, технической, тактической, теоретической и психологической подготовки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контрольно-переводных нормативов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пределах между нормативами для НП, ориентируясь на нормативы этапа 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30362"/>
                  </a:ext>
                </a:extLst>
              </a:tr>
              <a:tr h="463592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физических качеств с учетом возраста и уровня влияния физических качеств на результативность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сравнительный анализ по предыдущему спортивному сезону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пределах между нормативами для НП, ориентируясь на нормативы этапа 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187838"/>
                  </a:ext>
                </a:extLst>
              </a:tr>
              <a:tr h="463592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режима тренировочных занятий и периодов отдыха, режима восстановления и питания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нарушений правил внутреннего распорядка и иных локальных нормативных актов</a:t>
                      </a:r>
                    </a:p>
                    <a:p>
                      <a:pPr algn="just"/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(анализ локальных нормативных актов на привлечение к ответственности)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913536"/>
                  </a:ext>
                </a:extLst>
              </a:tr>
              <a:tr h="383628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овладение навыками самоконтроля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дневника самоконтроля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(ведение дневника самоконтроля с ежедневными записями)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Методические указания по ведению дневника СК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file:///C:/Users/User/Downloads/Zadanie..Samokontrol_.dnevnik.samokontrolya.docx.pdf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99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295807"/>
                  </a:ext>
                </a:extLst>
              </a:tr>
              <a:tr h="445199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опыта регулярного участия в официальных спортивных соревнованиях на первом и втором годах тренировочного этапа (этапа спортивной специализации) спортивной подготовки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опыта участия в официальных спортивных соревнованиях (Первенство муниципального района, городского и (или) муниципального округа, субъекта РФ)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программе СП указывается минимальное количество соревнований и игр с разграничением по утвержденной классификации в ФССП)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493990"/>
                  </a:ext>
                </a:extLst>
              </a:tr>
              <a:tr h="649029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стабильности результатов участия в официальных спортивных соревнованиях на третьем и четвертом годах тренировочного этапа (этапа спортивной специализации) спортивной подготовки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более 50 % участия в официальных спортивных соревнованиях (Первенство муниципального района, городского и (или) муниципального округа, субъекта РФ) входит в число призеров и (или) шести лучших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программе СП указывается минимальное количество соревнований и игр с разграничением по утвержденной классификации в ФССП, протоколы участия в спортивных соревнованиях)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377612"/>
                  </a:ext>
                </a:extLst>
              </a:tr>
              <a:tr h="278155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овладение основами теоретических знаний о виде спорта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тестирования и (или) устного собеседования по теоретическим вопросам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(тесты или вопросы по правилам по виду спорта разрабатываются Организацией самостоятельно)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009085"/>
                  </a:ext>
                </a:extLst>
              </a:tr>
              <a:tr h="278155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антидопинговых правил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сертификата онлайн-обучения на платформе «РУСАДА» 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(перед спортивным сезоном, где спортсмен будет участвовать в официальных спортивных соревнованиях)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75806"/>
                  </a:ext>
                </a:extLst>
              </a:tr>
              <a:tr h="401780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здоровья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медицинского заключения о состоянии здоровья (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или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II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группа здоровья) 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(наличие УМО)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90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279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CEA93F0-DF71-421F-AF91-053DBA6E8418}"/>
              </a:ext>
            </a:extLst>
          </p:cNvPr>
          <p:cNvSpPr txBox="1">
            <a:spLocks/>
          </p:cNvSpPr>
          <p:nvPr/>
        </p:nvSpPr>
        <p:spPr>
          <a:xfrm>
            <a:off x="741800" y="194367"/>
            <a:ext cx="11973827" cy="34584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id="{ACEF908C-40B0-4462-8BAA-DDCA0BB29B46}"/>
              </a:ext>
            </a:extLst>
          </p:cNvPr>
          <p:cNvSpPr txBox="1">
            <a:spLocks/>
          </p:cNvSpPr>
          <p:nvPr/>
        </p:nvSpPr>
        <p:spPr>
          <a:xfrm>
            <a:off x="-62952" y="-52101"/>
            <a:ext cx="11973826" cy="34584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реализации программ спортивной подготовки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из этапов спортивной подготовки</a:t>
            </a:r>
            <a:endParaRPr lang="ru-RU" sz="1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6844B7-A163-40C9-99D7-16CC072650F6}"/>
              </a:ext>
            </a:extLst>
          </p:cNvPr>
          <p:cNvSpPr txBox="1"/>
          <p:nvPr/>
        </p:nvSpPr>
        <p:spPr>
          <a:xfrm>
            <a:off x="295518" y="386321"/>
            <a:ext cx="112568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graphicFrame>
        <p:nvGraphicFramePr>
          <p:cNvPr id="4" name="Таблица 8">
            <a:extLst>
              <a:ext uri="{FF2B5EF4-FFF2-40B4-BE49-F238E27FC236}">
                <a16:creationId xmlns:a16="http://schemas.microsoft.com/office/drawing/2014/main" id="{6C1F2DA9-6B4B-4BB4-B950-DDAA7564B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25582"/>
              </p:ext>
            </p:extLst>
          </p:nvPr>
        </p:nvGraphicFramePr>
        <p:xfrm>
          <a:off x="109087" y="690662"/>
          <a:ext cx="11973826" cy="5758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567">
                  <a:extLst>
                    <a:ext uri="{9D8B030D-6E8A-4147-A177-3AD203B41FA5}">
                      <a16:colId xmlns:a16="http://schemas.microsoft.com/office/drawing/2014/main" val="514918632"/>
                    </a:ext>
                  </a:extLst>
                </a:gridCol>
                <a:gridCol w="7413259">
                  <a:extLst>
                    <a:ext uri="{9D8B030D-6E8A-4147-A177-3AD203B41FA5}">
                      <a16:colId xmlns:a16="http://schemas.microsoft.com/office/drawing/2014/main" val="1639077046"/>
                    </a:ext>
                  </a:extLst>
                </a:gridCol>
              </a:tblGrid>
              <a:tr h="31552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результатов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оценивания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320818"/>
                  </a:ext>
                </a:extLst>
              </a:tr>
              <a:tr h="729605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мотивации на повышение спортивного мастерства и достижение высоких спортивных результатов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уровня мотивации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(изучение уровня стремления у спортсменов к достижению высоких спортивных результатов с. 152-153)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Бабушкин Г.Д. Психодиагностика личности при занятиях физической культурой 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спортом : учеб. пособие / Г. Д. Бабушкин. – Омск : Изд-во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СибГУФК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2012 – 328 с.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http://www.csp-nn.ru/wp-content/uploads/2015/04/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Психодиагностика_личности_при_занятиях_физической_культурой_и_спортом_-3.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pdf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99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386367"/>
                  </a:ext>
                </a:extLst>
              </a:tr>
              <a:tr h="297652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уровня общей физической и специальной физической, технической, тактической, теоретической и психологической подготовки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Сравнительный анализ с предыдущим спортивным сезоном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пределах между нормативами для ССМ, ориентируясь на нормативы этапа ВСМ)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30362"/>
                  </a:ext>
                </a:extLst>
              </a:tr>
              <a:tr h="512980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функциональных возможностей организма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функциональные оценочные пробы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Куртев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С.Г. Руководство к практическим занятиям по курсу спортивной медицины: учебно-методическое пособие /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С.Г.Куртев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И.А.Кузнецова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С.И.Еремеев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Л.А.Лазарева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– 3-е изд., доп. – Омск: Изд-во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СибГУФК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2009. – 152с.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187838"/>
                  </a:ext>
                </a:extLst>
              </a:tr>
              <a:tr h="969974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навыка профессионального подхода к соблюдению режима тренировочных занятий (включая самостоятельную подготовку), спортивных мероприятий, восстановления и питания, а также к соблюдению периодов отдыха и ведению дневника самонаблюдения, в том числе с использованием дистанционных технологий, а также требований мер безопасности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нарушений правил внутреннего распорядка, иных локальных нормативных актов Организации, спортивной федерации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(анализ локальных нормативных актов на привлечение к ответственности)</a:t>
                      </a:r>
                    </a:p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дневника самоконтроля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(ведение дневника самоконтроля с ежедневными записями)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Методические указания по ведению дневника СК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file:///C:/Users/User/Downloads/Zadanie..Samokontrol_.dnevnik.samokontrolya.docx.pdf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99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913536"/>
                  </a:ext>
                </a:extLst>
              </a:tr>
              <a:tr h="382505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плана индивидуальной подготовки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краткий отчет по выполнению индивидуального плана подготовки, заверенный тренером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(наличие плана и отчета) </a:t>
                      </a:r>
                      <a:r>
                        <a:rPr lang="ru-RU" sz="1000" b="1" i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Мякинченко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Е.Б., </a:t>
                      </a:r>
                      <a:r>
                        <a:rPr lang="ru-RU" sz="1000" b="1" i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Абалян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А.Г., Лебедев М.М., Шестаков М.П., Фомиченко Т.Г. Методика разработки индивидуального тренировочного плана подготовки спортсменов высокой квалификации // Вестник спортивной науки. 2018. №4. URL: 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https://cyberleninka.ru/article/n/metodika-razrabotki-individualnogo-trenirovochnogo-plana-podgotovki-sportsmenov-vysokoy-kvalifikatsii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295807"/>
                  </a:ext>
                </a:extLst>
              </a:tr>
              <a:tr h="539999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стабильность демонстрации высоких спортивных результатов в официальных спортивных соревнованиях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опыта участия в официальных спортивных соревнованиях (Первенство муниципального района, городского и (или) муниципального округа,  субъект РФ)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(в программе СП указывается минимальное количество соревнований и игр с разграничением по утвержденной классификации в ФССП)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493990"/>
                  </a:ext>
                </a:extLst>
              </a:tr>
              <a:tr h="317219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опыта спортивного судьи по виду спорта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квалификационной категории спортивного судьи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(наличие приказа о присвоение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квалифкационной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категории спортивного судьи)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377612"/>
                  </a:ext>
                </a:extLst>
              </a:tr>
              <a:tr h="317219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антидопинговых правил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сертификата о прохождении обучения на платформе РУСАДА 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(наличие сертификата. Ежегодно, до 1 февраля календарного года)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009085"/>
                  </a:ext>
                </a:extLst>
              </a:tr>
              <a:tr h="412386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здоровья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медицинского заключения о состоянии здоровья (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здоровья)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(наличие медзаключения об УМО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раз в году) 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7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821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CEA93F0-DF71-421F-AF91-053DBA6E8418}"/>
              </a:ext>
            </a:extLst>
          </p:cNvPr>
          <p:cNvSpPr txBox="1">
            <a:spLocks/>
          </p:cNvSpPr>
          <p:nvPr/>
        </p:nvSpPr>
        <p:spPr>
          <a:xfrm>
            <a:off x="741800" y="194367"/>
            <a:ext cx="11973827" cy="34584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id="{ACEF908C-40B0-4462-8BAA-DDCA0BB29B46}"/>
              </a:ext>
            </a:extLst>
          </p:cNvPr>
          <p:cNvSpPr txBox="1">
            <a:spLocks/>
          </p:cNvSpPr>
          <p:nvPr/>
        </p:nvSpPr>
        <p:spPr>
          <a:xfrm>
            <a:off x="14392" y="88142"/>
            <a:ext cx="11973826" cy="60720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реализации программ спортивной подготовки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из этапов спортивной подготовки</a:t>
            </a:r>
            <a:endParaRPr lang="ru-RU" sz="1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6844B7-A163-40C9-99D7-16CC072650F6}"/>
              </a:ext>
            </a:extLst>
          </p:cNvPr>
          <p:cNvSpPr txBox="1"/>
          <p:nvPr/>
        </p:nvSpPr>
        <p:spPr>
          <a:xfrm>
            <a:off x="372862" y="676952"/>
            <a:ext cx="112568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  <p:graphicFrame>
        <p:nvGraphicFramePr>
          <p:cNvPr id="4" name="Таблица 8">
            <a:extLst>
              <a:ext uri="{FF2B5EF4-FFF2-40B4-BE49-F238E27FC236}">
                <a16:creationId xmlns:a16="http://schemas.microsoft.com/office/drawing/2014/main" id="{6C1F2DA9-6B4B-4BB4-B950-DDAA7564B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967829"/>
              </p:ext>
            </p:extLst>
          </p:nvPr>
        </p:nvGraphicFramePr>
        <p:xfrm>
          <a:off x="169080" y="1047215"/>
          <a:ext cx="11819138" cy="5492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990">
                  <a:extLst>
                    <a:ext uri="{9D8B030D-6E8A-4147-A177-3AD203B41FA5}">
                      <a16:colId xmlns:a16="http://schemas.microsoft.com/office/drawing/2014/main" val="514918632"/>
                    </a:ext>
                  </a:extLst>
                </a:gridCol>
                <a:gridCol w="6768148">
                  <a:extLst>
                    <a:ext uri="{9D8B030D-6E8A-4147-A177-3AD203B41FA5}">
                      <a16:colId xmlns:a16="http://schemas.microsoft.com/office/drawing/2014/main" val="1639077046"/>
                    </a:ext>
                  </a:extLst>
                </a:gridCol>
              </a:tblGrid>
              <a:tr h="165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результатов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оценивания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320818"/>
                  </a:ext>
                </a:extLst>
              </a:tr>
              <a:tr h="521173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мотивации на совершенствование спортивного мастерства и достижение высоких спортивных результатов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уровня мотивации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(изучение уровня стремления у спортсменов к достижению высоких спортивных результатов с. 152-153)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Бабушкин Г.Д. Психодиагностика личности при занятиях физической культурой 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спортом : учеб. пособие / Г. Д. Бабушкин. – Омск : Изд-во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СибГУФК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2012 – 328 с.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http://www.csp-nn.ru/wp-content/uploads/2015/04/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Психодиагностика_личности_при_занятиях_физической_культурой_и_спортом_-3.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pdf</a:t>
                      </a:r>
                      <a:endParaRPr lang="ru-RU" sz="10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386367"/>
                  </a:ext>
                </a:extLst>
              </a:tr>
              <a:tr h="448081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уровня ОФП и СФП, технической, тактической, теоретической и психологической подготовки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Сравнительный анализ с предыдущим спортивным сезоном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пределах между нормативами для ВСМ)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30362"/>
                  </a:ext>
                </a:extLst>
              </a:tr>
              <a:tr h="444024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функциональных возможностей организма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функциональные оценочные пробы 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проба Котова – </a:t>
                      </a:r>
                      <a:r>
                        <a:rPr lang="ru-RU" sz="1000" b="1" i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Дёшина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Трехмоментная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комбинированная функциональная проба </a:t>
                      </a:r>
                      <a:r>
                        <a:rPr lang="ru-RU" sz="1000" b="1" i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Летунова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проба </a:t>
                      </a:r>
                      <a:r>
                        <a:rPr lang="ru-RU" sz="1000" b="1" i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Мартинэ-Кушелевского</a:t>
                      </a:r>
                      <a:r>
                        <a:rPr lang="ru-RU" sz="10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b="1" i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Куртев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С.Г. Руководство к практическим занятиям по курсу спортивной медицины: учебно-методическое пособие /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С.Г.Куртев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И.А.Кузнецова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С.И.Еремеев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Л.А.Лазарева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– 3-е изд., доп. – Омск: Изд-во 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СибГУФК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2009. С. 44-54.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187838"/>
                  </a:ext>
                </a:extLst>
              </a:tr>
              <a:tr h="1140548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закрепление навыка профессионального подхода к соблюдению режима тренировочных занятий (включая самостоятельную подготовку), спортивных мероприятий, восстановления и питания, а также к соблюдению периодов отдыха и ведению дневника самонаблюдения, в том числе с использованием дистанционных технологий, а также требований мер безопасности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нарушений правил внутреннего распорядка, иных локальных нормативных актов Организации, спортивной федерации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(анализ локальных нормативных актов на привлечение к ответственности)</a:t>
                      </a: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дневника самоконтроля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(ведение дневника самоконтроля с ежедневными записями)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Методические указания по ведению дневника СК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file:///C:/Users/User/Downloads/Zadanie..Samokontrol_.dnevnik.samokontrolya.docx.pdf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C99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913536"/>
                  </a:ext>
                </a:extLst>
              </a:tr>
              <a:tr h="444024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плана индивидуальной подготовки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краткий отчет по выполнению индивидуального плана подготовки, заверенный тренером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(наличие плана и отчета) 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Мякинченко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Е.Б., 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Абалян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А.Г., Лебедев М.М., Шестаков М.П., Фомиченко Т.Г. Методика разработки индивидуального тренировочного плана подготовки спортсменов высокой квалификации // Вестник спортивной науки. 2018. №4.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URL: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https://cyberleninka.ru/article/n/metodika-razrabotki-individualnogo-trenirovochnogo-plana-podgotovki-sportsmenov-vysokoy-kvalifikatsii</a:t>
                      </a:r>
                      <a:endParaRPr lang="ru-RU" sz="1000" dirty="0">
                        <a:solidFill>
                          <a:srgbClr val="CC99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295807"/>
                  </a:ext>
                </a:extLst>
              </a:tr>
              <a:tr h="608120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результатов уровня спортивных сборных команд субъектов Российской Федерации и спортивных сборных команд Российской Федерации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список кандидатов в состав спортивных сборных команд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(наличие копий списков состава кандидатов спортивную сборную команду субъекта РФ или РФ, заверенные региональной спортивной федерацией и органом исполнительной власти)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493990"/>
                  </a:ext>
                </a:extLst>
              </a:tr>
              <a:tr h="429261">
                <a:tc>
                  <a:txBody>
                    <a:bodyPr/>
                    <a:lstStyle/>
                    <a:p>
                      <a:r>
                        <a:rPr lang="ru-RU" sz="1300" b="0" i="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здоровья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медицинского заключения о состоянии здоровья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или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II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группа здоровья)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(наличие медзаключения об УМО 2 раз в году)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377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79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0"/>
            <a:ext cx="11921233" cy="118072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lvl="0" algn="ctr"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формирование устойчивого интереса, спортивной мотивации на повышение спортивного мастерства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сохранение мотивации на совершенствование спортивного мастерства и достижение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высоких спортивных результатов к занятиям спортом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313895"/>
            <a:ext cx="2667746" cy="458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спортсмена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133165" y="6001305"/>
            <a:ext cx="11949344" cy="6569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Бабушкин Г.Д. Психодиагностика личности при занятиях физической культурой и спортом : учеб. пособие / Г. Д. Бабушкин. – Омск : Изд-во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СибГУФК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2012. – 328 с.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http://www.csp-nn.ru/wp-content/uploads/2015/04/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Психодиагностика_личности_при_занятиях_физической_культурой_и_спортом_-3.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pdf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377673" y="1393789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3033206" y="1313891"/>
            <a:ext cx="2754302" cy="458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Анкета по изучению уровня стремления спортсменов </a:t>
            </a:r>
          </a:p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 достижению высоких спортивных результатов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5991692" y="1313890"/>
            <a:ext cx="2877100" cy="4580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Анкета по изучению уровня стремления спортсменов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 достижению высоких спортивных результатов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9032285" y="1313890"/>
            <a:ext cx="2881546" cy="4580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Анкета по изучению уровня стремления спортсменов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 достижению высоких спортивных результатов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272912" y="1391579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155939" y="1402674"/>
            <a:ext cx="2624831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18592" y="1391577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319877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88771"/>
            <a:ext cx="11752555" cy="135383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формирование широкого круга двигательных умений и навыков, гармоничное развитие физических качеств,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также повышение уровня общей физической и специальной физической подготовки, в том числе отбор перспективных юных спортсменов для дальнейшей спортивной подготовки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553591"/>
            <a:ext cx="2667746" cy="434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выполнение установленного ФССП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контрольно-переводных нормативов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133165" y="6001305"/>
            <a:ext cx="11949344" cy="6569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Контрольно-переводные нормативы в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пределах минимальных показателей этапа начальной подготовки и минимальных показателей тренировочного этапа, в том числе изучение порядка присвоения спортивных разрядов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377673" y="1633488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2992515" y="1553591"/>
            <a:ext cx="2917789" cy="434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выполнение установленного ФССП перечня контрольно-переводных нормативов,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том числе выполнение спортивного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разряда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5991692" y="1553585"/>
            <a:ext cx="2877100" cy="434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выполнение установленного ФССП перечня контрольно-переводных нормативов,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том числе выполнение спортивного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разряда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9032285" y="1553585"/>
            <a:ext cx="3050224" cy="434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выполнение установленного ФССП перечня контрольно-переводных нормативов,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том числе выполнение спортивного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разряда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313965" y="1631277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243961" y="1631277"/>
            <a:ext cx="2624831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18592" y="1620180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40511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199748"/>
            <a:ext cx="11921233" cy="76347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освоение основ техники и тактики по виду спорта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313895"/>
            <a:ext cx="2667746" cy="4307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выполнение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комплексов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упражнений на оценку сформированности основ техники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тактики по виду спорта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133165" y="5709934"/>
            <a:ext cx="11949344" cy="10548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самостоятельно организацией по каждому этапу спортивной подготовки. Обязательно проводятся на этапах спортивной подготовки, где это прямо предусмотрено ФССП.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несколькими тренерами с учетом их согласованности.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377673" y="1393789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3033206" y="1313891"/>
            <a:ext cx="2754302" cy="4307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выполнение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комплексов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упражнений на оценку сформированности основ техники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тактики по виду спорта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5991692" y="1313891"/>
            <a:ext cx="2877100" cy="43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выполнение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комплексов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упражнений на оценку сформированности основ техники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тактики по виду спорта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9032285" y="1313891"/>
            <a:ext cx="2881546" cy="43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выполнение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комплексов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упражнений на оценку сформированности основ техники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тактики по виду спорта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272912" y="1391579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155939" y="1402674"/>
            <a:ext cx="2624831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18592" y="1391577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284717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89387" y="192505"/>
            <a:ext cx="11921233" cy="9217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lvl="0" algn="ctr"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приобретение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опыта, достижение стабильности результатов участия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официальных спортивных соревнованиях, в том числе достижение стабильности демонстрации высоких спортивных результатов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501541"/>
            <a:ext cx="2585622" cy="4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опыта участия в официальных спортивных соревнованиях (муниципальный район, городской и (или) муниципальный округ, субъекта РФ)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133165" y="5743758"/>
            <a:ext cx="11949344" cy="1021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программе спортивной подготовки указывается минимальное количество соревнований и(или) игр с разграничением спортивных соревнований по утвержденной классификации в ФССП</a:t>
            </a:r>
          </a:p>
          <a:p>
            <a:pPr algn="just"/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420951" y="1628644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3033206" y="1501540"/>
            <a:ext cx="2754302" cy="411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опыта участия в официальных спортивных соревнованиях (муниципальный район, городской и (или) муниципальный округ, субъекта РФ)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5991692" y="1501537"/>
            <a:ext cx="2881546" cy="4119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опыта участия в официальных спортивных соревнованиях (муниципальный район, городской и (или) муниципальный округ, субъекта РФ)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9032285" y="1501537"/>
            <a:ext cx="2881546" cy="4119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??????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указывается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индивидуальном плане спортивной подготовки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313965" y="1651570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121892" y="1662666"/>
            <a:ext cx="2624831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18592" y="1662666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288475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93216"/>
            <a:ext cx="11921233" cy="11436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знания об антидопинговых правилах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501541"/>
            <a:ext cx="2585622" cy="4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прохождение устного собеседования об антидопинговых правилах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133165" y="5743758"/>
            <a:ext cx="11949344" cy="1021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на основе методического обеспечения, размещенного на официальном сайте РУСАДА (</a:t>
            </a:r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https://rusada.ru/education/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в том числе с использованием научно-методической литературы (например,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Волкова Е.С., Сальникова Е.П., Коновалова И.Э. Основы антидопингового обеспечения спорта: монография. Уфа: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БашИФК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2019. 144 с.)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http://www.bifk.ru/assets/files/Obrazovanie/aspiranturametod/antidopingovoe-obespechenie-sporta-monografiya_volkova.pdf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420951" y="1628644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3033206" y="1501540"/>
            <a:ext cx="2754302" cy="411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сертификата онлайн-обучения на платформе «РУСАДА» 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5991692" y="1501537"/>
            <a:ext cx="2881546" cy="4119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сертификата онлайн-обучения на платформе «РУСАДА»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9032285" y="1501537"/>
            <a:ext cx="2881546" cy="4119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??????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указывается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индивидуальном плане спортивной подготовки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313965" y="1651570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121892" y="1662666"/>
            <a:ext cx="2624831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18592" y="1662666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102762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106907"/>
            <a:ext cx="11921233" cy="11448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соблюдение режима тренировочных занятий и периодов отдыха, режима восстановления и питания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501540"/>
            <a:ext cx="2585622" cy="4215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</a:p>
          <a:p>
            <a:pPr lvl="0" algn="ctr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установлен, но рекомендуется упоминать в работе с родителями (законными представителями) </a:t>
            </a:r>
          </a:p>
          <a:p>
            <a:pPr lvl="0" algn="ctr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контроле за его соблюдением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133165" y="5921406"/>
            <a:ext cx="11949344" cy="8433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нализ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локальных нормативных актов Организации, спортивных федераций на привлечение спортсменов к ответственности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420951" y="1628644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3033206" y="1501540"/>
            <a:ext cx="2754302" cy="421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отсутствие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нарушений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 внутреннего распорядка и иных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локальных нормативных актов Организации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5939984" y="1501537"/>
            <a:ext cx="2932500" cy="4215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отсутствие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нарушений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 внутреннего распорядка, иных локальных нормативных актов Организации, общероссийской и (или) региональной спортивной федерации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8999719" y="1501537"/>
            <a:ext cx="2914111" cy="421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отсутствие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нарушений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 внутреннего распорядка, иных локальных нормативных актов Организации, общероссийской и (или) региональной спортивной федерации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313965" y="1651570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371925" y="1662666"/>
            <a:ext cx="2194560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18592" y="1662666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297754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106907"/>
            <a:ext cx="11921233" cy="13946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овладение навыками самоконтроля, формирование навыка профессионального подхода к соблюдению режима тренировочных занятий (включая самостоятельную подготовку), спортивных мероприятий, восстановления и питания, а также к соблюдению периодов отдыха и ведению дневника самонаблюдения, в том числе с использованием дистанционных технологий, а также требований мер безопасности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662666"/>
            <a:ext cx="2585622" cy="392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установлено, но рекомендуется упоминать в работе с родителями (законными представителями)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необходимости ведения простейшего дневника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самоконтроля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71021" y="5708342"/>
            <a:ext cx="12011488" cy="10427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Анализ ведения дневника самоконтроля с ежедневными записями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Методические указания по ведению дневника самоконтроля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//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file:///C:/Users/User/Downloads/Zadanie..Samokontrol_.dnevnik.samokontrolya.docx.pdf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379889" y="1761809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3033206" y="1651570"/>
            <a:ext cx="2754302" cy="392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дневника самоконтроля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6155308" y="1662666"/>
            <a:ext cx="2627794" cy="392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дневника самоконтроля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9158794" y="1662666"/>
            <a:ext cx="2755037" cy="392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дневника самоконтроля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313965" y="1756724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371925" y="1767820"/>
            <a:ext cx="2194560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81846" y="1767820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1549901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FE6C5C-1274-47F3-919E-29E1022B45FF}"/>
              </a:ext>
            </a:extLst>
          </p:cNvPr>
          <p:cNvSpPr/>
          <p:nvPr/>
        </p:nvSpPr>
        <p:spPr>
          <a:xfrm>
            <a:off x="161276" y="106907"/>
            <a:ext cx="11921233" cy="126719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выполнение плана индивидуальной подготовки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3E2920-A1F8-45D4-AFDD-73420CF3948A}"/>
              </a:ext>
            </a:extLst>
          </p:cNvPr>
          <p:cNvSpPr/>
          <p:nvPr/>
        </p:nvSpPr>
        <p:spPr>
          <a:xfrm>
            <a:off x="161276" y="1662666"/>
            <a:ext cx="2585622" cy="3821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установлено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56A012-2D97-4493-A4D7-248399B594DC}"/>
              </a:ext>
            </a:extLst>
          </p:cNvPr>
          <p:cNvSpPr/>
          <p:nvPr/>
        </p:nvSpPr>
        <p:spPr>
          <a:xfrm>
            <a:off x="71021" y="5583040"/>
            <a:ext cx="12011488" cy="11680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обеспечение:</a:t>
            </a:r>
          </a:p>
          <a:p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Мякинченко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Е.Б.,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Абалян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А.Г., Лебедев М.М., Шестаков М.П., Фомиченко Т.Г. Методика разработки индивидуального тренировочного плана подготовки спортсменов высокой квалификации // Вестник спортивной науки. 2018. №4. URL: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https://cyberleninka.ru/article/n/metodika-razrabotki-individualnogo-trenirovochnogo-plana-podgotovki-sportsmenov-vysokoy-kvalifikatsii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415CB2C-902A-4DE0-BD77-7A616553A756}"/>
              </a:ext>
            </a:extLst>
          </p:cNvPr>
          <p:cNvSpPr/>
          <p:nvPr/>
        </p:nvSpPr>
        <p:spPr>
          <a:xfrm>
            <a:off x="379889" y="1761809"/>
            <a:ext cx="2148396" cy="4793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начальной подготовки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2EE13E2-CB3F-458F-8A2B-3E16566B1F76}"/>
              </a:ext>
            </a:extLst>
          </p:cNvPr>
          <p:cNvSpPr/>
          <p:nvPr/>
        </p:nvSpPr>
        <p:spPr>
          <a:xfrm>
            <a:off x="3033206" y="1651570"/>
            <a:ext cx="2754302" cy="3821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???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установлено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1B6D785-4345-49F4-91DC-16B8DAF1188A}"/>
              </a:ext>
            </a:extLst>
          </p:cNvPr>
          <p:cNvSpPr/>
          <p:nvPr/>
        </p:nvSpPr>
        <p:spPr>
          <a:xfrm>
            <a:off x="5899571" y="1662666"/>
            <a:ext cx="2883531" cy="3821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индивидуального плана подготовки, в том числе краткого отчета в свободной форме о выполнении индивидуального плана подготовки, заверенный личным тренером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6EB8E77-F3A5-4961-BC39-7E11996FA6DC}"/>
              </a:ext>
            </a:extLst>
          </p:cNvPr>
          <p:cNvSpPr/>
          <p:nvPr/>
        </p:nvSpPr>
        <p:spPr>
          <a:xfrm>
            <a:off x="9158794" y="1662666"/>
            <a:ext cx="2755037" cy="3821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наличие индивидуального плана подготовки, в том числе краткого отчета в свободной форме о выполнении индивидуального плана подготовки, заверенный личным тренером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129F980-81F5-45B0-BB3A-EBA487B91D01}"/>
              </a:ext>
            </a:extLst>
          </p:cNvPr>
          <p:cNvSpPr/>
          <p:nvPr/>
        </p:nvSpPr>
        <p:spPr>
          <a:xfrm>
            <a:off x="3313965" y="1756724"/>
            <a:ext cx="2192784" cy="4816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Тренировочный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D9F8DD0-A182-4D6D-822A-3C3F839291E7}"/>
              </a:ext>
            </a:extLst>
          </p:cNvPr>
          <p:cNvSpPr/>
          <p:nvPr/>
        </p:nvSpPr>
        <p:spPr>
          <a:xfrm>
            <a:off x="6371925" y="1767820"/>
            <a:ext cx="2194560" cy="4705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совершенствования спортивного мастерства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AF9BED-DB78-47A8-BD4F-50BA7B9DCDB8}"/>
              </a:ext>
            </a:extLst>
          </p:cNvPr>
          <p:cNvSpPr/>
          <p:nvPr/>
        </p:nvSpPr>
        <p:spPr>
          <a:xfrm>
            <a:off x="9381846" y="1767820"/>
            <a:ext cx="2308931" cy="4816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высшего спортивного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384486010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2120</TotalTime>
  <Words>2933</Words>
  <Application>Microsoft Office PowerPoint</Application>
  <PresentationFormat>Широкоэкранный</PresentationFormat>
  <Paragraphs>373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Times New Roman</vt:lpstr>
      <vt:lpstr>Ретро</vt:lpstr>
      <vt:lpstr>Система оценки реализации этапов спортивной подготовки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Васильевна Плеханова</dc:creator>
  <cp:lastModifiedBy>Елена Васильевна Плеханова</cp:lastModifiedBy>
  <cp:revision>116</cp:revision>
  <cp:lastPrinted>2021-05-14T08:12:24Z</cp:lastPrinted>
  <dcterms:created xsi:type="dcterms:W3CDTF">2021-04-02T05:07:35Z</dcterms:created>
  <dcterms:modified xsi:type="dcterms:W3CDTF">2021-12-17T06:25:43Z</dcterms:modified>
</cp:coreProperties>
</file>