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9144000" cy="51435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slide" preserve="0" showMasterPhAnim="0" type="title" userDrawn="1">
  <p:cSld name="TITL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Google Shape;10;p2" hidden="0"/>
          <p:cNvSpPr/>
          <p:nvPr isPhoto="0" userDrawn="0"/>
        </p:nvSpPr>
        <p:spPr bwMode="auto"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fill="norm" stroke="1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 hidden="0"/>
          <p:cNvSpPr/>
          <p:nvPr isPhoto="0" userDrawn="0"/>
        </p:nvSpPr>
        <p:spPr bwMode="auto"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fill="norm" stroke="1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 hidden="0"/>
          <p:cNvCxnSpPr>
            <a:cxnSpLocks/>
          </p:cNvCxnSpPr>
          <p:nvPr isPhoto="0" userDrawn="0"/>
        </p:nvCxnSpPr>
        <p:spPr bwMode="auto"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 hidden="0"/>
          <p:cNvSpPr txBox="1">
            <a:spLocks noGrp="1"/>
          </p:cNvSpPr>
          <p:nvPr isPhoto="0" userDrawn="0">
            <p:ph type="ctrTitle" hasCustomPrompt="0"/>
          </p:nvPr>
        </p:nvSpPr>
        <p:spPr bwMode="auto">
          <a:xfrm>
            <a:off x="1680301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 hidden="0"/>
          <p:cNvSpPr txBox="1"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680301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ig number" preserve="0" showMasterPhAnim="0" userDrawn="1">
  <p:cSld name="BIG_NUMB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p11" hidden="0"/>
          <p:cNvSpPr/>
          <p:nvPr isPhoto="0" userDrawn="0"/>
        </p:nvSpPr>
        <p:spPr bwMode="auto"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4" name="Google Shape;54;p11" hidden="0"/>
          <p:cNvSpPr txBox="1">
            <a:spLocks noGrp="1"/>
          </p:cNvSpPr>
          <p:nvPr isPhoto="0" userDrawn="0">
            <p:ph type="title" hasCustomPrompt="1"/>
          </p:nvPr>
        </p:nvSpPr>
        <p:spPr bwMode="auto"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pPr>
              <a:defRPr/>
            </a:pPr>
            <a:r>
              <a:rPr/>
              <a:t>xx%</a:t>
            </a:r>
            <a:endParaRPr/>
          </a:p>
        </p:txBody>
      </p:sp>
      <p:sp>
        <p:nvSpPr>
          <p:cNvPr id="55" name="Google Shape;55;p11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11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Google Shape;58;p12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header" preserve="0" showMasterPhAnim="0" type="secHead" userDrawn="1">
  <p:cSld name="SECTION_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7" name="Google Shape;17;p3" hidden="0"/>
          <p:cNvCxnSpPr>
            <a:cxnSpLocks/>
          </p:cNvCxnSpPr>
          <p:nvPr isPhoto="0" userDrawn="0"/>
        </p:nvCxnSpPr>
        <p:spPr bwMode="auto"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>
              <a:defRPr/>
            </a:pPr>
            <a:endParaRPr/>
          </a:p>
        </p:txBody>
      </p:sp>
      <p:sp>
        <p:nvSpPr>
          <p:cNvPr id="19" name="Google Shape;19;p3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body" preserve="0" showMasterPhAnim="0" type="tx" userDrawn="1">
  <p:cSld name="TITLE_AND_BOD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21" name="Google Shape;21;p4" hidden="0"/>
          <p:cNvCxnSpPr>
            <a:cxnSpLocks/>
          </p:cNvCxnSpPr>
          <p:nvPr isPhoto="0" userDrawn="0"/>
        </p:nvCxnSpPr>
        <p:spPr bwMode="auto">
          <a:xfrm>
            <a:off x="492563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4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4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two columns" preserve="0" showMasterPhAnim="0" type="twoColTx" userDrawn="1">
  <p:cSld name="TITLE_AND_TWO_COLUMN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26" name="Google Shape;26;p5" hidden="0"/>
          <p:cNvCxnSpPr>
            <a:cxnSpLocks/>
          </p:cNvCxnSpPr>
          <p:nvPr isPhoto="0" userDrawn="0"/>
        </p:nvCxnSpPr>
        <p:spPr bwMode="auto">
          <a:xfrm>
            <a:off x="492563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8" name="Google Shape;28;p5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87900" y="1489824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29" name="Google Shape;29;p5" hidden="0"/>
          <p:cNvSpPr txBox="1">
            <a:spLocks noGrp="1"/>
          </p:cNvSpPr>
          <p:nvPr isPhoto="0" userDrawn="0">
            <p:ph type="body" idx="2" hasCustomPrompt="0"/>
          </p:nvPr>
        </p:nvSpPr>
        <p:spPr bwMode="auto">
          <a:xfrm>
            <a:off x="4756200" y="1489824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0" name="Google Shape;30;p5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Google Shape;32;p6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6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One column text" preserve="0" showMasterPhAnim="0" userDrawn="1">
  <p:cSld name="ONE_COLUMN_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35" name="Google Shape;35;p7" hidden="0"/>
          <p:cNvCxnSpPr>
            <a:cxnSpLocks/>
          </p:cNvCxnSpPr>
          <p:nvPr isPhoto="0" userDrawn="0"/>
        </p:nvCxnSpPr>
        <p:spPr bwMode="auto"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7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7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Main point" preserve="0" showMasterPhAnim="0" userDrawn="1">
  <p:cSld name="MAIN_POI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" name="Google Shape;40;p8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8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title and description" preserve="0" showMasterPhAnim="0" userDrawn="1">
  <p:cSld name="SECTION_TITLE_AND_DESCRI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" name="Google Shape;43;p9" hidden="0"/>
          <p:cNvSpPr/>
          <p:nvPr isPhoto="0" userDrawn="0"/>
        </p:nvSpPr>
        <p:spPr bwMode="auto"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cxnSp>
        <p:nvCxnSpPr>
          <p:cNvPr id="44" name="Google Shape;44;p9" hidden="0"/>
          <p:cNvCxnSpPr>
            <a:cxnSpLocks/>
          </p:cNvCxnSpPr>
          <p:nvPr isPhoto="0" userDrawn="0"/>
        </p:nvCxnSpPr>
        <p:spPr bwMode="auto"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265500" y="1209075"/>
            <a:ext cx="4045199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9" hidden="0"/>
          <p:cNvSpPr txBox="1"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265500" y="2769001"/>
            <a:ext cx="4045199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9" hidden="0"/>
          <p:cNvSpPr txBox="1">
            <a:spLocks noGrp="1"/>
          </p:cNvSpPr>
          <p:nvPr isPhoto="0" userDrawn="0">
            <p:ph type="body" idx="2" hasCustomPrompt="0"/>
          </p:nvPr>
        </p:nvSpPr>
        <p:spPr bwMode="auto"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9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Caption" preserve="0" showMasterPhAnim="0" userDrawn="1">
  <p:cSld name="CAPTION_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10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1" name="Google Shape;51;p10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marina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1pPr>
            <a:lvl2pPr marL="914400" lvl="1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2pPr>
            <a:lvl3pPr marL="1371600" lvl="2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3pPr>
            <a:lvl4pPr marL="1828800" lvl="3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4pPr>
            <a:lvl5pPr marL="2286000" lvl="4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5pPr>
            <a:lvl6pPr marL="2743200" lvl="5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6pPr>
            <a:lvl7pPr marL="3200400" lvl="6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7pPr>
            <a:lvl8pPr marL="3657600" lvl="7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8pPr>
            <a:lvl9pPr marL="4114800" lvl="8" indent="-31750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 hidden="0"/>
          <p:cNvSpPr txBox="1">
            <a:spLocks noGrp="1"/>
          </p:cNvSpPr>
          <p:nvPr isPhoto="0" userDrawn="0">
            <p:ph type="sldNum" idx="12" hasCustomPrompt="0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Google Shape;63;p13" hidden="0"/>
          <p:cNvSpPr txBox="1">
            <a:spLocks noGrp="1"/>
          </p:cNvSpPr>
          <p:nvPr isPhoto="0" userDrawn="0">
            <p:ph type="ctrTitle" hasCustomPrompt="0"/>
          </p:nvPr>
        </p:nvSpPr>
        <p:spPr bwMode="auto">
          <a:xfrm>
            <a:off x="1680301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sz="1400" b="1">
              <a:solidFill>
                <a:srgbClr val="00206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" sz="3650"/>
              <a:t>Роль руководителя в системе МР в спортивной организации</a:t>
            </a:r>
            <a:endParaRPr sz="3650"/>
          </a:p>
        </p:txBody>
      </p:sp>
      <p:sp>
        <p:nvSpPr>
          <p:cNvPr id="64" name="Google Shape;64;p13" hidden="0"/>
          <p:cNvSpPr txBox="1"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3192000" y="3638075"/>
            <a:ext cx="4271700" cy="65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Плеханова Е.В., заместитель директора ГАУ ЯНАО ЦСП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4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-883650" y="2543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Жизненный цикл системы</a:t>
            </a:r>
            <a:endParaRPr/>
          </a:p>
        </p:txBody>
      </p:sp>
      <p:sp>
        <p:nvSpPr>
          <p:cNvPr id="70" name="Google Shape;70;p14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415401" y="1345446"/>
            <a:ext cx="7484190" cy="34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914400" lvl="0" indent="-22860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88900" lvl="0" indent="0" algn="l">
              <a:spcBef>
                <a:spcPts val="300"/>
              </a:spcBef>
              <a:spcAft>
                <a:spcPts val="0"/>
              </a:spcAft>
              <a:buSzPts val="2200"/>
              <a:buNone/>
              <a:defRPr/>
            </a:pPr>
            <a:r>
              <a:rPr lang="ru" sz="2200">
                <a:solidFill>
                  <a:srgbClr val="FF0000"/>
                </a:solidFill>
              </a:rPr>
              <a:t>1</a:t>
            </a:r>
            <a:r>
              <a:rPr lang="ru" sz="2200"/>
              <a:t> Анализ </a:t>
            </a:r>
            <a:r>
              <a:rPr lang="ru" sz="2200"/>
              <a:t>и определение требований</a:t>
            </a:r>
            <a:br>
              <a:rPr lang="ru" sz="2200"/>
            </a:br>
            <a:r>
              <a:rPr lang="ru" sz="2200"/>
              <a:t> к системе</a:t>
            </a:r>
            <a:endParaRPr sz="2200"/>
          </a:p>
          <a:p>
            <a:pPr marL="88900" lvl="0" indent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pPr>
            <a:r>
              <a:rPr lang="ru" sz="2200">
                <a:solidFill>
                  <a:srgbClr val="FF0000"/>
                </a:solidFill>
              </a:rPr>
              <a:t>2</a:t>
            </a:r>
            <a:r>
              <a:rPr lang="ru" sz="2200"/>
              <a:t> Проектирование</a:t>
            </a:r>
            <a:endParaRPr sz="2200"/>
          </a:p>
          <a:p>
            <a:pPr marL="88900" lvl="0" indent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pPr>
            <a:r>
              <a:rPr lang="ru" sz="2200">
                <a:solidFill>
                  <a:srgbClr val="FF0000"/>
                </a:solidFill>
              </a:rPr>
              <a:t>3</a:t>
            </a:r>
            <a:r>
              <a:rPr lang="ru" sz="2200"/>
              <a:t> Построение</a:t>
            </a:r>
            <a:endParaRPr sz="2200"/>
          </a:p>
          <a:p>
            <a:pPr marL="88900" lvl="0" indent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pPr>
            <a:r>
              <a:rPr lang="ru" sz="2200">
                <a:solidFill>
                  <a:srgbClr val="FF0000"/>
                </a:solidFill>
              </a:rPr>
              <a:t>4</a:t>
            </a:r>
            <a:r>
              <a:rPr lang="ru" sz="2200"/>
              <a:t> Внедрение</a:t>
            </a:r>
            <a:endParaRPr sz="2200"/>
          </a:p>
          <a:p>
            <a:pPr marL="88900" lvl="0" indent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pPr>
            <a:r>
              <a:rPr lang="ru" sz="2200">
                <a:solidFill>
                  <a:srgbClr val="FF0000"/>
                </a:solidFill>
              </a:rPr>
              <a:t>5</a:t>
            </a:r>
            <a:r>
              <a:rPr lang="ru" sz="2200"/>
              <a:t> Поддержание </a:t>
            </a:r>
            <a:r>
              <a:rPr lang="ru" sz="2200"/>
              <a:t>и развитие</a:t>
            </a:r>
            <a:endParaRPr sz="2200"/>
          </a:p>
          <a:p>
            <a:pPr marL="88900" lvl="0" indent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pPr>
            <a:endParaRPr lang="ru" sz="2200">
              <a:solidFill>
                <a:srgbClr val="FF0000"/>
              </a:solidFill>
            </a:endParaRPr>
          </a:p>
          <a:p>
            <a:pPr marL="88900" lvl="0" indent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pPr>
            <a:r>
              <a:rPr lang="ru" sz="2200">
                <a:solidFill>
                  <a:srgbClr val="FF0000"/>
                </a:solidFill>
              </a:rPr>
              <a:t>6</a:t>
            </a:r>
            <a:r>
              <a:rPr lang="ru" sz="2200"/>
              <a:t> </a:t>
            </a:r>
            <a:r>
              <a:rPr lang="ru" sz="2200"/>
              <a:t>Системы </a:t>
            </a:r>
            <a:r>
              <a:rPr lang="ru" sz="2200"/>
              <a:t>работы нет, выполняются </a:t>
            </a:r>
            <a:r>
              <a:rPr lang="ru" sz="2200"/>
              <a:t>отдельные </a:t>
            </a:r>
            <a:r>
              <a:rPr lang="ru" sz="2200"/>
              <a:t>поручения</a:t>
            </a:r>
            <a:endParaRPr sz="2200"/>
          </a:p>
          <a:p>
            <a:pPr marL="0" lvl="0" indent="0" algn="l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/>
          </a:p>
        </p:txBody>
      </p:sp>
      <p:pic>
        <p:nvPicPr>
          <p:cNvPr id="71" name="Google Shape;71;p14" hidden="0"/>
          <p:cNvPicPr/>
          <p:nvPr isPhoto="0" userDrawn="0"/>
        </p:nvPicPr>
        <p:blipFill>
          <a:blip r:embed="rId2">
            <a:alphaModFix/>
          </a:blip>
          <a:stretch/>
        </p:blipFill>
        <p:spPr bwMode="auto">
          <a:xfrm>
            <a:off x="6123875" y="940424"/>
            <a:ext cx="2826174" cy="1798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Google Shape;77;p15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265500" y="1209075"/>
            <a:ext cx="4045199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 sz="3150"/>
              <a:t>Методист в системе методической работы в </a:t>
            </a:r>
            <a:r>
              <a:rPr lang="ru" sz="3150"/>
              <a:t>ФСО:</a:t>
            </a:r>
            <a:r>
              <a:rPr lang="ru"/>
              <a:t> </a:t>
            </a:r>
            <a:endParaRPr/>
          </a:p>
        </p:txBody>
      </p:sp>
      <p:sp>
        <p:nvSpPr>
          <p:cNvPr id="78" name="Google Shape;78;p15" hidden="0"/>
          <p:cNvSpPr txBox="1">
            <a:spLocks noGrp="1"/>
          </p:cNvSpPr>
          <p:nvPr isPhoto="0" userDrawn="0">
            <p:ph type="body" idx="2" hasCustomPrompt="0"/>
          </p:nvPr>
        </p:nvSpPr>
        <p:spPr bwMode="auto"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1200"/>
              </a:spcAft>
              <a:buNone/>
              <a:defRPr/>
            </a:pPr>
            <a:endParaRPr/>
          </a:p>
        </p:txBody>
      </p:sp>
      <p:sp>
        <p:nvSpPr>
          <p:cNvPr id="79" name="Google Shape;79;p15" hidden="0"/>
          <p:cNvSpPr txBox="1"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265500" y="2796876"/>
            <a:ext cx="4045199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один или участник команды?</a:t>
            </a:r>
            <a:endParaRPr/>
          </a:p>
        </p:txBody>
      </p:sp>
      <p:pic>
        <p:nvPicPr>
          <p:cNvPr id="80" name="Google Shape;80;p15" hidden="0"/>
          <p:cNvPicPr/>
          <p:nvPr isPhoto="0" userDrawn="0"/>
        </p:nvPicPr>
        <p:blipFill>
          <a:blip r:embed="rId2">
            <a:alphaModFix/>
          </a:blip>
          <a:stretch/>
        </p:blipFill>
        <p:spPr bwMode="auto">
          <a:xfrm>
            <a:off x="4939500" y="724200"/>
            <a:ext cx="3952200" cy="369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5" name="Google Shape;85;p16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393359" y="412511"/>
            <a:ext cx="8658600" cy="94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sz="2100"/>
          </a:p>
          <a:p>
            <a:pPr marL="0" lvl="0" indent="0" algn="l">
              <a:lnSpc>
                <a:spcPct val="114999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sz="1800"/>
          </a:p>
          <a:p>
            <a:pPr marL="0" lvl="0" indent="0" algn="ctr">
              <a:lnSpc>
                <a:spcPct val="114999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ru" sz="2100"/>
              <a:t>Роль </a:t>
            </a:r>
            <a:r>
              <a:rPr lang="ru" sz="2100"/>
              <a:t>СПЕЦИАЛИСТОВ МЕТОДИЧЕСКОЙ НАПРАВЛЕННОСТИ </a:t>
            </a:r>
            <a:br>
              <a:rPr lang="ru" sz="2100"/>
            </a:br>
            <a:r>
              <a:rPr lang="ru" sz="2100"/>
              <a:t>в </a:t>
            </a:r>
            <a:r>
              <a:rPr lang="ru" sz="2100"/>
              <a:t>системе управления методической работой </a:t>
            </a:r>
            <a:br>
              <a:rPr lang="ru" sz="2100"/>
            </a:br>
            <a:r>
              <a:rPr lang="ru" sz="2100"/>
              <a:t>в спортивной школе</a:t>
            </a:r>
            <a:endParaRPr sz="1800"/>
          </a:p>
        </p:txBody>
      </p:sp>
      <p:pic>
        <p:nvPicPr>
          <p:cNvPr id="86" name="Google Shape;86;p16" hidden="0"/>
          <p:cNvPicPr/>
          <p:nvPr isPhoto="0" userDrawn="0"/>
        </p:nvPicPr>
        <p:blipFill>
          <a:blip r:embed="rId2">
            <a:alphaModFix/>
          </a:blip>
          <a:stretch/>
        </p:blipFill>
        <p:spPr bwMode="auto">
          <a:xfrm>
            <a:off x="1624923" y="1254053"/>
            <a:ext cx="6481649" cy="38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Google Shape;91;p17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139375" y="13745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"/>
              <a:t>Моделирование системы работы</a:t>
            </a:r>
            <a:endParaRPr/>
          </a:p>
        </p:txBody>
      </p:sp>
      <p:pic>
        <p:nvPicPr>
          <p:cNvPr id="92" name="Google Shape;92;p17" hidden="0"/>
          <p:cNvPicPr/>
          <p:nvPr isPhoto="0" userDrawn="0"/>
        </p:nvPicPr>
        <p:blipFill>
          <a:blip r:embed="rId2">
            <a:alphaModFix/>
          </a:blip>
          <a:stretch/>
        </p:blipFill>
        <p:spPr bwMode="auto">
          <a:xfrm>
            <a:off x="1560275" y="948075"/>
            <a:ext cx="6863664" cy="369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p19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668756" y="8640"/>
            <a:ext cx="7987105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r>
              <a:rPr lang="ru" sz="245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Условия эффективности методической работы</a:t>
            </a:r>
            <a:endParaRPr sz="245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3" name="Google Shape;103;p19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569000" y="1485345"/>
            <a:ext cx="5856900" cy="32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плановость</a:t>
            </a:r>
            <a:endParaRPr sz="2400">
              <a:solidFill>
                <a:srgbClr val="FCE5CD"/>
              </a:solidFill>
            </a:endParaRPr>
          </a:p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целенаправленность</a:t>
            </a:r>
            <a:endParaRPr sz="2400">
              <a:solidFill>
                <a:srgbClr val="FCE5CD"/>
              </a:solidFill>
            </a:endParaRPr>
          </a:p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систематичность</a:t>
            </a:r>
            <a:endParaRPr sz="2400">
              <a:solidFill>
                <a:srgbClr val="FCE5CD"/>
              </a:solidFill>
            </a:endParaRPr>
          </a:p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дифференцированность</a:t>
            </a:r>
            <a:endParaRPr sz="2400">
              <a:solidFill>
                <a:srgbClr val="FCE5CD"/>
              </a:solidFill>
            </a:endParaRPr>
          </a:p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координированность</a:t>
            </a:r>
            <a:endParaRPr sz="2400">
              <a:solidFill>
                <a:srgbClr val="FCE5CD"/>
              </a:solidFill>
            </a:endParaRPr>
          </a:p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контроль</a:t>
            </a:r>
            <a:endParaRPr sz="2400">
              <a:solidFill>
                <a:srgbClr val="FCE5CD"/>
              </a:solidFill>
            </a:endParaRPr>
          </a:p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" sz="2400">
                <a:solidFill>
                  <a:srgbClr val="FCE5CD"/>
                </a:solidFill>
              </a:rPr>
              <a:t>непрерывность повышения профмастерства</a:t>
            </a:r>
            <a:endParaRPr sz="2400">
              <a:solidFill>
                <a:srgbClr val="FCE5CD"/>
              </a:solidFill>
            </a:endParaRPr>
          </a:p>
        </p:txBody>
      </p:sp>
      <p:pic>
        <p:nvPicPr>
          <p:cNvPr id="104" name="Google Shape;104;p19" hidden="0"/>
          <p:cNvPicPr/>
          <p:nvPr isPhoto="0" userDrawn="0"/>
        </p:nvPicPr>
        <p:blipFill>
          <a:blip r:embed="rId2">
            <a:alphaModFix/>
          </a:blip>
          <a:stretch/>
        </p:blipFill>
        <p:spPr bwMode="auto">
          <a:xfrm>
            <a:off x="5742875" y="1004675"/>
            <a:ext cx="2983875" cy="29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p19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978140" y="188770"/>
            <a:ext cx="7391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r>
              <a:rPr lang="ru-RU" sz="3200" b="1">
                <a:solidFill>
                  <a:schemeClr val="bg2">
                    <a:lumMod val="25000"/>
                    <a:lumOff val="75000"/>
                  </a:schemeClr>
                </a:solidFill>
              </a:rPr>
              <a:t>Функции</a:t>
            </a:r>
            <a:r>
              <a:rPr lang="ru" sz="3200" b="1">
                <a:solidFill>
                  <a:schemeClr val="bg2">
                    <a:lumMod val="25000"/>
                    <a:lumOff val="75000"/>
                  </a:schemeClr>
                </a:solidFill>
              </a:rPr>
              <a:t> руководителя по МР</a:t>
            </a:r>
            <a:endParaRPr sz="3200" b="1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03" name="Google Shape;103;p19" hidden="0"/>
          <p:cNvSpPr txBox="1">
            <a:spLocks noGrp="1"/>
          </p:cNvSpPr>
          <p:nvPr isPhoto="0" userDrawn="0">
            <p:ph type="body" idx="1" hasCustomPrompt="0"/>
          </p:nvPr>
        </p:nvSpPr>
        <p:spPr bwMode="auto">
          <a:xfrm>
            <a:off x="3392781" y="2001843"/>
            <a:ext cx="5333968" cy="21516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FCE5CD"/>
              </a:buClr>
              <a:buSzPts val="2400"/>
              <a:buChar char="➔"/>
              <a:defRPr/>
            </a:pPr>
            <a:r>
              <a:rPr lang="ru-RU" sz="2400">
                <a:solidFill>
                  <a:srgbClr val="FCE5CD"/>
                </a:solidFill>
              </a:rPr>
              <a:t>Что входит в функционал заместителя директора по НМР, спортивной работе, старшего инструктора-методиста?</a:t>
            </a:r>
            <a:endParaRPr sz="2400">
              <a:solidFill>
                <a:srgbClr val="FCE5CD"/>
              </a:solidFill>
            </a:endParaRPr>
          </a:p>
        </p:txBody>
      </p:sp>
      <p:pic>
        <p:nvPicPr>
          <p:cNvPr id="2" name="Рисунок 1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460208" y="1615669"/>
            <a:ext cx="2537804" cy="25378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p19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978140" y="635658"/>
            <a:ext cx="7391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SzPts val="990"/>
              <a:buNone/>
              <a:defRPr/>
            </a:pPr>
            <a:r>
              <a:rPr lang="ru-RU" sz="3200" b="1">
                <a:solidFill>
                  <a:schemeClr val="bg2">
                    <a:lumMod val="25000"/>
                    <a:lumOff val="75000"/>
                  </a:schemeClr>
                </a:solidFill>
              </a:rPr>
              <a:t>Нормативное регулирование деятельности</a:t>
            </a:r>
            <a:endParaRPr sz="3200" b="1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438722" y="1594024"/>
            <a:ext cx="5179653" cy="2681099"/>
          </a:xfrm>
        </p:spPr>
        <p:txBody>
          <a:bodyPr spcFirstLastPara="1" vertOverflow="overflow" horzOverflow="clip" vert="horz" wrap="square" lIns="91424" tIns="91424" rIns="91424" bIns="91424" numCol="1" spcCol="0" rtlCol="0" fromWordArt="0" anchor="t" anchorCtr="0" forceAA="0" upright="0" compatLnSpc="0">
            <a:normAutofit fontScale="95000" lnSpcReduction="1000"/>
          </a:bodyPr>
          <a:lstStyle/>
          <a:p>
            <a:pPr marL="152399" indent="0" algn="just">
              <a:buClr>
                <a:schemeClr val="dk1"/>
              </a:buClr>
              <a:buSzPts val="1200"/>
              <a:buFont typeface="Roboto"/>
              <a:buNone/>
              <a:defRPr/>
            </a:pPr>
            <a:r>
              <a:rPr lang="ru-RU" spc="70">
                <a:solidFill>
                  <a:schemeClr val="tx1"/>
                </a:solidFill>
                <a:latin typeface="Tahoma"/>
                <a:cs typeface="Tahoma"/>
              </a:rPr>
              <a:t>Функции</a:t>
            </a:r>
            <a:r>
              <a:rPr lang="ru-RU" spc="-2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b="1" spc="60">
                <a:solidFill>
                  <a:schemeClr val="tx1"/>
                </a:solidFill>
                <a:latin typeface="Tahoma"/>
                <a:cs typeface="Tahoma"/>
              </a:rPr>
              <a:t>заместителя</a:t>
            </a:r>
            <a:r>
              <a:rPr lang="ru-RU" b="1" spc="-1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b="1" spc="65">
                <a:solidFill>
                  <a:schemeClr val="tx1"/>
                </a:solidFill>
                <a:latin typeface="Tahoma"/>
                <a:cs typeface="Tahoma"/>
              </a:rPr>
              <a:t>директора</a:t>
            </a:r>
            <a:r>
              <a:rPr lang="ru-RU" spc="-1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55">
                <a:solidFill>
                  <a:schemeClr val="tx1"/>
                </a:solidFill>
                <a:latin typeface="Tahoma"/>
                <a:cs typeface="Tahoma"/>
              </a:rPr>
              <a:t>регламентированы</a:t>
            </a:r>
            <a:r>
              <a:rPr lang="ru-RU" spc="-1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-50">
                <a:solidFill>
                  <a:schemeClr val="tx1"/>
                </a:solidFill>
                <a:latin typeface="Tahoma"/>
                <a:cs typeface="Tahoma"/>
              </a:rPr>
              <a:t>в</a:t>
            </a:r>
            <a:r>
              <a:rPr lang="ru-RU" spc="-1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50">
                <a:solidFill>
                  <a:schemeClr val="tx1"/>
                </a:solidFill>
                <a:latin typeface="Tahoma"/>
                <a:cs typeface="Tahoma"/>
              </a:rPr>
              <a:t>профессиональном</a:t>
            </a:r>
            <a:r>
              <a:rPr lang="ru-RU" spc="-1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60">
                <a:solidFill>
                  <a:schemeClr val="tx1"/>
                </a:solidFill>
                <a:latin typeface="Tahoma"/>
                <a:cs typeface="Tahoma"/>
              </a:rPr>
              <a:t>стандарте </a:t>
            </a:r>
            <a:r>
              <a:rPr lang="ru-RU" spc="-59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65">
                <a:solidFill>
                  <a:schemeClr val="tx1"/>
                </a:solidFill>
                <a:latin typeface="Tahoma"/>
                <a:cs typeface="Tahoma"/>
              </a:rPr>
              <a:t>“Руководитель </a:t>
            </a:r>
            <a:r>
              <a:rPr lang="ru-RU" spc="40">
                <a:solidFill>
                  <a:schemeClr val="tx1"/>
                </a:solidFill>
                <a:latin typeface="Tahoma"/>
                <a:cs typeface="Tahoma"/>
              </a:rPr>
              <a:t>организации (подразделения </a:t>
            </a:r>
            <a:r>
              <a:rPr lang="ru-RU" spc="15">
                <a:solidFill>
                  <a:schemeClr val="tx1"/>
                </a:solidFill>
                <a:latin typeface="Tahoma"/>
                <a:cs typeface="Tahoma"/>
              </a:rPr>
              <a:t>организации), </a:t>
            </a:r>
            <a:r>
              <a:rPr lang="ru-RU" spc="75">
                <a:solidFill>
                  <a:schemeClr val="tx1"/>
                </a:solidFill>
                <a:latin typeface="Tahoma"/>
                <a:cs typeface="Tahoma"/>
              </a:rPr>
              <a:t>осуществляющей </a:t>
            </a:r>
            <a:r>
              <a:rPr lang="ru-RU" spc="8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60">
                <a:solidFill>
                  <a:schemeClr val="tx1"/>
                </a:solidFill>
                <a:latin typeface="Tahoma"/>
                <a:cs typeface="Tahoma"/>
              </a:rPr>
              <a:t>деятельность </a:t>
            </a:r>
            <a:r>
              <a:rPr lang="ru-RU" spc="-50">
                <a:solidFill>
                  <a:schemeClr val="tx1"/>
                </a:solidFill>
                <a:latin typeface="Tahoma"/>
                <a:cs typeface="Tahoma"/>
              </a:rPr>
              <a:t>в </a:t>
            </a:r>
            <a:r>
              <a:rPr lang="ru-RU" spc="70">
                <a:solidFill>
                  <a:schemeClr val="tx1"/>
                </a:solidFill>
                <a:latin typeface="Tahoma"/>
                <a:cs typeface="Tahoma"/>
              </a:rPr>
              <a:t>области </a:t>
            </a:r>
            <a:r>
              <a:rPr lang="ru-RU" spc="35">
                <a:solidFill>
                  <a:schemeClr val="tx1"/>
                </a:solidFill>
                <a:latin typeface="Tahoma"/>
                <a:cs typeface="Tahoma"/>
              </a:rPr>
              <a:t>физической </a:t>
            </a:r>
            <a:r>
              <a:rPr lang="ru-RU" spc="70">
                <a:solidFill>
                  <a:schemeClr val="tx1"/>
                </a:solidFill>
                <a:latin typeface="Tahoma"/>
                <a:cs typeface="Tahoma"/>
              </a:rPr>
              <a:t>культуры </a:t>
            </a:r>
            <a:r>
              <a:rPr lang="ru-RU" spc="30">
                <a:solidFill>
                  <a:schemeClr val="tx1"/>
                </a:solidFill>
                <a:latin typeface="Tahoma"/>
                <a:cs typeface="Tahoma"/>
              </a:rPr>
              <a:t>и </a:t>
            </a:r>
            <a:r>
              <a:rPr lang="ru-RU" spc="20">
                <a:solidFill>
                  <a:schemeClr val="tx1"/>
                </a:solidFill>
                <a:latin typeface="Tahoma"/>
                <a:cs typeface="Tahoma"/>
              </a:rPr>
              <a:t>спорта” (</a:t>
            </a:r>
            <a:r>
              <a:rPr lang="ru-RU" spc="60">
                <a:solidFill>
                  <a:schemeClr val="tx1"/>
                </a:solidFill>
                <a:latin typeface="Tahoma"/>
                <a:cs typeface="Tahoma"/>
              </a:rPr>
              <a:t>приказ </a:t>
            </a:r>
            <a:r>
              <a:rPr lang="ru-RU" spc="6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75">
                <a:solidFill>
                  <a:schemeClr val="tx1"/>
                </a:solidFill>
                <a:latin typeface="Tahoma"/>
                <a:cs typeface="Tahoma"/>
              </a:rPr>
              <a:t>Минтруда</a:t>
            </a:r>
            <a:r>
              <a:rPr lang="ru-RU" spc="6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85">
                <a:solidFill>
                  <a:schemeClr val="tx1"/>
                </a:solidFill>
                <a:latin typeface="Tahoma"/>
                <a:cs typeface="Tahoma"/>
              </a:rPr>
              <a:t>от </a:t>
            </a:r>
            <a:r>
              <a:rPr lang="ru-RU" spc="90">
                <a:solidFill>
                  <a:schemeClr val="tx1"/>
                </a:solidFill>
                <a:latin typeface="Tahoma"/>
                <a:cs typeface="Tahoma"/>
              </a:rPr>
              <a:t>29.10</a:t>
            </a:r>
            <a:r>
              <a:rPr lang="ru-RU" spc="100">
                <a:solidFill>
                  <a:schemeClr val="tx1"/>
                </a:solidFill>
                <a:latin typeface="Tahoma"/>
                <a:cs typeface="Tahoma"/>
              </a:rPr>
              <a:t>.2015</a:t>
            </a:r>
            <a:r>
              <a:rPr lang="ru-RU" spc="-35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45">
                <a:solidFill>
                  <a:schemeClr val="tx1"/>
                </a:solidFill>
                <a:latin typeface="Tahoma"/>
                <a:cs typeface="Tahoma"/>
              </a:rPr>
              <a:t>№</a:t>
            </a:r>
            <a:r>
              <a:rPr lang="ru-RU" spc="-3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ru-RU" spc="45">
                <a:solidFill>
                  <a:schemeClr val="tx1"/>
                </a:solidFill>
                <a:latin typeface="Tahoma"/>
                <a:cs typeface="Tahoma"/>
              </a:rPr>
              <a:t>798н</a:t>
            </a:r>
            <a:r>
              <a:rPr lang="ru-RU" spc="95">
                <a:solidFill>
                  <a:schemeClr val="tx1"/>
                </a:solidFill>
                <a:latin typeface="Tahoma"/>
                <a:cs typeface="Tahoma"/>
              </a:rPr>
              <a:t>)</a:t>
            </a:r>
            <a:endParaRPr lang="ru-RU" spc="94">
              <a:solidFill>
                <a:schemeClr val="tx1"/>
              </a:solidFill>
              <a:latin typeface="Tahoma"/>
              <a:cs typeface="Tahoma"/>
            </a:endParaRPr>
          </a:p>
          <a:p>
            <a:pPr algn="just">
              <a:defRPr/>
            </a:pPr>
            <a:endParaRPr lang="ru-RU" spc="94">
              <a:solidFill>
                <a:schemeClr val="tx1"/>
              </a:solidFill>
              <a:latin typeface="Tahoma"/>
              <a:cs typeface="Tahoma"/>
            </a:endParaRPr>
          </a:p>
          <a:p>
            <a:pPr marL="152399" indent="0" algn="just">
              <a:buClr>
                <a:schemeClr val="dk1"/>
              </a:buClr>
              <a:buSzPts val="1200"/>
              <a:buFont typeface="Roboto"/>
              <a:buNone/>
              <a:defRPr/>
            </a:pPr>
            <a:r>
              <a:rPr lang="ru-RU" spc="94">
                <a:solidFill>
                  <a:schemeClr val="tx1"/>
                </a:solidFill>
                <a:latin typeface="Tahoma"/>
                <a:cs typeface="Tahoma"/>
              </a:rPr>
              <a:t>Функции </a:t>
            </a:r>
            <a:r>
              <a:rPr lang="ru-RU" b="1" spc="94">
                <a:solidFill>
                  <a:schemeClr val="tx1"/>
                </a:solidFill>
                <a:latin typeface="Tahoma"/>
                <a:cs typeface="Tahoma"/>
              </a:rPr>
              <a:t>старшего инструктора-методиста</a:t>
            </a:r>
            <a:r>
              <a:rPr lang="ru-RU" spc="94">
                <a:solidFill>
                  <a:schemeClr val="tx1"/>
                </a:solidFill>
                <a:latin typeface="Tahoma"/>
                <a:cs typeface="Tahoma"/>
              </a:rPr>
              <a:t> регламентированы в профессиональном стандарте «Специалист по инструкторской и методической работе в области физической культуры и спорта» (приказ </a:t>
            </a:r>
            <a:r>
              <a:rPr lang="ru-RU" spc="94">
                <a:solidFill>
                  <a:schemeClr val="tx1"/>
                </a:solidFill>
                <a:latin typeface="Tahoma"/>
                <a:cs typeface="Tahoma"/>
              </a:rPr>
              <a:t>Минтруда России от 21.04.2022 № 237н)</a:t>
            </a:r>
            <a:endParaRPr lang="ru-RU" spc="94">
              <a:solidFill>
                <a:schemeClr val="tx1"/>
              </a:solidFill>
              <a:latin typeface="Tahoma"/>
              <a:cs typeface="Tahoma"/>
            </a:endParaRPr>
          </a:p>
          <a:p>
            <a:pPr marL="152399" indent="0" algn="just">
              <a:buClr>
                <a:schemeClr val="dk1"/>
              </a:buClr>
              <a:buSzPts val="1200"/>
              <a:buFont typeface="Roboto"/>
              <a:buNone/>
              <a:defRPr/>
            </a:pPr>
            <a:endParaRPr lang="ru-RU">
              <a:solidFill>
                <a:schemeClr val="tx1"/>
              </a:solidFill>
              <a:latin typeface="Tahoma"/>
              <a:cs typeface="Tahoma"/>
            </a:endParaRPr>
          </a:p>
          <a:p>
            <a:pPr>
              <a:defRPr/>
            </a:pPr>
            <a:endParaRPr lang="ru-RU"/>
          </a:p>
        </p:txBody>
      </p:sp>
      <p:pic>
        <p:nvPicPr>
          <p:cNvPr id="4" name="Рисунок 3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5926412" y="1721857"/>
            <a:ext cx="2921954" cy="22516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p19" hidden="0"/>
          <p:cNvSpPr txBox="1">
            <a:spLocks noGrp="1"/>
          </p:cNvSpPr>
          <p:nvPr isPhoto="0" userDrawn="0">
            <p:ph type="title" hasCustomPrompt="0"/>
          </p:nvPr>
        </p:nvSpPr>
        <p:spPr bwMode="auto">
          <a:xfrm>
            <a:off x="723759" y="181896"/>
            <a:ext cx="73911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>
              <a:buSzPts val="990"/>
              <a:defRPr/>
            </a:pPr>
            <a:r>
              <a:rPr lang="ru-RU" sz="3200" i="1">
                <a:solidFill>
                  <a:schemeClr val="bg2">
                    <a:lumMod val="25000"/>
                    <a:lumOff val="75000"/>
                  </a:schemeClr>
                </a:solidFill>
              </a:rPr>
              <a:t>Домашнее задание</a:t>
            </a:r>
            <a:endParaRPr sz="3200" b="1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5" name="Прямоугольная выноска 4" hidden="0"/>
          <p:cNvSpPr/>
          <p:nvPr isPhoto="0" userDrawn="0"/>
        </p:nvSpPr>
        <p:spPr bwMode="auto">
          <a:xfrm>
            <a:off x="5617029" y="1471289"/>
            <a:ext cx="3300090" cy="2468193"/>
          </a:xfrm>
          <a:prstGeom prst="wedgeRectCallout">
            <a:avLst>
              <a:gd name="adj1" fmla="val -20833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</a:rPr>
              <a:t>Какому </a:t>
            </a:r>
            <a:br>
              <a:rPr lang="ru-RU" sz="2000">
                <a:solidFill>
                  <a:schemeClr val="tx1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>коду  </a:t>
            </a:r>
            <a:r>
              <a:rPr lang="ru-RU" sz="2000">
                <a:solidFill>
                  <a:schemeClr val="tx1"/>
                </a:solidFill>
              </a:rPr>
              <a:t>(ABCDEFG) </a:t>
            </a:r>
            <a:br>
              <a:rPr lang="ru-RU" sz="2000">
                <a:solidFill>
                  <a:schemeClr val="tx1"/>
                </a:solidFill>
              </a:rPr>
            </a:br>
            <a:r>
              <a:rPr lang="ru-RU" sz="2000">
                <a:solidFill>
                  <a:schemeClr val="tx1"/>
                </a:solidFill>
              </a:rPr>
              <a:t>и уровню квалификации(123456) профессионального стандарта соответствует ваша должностная инструкция </a:t>
            </a: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6" name="Прямоугольная выноска 5" hidden="0"/>
          <p:cNvSpPr/>
          <p:nvPr isPhoto="0" userDrawn="0"/>
        </p:nvSpPr>
        <p:spPr bwMode="auto">
          <a:xfrm>
            <a:off x="185631" y="1519416"/>
            <a:ext cx="3238212" cy="2468193"/>
          </a:xfrm>
          <a:prstGeom prst="wedgeRectCallout">
            <a:avLst>
              <a:gd name="adj1" fmla="val -20833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</a:rPr>
              <a:t>соответствует </a:t>
            </a:r>
            <a:r>
              <a:rPr lang="ru-RU" sz="2000">
                <a:solidFill>
                  <a:schemeClr val="tx1"/>
                </a:solidFill>
              </a:rPr>
              <a:t>ли должностная инструкция профессиональному стандарту и выполняемым трудовым функциям</a:t>
            </a:r>
            <a:endParaRPr lang="ru-RU" sz="2000"/>
          </a:p>
        </p:txBody>
      </p:sp>
      <p:sp>
        <p:nvSpPr>
          <p:cNvPr id="8" name="Выноска со стрелками влево/вправо 7" hidden="0"/>
          <p:cNvSpPr/>
          <p:nvPr isPhoto="0" userDrawn="0"/>
        </p:nvSpPr>
        <p:spPr bwMode="auto">
          <a:xfrm>
            <a:off x="3107585" y="1001783"/>
            <a:ext cx="2653823" cy="1703602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900" b="1">
                <a:solidFill>
                  <a:srgbClr val="FFFF00"/>
                </a:solidFill>
              </a:rPr>
              <a:t>Проанализировать</a:t>
            </a:r>
            <a:endParaRPr lang="ru-RU" sz="900" b="1">
              <a:solidFill>
                <a:srgbClr val="FFFF00"/>
              </a:solidFill>
            </a:endParaRPr>
          </a:p>
        </p:txBody>
      </p:sp>
      <p:pic>
        <p:nvPicPr>
          <p:cNvPr id="9" name="Рисунок 8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3543944" y="2901759"/>
            <a:ext cx="1952983" cy="19529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Р7-Офис/7.1.1.35</Application>
  <DocSecurity>0</DocSecurity>
  <PresentationFormat>Экран (16:9)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Роль руководителя в системе МР в спортивной организации</dc:title>
  <dc:subject/>
  <dc:creator/>
  <cp:keywords/>
  <dc:description/>
  <dc:identifier/>
  <dc:language/>
  <cp:lastModifiedBy/>
  <cp:revision>10</cp:revision>
  <dcterms:modified xsi:type="dcterms:W3CDTF">2022-10-13T07:53:31Z</dcterms:modified>
  <cp:category/>
  <cp:contentStatus/>
  <cp:version/>
</cp:coreProperties>
</file>