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0"/>
  </p:notes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150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2EFB7D-6164-4AB5-89F0-8AD8E7029BDF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212E4-A722-462F-88BC-9C8E4E9511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297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D0065BE-0657-4A47-90AD-C21C55E16B19}" type="datetime4">
              <a:rPr lang="en-US" smtClean="0"/>
              <a:pPr/>
              <a:t>December 1, 2020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December 1, 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December 1, 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47BB8AF-C16A-4836-A92D-61834B5F0BA5}" type="datetime4">
              <a:rPr lang="en-US" smtClean="0"/>
              <a:pPr/>
              <a:t>December 1, 2020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47D2193-4505-4A75-99BB-880C6989A757}" type="datetime4">
              <a:rPr lang="en-US" smtClean="0"/>
              <a:pPr/>
              <a:t>December 1, 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December 1, 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December 1, 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FB012D-77A1-44B0-BB26-329BA1EE55C9}" type="datetime4">
              <a:rPr lang="en-US" smtClean="0"/>
              <a:pPr/>
              <a:t>December 1, 2020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December 1, 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C7EAB0C-2220-4D0E-A0DD-DB7FA0F742F4}" type="datetime4">
              <a:rPr lang="en-US" smtClean="0"/>
              <a:pPr/>
              <a:t>December 1, 2020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3416D63-31BF-4B94-B6C5-E20B2C63F515}" type="datetime4">
              <a:rPr lang="en-US" smtClean="0"/>
              <a:pPr/>
              <a:t>December 1, 2020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December 1, 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260648"/>
            <a:ext cx="6768752" cy="3096344"/>
          </a:xfrm>
        </p:spPr>
        <p:txBody>
          <a:bodyPr>
            <a:noAutofit/>
          </a:bodyPr>
          <a:lstStyle/>
          <a:p>
            <a:pPr algn="ctr"/>
            <a:r>
              <a:rPr lang="ru-RU" sz="3700" dirty="0" smtClean="0">
                <a:solidFill>
                  <a:schemeClr val="tx1"/>
                </a:solidFill>
              </a:rPr>
              <a:t>Аналитическая деятельность                             МБУ «Спортивная школа «Арктика»</a:t>
            </a:r>
            <a:endParaRPr lang="ru-RU" sz="37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4581128"/>
            <a:ext cx="6534472" cy="144016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                                                                       Исполнитель:         		               Янгирова Гузель </a:t>
            </a:r>
            <a:r>
              <a:rPr lang="ru-RU" dirty="0" err="1" smtClean="0">
                <a:solidFill>
                  <a:schemeClr val="tx1"/>
                </a:solidFill>
              </a:rPr>
              <a:t>Айдаровна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0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ТРЕНЕРОВОЧНЫЙ ПРОЦЕСС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1600200"/>
            <a:ext cx="7313240" cy="487375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	</a:t>
            </a:r>
            <a:r>
              <a:rPr lang="en-US" dirty="0" smtClean="0"/>
              <a:t>       ~~~~~~~~~~~~~~</a:t>
            </a:r>
            <a:endParaRPr lang="ru-RU" dirty="0" smtClean="0"/>
          </a:p>
          <a:p>
            <a:pPr marL="0" indent="0" algn="ctr">
              <a:buNone/>
            </a:pPr>
            <a:r>
              <a:rPr lang="ru-RU" sz="2600" dirty="0" smtClean="0"/>
              <a:t>В качестве </a:t>
            </a:r>
            <a:r>
              <a:rPr lang="ru-RU" sz="2600" b="1" dirty="0" smtClean="0"/>
              <a:t>объекта мониторинга </a:t>
            </a:r>
            <a:r>
              <a:rPr lang="ru-RU" sz="2600" dirty="0" smtClean="0"/>
              <a:t>хотела бы рассмотреть тренировочный процесс.</a:t>
            </a:r>
          </a:p>
          <a:p>
            <a:pPr marL="0" indent="0" algn="ctr">
              <a:buNone/>
            </a:pPr>
            <a:r>
              <a:rPr lang="ru-RU" sz="2600" dirty="0" smtClean="0"/>
              <a:t>Так как одной из самых главных составляющих любой спортивной школы является именно – тренировочные занятия.</a:t>
            </a:r>
            <a:endParaRPr lang="en-US" sz="2600" dirty="0"/>
          </a:p>
          <a:p>
            <a:pPr marL="0" indent="0">
              <a:buNone/>
            </a:pPr>
            <a:r>
              <a:rPr lang="en-US" sz="2600" dirty="0" smtClean="0"/>
              <a:t>		      ~~~~~~~~~~~~~~</a:t>
            </a:r>
            <a:endParaRPr lang="ru-RU" sz="2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99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80920" cy="1584176"/>
          </a:xfrm>
        </p:spPr>
        <p:txBody>
          <a:bodyPr>
            <a:noAutofit/>
          </a:bodyPr>
          <a:lstStyle/>
          <a:p>
            <a:pPr marL="274320" lvl="0" indent="-274320">
              <a:spcBef>
                <a:spcPts val="600"/>
              </a:spcBef>
            </a:pPr>
            <a:r>
              <a:rPr lang="ru-RU" sz="2800" cap="none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2800" cap="none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280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280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2800" cap="none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2800" cap="none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240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ru-RU" sz="240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ru-RU" sz="2400" cap="none" dirty="0" smtClean="0">
                <a:solidFill>
                  <a:schemeClr val="tx1"/>
                </a:solidFill>
                <a:ea typeface="+mn-ea"/>
                <a:cs typeface="+mn-cs"/>
              </a:rPr>
              <a:t>	</a:t>
            </a:r>
            <a:br>
              <a:rPr lang="ru-RU" sz="2400" cap="none" dirty="0" smtClean="0">
                <a:solidFill>
                  <a:schemeClr val="tx1"/>
                </a:solidFill>
                <a:ea typeface="+mn-ea"/>
                <a:cs typeface="+mn-cs"/>
              </a:rPr>
            </a:br>
            <a:r>
              <a:rPr lang="ru-RU" sz="2400" cap="none" dirty="0">
                <a:solidFill>
                  <a:schemeClr val="tx1"/>
                </a:solidFill>
                <a:ea typeface="+mn-ea"/>
                <a:cs typeface="+mn-cs"/>
              </a:rPr>
              <a:t/>
            </a:r>
            <a:br>
              <a:rPr lang="ru-RU" sz="2400" cap="none" dirty="0">
                <a:solidFill>
                  <a:schemeClr val="tx1"/>
                </a:solidFill>
                <a:ea typeface="+mn-ea"/>
                <a:cs typeface="+mn-cs"/>
              </a:rPr>
            </a:br>
            <a:r>
              <a:rPr lang="ru-RU" sz="2400" cap="none" dirty="0" smtClean="0">
                <a:solidFill>
                  <a:schemeClr val="tx1"/>
                </a:solidFill>
                <a:ea typeface="+mn-ea"/>
                <a:cs typeface="+mn-cs"/>
              </a:rPr>
              <a:t/>
            </a:r>
            <a:br>
              <a:rPr lang="ru-RU" sz="2400" cap="none" dirty="0" smtClean="0">
                <a:solidFill>
                  <a:schemeClr val="tx1"/>
                </a:solidFill>
                <a:ea typeface="+mn-ea"/>
                <a:cs typeface="+mn-cs"/>
              </a:rPr>
            </a:br>
            <a:r>
              <a:rPr lang="ru-RU" sz="2500" b="1" cap="none" dirty="0" smtClean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  <a:t>Для </a:t>
            </a:r>
            <a:r>
              <a:rPr lang="ru-RU" sz="2500" b="1" cap="none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  <a:t>выявления затруднений будет целесообразно провести  анализ </a:t>
            </a:r>
            <a:r>
              <a:rPr lang="ru-RU" sz="2500" b="1" cap="none" dirty="0" smtClean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  <a:t>тренировочного занятия</a:t>
            </a:r>
            <a:r>
              <a:rPr lang="ru-RU" sz="2500" b="1" cap="none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  <a:t>. </a:t>
            </a:r>
            <a:r>
              <a:rPr lang="ru-RU" sz="2500" b="1" cap="none" dirty="0" smtClean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  <a:t/>
            </a:r>
            <a:br>
              <a:rPr lang="ru-RU" sz="2500" b="1" cap="none" dirty="0" smtClean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ru-RU" sz="2500" b="1" cap="none" dirty="0" smtClean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  <a:t>Анализ включает следующее: </a:t>
            </a:r>
            <a:endParaRPr lang="ru-RU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291264" cy="4701136"/>
          </a:xfrm>
        </p:spPr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Организация тренировочного занятия (содержание</a:t>
            </a:r>
            <a:r>
              <a:rPr lang="ru-RU" dirty="0"/>
              <a:t>, дозировка нагрузки); </a:t>
            </a:r>
            <a:endParaRPr lang="ru-RU" dirty="0" smtClean="0"/>
          </a:p>
          <a:p>
            <a:pPr marL="457200" indent="-457200">
              <a:buAutoNum type="arabicPeriod"/>
            </a:pPr>
            <a:r>
              <a:rPr lang="ru-RU" dirty="0" smtClean="0"/>
              <a:t>Содержание тренировочного </a:t>
            </a:r>
            <a:r>
              <a:rPr lang="ru-RU" dirty="0"/>
              <a:t>занятия: соответствие содержания занятия требованиям программы спортивной подготовки, по которой работает тренер; </a:t>
            </a:r>
            <a:endParaRPr lang="ru-RU" dirty="0" smtClean="0"/>
          </a:p>
          <a:p>
            <a:pPr marL="457200" indent="-457200">
              <a:buAutoNum type="arabicPeriod"/>
            </a:pPr>
            <a:r>
              <a:rPr lang="ru-RU" dirty="0" smtClean="0"/>
              <a:t>Методы  </a:t>
            </a:r>
            <a:r>
              <a:rPr lang="ru-RU" dirty="0"/>
              <a:t>на этапах </a:t>
            </a:r>
            <a:r>
              <a:rPr lang="ru-RU" dirty="0" smtClean="0"/>
              <a:t>тренировочного процесса </a:t>
            </a:r>
            <a:r>
              <a:rPr lang="ru-RU" dirty="0"/>
              <a:t>(словесный, наглядный, практический, игровой, соревновательный и др.), </a:t>
            </a:r>
            <a:r>
              <a:rPr lang="ru-RU" dirty="0" smtClean="0"/>
              <a:t>целесообразное </a:t>
            </a:r>
            <a:r>
              <a:rPr lang="ru-RU" dirty="0"/>
              <a:t>сочетание групповой и индивидуальной работы занимающихся </a:t>
            </a:r>
            <a:r>
              <a:rPr lang="ru-RU" dirty="0" smtClean="0"/>
              <a:t>.</a:t>
            </a:r>
          </a:p>
          <a:p>
            <a:pPr marL="457200" indent="-457200">
              <a:buAutoNum type="arabicPeriod"/>
            </a:pPr>
            <a:r>
              <a:rPr lang="ru-RU" dirty="0" smtClean="0"/>
              <a:t>Личностные </a:t>
            </a:r>
            <a:r>
              <a:rPr lang="ru-RU" dirty="0"/>
              <a:t>качества тренера: профессиональное </a:t>
            </a:r>
            <a:r>
              <a:rPr lang="ru-RU" dirty="0" smtClean="0"/>
              <a:t>общение, манера </a:t>
            </a:r>
            <a:r>
              <a:rPr lang="ru-RU" dirty="0"/>
              <a:t>общения с группой и отдельными занимающимися; умение </a:t>
            </a:r>
            <a:r>
              <a:rPr lang="ru-RU" dirty="0" smtClean="0"/>
              <a:t>управлять.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64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0413" y="274638"/>
            <a:ext cx="8003232" cy="1498178"/>
          </a:xfrm>
        </p:spPr>
        <p:txBody>
          <a:bodyPr>
            <a:normAutofit/>
          </a:bodyPr>
          <a:lstStyle/>
          <a:p>
            <a:pPr algn="ctr"/>
            <a:r>
              <a:rPr lang="ru-RU" sz="3400" b="1" dirty="0">
                <a:solidFill>
                  <a:schemeClr val="accent1">
                    <a:lumMod val="50000"/>
                  </a:schemeClr>
                </a:solidFill>
              </a:rPr>
              <a:t>На основе анализа, составляем реестр </a:t>
            </a:r>
            <a:r>
              <a:rPr lang="ru-RU" sz="3400" b="1" dirty="0" smtClean="0">
                <a:solidFill>
                  <a:schemeClr val="accent1">
                    <a:lumMod val="50000"/>
                  </a:schemeClr>
                </a:solidFill>
              </a:rPr>
              <a:t>затруднений </a:t>
            </a:r>
            <a:endParaRPr lang="ru-RU" sz="3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864324"/>
              </p:ext>
            </p:extLst>
          </p:nvPr>
        </p:nvGraphicFramePr>
        <p:xfrm>
          <a:off x="580262" y="2133649"/>
          <a:ext cx="7757108" cy="3600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115">
                  <a:extLst>
                    <a:ext uri="{9D8B030D-6E8A-4147-A177-3AD203B41FA5}">
                      <a16:colId xmlns:a16="http://schemas.microsoft.com/office/drawing/2014/main" val="9332297"/>
                    </a:ext>
                  </a:extLst>
                </a:gridCol>
                <a:gridCol w="6050993">
                  <a:extLst>
                    <a:ext uri="{9D8B030D-6E8A-4147-A177-3AD203B41FA5}">
                      <a16:colId xmlns:a16="http://schemas.microsoft.com/office/drawing/2014/main" val="816943103"/>
                    </a:ext>
                  </a:extLst>
                </a:gridCol>
              </a:tblGrid>
              <a:tr h="899261">
                <a:tc>
                  <a:txBody>
                    <a:bodyPr/>
                    <a:lstStyle/>
                    <a:p>
                      <a:r>
                        <a:rPr lang="ru-RU" dirty="0" smtClean="0"/>
                        <a:t>№ п/п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Затруднения</a:t>
                      </a:r>
                      <a:r>
                        <a:rPr lang="ru-RU" baseline="0" dirty="0" smtClean="0"/>
                        <a:t> тренировочного процесса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0516436"/>
                  </a:ext>
                </a:extLst>
              </a:tr>
              <a:tr h="900380">
                <a:tc>
                  <a:txBody>
                    <a:bodyPr/>
                    <a:lstStyle/>
                    <a:p>
                      <a:r>
                        <a:rPr lang="ru-RU" sz="2600" dirty="0" smtClean="0"/>
                        <a:t>1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dirty="0" smtClean="0"/>
                        <a:t>Посещаемость на отделениях</a:t>
                      </a:r>
                      <a:endParaRPr lang="ru-RU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72566"/>
                  </a:ext>
                </a:extLst>
              </a:tr>
              <a:tr h="900380">
                <a:tc>
                  <a:txBody>
                    <a:bodyPr/>
                    <a:lstStyle/>
                    <a:p>
                      <a:r>
                        <a:rPr lang="ru-RU" sz="2600" dirty="0" smtClean="0"/>
                        <a:t>2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dirty="0" smtClean="0"/>
                        <a:t>Индивидуальность</a:t>
                      </a:r>
                      <a:r>
                        <a:rPr lang="ru-RU" sz="2600" baseline="0" dirty="0" smtClean="0"/>
                        <a:t> занимающихся</a:t>
                      </a:r>
                      <a:endParaRPr lang="ru-RU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884419"/>
                  </a:ext>
                </a:extLst>
              </a:tr>
              <a:tr h="900380">
                <a:tc>
                  <a:txBody>
                    <a:bodyPr/>
                    <a:lstStyle/>
                    <a:p>
                      <a:r>
                        <a:rPr lang="ru-RU" sz="2600" dirty="0" smtClean="0"/>
                        <a:t>3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dirty="0" smtClean="0"/>
                        <a:t>Травмы</a:t>
                      </a:r>
                      <a:endParaRPr lang="ru-RU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1689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24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400" b="1" dirty="0" smtClean="0">
                <a:solidFill>
                  <a:schemeClr val="accent1">
                    <a:lumMod val="75000"/>
                  </a:schemeClr>
                </a:solidFill>
              </a:rPr>
              <a:t>Посещаемость спортсменов и занимающихся на отделениях</a:t>
            </a:r>
            <a:endParaRPr lang="ru-RU" sz="3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/>
              <a:t>Пути решения затруднения:</a:t>
            </a:r>
          </a:p>
          <a:p>
            <a:r>
              <a:rPr lang="ru-RU" dirty="0" smtClean="0"/>
              <a:t>Методические рекомендации </a:t>
            </a:r>
            <a:r>
              <a:rPr lang="ru-RU" dirty="0"/>
              <a:t>тренерскому составу </a:t>
            </a:r>
            <a:r>
              <a:rPr lang="ru-RU" dirty="0" smtClean="0"/>
              <a:t>по привлечению и сохранению контингента;</a:t>
            </a:r>
          </a:p>
          <a:p>
            <a:r>
              <a:rPr lang="ru-RU" dirty="0" smtClean="0"/>
              <a:t>Как групповые, так и индивидуальные беседы со спортсменами, занимающимися и при необходимости с родителями детей.</a:t>
            </a:r>
          </a:p>
          <a:p>
            <a:r>
              <a:rPr lang="ru-RU" dirty="0" smtClean="0"/>
              <a:t>Привлечение тренером детей на тренировочные занятия.</a:t>
            </a:r>
          </a:p>
          <a:p>
            <a:endParaRPr lang="ru-RU" dirty="0" smtClean="0"/>
          </a:p>
          <a:p>
            <a:pPr marL="0" indent="0"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«Стабильность посещения тренировок – признак мастерства и высоких показателей»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186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Индивидуальность занимающихся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417638"/>
            <a:ext cx="8003232" cy="50563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Индивидуальность каждого спортсмена и занимающегося проявляется в личных способностях, физических данных, интеллектуальных способностях.</a:t>
            </a:r>
          </a:p>
          <a:p>
            <a:pPr marL="0" lvl="0" indent="0">
              <a:buClr>
                <a:srgbClr val="FE8637"/>
              </a:buClr>
              <a:buNone/>
            </a:pPr>
            <a:r>
              <a:rPr lang="ru-RU" sz="2800" b="1" dirty="0">
                <a:solidFill>
                  <a:prstClr val="black"/>
                </a:solidFill>
              </a:rPr>
              <a:t>Пути решения затруднения</a:t>
            </a:r>
            <a:r>
              <a:rPr lang="ru-RU" sz="2800" b="1" dirty="0" smtClean="0">
                <a:solidFill>
                  <a:prstClr val="black"/>
                </a:solidFill>
              </a:rPr>
              <a:t>:</a:t>
            </a:r>
          </a:p>
          <a:p>
            <a:pPr>
              <a:buClr>
                <a:srgbClr val="FE8637"/>
              </a:buClr>
            </a:pPr>
            <a:r>
              <a:rPr lang="ru-RU" sz="2800" dirty="0" smtClean="0">
                <a:solidFill>
                  <a:prstClr val="black"/>
                </a:solidFill>
              </a:rPr>
              <a:t>Тренеру необходимо учитывать индивидуальность каждого спортсмена и занимающегося.</a:t>
            </a:r>
          </a:p>
          <a:p>
            <a:pPr>
              <a:buClr>
                <a:srgbClr val="FE8637"/>
              </a:buClr>
            </a:pPr>
            <a:r>
              <a:rPr lang="ru-RU" sz="2800" dirty="0" smtClean="0">
                <a:solidFill>
                  <a:prstClr val="black"/>
                </a:solidFill>
              </a:rPr>
              <a:t> Максимальное развитие потенциала спортсменов и занимающихся.</a:t>
            </a:r>
            <a:endParaRPr lang="ru-RU" sz="2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234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ru-RU" sz="4200" b="1" dirty="0" smtClean="0">
                <a:solidFill>
                  <a:schemeClr val="accent1">
                    <a:lumMod val="75000"/>
                  </a:schemeClr>
                </a:solidFill>
              </a:rPr>
              <a:t>Травмы</a:t>
            </a:r>
            <a:endParaRPr lang="ru-RU" sz="4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03232" cy="534920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600" dirty="0" smtClean="0"/>
              <a:t>	Любой </a:t>
            </a:r>
            <a:r>
              <a:rPr lang="ru-RU" sz="2600" dirty="0" smtClean="0"/>
              <a:t>спортсмен </a:t>
            </a:r>
            <a:r>
              <a:rPr lang="ru-RU" sz="2600" dirty="0"/>
              <a:t>не зависимо от возраста, занимающийся спортом, автоматически попадает </a:t>
            </a:r>
            <a:r>
              <a:rPr lang="ru-RU" sz="2600" dirty="0" smtClean="0"/>
              <a:t>под </a:t>
            </a:r>
            <a:r>
              <a:rPr lang="ru-RU" sz="2600" dirty="0"/>
              <a:t>угрозу получить травму.</a:t>
            </a:r>
          </a:p>
          <a:p>
            <a:pPr marL="0" indent="0" algn="just">
              <a:buNone/>
            </a:pPr>
            <a:r>
              <a:rPr lang="ru-RU" sz="2600" dirty="0" smtClean="0"/>
              <a:t>	Задача </a:t>
            </a:r>
            <a:r>
              <a:rPr lang="ru-RU" sz="2600" dirty="0"/>
              <a:t>состоит в том, что бы минимизировать травмы и их последствия.</a:t>
            </a:r>
          </a:p>
          <a:p>
            <a:pPr marL="0" indent="0">
              <a:buNone/>
            </a:pPr>
            <a:r>
              <a:rPr lang="ru-RU" sz="2600" b="1" dirty="0" smtClean="0"/>
              <a:t>Пути </a:t>
            </a:r>
            <a:r>
              <a:rPr lang="ru-RU" sz="2600" b="1" dirty="0"/>
              <a:t>решения </a:t>
            </a:r>
            <a:r>
              <a:rPr lang="ru-RU" sz="2600" b="1" dirty="0" smtClean="0"/>
              <a:t>затруднения:</a:t>
            </a:r>
          </a:p>
          <a:p>
            <a:r>
              <a:rPr lang="ru-RU" dirty="0" smtClean="0"/>
              <a:t> Экипировка </a:t>
            </a:r>
            <a:r>
              <a:rPr lang="ru-RU" dirty="0"/>
              <a:t>и спортивная форма должна полностью соответствовать требованиям</a:t>
            </a:r>
            <a:endParaRPr lang="ru-RU" b="1" dirty="0" smtClean="0"/>
          </a:p>
          <a:p>
            <a:r>
              <a:rPr lang="ru-RU" b="1" dirty="0"/>
              <a:t> </a:t>
            </a:r>
            <a:r>
              <a:rPr lang="ru-RU" dirty="0" smtClean="0"/>
              <a:t>Методические рекомендации тренерскому составу, индивидуально – по отделениям.</a:t>
            </a:r>
          </a:p>
          <a:p>
            <a:r>
              <a:rPr lang="ru-RU" dirty="0"/>
              <a:t> </a:t>
            </a:r>
            <a:r>
              <a:rPr lang="ru-RU" dirty="0" smtClean="0"/>
              <a:t>Систематическое проведение тренерским составом бесед на отделениях ( «ТБ по время тренировочного процесса», «Травмы и последствия» и </a:t>
            </a:r>
            <a:r>
              <a:rPr lang="ru-RU" dirty="0" err="1" smtClean="0"/>
              <a:t>тп</a:t>
            </a:r>
            <a:r>
              <a:rPr lang="ru-RU" dirty="0" smtClean="0"/>
              <a:t>.).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2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	       </a:t>
            </a:r>
            <a:r>
              <a:rPr lang="ru-RU" sz="5000" b="1" dirty="0" smtClean="0">
                <a:solidFill>
                  <a:schemeClr val="accent1">
                    <a:lumMod val="75000"/>
                  </a:schemeClr>
                </a:solidFill>
              </a:rPr>
              <a:t>Заключение</a:t>
            </a:r>
            <a:endParaRPr lang="ru-RU" sz="5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r>
              <a:rPr lang="ru-RU" dirty="0"/>
              <a:t> 	</a:t>
            </a:r>
            <a:r>
              <a:rPr lang="ru-RU" sz="2800" dirty="0" smtClean="0"/>
              <a:t>Если у ребенка возникает устойчивый интерес к тренировочному процессу,  в любом  виде спорта, это прекрасно, значит тренер в правильном направлении.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endParaRPr lang="ru-RU" sz="2800" dirty="0" smtClean="0"/>
          </a:p>
          <a:p>
            <a:pPr marL="0" indent="0" algn="ctr">
              <a:buNone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Спасибо за внимание!!!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8266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360</TotalTime>
  <Words>209</Words>
  <Application>Microsoft Office PowerPoint</Application>
  <PresentationFormat>Экран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Calibri</vt:lpstr>
      <vt:lpstr>Century Schoolbook</vt:lpstr>
      <vt:lpstr>Wingdings</vt:lpstr>
      <vt:lpstr>Wingdings 2</vt:lpstr>
      <vt:lpstr>Эркер</vt:lpstr>
      <vt:lpstr>Аналитическая деятельность                             МБУ «Спортивная школа «Арктика»</vt:lpstr>
      <vt:lpstr>ТРЕНЕРОВОЧНЫЙ ПРОЦЕСС</vt:lpstr>
      <vt:lpstr>        Для выявления затруднений будет целесообразно провести  анализ тренировочного занятия.  Анализ включает следующее: </vt:lpstr>
      <vt:lpstr>На основе анализа, составляем реестр затруднений </vt:lpstr>
      <vt:lpstr>Посещаемость спортсменов и занимающихся на отделениях</vt:lpstr>
      <vt:lpstr>Индивидуальность занимающихся</vt:lpstr>
      <vt:lpstr>Травмы</vt:lpstr>
      <vt:lpstr>        Заключение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Аналитическая деятельность                             МБУ «Спортивная школа «Арктика»</dc:title>
  <dc:creator>345673456</dc:creator>
  <cp:lastModifiedBy>Елена Васильевна Плеханова</cp:lastModifiedBy>
  <cp:revision>16</cp:revision>
  <dcterms:created xsi:type="dcterms:W3CDTF">2020-06-11T07:06:03Z</dcterms:created>
  <dcterms:modified xsi:type="dcterms:W3CDTF">2020-12-01T04:04:49Z</dcterms:modified>
</cp:coreProperties>
</file>