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72" r:id="rId12"/>
    <p:sldId id="273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BFB"/>
    <a:srgbClr val="FFFFFF"/>
    <a:srgbClr val="3A66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E8CF4-E4BD-4BFE-A05C-8F981518C150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6C6F9-D2DA-442A-B5DB-481338B7F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965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E8CF4-E4BD-4BFE-A05C-8F981518C150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6C6F9-D2DA-442A-B5DB-481338B7F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78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E8CF4-E4BD-4BFE-A05C-8F981518C150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6C6F9-D2DA-442A-B5DB-481338B7F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7483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E8CF4-E4BD-4BFE-A05C-8F981518C150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6C6F9-D2DA-442A-B5DB-481338B7F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421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E8CF4-E4BD-4BFE-A05C-8F981518C150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6C6F9-D2DA-442A-B5DB-481338B7F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765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E8CF4-E4BD-4BFE-A05C-8F981518C150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6C6F9-D2DA-442A-B5DB-481338B7F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907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E8CF4-E4BD-4BFE-A05C-8F981518C150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6C6F9-D2DA-442A-B5DB-481338B7F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029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E8CF4-E4BD-4BFE-A05C-8F981518C150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6C6F9-D2DA-442A-B5DB-481338B7F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774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E8CF4-E4BD-4BFE-A05C-8F981518C150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6C6F9-D2DA-442A-B5DB-481338B7F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1428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E8CF4-E4BD-4BFE-A05C-8F981518C150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6C6F9-D2DA-442A-B5DB-481338B7F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7252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E8CF4-E4BD-4BFE-A05C-8F981518C150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6C6F9-D2DA-442A-B5DB-481338B7F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495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5E8CF4-E4BD-4BFE-A05C-8F981518C150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C6C6F9-D2DA-442A-B5DB-481338B7F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4377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5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6" name="Группа 5"/>
          <p:cNvGrpSpPr/>
          <p:nvPr/>
        </p:nvGrpSpPr>
        <p:grpSpPr>
          <a:xfrm>
            <a:off x="0" y="1673"/>
            <a:ext cx="12192000" cy="6854653"/>
            <a:chOff x="0" y="1673"/>
            <a:chExt cx="12192000" cy="6854653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1673"/>
              <a:ext cx="12192000" cy="6854653"/>
            </a:xfrm>
            <a:prstGeom prst="rect">
              <a:avLst/>
            </a:prstGeom>
          </p:spPr>
        </p:pic>
        <p:sp>
          <p:nvSpPr>
            <p:cNvPr id="5" name="Прямоугольник 4"/>
            <p:cNvSpPr/>
            <p:nvPr/>
          </p:nvSpPr>
          <p:spPr>
            <a:xfrm>
              <a:off x="7009387" y="920914"/>
              <a:ext cx="3555790" cy="201449"/>
            </a:xfrm>
            <a:prstGeom prst="rect">
              <a:avLst/>
            </a:prstGeom>
            <a:solidFill>
              <a:srgbClr val="3A66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 smtClean="0">
                  <a:latin typeface="PT Astra Serif" panose="020A0603040505020204" pitchFamily="18" charset="-52"/>
                  <a:ea typeface="PT Astra Serif" panose="020A0603040505020204" pitchFamily="18" charset="-52"/>
                </a:rPr>
                <a:t>Ямало-Ненецкий автономный округ</a:t>
              </a:r>
              <a:endParaRPr lang="ru-RU" sz="1600" dirty="0">
                <a:latin typeface="PT Astra Serif" panose="020A0603040505020204" pitchFamily="18" charset="-52"/>
                <a:ea typeface="PT Astra Serif" panose="020A0603040505020204" pitchFamily="18" charset="-52"/>
              </a:endParaRP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883422" y="2131497"/>
            <a:ext cx="34482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https://pfdo.yanao.ru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668000" y="1271588"/>
            <a:ext cx="847725" cy="3286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9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62857" y="5762171"/>
            <a:ext cx="856343" cy="8853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103086" y="3352801"/>
            <a:ext cx="1132114" cy="29028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500085" y="3352801"/>
            <a:ext cx="6992257" cy="31700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Создаете самостоятельно программу, указывая реестр бесплатных или платных программ. </a:t>
            </a:r>
          </a:p>
          <a:p>
            <a:r>
              <a:rPr lang="ru-RU" sz="2000" b="1" u="sng" dirty="0" smtClean="0">
                <a:solidFill>
                  <a:srgbClr val="002060"/>
                </a:solidFill>
              </a:rPr>
              <a:t>Обращаем внимание: </a:t>
            </a:r>
          </a:p>
          <a:p>
            <a:pPr marL="342900" indent="-342900">
              <a:buFontTx/>
              <a:buChar char="-"/>
            </a:pPr>
            <a:r>
              <a:rPr lang="ru-RU" sz="2000" b="1" dirty="0" err="1" smtClean="0">
                <a:solidFill>
                  <a:srgbClr val="002060"/>
                </a:solidFill>
              </a:rPr>
              <a:t>модерация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бесплатных программ проходит на муниципальном уровне, т.е. уполномоченным </a:t>
            </a:r>
            <a:r>
              <a:rPr lang="ru-RU" sz="2000" b="1" dirty="0" smtClean="0">
                <a:solidFill>
                  <a:srgbClr val="002060"/>
                </a:solidFill>
              </a:rPr>
              <a:t>органом; </a:t>
            </a:r>
          </a:p>
          <a:p>
            <a:pPr marL="342900" indent="-342900">
              <a:buFontTx/>
              <a:buChar char="-"/>
            </a:pPr>
            <a:r>
              <a:rPr lang="ru-RU" sz="2000" b="1" dirty="0" err="1" smtClean="0">
                <a:solidFill>
                  <a:srgbClr val="002060"/>
                </a:solidFill>
              </a:rPr>
              <a:t>модерация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платных программ </a:t>
            </a:r>
            <a:r>
              <a:rPr lang="ru-RU" sz="2000" b="1" dirty="0" smtClean="0">
                <a:solidFill>
                  <a:srgbClr val="002060"/>
                </a:solidFill>
              </a:rPr>
              <a:t>- на </a:t>
            </a:r>
            <a:r>
              <a:rPr lang="ru-RU" sz="2000" b="1" dirty="0" smtClean="0">
                <a:solidFill>
                  <a:srgbClr val="002060"/>
                </a:solidFill>
              </a:rPr>
              <a:t>региональном уровне. </a:t>
            </a:r>
            <a:r>
              <a:rPr lang="ru-RU" sz="2000" b="1" dirty="0" smtClean="0">
                <a:solidFill>
                  <a:srgbClr val="002060"/>
                </a:solidFill>
              </a:rPr>
              <a:t>Во втором случае процесс </a:t>
            </a:r>
            <a:r>
              <a:rPr lang="ru-RU" sz="2000" b="1" dirty="0" err="1" smtClean="0">
                <a:solidFill>
                  <a:srgbClr val="002060"/>
                </a:solidFill>
              </a:rPr>
              <a:t>модерации</a:t>
            </a:r>
            <a:r>
              <a:rPr lang="ru-RU" sz="2000" b="1" dirty="0" smtClean="0">
                <a:solidFill>
                  <a:srgbClr val="002060"/>
                </a:solidFill>
              </a:rPr>
              <a:t> может длиться около месяца.</a:t>
            </a:r>
            <a:endParaRPr lang="ru-RU" sz="2000" b="1" dirty="0">
              <a:solidFill>
                <a:srgbClr val="002060"/>
              </a:solidFill>
            </a:endParaRPr>
          </a:p>
          <a:p>
            <a:r>
              <a:rPr lang="ru-RU" sz="2000" b="1" dirty="0" smtClean="0">
                <a:solidFill>
                  <a:srgbClr val="002060"/>
                </a:solidFill>
              </a:rPr>
              <a:t>Ознакомиться </a:t>
            </a:r>
            <a:r>
              <a:rPr lang="ru-RU" sz="2000" b="1" dirty="0" smtClean="0">
                <a:solidFill>
                  <a:srgbClr val="002060"/>
                </a:solidFill>
              </a:rPr>
              <a:t>со всеми инструкциями </a:t>
            </a:r>
            <a:r>
              <a:rPr lang="ru-RU" sz="2000" b="1" dirty="0" smtClean="0">
                <a:solidFill>
                  <a:srgbClr val="002060"/>
                </a:solidFill>
              </a:rPr>
              <a:t>можно в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разделе </a:t>
            </a:r>
            <a:r>
              <a:rPr lang="ru-RU" sz="2000" b="1" dirty="0" smtClean="0">
                <a:solidFill>
                  <a:srgbClr val="002060"/>
                </a:solidFill>
              </a:rPr>
              <a:t>«Инструкции».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380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directory.pfdo.ru/file/get-uploaded-image/1445_8ky4XOqx3v9MHcw5cFyehzweJaB70Y5x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1" t="6663" r="3178" b="14703"/>
          <a:stretch/>
        </p:blipFill>
        <p:spPr bwMode="auto">
          <a:xfrm>
            <a:off x="188686" y="0"/>
            <a:ext cx="11364687" cy="2090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directory.pfdo.ru/file/get-uploaded-image/1426_jhkw8Yh7blOLFhYx5GINSXrnvpbW4VQ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26557"/>
            <a:ext cx="5655214" cy="4831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directory.pfdo.ru/file/get-uploaded-image/1428_uNg0bv1zVYstXFva2y0eD50hCSxzhiz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5215" y="2424926"/>
            <a:ext cx="6536786" cy="428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7225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250521" y="5824603"/>
            <a:ext cx="1302706" cy="80166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889294" y="5824602"/>
            <a:ext cx="1302706" cy="80166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645074" y="5223353"/>
            <a:ext cx="7104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В программе находим раздел МОДУЛЬ – нажимаем – СОЗДАТЬ группу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8050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70220"/>
            <a:ext cx="3523841" cy="440166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9657" y="116113"/>
            <a:ext cx="4542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4. Процедура зачисления детей по сертификатам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https://directory.pfdo.ru/file/get-uploaded-image/1365_VCDhd1d2HwoVxutWDgjq5RuOCBfcfyt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2286" y="0"/>
            <a:ext cx="7028997" cy="2651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3841" y="2651810"/>
            <a:ext cx="3771900" cy="3962400"/>
          </a:xfrm>
          <a:prstGeom prst="rect">
            <a:avLst/>
          </a:prstGeom>
        </p:spPr>
      </p:pic>
      <p:pic>
        <p:nvPicPr>
          <p:cNvPr id="1028" name="Picture 4" descr="https://directory.pfdo.ru/file/get-uploaded-image/1368_n_c3m3JdMZ7iKtdlJkjrgqss75D87PX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5459" y="2809316"/>
            <a:ext cx="4438150" cy="3647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213429" y="1839661"/>
            <a:ext cx="779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1 шаг 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152571" y="700888"/>
            <a:ext cx="726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2 шаг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744197" y="2251361"/>
            <a:ext cx="45955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Вводим номер сертификата – Проверяем данные</a:t>
            </a:r>
            <a:endParaRPr lang="ru-RU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3812606" y="2717055"/>
            <a:ext cx="713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 шаг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929929" y="4079012"/>
            <a:ext cx="25013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Указываем ФИО ребенка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7779657" y="2996079"/>
            <a:ext cx="713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4 шаг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0022216" y="5791200"/>
            <a:ext cx="1594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ПРОДОЛЖИТЬ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711765" y="4327453"/>
            <a:ext cx="20448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Указываем способ подачи и дату зачисления – СОЗДАТЬ ЗАЯВКУ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993968" y="618469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0" i="0" dirty="0" smtClean="0">
                <a:solidFill>
                  <a:srgbClr val="4C505F"/>
                </a:solidFill>
                <a:effectLst/>
                <a:latin typeface="Roboto"/>
              </a:rPr>
              <a:t>При успешном зачислении всплывет окно с надписью «Заявка успешно сохранена».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1800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irectory.pfdo.ru/file/get-uploaded-image/1373_2tHn9HlS9SwPTSrkmsW04xMcBLKNxy4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9838" y="72572"/>
            <a:ext cx="4200427" cy="1356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461666"/>
            <a:ext cx="3069836" cy="383456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0"/>
            <a:ext cx="28119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Зачисление по ПДН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25600" y="1059543"/>
            <a:ext cx="726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1 шаг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775200" y="92333"/>
            <a:ext cx="726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2 шаг</a:t>
            </a:r>
            <a:endParaRPr lang="ru-RU" b="1" dirty="0"/>
          </a:p>
        </p:txBody>
      </p:sp>
      <p:pic>
        <p:nvPicPr>
          <p:cNvPr id="2052" name="Picture 4" descr="https://directory.pfdo.ru/file/get-uploaded-image/1374_1xxb17MrAjzWU6q8i2Wf_-HOsvmlV_Ti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23" b="12845"/>
          <a:stretch/>
        </p:blipFill>
        <p:spPr bwMode="auto">
          <a:xfrm>
            <a:off x="7071531" y="0"/>
            <a:ext cx="5193040" cy="2249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9440675" y="276999"/>
            <a:ext cx="726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3 шаг</a:t>
            </a:r>
            <a:endParaRPr lang="ru-RU" b="1" dirty="0"/>
          </a:p>
        </p:txBody>
      </p:sp>
      <p:pic>
        <p:nvPicPr>
          <p:cNvPr id="2054" name="Picture 6" descr="https://directory.pfdo.ru/file/get-uploaded-image/1375_RXgrZMNcuM_N0eilU62MD-_1qgZdP-4l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9" t="2656" r="2424" b="3856"/>
          <a:stretch/>
        </p:blipFill>
        <p:spPr bwMode="auto">
          <a:xfrm>
            <a:off x="2916250" y="2249714"/>
            <a:ext cx="5500915" cy="4281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666708" y="2278744"/>
            <a:ext cx="726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4 шаг</a:t>
            </a:r>
            <a:endParaRPr lang="ru-RU" b="1" dirty="0"/>
          </a:p>
        </p:txBody>
      </p:sp>
      <p:pic>
        <p:nvPicPr>
          <p:cNvPr id="13" name="Picture 4" descr="https://directory.pfdo.ru/file/get-uploaded-image/1368_n_c3m3JdMZ7iKtdlJkjrgqss75D87PXo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78" r="14069"/>
          <a:stretch/>
        </p:blipFill>
        <p:spPr bwMode="auto">
          <a:xfrm>
            <a:off x="8417165" y="3027304"/>
            <a:ext cx="3813741" cy="2944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0606933" y="3027304"/>
            <a:ext cx="726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5 шаг</a:t>
            </a:r>
            <a:endParaRPr lang="ru-RU" b="1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67156" y="3837954"/>
            <a:ext cx="2127688" cy="13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19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13489"/>
          <a:stretch/>
        </p:blipFill>
        <p:spPr>
          <a:xfrm>
            <a:off x="0" y="492608"/>
            <a:ext cx="12192000" cy="1815164"/>
          </a:xfrm>
          <a:prstGeom prst="rect">
            <a:avLst/>
          </a:prstGeom>
        </p:spPr>
      </p:pic>
      <p:pic>
        <p:nvPicPr>
          <p:cNvPr id="4100" name="Picture 4" descr="https://directory.pfdo.ru/file/get-uploaded-image/1381_3UNZh2CVOMVZYT_5TOkG0DbpdnMB_tq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07772"/>
            <a:ext cx="3419475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32229" y="30942"/>
            <a:ext cx="33379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Подтверждение заявки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4102" name="Picture 6" descr="https://directory.pfdo.ru/file/get-uploaded-image/1382_AE4KJhvq6gdpwK4mO4AM0KRJZKMlZWsl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78"/>
          <a:stretch/>
        </p:blipFill>
        <p:spPr bwMode="auto">
          <a:xfrm>
            <a:off x="3539165" y="2203904"/>
            <a:ext cx="7547813" cy="215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791343" y="492607"/>
            <a:ext cx="726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1 шаг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32229" y="2683133"/>
            <a:ext cx="726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2 шаг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648452" y="2313801"/>
            <a:ext cx="726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3 шаг</a:t>
            </a:r>
            <a:endParaRPr lang="ru-RU" b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t="5827"/>
          <a:stretch/>
        </p:blipFill>
        <p:spPr>
          <a:xfrm>
            <a:off x="5705719" y="3808414"/>
            <a:ext cx="2897728" cy="304958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154583" y="4072040"/>
            <a:ext cx="726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4 шаг</a:t>
            </a:r>
            <a:endParaRPr lang="ru-RU" b="1" dirty="0"/>
          </a:p>
        </p:txBody>
      </p:sp>
      <p:pic>
        <p:nvPicPr>
          <p:cNvPr id="4104" name="Picture 8" descr="https://directory.pfdo.ru/file/get-uploaded-image/1384_DDJzYqKVENVQP6E8Sw8zGvs89uUih2_W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7974" y="3856261"/>
            <a:ext cx="2660196" cy="2953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0493829" y="4441372"/>
            <a:ext cx="726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5 шаг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8719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09" y="762112"/>
            <a:ext cx="10837134" cy="6095888"/>
          </a:xfrm>
        </p:spPr>
      </p:pic>
      <p:sp>
        <p:nvSpPr>
          <p:cNvPr id="5" name="TextBox 4"/>
          <p:cNvSpPr txBox="1"/>
          <p:nvPr/>
        </p:nvSpPr>
        <p:spPr>
          <a:xfrm>
            <a:off x="159656" y="54226"/>
            <a:ext cx="11742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Контактные данные уполномоченного органа: </a:t>
            </a:r>
            <a:endParaRPr lang="en-US" sz="20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Мокеева Анастасия Эдуардовна, 50-19-53 или 89278783374; </a:t>
            </a:r>
            <a:r>
              <a:rPr lang="en-US" sz="2000" b="1" dirty="0" smtClean="0">
                <a:solidFill>
                  <a:srgbClr val="002060"/>
                </a:solidFill>
              </a:rPr>
              <a:t>do_mokeeva@mail.ru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74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noreply@yanao.r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58518" b="16038"/>
          <a:stretch/>
        </p:blipFill>
        <p:spPr>
          <a:xfrm>
            <a:off x="133351" y="605663"/>
            <a:ext cx="4895849" cy="5571300"/>
          </a:xfrm>
          <a:prstGeom prst="rect">
            <a:avLst/>
          </a:prstGeom>
        </p:spPr>
      </p:pic>
      <p:pic>
        <p:nvPicPr>
          <p:cNvPr id="6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7001" t="22537" r="19037" b="5001"/>
          <a:stretch/>
        </p:blipFill>
        <p:spPr>
          <a:xfrm>
            <a:off x="4522175" y="1444625"/>
            <a:ext cx="6831625" cy="4351338"/>
          </a:xfrm>
          <a:prstGeom prst="rect">
            <a:avLst/>
          </a:prstGeom>
        </p:spPr>
      </p:pic>
      <p:cxnSp>
        <p:nvCxnSpPr>
          <p:cNvPr id="8" name="Прямая со стрелкой 7"/>
          <p:cNvCxnSpPr/>
          <p:nvPr/>
        </p:nvCxnSpPr>
        <p:spPr>
          <a:xfrm flipH="1">
            <a:off x="9132983" y="3667293"/>
            <a:ext cx="903383" cy="48606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5029200" y="878959"/>
            <a:ext cx="25714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noreply@yanao.ru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28129" y="5272088"/>
            <a:ext cx="19062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Отправить заявку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14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13720" r="49659" b="5231"/>
          <a:stretch/>
        </p:blipFill>
        <p:spPr>
          <a:xfrm>
            <a:off x="0" y="0"/>
            <a:ext cx="6811012" cy="61652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636" t="27060" r="47273" b="5432"/>
          <a:stretch/>
        </p:blipFill>
        <p:spPr>
          <a:xfrm>
            <a:off x="5848401" y="1953491"/>
            <a:ext cx="6343599" cy="490450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620025" y="6144058"/>
            <a:ext cx="1400175" cy="36411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891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7464"/>
            <a:ext cx="12192000" cy="6854653"/>
          </a:xfrm>
          <a:prstGeom prst="rect">
            <a:avLst/>
          </a:prstGeom>
          <a:solidFill>
            <a:srgbClr val="FF0000"/>
          </a:solidFill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10709564" y="230188"/>
            <a:ext cx="1205345" cy="1113703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709563" y="5571953"/>
            <a:ext cx="1205345" cy="1113703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83" y="5479517"/>
            <a:ext cx="1205345" cy="1113703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934691" y="3283527"/>
            <a:ext cx="1482436" cy="70391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160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4220" b="5231"/>
          <a:stretch/>
        </p:blipFill>
        <p:spPr>
          <a:xfrm>
            <a:off x="0" y="290945"/>
            <a:ext cx="12192000" cy="620683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40873" y="374073"/>
            <a:ext cx="1219200" cy="27709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2452254" y="3311236"/>
            <a:ext cx="1427018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2452254" y="4031673"/>
            <a:ext cx="1427018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74072" y="3006437"/>
            <a:ext cx="24245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Вводите вручную имя пользователя и пароль, который ранее был указан в письме</a:t>
            </a:r>
          </a:p>
          <a:p>
            <a:endParaRPr lang="ru-RU" sz="2000" i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74072" y="1653385"/>
            <a:ext cx="29851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https://pfdo.yanao.ru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172575" y="1196508"/>
            <a:ext cx="671513" cy="23224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627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4422" b="5433"/>
          <a:stretch/>
        </p:blipFill>
        <p:spPr>
          <a:xfrm>
            <a:off x="0" y="166254"/>
            <a:ext cx="12192000" cy="6179127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 flipH="1">
            <a:off x="1593273" y="2798618"/>
            <a:ext cx="789710" cy="11083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676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5432" b="6039"/>
          <a:stretch/>
        </p:blipFill>
        <p:spPr>
          <a:xfrm>
            <a:off x="0" y="374073"/>
            <a:ext cx="12192000" cy="606829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35382" y="1981200"/>
            <a:ext cx="1787236" cy="1801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535382" y="2590801"/>
            <a:ext cx="8229600" cy="2355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535382" y="3588327"/>
            <a:ext cx="1371600" cy="1801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535382" y="4197928"/>
            <a:ext cx="1371600" cy="1801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535382" y="4807529"/>
            <a:ext cx="1371600" cy="1801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382982" y="5479475"/>
            <a:ext cx="1371600" cy="1801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6427267" y="2325423"/>
            <a:ext cx="58811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Необходимо еще раз перепроверить все </a:t>
            </a:r>
            <a:r>
              <a:rPr lang="ru-RU" dirty="0" smtClean="0">
                <a:solidFill>
                  <a:srgbClr val="FF0000"/>
                </a:solidFill>
              </a:rPr>
              <a:t>данные. Если </a:t>
            </a:r>
            <a:r>
              <a:rPr lang="ru-RU" dirty="0" smtClean="0">
                <a:solidFill>
                  <a:srgbClr val="FF0000"/>
                </a:solidFill>
              </a:rPr>
              <a:t>данных нет</a:t>
            </a:r>
            <a:r>
              <a:rPr lang="ru-RU" dirty="0" smtClean="0">
                <a:solidFill>
                  <a:srgbClr val="FF0000"/>
                </a:solidFill>
              </a:rPr>
              <a:t>, то </a:t>
            </a:r>
            <a:r>
              <a:rPr lang="ru-RU" dirty="0" smtClean="0">
                <a:solidFill>
                  <a:srgbClr val="FF0000"/>
                </a:solidFill>
              </a:rPr>
              <a:t>необходимо заполнить все поля и СОХРАНИТЬ Сведения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2669279"/>
            <a:ext cx="1731819" cy="3140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" y="3512128"/>
            <a:ext cx="1328738" cy="2563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5569329" y="3588327"/>
            <a:ext cx="68674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В разделе </a:t>
            </a:r>
            <a:r>
              <a:rPr lang="ru-RU" dirty="0" smtClean="0">
                <a:solidFill>
                  <a:srgbClr val="FF0000"/>
                </a:solidFill>
              </a:rPr>
              <a:t>«Муниципалитеты» необходимо </a:t>
            </a:r>
            <a:r>
              <a:rPr lang="ru-RU" dirty="0" smtClean="0">
                <a:solidFill>
                  <a:srgbClr val="FF0000"/>
                </a:solidFill>
              </a:rPr>
              <a:t>указать подчинённость.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Выбираете Надымский муниципальный район</a:t>
            </a:r>
            <a:endParaRPr lang="ru-RU" dirty="0">
              <a:solidFill>
                <a:srgbClr val="FF0000"/>
              </a:solidFill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1571625" y="3640282"/>
            <a:ext cx="4019706" cy="19569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1855266" y="2638818"/>
            <a:ext cx="4455593" cy="7596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3"/>
          <a:srcRect l="19795" t="18782" r="2008" b="49289"/>
          <a:stretch/>
        </p:blipFill>
        <p:spPr>
          <a:xfrm>
            <a:off x="4675325" y="4258891"/>
            <a:ext cx="7250243" cy="1664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6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flipH="1">
            <a:off x="3861639" y="3105833"/>
            <a:ext cx="41365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Ямало-Ненецкий АО</a:t>
            </a:r>
          </a:p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346499" y="3752164"/>
            <a:ext cx="1594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ПРОДОЛЖИТЬ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159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04800" y="5846619"/>
            <a:ext cx="1122218" cy="6927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23746" y="2375210"/>
            <a:ext cx="1103971" cy="21187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287966" y="3775312"/>
            <a:ext cx="377629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Продолжить и загрузить документы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в формате </a:t>
            </a:r>
            <a:r>
              <a:rPr lang="en-US" dirty="0" smtClean="0">
                <a:solidFill>
                  <a:srgbClr val="FF0000"/>
                </a:solidFill>
              </a:rPr>
              <a:t>pdf</a:t>
            </a:r>
            <a:r>
              <a:rPr lang="ru-RU" dirty="0" smtClean="0">
                <a:solidFill>
                  <a:srgbClr val="FF0000"/>
                </a:solidFill>
              </a:rPr>
              <a:t>: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- </a:t>
            </a:r>
            <a:r>
              <a:rPr lang="ru-RU" dirty="0" smtClean="0">
                <a:solidFill>
                  <a:srgbClr val="FF0000"/>
                </a:solidFill>
              </a:rPr>
              <a:t>Устав;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- </a:t>
            </a:r>
            <a:r>
              <a:rPr lang="ru-RU" dirty="0" smtClean="0">
                <a:solidFill>
                  <a:srgbClr val="FF0000"/>
                </a:solidFill>
              </a:rPr>
              <a:t>Выписка </a:t>
            </a:r>
            <a:r>
              <a:rPr lang="ru-RU" dirty="0" smtClean="0">
                <a:solidFill>
                  <a:srgbClr val="FF0000"/>
                </a:solidFill>
              </a:rPr>
              <a:t>из ЕГРЮЛ;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- </a:t>
            </a:r>
            <a:r>
              <a:rPr lang="ru-RU" dirty="0" smtClean="0">
                <a:solidFill>
                  <a:srgbClr val="FF0000"/>
                </a:solidFill>
              </a:rPr>
              <a:t>Лицензия.</a:t>
            </a: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00722" y="5893014"/>
            <a:ext cx="11496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Все данные поставщика услуг приходят автоматически в личный кабинет Уполномоченной организации, где еще раз сверяются все данные об организации, далее подтверждается подчиненность муниципалитету.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9980909" y="5022937"/>
            <a:ext cx="19062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Отправить заявку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765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247</Words>
  <Application>Microsoft Office PowerPoint</Application>
  <PresentationFormat>Широкоэкранный</PresentationFormat>
  <Paragraphs>48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PT Astra Serif</vt:lpstr>
      <vt:lpstr>Roboto</vt:lpstr>
      <vt:lpstr>Тема Office</vt:lpstr>
      <vt:lpstr>Презентация PowerPoint</vt:lpstr>
      <vt:lpstr>noreply@yanao.r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 Э. Мокеева</dc:creator>
  <cp:lastModifiedBy>Кристина М. Мищук</cp:lastModifiedBy>
  <cp:revision>19</cp:revision>
  <dcterms:created xsi:type="dcterms:W3CDTF">2021-09-27T11:13:53Z</dcterms:created>
  <dcterms:modified xsi:type="dcterms:W3CDTF">2021-09-28T04:45:31Z</dcterms:modified>
</cp:coreProperties>
</file>