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73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FFFFF"/>
    <a:srgbClr val="3A6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CF4-E4BD-4BFE-A05C-8F981518C15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C6F9-D2DA-442A-B5DB-481338B7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6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CF4-E4BD-4BFE-A05C-8F981518C15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C6F9-D2DA-442A-B5DB-481338B7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7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CF4-E4BD-4BFE-A05C-8F981518C15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C6F9-D2DA-442A-B5DB-481338B7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8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CF4-E4BD-4BFE-A05C-8F981518C15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C6F9-D2DA-442A-B5DB-481338B7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2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CF4-E4BD-4BFE-A05C-8F981518C15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C6F9-D2DA-442A-B5DB-481338B7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6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CF4-E4BD-4BFE-A05C-8F981518C15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C6F9-D2DA-442A-B5DB-481338B7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0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CF4-E4BD-4BFE-A05C-8F981518C15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C6F9-D2DA-442A-B5DB-481338B7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2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CF4-E4BD-4BFE-A05C-8F981518C15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C6F9-D2DA-442A-B5DB-481338B7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7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CF4-E4BD-4BFE-A05C-8F981518C15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C6F9-D2DA-442A-B5DB-481338B7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2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CF4-E4BD-4BFE-A05C-8F981518C15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C6F9-D2DA-442A-B5DB-481338B7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5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CF4-E4BD-4BFE-A05C-8F981518C15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C6F9-D2DA-442A-B5DB-481338B7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9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E8CF4-E4BD-4BFE-A05C-8F981518C15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6C6F9-D2DA-442A-B5DB-481338B7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7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673"/>
            <a:ext cx="12192000" cy="6854653"/>
            <a:chOff x="0" y="1673"/>
            <a:chExt cx="12192000" cy="685465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7009387" y="920914"/>
              <a:ext cx="3555790" cy="201449"/>
            </a:xfrm>
            <a:prstGeom prst="rect">
              <a:avLst/>
            </a:prstGeom>
            <a:solidFill>
              <a:srgbClr val="3A6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Ямало-Ненецкий автономный округ</a:t>
              </a:r>
              <a:endPara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83422" y="2131497"/>
            <a:ext cx="3448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https://pfdo.yanao.ru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68000" y="1271588"/>
            <a:ext cx="847725" cy="328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2857" y="5762171"/>
            <a:ext cx="856343" cy="885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03086" y="3352801"/>
            <a:ext cx="1132114" cy="290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085" y="3352801"/>
            <a:ext cx="6992257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Создаете самостоятельно программу, указывая реестр бесплатных или платных программ. </a:t>
            </a: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Обращаем внимание: </a:t>
            </a:r>
          </a:p>
          <a:p>
            <a:pPr marL="342900" indent="-342900">
              <a:buFontTx/>
              <a:buChar char="-"/>
            </a:pPr>
            <a:r>
              <a:rPr lang="ru-RU" sz="2000" b="1" dirty="0" err="1" smtClean="0">
                <a:solidFill>
                  <a:srgbClr val="002060"/>
                </a:solidFill>
              </a:rPr>
              <a:t>модерация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бесплатных программ проходит на муниципальном уровне, т.е. уполномоченным </a:t>
            </a:r>
            <a:r>
              <a:rPr lang="ru-RU" sz="2000" b="1" dirty="0" smtClean="0">
                <a:solidFill>
                  <a:srgbClr val="002060"/>
                </a:solidFill>
              </a:rPr>
              <a:t>органом; </a:t>
            </a:r>
          </a:p>
          <a:p>
            <a:pPr marL="342900" indent="-342900">
              <a:buFontTx/>
              <a:buChar char="-"/>
            </a:pPr>
            <a:r>
              <a:rPr lang="ru-RU" sz="2000" b="1" dirty="0" err="1" smtClean="0">
                <a:solidFill>
                  <a:srgbClr val="002060"/>
                </a:solidFill>
              </a:rPr>
              <a:t>модерация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платных программ </a:t>
            </a:r>
            <a:r>
              <a:rPr lang="ru-RU" sz="2000" b="1" dirty="0" smtClean="0">
                <a:solidFill>
                  <a:srgbClr val="002060"/>
                </a:solidFill>
              </a:rPr>
              <a:t>- на </a:t>
            </a:r>
            <a:r>
              <a:rPr lang="ru-RU" sz="2000" b="1" dirty="0" smtClean="0">
                <a:solidFill>
                  <a:srgbClr val="002060"/>
                </a:solidFill>
              </a:rPr>
              <a:t>региональном уровне. </a:t>
            </a:r>
            <a:r>
              <a:rPr lang="ru-RU" sz="2000" b="1" dirty="0" smtClean="0">
                <a:solidFill>
                  <a:srgbClr val="002060"/>
                </a:solidFill>
              </a:rPr>
              <a:t>Во втором случае процесс </a:t>
            </a:r>
            <a:r>
              <a:rPr lang="ru-RU" sz="2000" b="1" dirty="0" err="1" smtClean="0">
                <a:solidFill>
                  <a:srgbClr val="002060"/>
                </a:solidFill>
              </a:rPr>
              <a:t>модерации</a:t>
            </a:r>
            <a:r>
              <a:rPr lang="ru-RU" sz="2000" b="1" dirty="0" smtClean="0">
                <a:solidFill>
                  <a:srgbClr val="002060"/>
                </a:solidFill>
              </a:rPr>
              <a:t> может длиться около месяца.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Ознакомиться </a:t>
            </a:r>
            <a:r>
              <a:rPr lang="ru-RU" sz="2000" b="1" dirty="0" smtClean="0">
                <a:solidFill>
                  <a:srgbClr val="002060"/>
                </a:solidFill>
              </a:rPr>
              <a:t>со всеми инструкциями </a:t>
            </a:r>
            <a:r>
              <a:rPr lang="ru-RU" sz="2000" b="1" dirty="0" smtClean="0">
                <a:solidFill>
                  <a:srgbClr val="002060"/>
                </a:solidFill>
              </a:rPr>
              <a:t>можно 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разделе </a:t>
            </a:r>
            <a:r>
              <a:rPr lang="ru-RU" sz="2000" b="1" dirty="0" smtClean="0">
                <a:solidFill>
                  <a:srgbClr val="002060"/>
                </a:solidFill>
              </a:rPr>
              <a:t>«Инструкции».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irectory.pfdo.ru/file/get-uploaded-image/1445_8ky4XOqx3v9MHcw5cFyehzweJaB70Y5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t="6663" r="3178" b="14703"/>
          <a:stretch/>
        </p:blipFill>
        <p:spPr bwMode="auto">
          <a:xfrm>
            <a:off x="188686" y="0"/>
            <a:ext cx="11364687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irectory.pfdo.ru/file/get-uploaded-image/1426_jhkw8Yh7blOLFhYx5GINSXrnvpbW4VQ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6557"/>
            <a:ext cx="5655214" cy="483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irectory.pfdo.ru/file/get-uploaded-image/1428_uNg0bv1zVYstXFva2y0eD50hCSxzhiz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15" y="2424926"/>
            <a:ext cx="6536786" cy="42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0521" y="5824603"/>
            <a:ext cx="1302706" cy="8016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889294" y="5824602"/>
            <a:ext cx="1302706" cy="8016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45074" y="5223353"/>
            <a:ext cx="710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программе находим раздел МОДУЛЬ – нажимаем – СОЗДАТЬ группу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0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220"/>
            <a:ext cx="3523841" cy="4401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7" y="116113"/>
            <a:ext cx="454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4. Процедура зачисления детей по сертификатам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directory.pfdo.ru/file/get-uploaded-image/1365_VCDhd1d2HwoVxutWDgjq5RuOCBfcfy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6" y="0"/>
            <a:ext cx="7028997" cy="265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841" y="2651810"/>
            <a:ext cx="3771900" cy="3962400"/>
          </a:xfrm>
          <a:prstGeom prst="rect">
            <a:avLst/>
          </a:prstGeom>
        </p:spPr>
      </p:pic>
      <p:pic>
        <p:nvPicPr>
          <p:cNvPr id="1028" name="Picture 4" descr="https://directory.pfdo.ru/file/get-uploaded-image/1368_n_c3m3JdMZ7iKtdlJkjrgqss75D87PX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59" y="2809316"/>
            <a:ext cx="4438150" cy="364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3429" y="1839661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шаг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52571" y="70088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 шаг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44197" y="2251361"/>
            <a:ext cx="4595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Вводим номер сертификата – Проверяем данные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12606" y="2717055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шаг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29929" y="4079012"/>
            <a:ext cx="250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Указываем ФИО ребенка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79657" y="2996079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шаг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22216" y="5791200"/>
            <a:ext cx="159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ПРОДОЛЖИТЬ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1765" y="4327453"/>
            <a:ext cx="2044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Указываем способ подачи и дату зачисления – СОЗДАТЬ ЗАЯВКУ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3968" y="61846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4C505F"/>
                </a:solidFill>
                <a:effectLst/>
                <a:latin typeface="Roboto"/>
              </a:rPr>
              <a:t>При успешном зачислении всплывет окно с надписью «Заявка успешно сохранена».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8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irectory.pfdo.ru/file/get-uploaded-image/1373_2tHn9HlS9SwPTSrkmsW04xMcBLKNxy4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38" y="72572"/>
            <a:ext cx="4200427" cy="13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1666"/>
            <a:ext cx="3069836" cy="3834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281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Зачисление по ПДН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00" y="1059543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шаг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75200" y="92333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 шаг</a:t>
            </a:r>
            <a:endParaRPr lang="ru-RU" b="1" dirty="0"/>
          </a:p>
        </p:txBody>
      </p:sp>
      <p:pic>
        <p:nvPicPr>
          <p:cNvPr id="2052" name="Picture 4" descr="https://directory.pfdo.ru/file/get-uploaded-image/1374_1xxb17MrAjzWU6q8i2Wf_-HOsvmlV_T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3" b="12845"/>
          <a:stretch/>
        </p:blipFill>
        <p:spPr bwMode="auto">
          <a:xfrm>
            <a:off x="7071531" y="0"/>
            <a:ext cx="5193040" cy="22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40675" y="276999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 шаг</a:t>
            </a:r>
            <a:endParaRPr lang="ru-RU" b="1" dirty="0"/>
          </a:p>
        </p:txBody>
      </p:sp>
      <p:pic>
        <p:nvPicPr>
          <p:cNvPr id="2054" name="Picture 6" descr="https://directory.pfdo.ru/file/get-uploaded-image/1375_RXgrZMNcuM_N0eilU62MD-_1qgZdP-4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2656" r="2424" b="3856"/>
          <a:stretch/>
        </p:blipFill>
        <p:spPr bwMode="auto">
          <a:xfrm>
            <a:off x="2916250" y="2249714"/>
            <a:ext cx="5500915" cy="42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66708" y="227874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шаг</a:t>
            </a:r>
            <a:endParaRPr lang="ru-RU" b="1" dirty="0"/>
          </a:p>
        </p:txBody>
      </p:sp>
      <p:pic>
        <p:nvPicPr>
          <p:cNvPr id="13" name="Picture 4" descr="https://directory.pfdo.ru/file/get-uploaded-image/1368_n_c3m3JdMZ7iKtdlJkjrgqss75D87PX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8" r="14069"/>
          <a:stretch/>
        </p:blipFill>
        <p:spPr bwMode="auto">
          <a:xfrm>
            <a:off x="8417165" y="3027304"/>
            <a:ext cx="3813741" cy="294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06933" y="302730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 шаг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7156" y="3837954"/>
            <a:ext cx="212768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3489"/>
          <a:stretch/>
        </p:blipFill>
        <p:spPr>
          <a:xfrm>
            <a:off x="0" y="492608"/>
            <a:ext cx="12192000" cy="1815164"/>
          </a:xfrm>
          <a:prstGeom prst="rect">
            <a:avLst/>
          </a:prstGeom>
        </p:spPr>
      </p:pic>
      <p:pic>
        <p:nvPicPr>
          <p:cNvPr id="4100" name="Picture 4" descr="https://directory.pfdo.ru/file/get-uploaded-image/1381_3UNZh2CVOMVZYT_5TOkG0DbpdnMB_tq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7772"/>
            <a:ext cx="34194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229" y="30942"/>
            <a:ext cx="333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Подтверждение заявки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102" name="Picture 6" descr="https://directory.pfdo.ru/file/get-uploaded-image/1382_AE4KJhvq6gdpwK4mO4AM0KRJZKMlZWs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8"/>
          <a:stretch/>
        </p:blipFill>
        <p:spPr bwMode="auto">
          <a:xfrm>
            <a:off x="3539165" y="2203904"/>
            <a:ext cx="7547813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91343" y="492607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шаг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2229" y="2683133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 шаг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48452" y="2313801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 шаг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5827"/>
          <a:stretch/>
        </p:blipFill>
        <p:spPr>
          <a:xfrm>
            <a:off x="5705719" y="3808414"/>
            <a:ext cx="2897728" cy="3049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54583" y="407204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шаг</a:t>
            </a:r>
            <a:endParaRPr lang="ru-RU" b="1" dirty="0"/>
          </a:p>
        </p:txBody>
      </p:sp>
      <p:pic>
        <p:nvPicPr>
          <p:cNvPr id="4104" name="Picture 8" descr="https://directory.pfdo.ru/file/get-uploaded-image/1384_DDJzYqKVENVQP6E8Sw8zGvs89uUih2_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74" y="3856261"/>
            <a:ext cx="2660196" cy="29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93829" y="444137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 шаг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7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9" y="762112"/>
            <a:ext cx="10837134" cy="6095888"/>
          </a:xfrm>
        </p:spPr>
      </p:pic>
      <p:sp>
        <p:nvSpPr>
          <p:cNvPr id="5" name="TextBox 4"/>
          <p:cNvSpPr txBox="1"/>
          <p:nvPr/>
        </p:nvSpPr>
        <p:spPr>
          <a:xfrm>
            <a:off x="159656" y="54226"/>
            <a:ext cx="11742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Контактные данные уполномоченного органа: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Мокеева Анастасия Эдуардовна, 50-19-53 или 89278783374; </a:t>
            </a:r>
            <a:r>
              <a:rPr lang="en-US" sz="2000" b="1" dirty="0" smtClean="0">
                <a:solidFill>
                  <a:srgbClr val="002060"/>
                </a:solidFill>
              </a:rPr>
              <a:t>do_mokeeva@mail.ru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noreply@yanao.r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8518" b="16038"/>
          <a:stretch/>
        </p:blipFill>
        <p:spPr>
          <a:xfrm>
            <a:off x="133351" y="605663"/>
            <a:ext cx="4895849" cy="5571300"/>
          </a:xfrm>
          <a:prstGeom prst="rect">
            <a:avLst/>
          </a:prstGeom>
        </p:spPr>
      </p:pic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001" t="22537" r="19037" b="5001"/>
          <a:stretch/>
        </p:blipFill>
        <p:spPr>
          <a:xfrm>
            <a:off x="4522175" y="1444625"/>
            <a:ext cx="6831625" cy="435133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9132983" y="3667293"/>
            <a:ext cx="903383" cy="4860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029200" y="878959"/>
            <a:ext cx="2571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noreply@yanao.ru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8129" y="5272088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Отправить заявку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3720" r="49659" b="5231"/>
          <a:stretch/>
        </p:blipFill>
        <p:spPr>
          <a:xfrm>
            <a:off x="0" y="0"/>
            <a:ext cx="6811012" cy="61652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36" t="27060" r="47273" b="5432"/>
          <a:stretch/>
        </p:blipFill>
        <p:spPr>
          <a:xfrm>
            <a:off x="5848401" y="1953491"/>
            <a:ext cx="6343599" cy="49045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20025" y="6144058"/>
            <a:ext cx="1400175" cy="364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64"/>
            <a:ext cx="12192000" cy="685465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09564" y="230188"/>
            <a:ext cx="1205345" cy="111370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09563" y="5571953"/>
            <a:ext cx="1205345" cy="111370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83" y="5479517"/>
            <a:ext cx="1205345" cy="111370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34691" y="3283527"/>
            <a:ext cx="1482436" cy="7039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220" b="5231"/>
          <a:stretch/>
        </p:blipFill>
        <p:spPr>
          <a:xfrm>
            <a:off x="0" y="290945"/>
            <a:ext cx="12192000" cy="62068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0873" y="374073"/>
            <a:ext cx="1219200" cy="277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452254" y="3311236"/>
            <a:ext cx="14270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452254" y="4031673"/>
            <a:ext cx="14270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4072" y="3006437"/>
            <a:ext cx="2424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Вводите вручную имя пользователя и пароль, который ранее был указан в письме</a:t>
            </a:r>
          </a:p>
          <a:p>
            <a:endParaRPr lang="ru-RU" sz="2000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4072" y="1653385"/>
            <a:ext cx="2985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https://pfdo.yanao.ru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72575" y="1196508"/>
            <a:ext cx="671513" cy="2322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422" b="5433"/>
          <a:stretch/>
        </p:blipFill>
        <p:spPr>
          <a:xfrm>
            <a:off x="0" y="166254"/>
            <a:ext cx="12192000" cy="617912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593273" y="2798618"/>
            <a:ext cx="789710" cy="1108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7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432" b="6039"/>
          <a:stretch/>
        </p:blipFill>
        <p:spPr>
          <a:xfrm>
            <a:off x="0" y="374073"/>
            <a:ext cx="12192000" cy="60682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35382" y="1981200"/>
            <a:ext cx="1787236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35382" y="2590801"/>
            <a:ext cx="8229600" cy="235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35382" y="3588327"/>
            <a:ext cx="1371600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35382" y="4197928"/>
            <a:ext cx="1371600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35382" y="4807529"/>
            <a:ext cx="1371600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82982" y="5479475"/>
            <a:ext cx="1371600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27267" y="2325423"/>
            <a:ext cx="5881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Необходимо еще раз перепроверить все </a:t>
            </a:r>
            <a:r>
              <a:rPr lang="ru-RU" dirty="0" smtClean="0">
                <a:solidFill>
                  <a:srgbClr val="FF0000"/>
                </a:solidFill>
              </a:rPr>
              <a:t>данные. Если </a:t>
            </a:r>
            <a:r>
              <a:rPr lang="ru-RU" dirty="0" smtClean="0">
                <a:solidFill>
                  <a:srgbClr val="FF0000"/>
                </a:solidFill>
              </a:rPr>
              <a:t>данных нет</a:t>
            </a:r>
            <a:r>
              <a:rPr lang="ru-RU" dirty="0" smtClean="0">
                <a:solidFill>
                  <a:srgbClr val="FF0000"/>
                </a:solidFill>
              </a:rPr>
              <a:t>, то </a:t>
            </a:r>
            <a:r>
              <a:rPr lang="ru-RU" dirty="0" smtClean="0">
                <a:solidFill>
                  <a:srgbClr val="FF0000"/>
                </a:solidFill>
              </a:rPr>
              <a:t>необходимо заполнить все поля и СОХРАНИТЬ Сведения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69279"/>
            <a:ext cx="1731819" cy="314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3512128"/>
            <a:ext cx="1328738" cy="256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569329" y="3588327"/>
            <a:ext cx="686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разделе </a:t>
            </a:r>
            <a:r>
              <a:rPr lang="ru-RU" dirty="0" smtClean="0">
                <a:solidFill>
                  <a:srgbClr val="FF0000"/>
                </a:solidFill>
              </a:rPr>
              <a:t>«Муниципалитеты» необходимо </a:t>
            </a:r>
            <a:r>
              <a:rPr lang="ru-RU" dirty="0" smtClean="0">
                <a:solidFill>
                  <a:srgbClr val="FF0000"/>
                </a:solidFill>
              </a:rPr>
              <a:t>указать подчинённость.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Выбираете Надымский муниципальный район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571625" y="3640282"/>
            <a:ext cx="4019706" cy="1956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855266" y="2638818"/>
            <a:ext cx="4455593" cy="75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19795" t="18782" r="2008" b="49289"/>
          <a:stretch/>
        </p:blipFill>
        <p:spPr>
          <a:xfrm>
            <a:off x="4675325" y="4258891"/>
            <a:ext cx="7250243" cy="16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861639" y="3105833"/>
            <a:ext cx="4136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Ямало-Ненецкий АО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6499" y="3752164"/>
            <a:ext cx="159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ПРОДОЛЖИТЬ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5846619"/>
            <a:ext cx="1122218" cy="692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3746" y="2375210"/>
            <a:ext cx="1103971" cy="21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87966" y="3775312"/>
            <a:ext cx="37762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Продолжить и загрузить документы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формате </a:t>
            </a:r>
            <a:r>
              <a:rPr lang="en-US" dirty="0" smtClean="0">
                <a:solidFill>
                  <a:srgbClr val="FF0000"/>
                </a:solidFill>
              </a:rPr>
              <a:t>pdf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</a:rPr>
              <a:t>Устав;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</a:rPr>
              <a:t>Выписка </a:t>
            </a:r>
            <a:r>
              <a:rPr lang="ru-RU" dirty="0" smtClean="0">
                <a:solidFill>
                  <a:srgbClr val="FF0000"/>
                </a:solidFill>
              </a:rPr>
              <a:t>из ЕГРЮЛ;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</a:rPr>
              <a:t>Лицензия.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722" y="5893014"/>
            <a:ext cx="1149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данные поставщика услуг приходят автоматически в личный кабинет Уполномоченной организации, где еще раз сверяются все данные об организации, далее подтверждается подчиненность муниципалитету.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980909" y="5022937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Отправить заявку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247</Words>
  <Application>Microsoft Office PowerPoint</Application>
  <PresentationFormat>Широкоэкранный</PresentationFormat>
  <Paragraphs>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PT Astra Serif</vt:lpstr>
      <vt:lpstr>Roboto</vt:lpstr>
      <vt:lpstr>Тема Office</vt:lpstr>
      <vt:lpstr>Презентация PowerPoint</vt:lpstr>
      <vt:lpstr>noreply@yanao.r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Э. Мокеева</dc:creator>
  <cp:lastModifiedBy>Кристина М. Мищук</cp:lastModifiedBy>
  <cp:revision>19</cp:revision>
  <dcterms:created xsi:type="dcterms:W3CDTF">2021-09-27T11:13:53Z</dcterms:created>
  <dcterms:modified xsi:type="dcterms:W3CDTF">2021-09-28T04:45:31Z</dcterms:modified>
</cp:coreProperties>
</file>