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45" userDrawn="1">
          <p15:clr>
            <a:srgbClr val="A4A3A4"/>
          </p15:clr>
        </p15:guide>
        <p15:guide id="2" pos="47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CE33"/>
    <a:srgbClr val="FF33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5" autoAdjust="0"/>
    <p:restoredTop sz="99884" autoAdjust="0"/>
  </p:normalViewPr>
  <p:slideViewPr>
    <p:cSldViewPr showGuides="1">
      <p:cViewPr varScale="1">
        <p:scale>
          <a:sx n="123" d="100"/>
          <a:sy n="123" d="100"/>
        </p:scale>
        <p:origin x="-90" y="-180"/>
      </p:cViewPr>
      <p:guideLst>
        <p:guide orient="horz" pos="2245"/>
        <p:guide pos="47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9BB471-578D-4D40-B3F1-C2774AE13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4D21D9-C511-40DE-BA42-3406E1443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7F899E9-9253-41CA-A157-4053AA24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D4B52DC-032A-404E-85F2-1F69767FD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E78F2BF-BD08-485C-AB64-95A0E51CE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16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9B7DB7-8B58-4432-B83E-DFAD7299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BF576B4-4311-4BA6-8D96-71F23D98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B58C20F-35C9-4148-9D58-07A9F434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4952C28-5CCD-4396-B7A1-55B41DE12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5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1801F47-F984-47E0-A90A-5AFDF11B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119A72-9EBF-4B6F-8CC8-7D4BCC14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C6432B8-3A82-4FCE-B07D-AFC9749B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620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CA258A-210B-4AAC-A5BE-EDE05B9A0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E1AF76-A59A-4DA6-85FE-E8AD40456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175E251-E36E-47B5-813C-1A070B6C6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4B4BDB0-F7D2-4922-A711-C97F11FF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F453B-6A2E-4A94-AD0E-07860CF0C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7E4514-6F19-4F75-BF70-C2172726A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81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E28ADA-C75F-4BB7-9296-1A0DBB59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2F086D5-11D1-4AF7-A502-5AC5BCC8E9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F028598-9CB3-49E4-AE10-EFCE52AAA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E32335D-4208-4394-B462-AA7A4401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122993B-5D44-4F95-8453-B9224526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C6C9F2-8F9A-4533-84DB-DFE73928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424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E59189-EC35-478B-BEB8-0DC8E545E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D72A8F8-D8C9-4959-908B-81DA39632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3E5354F-F48A-4D48-BEB9-2F8760C5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D62C952-F8F1-43C6-8872-6CFBF0D95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0175BF-735C-4BB3-8EA7-9E31EEA7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752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9A4CE1B-A2B3-422A-9C08-DA5F5626F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90D9CF8-E807-48A5-9191-6FF81A850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8F856E6-3014-4722-92A6-E453CE0B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F5D5375-2534-464D-9B9E-117DBFAD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C22D1E-4247-4640-BB56-EB4F21231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65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72DF0E-D4D9-4B96-96AA-BE668B33E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0C7BA7-00B0-418F-BCEE-165AEC58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4935B06-2F2B-4CBB-86F0-6B159A16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48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/>
              <a:t>Шаблоны презентаций с сайта </a:t>
            </a:r>
            <a:r>
              <a:rPr lang="en-US" dirty="0">
                <a:hlinkClick r:id="rId2"/>
              </a:rPr>
              <a:t>presentation-creation.ru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62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/>
              <a:t>Шаблоны презентаций с сайта </a:t>
            </a:r>
            <a:r>
              <a:rPr lang="en-US" dirty="0">
                <a:hlinkClick r:id="rId2"/>
              </a:rPr>
              <a:t>presentation-creation.ru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29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Шаблоны презентаций с сайта </a:t>
            </a:r>
            <a:r>
              <a:rPr lang="en-US" dirty="0">
                <a:hlinkClick r:id="rId2"/>
              </a:rPr>
              <a:t>presentation-creation.ru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4133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55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80225C-E1C1-41B6-A5ED-E7CCDA2D2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7D6F769-5B1B-4C5F-89AC-A7A850B82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A4719A-D924-4822-A9A3-8F6928D8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840BC07-242A-499C-AEAA-FFCE805D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5CA015-9C30-43F3-9893-C338DA25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31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496C04-4921-4D89-BFC6-5D623CE13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AD1A3F-8508-4535-AAEE-B8413DD1C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3C4D20B-1710-4613-BE6B-8F8F604DB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D412490-E2F7-4F15-9389-5BB7B52D0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CF85DFC-818A-46E5-98E9-FAD5BB909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6762459-6479-4250-AB66-676FE6C1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33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A01563-74AA-416F-9CA1-EF9226633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13950D6-947F-4CA9-8736-B15F15020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CBF7035-998E-4A6F-A0DD-AF17A1BF6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4A651E0-CF86-4871-BA62-D3982AA87D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250AF95-BAA6-42F1-97D9-527F5F33F9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874D488-09AB-4682-9558-ED9F96D8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9DBC5BB0-3830-4E93-BA90-7185A75D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02EEE86-0A54-4647-A124-0983EF2E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25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69D70D-8C1C-4B74-A7BB-C9E0EA62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4528DE6-9B76-42D0-A9D0-C6C958090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6B753B2-C04E-4AF7-A67B-0455E088A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CAB9-6B2B-423A-BB90-4A2F56FF1917}" type="datetimeFigureOut">
              <a:rPr lang="ru-RU" smtClean="0"/>
              <a:t>28.07.2022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65DC79-BC1C-4FCC-9877-8EAE4DC26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8213143-B84E-4232-ACDE-3C19897AB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7BF4F-5132-455A-86B2-29F5890E4F3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7"/>
            <a:extLst>
              <a:ext uri="{FF2B5EF4-FFF2-40B4-BE49-F238E27FC236}">
                <a16:creationId xmlns:a16="http://schemas.microsoft.com/office/drawing/2014/main" xmlns="" id="{5408091E-8537-43C5-8C83-4B96F361CD5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7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1" r:id="rId4"/>
    <p:sldLayoutId id="2147483662" r:id="rId5"/>
    <p:sldLayoutId id="214748366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286C00-0872-46EA-8E26-DCC54C006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732" y="140178"/>
            <a:ext cx="986069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ПИЛОТНЫЙ ПРОЕКТ</a:t>
            </a:r>
            <a:r>
              <a:rPr lang="ru-RU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научно-методического обеспечение подготовки спортивного резерва </a:t>
            </a:r>
            <a:br>
              <a:rPr lang="ru-RU" sz="2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основе медико-биологического контроля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9081C4A9-3FC4-416B-A4ED-E934BB7A1A07}"/>
              </a:ext>
            </a:extLst>
          </p:cNvPr>
          <p:cNvGrpSpPr/>
          <p:nvPr/>
        </p:nvGrpSpPr>
        <p:grpSpPr>
          <a:xfrm>
            <a:off x="540462" y="1605375"/>
            <a:ext cx="2028514" cy="2257792"/>
            <a:chOff x="647486" y="1935831"/>
            <a:chExt cx="2028514" cy="2257792"/>
          </a:xfrm>
        </p:grpSpPr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xmlns="" id="{5656938B-8F64-4D4A-8CD2-EC8287339433}"/>
                </a:ext>
              </a:extLst>
            </p:cNvPr>
            <p:cNvGrpSpPr/>
            <p:nvPr/>
          </p:nvGrpSpPr>
          <p:grpSpPr>
            <a:xfrm>
              <a:off x="647486" y="1935831"/>
              <a:ext cx="2028514" cy="2257792"/>
              <a:chOff x="647486" y="1935831"/>
              <a:chExt cx="2028514" cy="2257792"/>
            </a:xfrm>
          </p:grpSpPr>
          <p:sp>
            <p:nvSpPr>
              <p:cNvPr id="7" name="Полилиния: фигура 6">
                <a:extLst>
                  <a:ext uri="{FF2B5EF4-FFF2-40B4-BE49-F238E27FC236}">
                    <a16:creationId xmlns:a16="http://schemas.microsoft.com/office/drawing/2014/main" xmlns="" id="{5A8D5A46-A55D-4E44-AD1F-1449E7A7B6FA}"/>
                  </a:ext>
                </a:extLst>
              </p:cNvPr>
              <p:cNvSpPr/>
              <p:nvPr/>
            </p:nvSpPr>
            <p:spPr>
              <a:xfrm rot="10800000">
                <a:off x="911120" y="2168303"/>
                <a:ext cx="1501246" cy="1670928"/>
              </a:xfrm>
              <a:custGeom>
                <a:avLst/>
                <a:gdLst>
                  <a:gd name="connsiteX0" fmla="*/ 1147500 w 2297028"/>
                  <a:gd name="connsiteY0" fmla="*/ 0 h 2556656"/>
                  <a:gd name="connsiteX1" fmla="*/ 2295000 w 2297028"/>
                  <a:gd name="connsiteY1" fmla="*/ 765000 h 2556656"/>
                  <a:gd name="connsiteX2" fmla="*/ 2297028 w 2297028"/>
                  <a:gd name="connsiteY2" fmla="*/ 765000 h 2556656"/>
                  <a:gd name="connsiteX3" fmla="*/ 2297028 w 2297028"/>
                  <a:gd name="connsiteY3" fmla="*/ 1710000 h 2556656"/>
                  <a:gd name="connsiteX4" fmla="*/ 2295000 w 2297028"/>
                  <a:gd name="connsiteY4" fmla="*/ 1710000 h 2556656"/>
                  <a:gd name="connsiteX5" fmla="*/ 2295000 w 2297028"/>
                  <a:gd name="connsiteY5" fmla="*/ 1996989 h 2556656"/>
                  <a:gd name="connsiteX6" fmla="*/ 1735333 w 2297028"/>
                  <a:gd name="connsiteY6" fmla="*/ 2556656 h 2556656"/>
                  <a:gd name="connsiteX7" fmla="*/ 559667 w 2297028"/>
                  <a:gd name="connsiteY7" fmla="*/ 2556656 h 2556656"/>
                  <a:gd name="connsiteX8" fmla="*/ 0 w 2297028"/>
                  <a:gd name="connsiteY8" fmla="*/ 1996989 h 2556656"/>
                  <a:gd name="connsiteX9" fmla="*/ 0 w 2297028"/>
                  <a:gd name="connsiteY9" fmla="*/ 1710000 h 2556656"/>
                  <a:gd name="connsiteX10" fmla="*/ 0 w 2297028"/>
                  <a:gd name="connsiteY10" fmla="*/ 1631323 h 2556656"/>
                  <a:gd name="connsiteX11" fmla="*/ 0 w 2297028"/>
                  <a:gd name="connsiteY11" fmla="*/ 765000 h 2556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97028" h="2556656">
                    <a:moveTo>
                      <a:pt x="1147500" y="0"/>
                    </a:moveTo>
                    <a:lnTo>
                      <a:pt x="2295000" y="765000"/>
                    </a:lnTo>
                    <a:lnTo>
                      <a:pt x="2297028" y="765000"/>
                    </a:lnTo>
                    <a:lnTo>
                      <a:pt x="2297028" y="1710000"/>
                    </a:lnTo>
                    <a:lnTo>
                      <a:pt x="2295000" y="1710000"/>
                    </a:lnTo>
                    <a:lnTo>
                      <a:pt x="2295000" y="1996989"/>
                    </a:lnTo>
                    <a:cubicBezTo>
                      <a:pt x="2295000" y="2306085"/>
                      <a:pt x="2044429" y="2556656"/>
                      <a:pt x="1735333" y="2556656"/>
                    </a:cubicBezTo>
                    <a:lnTo>
                      <a:pt x="559667" y="2556656"/>
                    </a:lnTo>
                    <a:cubicBezTo>
                      <a:pt x="250571" y="2556656"/>
                      <a:pt x="0" y="2306085"/>
                      <a:pt x="0" y="1996989"/>
                    </a:cubicBezTo>
                    <a:lnTo>
                      <a:pt x="0" y="1710000"/>
                    </a:lnTo>
                    <a:lnTo>
                      <a:pt x="0" y="1631323"/>
                    </a:lnTo>
                    <a:lnTo>
                      <a:pt x="0" y="76500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Полилиния: фигура 12">
                <a:extLst>
                  <a:ext uri="{FF2B5EF4-FFF2-40B4-BE49-F238E27FC236}">
                    <a16:creationId xmlns:a16="http://schemas.microsoft.com/office/drawing/2014/main" xmlns="" id="{E23E0B46-5895-4E95-8007-FBA745E3933D}"/>
                  </a:ext>
                </a:extLst>
              </p:cNvPr>
              <p:cNvSpPr/>
              <p:nvPr/>
            </p:nvSpPr>
            <p:spPr>
              <a:xfrm rot="10800000">
                <a:off x="647486" y="1935831"/>
                <a:ext cx="2028514" cy="2257792"/>
              </a:xfrm>
              <a:custGeom>
                <a:avLst/>
                <a:gdLst>
                  <a:gd name="connsiteX0" fmla="*/ 1617970 w 2293451"/>
                  <a:gd name="connsiteY0" fmla="*/ 2350103 h 2552675"/>
                  <a:gd name="connsiteX1" fmla="*/ 2067410 w 2293451"/>
                  <a:gd name="connsiteY1" fmla="*/ 1900663 h 2552675"/>
                  <a:gd name="connsiteX2" fmla="*/ 2067410 w 2293451"/>
                  <a:gd name="connsiteY2" fmla="*/ 1670197 h 2552675"/>
                  <a:gd name="connsiteX3" fmla="*/ 2069039 w 2293451"/>
                  <a:gd name="connsiteY3" fmla="*/ 1670197 h 2552675"/>
                  <a:gd name="connsiteX4" fmla="*/ 2069039 w 2293451"/>
                  <a:gd name="connsiteY4" fmla="*/ 911316 h 2552675"/>
                  <a:gd name="connsiteX5" fmla="*/ 2067410 w 2293451"/>
                  <a:gd name="connsiteY5" fmla="*/ 911316 h 2552675"/>
                  <a:gd name="connsiteX6" fmla="*/ 1145912 w 2293451"/>
                  <a:gd name="connsiteY6" fmla="*/ 296983 h 2552675"/>
                  <a:gd name="connsiteX7" fmla="*/ 224413 w 2293451"/>
                  <a:gd name="connsiteY7" fmla="*/ 911316 h 2552675"/>
                  <a:gd name="connsiteX8" fmla="*/ 224413 w 2293451"/>
                  <a:gd name="connsiteY8" fmla="*/ 1607015 h 2552675"/>
                  <a:gd name="connsiteX9" fmla="*/ 224413 w 2293451"/>
                  <a:gd name="connsiteY9" fmla="*/ 1670197 h 2552675"/>
                  <a:gd name="connsiteX10" fmla="*/ 224413 w 2293451"/>
                  <a:gd name="connsiteY10" fmla="*/ 1900663 h 2552675"/>
                  <a:gd name="connsiteX11" fmla="*/ 673853 w 2293451"/>
                  <a:gd name="connsiteY11" fmla="*/ 2350103 h 2552675"/>
                  <a:gd name="connsiteX12" fmla="*/ 1732631 w 2293451"/>
                  <a:gd name="connsiteY12" fmla="*/ 2552675 h 2552675"/>
                  <a:gd name="connsiteX13" fmla="*/ 558795 w 2293451"/>
                  <a:gd name="connsiteY13" fmla="*/ 2552675 h 2552675"/>
                  <a:gd name="connsiteX14" fmla="*/ 0 w 2293451"/>
                  <a:gd name="connsiteY14" fmla="*/ 1993880 h 2552675"/>
                  <a:gd name="connsiteX15" fmla="*/ 0 w 2293451"/>
                  <a:gd name="connsiteY15" fmla="*/ 1707338 h 2552675"/>
                  <a:gd name="connsiteX16" fmla="*/ 0 w 2293451"/>
                  <a:gd name="connsiteY16" fmla="*/ 1628783 h 2552675"/>
                  <a:gd name="connsiteX17" fmla="*/ 0 w 2293451"/>
                  <a:gd name="connsiteY17" fmla="*/ 763809 h 2552675"/>
                  <a:gd name="connsiteX18" fmla="*/ 1145713 w 2293451"/>
                  <a:gd name="connsiteY18" fmla="*/ 0 h 2552675"/>
                  <a:gd name="connsiteX19" fmla="*/ 2291426 w 2293451"/>
                  <a:gd name="connsiteY19" fmla="*/ 763809 h 2552675"/>
                  <a:gd name="connsiteX20" fmla="*/ 2293451 w 2293451"/>
                  <a:gd name="connsiteY20" fmla="*/ 763809 h 2552675"/>
                  <a:gd name="connsiteX21" fmla="*/ 2293451 w 2293451"/>
                  <a:gd name="connsiteY21" fmla="*/ 1707338 h 2552675"/>
                  <a:gd name="connsiteX22" fmla="*/ 2291426 w 2293451"/>
                  <a:gd name="connsiteY22" fmla="*/ 1707338 h 2552675"/>
                  <a:gd name="connsiteX23" fmla="*/ 2291426 w 2293451"/>
                  <a:gd name="connsiteY23" fmla="*/ 1993880 h 2552675"/>
                  <a:gd name="connsiteX24" fmla="*/ 1732631 w 2293451"/>
                  <a:gd name="connsiteY24" fmla="*/ 2552675 h 2552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293451" h="2552675">
                    <a:moveTo>
                      <a:pt x="1617970" y="2350103"/>
                    </a:moveTo>
                    <a:cubicBezTo>
                      <a:pt x="1866189" y="2350103"/>
                      <a:pt x="2067410" y="2148882"/>
                      <a:pt x="2067410" y="1900663"/>
                    </a:cubicBezTo>
                    <a:lnTo>
                      <a:pt x="2067410" y="1670197"/>
                    </a:lnTo>
                    <a:lnTo>
                      <a:pt x="2069039" y="1670197"/>
                    </a:lnTo>
                    <a:lnTo>
                      <a:pt x="2069039" y="911316"/>
                    </a:lnTo>
                    <a:lnTo>
                      <a:pt x="2067410" y="911316"/>
                    </a:lnTo>
                    <a:lnTo>
                      <a:pt x="1145912" y="296983"/>
                    </a:lnTo>
                    <a:lnTo>
                      <a:pt x="224413" y="911316"/>
                    </a:lnTo>
                    <a:lnTo>
                      <a:pt x="224413" y="1607015"/>
                    </a:lnTo>
                    <a:lnTo>
                      <a:pt x="224413" y="1670197"/>
                    </a:lnTo>
                    <a:lnTo>
                      <a:pt x="224413" y="1900663"/>
                    </a:lnTo>
                    <a:cubicBezTo>
                      <a:pt x="224413" y="2148882"/>
                      <a:pt x="425634" y="2350103"/>
                      <a:pt x="673853" y="2350103"/>
                    </a:cubicBezTo>
                    <a:close/>
                    <a:moveTo>
                      <a:pt x="1732631" y="2552675"/>
                    </a:moveTo>
                    <a:lnTo>
                      <a:pt x="558795" y="2552675"/>
                    </a:lnTo>
                    <a:cubicBezTo>
                      <a:pt x="250181" y="2552675"/>
                      <a:pt x="0" y="2302494"/>
                      <a:pt x="0" y="1993880"/>
                    </a:cubicBezTo>
                    <a:lnTo>
                      <a:pt x="0" y="1707338"/>
                    </a:lnTo>
                    <a:lnTo>
                      <a:pt x="0" y="1628783"/>
                    </a:lnTo>
                    <a:lnTo>
                      <a:pt x="0" y="763809"/>
                    </a:lnTo>
                    <a:lnTo>
                      <a:pt x="1145713" y="0"/>
                    </a:lnTo>
                    <a:lnTo>
                      <a:pt x="2291426" y="763809"/>
                    </a:lnTo>
                    <a:lnTo>
                      <a:pt x="2293451" y="763809"/>
                    </a:lnTo>
                    <a:lnTo>
                      <a:pt x="2293451" y="1707338"/>
                    </a:lnTo>
                    <a:lnTo>
                      <a:pt x="2291426" y="1707338"/>
                    </a:lnTo>
                    <a:lnTo>
                      <a:pt x="2291426" y="1993880"/>
                    </a:lnTo>
                    <a:cubicBezTo>
                      <a:pt x="2291426" y="2302494"/>
                      <a:pt x="2041245" y="2552675"/>
                      <a:pt x="1732631" y="2552675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xmlns="" id="{CCE00811-C081-4C5B-B0A8-C421C5CA7E99}"/>
                </a:ext>
              </a:extLst>
            </p:cNvPr>
            <p:cNvSpPr/>
            <p:nvPr/>
          </p:nvSpPr>
          <p:spPr>
            <a:xfrm>
              <a:off x="892820" y="2782669"/>
              <a:ext cx="154078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</a:rPr>
                <a:t>Формирование экспериментальных групп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xmlns="" id="{F8DB4CD0-0B17-4996-A71F-351591DF9514}"/>
                </a:ext>
              </a:extLst>
            </p:cNvPr>
            <p:cNvSpPr/>
            <p:nvPr/>
          </p:nvSpPr>
          <p:spPr>
            <a:xfrm>
              <a:off x="911119" y="2444115"/>
              <a:ext cx="150124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ЭТАП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xmlns="" id="{A05E971A-5517-4876-9DD0-EF7A1DCE2CBB}"/>
                </a:ext>
              </a:extLst>
            </p:cNvPr>
            <p:cNvSpPr/>
            <p:nvPr/>
          </p:nvSpPr>
          <p:spPr>
            <a:xfrm>
              <a:off x="1379125" y="2171160"/>
              <a:ext cx="62187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B4EC9936-DB43-431D-9840-436370C55209}"/>
              </a:ext>
            </a:extLst>
          </p:cNvPr>
          <p:cNvGrpSpPr/>
          <p:nvPr/>
        </p:nvGrpSpPr>
        <p:grpSpPr>
          <a:xfrm>
            <a:off x="5306377" y="1564140"/>
            <a:ext cx="2028514" cy="2257792"/>
            <a:chOff x="647486" y="1935831"/>
            <a:chExt cx="2028514" cy="2257792"/>
          </a:xfrm>
        </p:grpSpPr>
        <p:grpSp>
          <p:nvGrpSpPr>
            <p:cNvPr id="27" name="Группа 26">
              <a:extLst>
                <a:ext uri="{FF2B5EF4-FFF2-40B4-BE49-F238E27FC236}">
                  <a16:creationId xmlns:a16="http://schemas.microsoft.com/office/drawing/2014/main" xmlns="" id="{5F86F7B3-E8C1-47FA-A3BA-417C99673A40}"/>
                </a:ext>
              </a:extLst>
            </p:cNvPr>
            <p:cNvGrpSpPr/>
            <p:nvPr/>
          </p:nvGrpSpPr>
          <p:grpSpPr>
            <a:xfrm>
              <a:off x="647486" y="1935831"/>
              <a:ext cx="2028514" cy="2257792"/>
              <a:chOff x="647486" y="1935831"/>
              <a:chExt cx="2028514" cy="2257792"/>
            </a:xfrm>
          </p:grpSpPr>
          <p:sp>
            <p:nvSpPr>
              <p:cNvPr id="31" name="Полилиния: фигура 30">
                <a:extLst>
                  <a:ext uri="{FF2B5EF4-FFF2-40B4-BE49-F238E27FC236}">
                    <a16:creationId xmlns:a16="http://schemas.microsoft.com/office/drawing/2014/main" xmlns="" id="{6D3E18A7-91C3-4306-A792-22F7AA19622A}"/>
                  </a:ext>
                </a:extLst>
              </p:cNvPr>
              <p:cNvSpPr/>
              <p:nvPr/>
            </p:nvSpPr>
            <p:spPr>
              <a:xfrm rot="10800000">
                <a:off x="911120" y="2168303"/>
                <a:ext cx="1501246" cy="1670928"/>
              </a:xfrm>
              <a:custGeom>
                <a:avLst/>
                <a:gdLst>
                  <a:gd name="connsiteX0" fmla="*/ 1147500 w 2297028"/>
                  <a:gd name="connsiteY0" fmla="*/ 0 h 2556656"/>
                  <a:gd name="connsiteX1" fmla="*/ 2295000 w 2297028"/>
                  <a:gd name="connsiteY1" fmla="*/ 765000 h 2556656"/>
                  <a:gd name="connsiteX2" fmla="*/ 2297028 w 2297028"/>
                  <a:gd name="connsiteY2" fmla="*/ 765000 h 2556656"/>
                  <a:gd name="connsiteX3" fmla="*/ 2297028 w 2297028"/>
                  <a:gd name="connsiteY3" fmla="*/ 1710000 h 2556656"/>
                  <a:gd name="connsiteX4" fmla="*/ 2295000 w 2297028"/>
                  <a:gd name="connsiteY4" fmla="*/ 1710000 h 2556656"/>
                  <a:gd name="connsiteX5" fmla="*/ 2295000 w 2297028"/>
                  <a:gd name="connsiteY5" fmla="*/ 1996989 h 2556656"/>
                  <a:gd name="connsiteX6" fmla="*/ 1735333 w 2297028"/>
                  <a:gd name="connsiteY6" fmla="*/ 2556656 h 2556656"/>
                  <a:gd name="connsiteX7" fmla="*/ 559667 w 2297028"/>
                  <a:gd name="connsiteY7" fmla="*/ 2556656 h 2556656"/>
                  <a:gd name="connsiteX8" fmla="*/ 0 w 2297028"/>
                  <a:gd name="connsiteY8" fmla="*/ 1996989 h 2556656"/>
                  <a:gd name="connsiteX9" fmla="*/ 0 w 2297028"/>
                  <a:gd name="connsiteY9" fmla="*/ 1710000 h 2556656"/>
                  <a:gd name="connsiteX10" fmla="*/ 0 w 2297028"/>
                  <a:gd name="connsiteY10" fmla="*/ 1631323 h 2556656"/>
                  <a:gd name="connsiteX11" fmla="*/ 0 w 2297028"/>
                  <a:gd name="connsiteY11" fmla="*/ 765000 h 2556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97028" h="2556656">
                    <a:moveTo>
                      <a:pt x="1147500" y="0"/>
                    </a:moveTo>
                    <a:lnTo>
                      <a:pt x="2295000" y="765000"/>
                    </a:lnTo>
                    <a:lnTo>
                      <a:pt x="2297028" y="765000"/>
                    </a:lnTo>
                    <a:lnTo>
                      <a:pt x="2297028" y="1710000"/>
                    </a:lnTo>
                    <a:lnTo>
                      <a:pt x="2295000" y="1710000"/>
                    </a:lnTo>
                    <a:lnTo>
                      <a:pt x="2295000" y="1996989"/>
                    </a:lnTo>
                    <a:cubicBezTo>
                      <a:pt x="2295000" y="2306085"/>
                      <a:pt x="2044429" y="2556656"/>
                      <a:pt x="1735333" y="2556656"/>
                    </a:cubicBezTo>
                    <a:lnTo>
                      <a:pt x="559667" y="2556656"/>
                    </a:lnTo>
                    <a:cubicBezTo>
                      <a:pt x="250571" y="2556656"/>
                      <a:pt x="0" y="2306085"/>
                      <a:pt x="0" y="1996989"/>
                    </a:cubicBezTo>
                    <a:lnTo>
                      <a:pt x="0" y="1710000"/>
                    </a:lnTo>
                    <a:lnTo>
                      <a:pt x="0" y="1631323"/>
                    </a:lnTo>
                    <a:lnTo>
                      <a:pt x="0" y="765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:a16="http://schemas.microsoft.com/office/drawing/2014/main" xmlns="" id="{02CBED39-11C0-4A35-B772-A27A59D2FA22}"/>
                  </a:ext>
                </a:extLst>
              </p:cNvPr>
              <p:cNvSpPr/>
              <p:nvPr/>
            </p:nvSpPr>
            <p:spPr>
              <a:xfrm rot="10800000">
                <a:off x="647486" y="1935831"/>
                <a:ext cx="2028514" cy="2257792"/>
              </a:xfrm>
              <a:custGeom>
                <a:avLst/>
                <a:gdLst>
                  <a:gd name="connsiteX0" fmla="*/ 1617970 w 2293451"/>
                  <a:gd name="connsiteY0" fmla="*/ 2350103 h 2552675"/>
                  <a:gd name="connsiteX1" fmla="*/ 2067410 w 2293451"/>
                  <a:gd name="connsiteY1" fmla="*/ 1900663 h 2552675"/>
                  <a:gd name="connsiteX2" fmla="*/ 2067410 w 2293451"/>
                  <a:gd name="connsiteY2" fmla="*/ 1670197 h 2552675"/>
                  <a:gd name="connsiteX3" fmla="*/ 2069039 w 2293451"/>
                  <a:gd name="connsiteY3" fmla="*/ 1670197 h 2552675"/>
                  <a:gd name="connsiteX4" fmla="*/ 2069039 w 2293451"/>
                  <a:gd name="connsiteY4" fmla="*/ 911316 h 2552675"/>
                  <a:gd name="connsiteX5" fmla="*/ 2067410 w 2293451"/>
                  <a:gd name="connsiteY5" fmla="*/ 911316 h 2552675"/>
                  <a:gd name="connsiteX6" fmla="*/ 1145912 w 2293451"/>
                  <a:gd name="connsiteY6" fmla="*/ 296983 h 2552675"/>
                  <a:gd name="connsiteX7" fmla="*/ 224413 w 2293451"/>
                  <a:gd name="connsiteY7" fmla="*/ 911316 h 2552675"/>
                  <a:gd name="connsiteX8" fmla="*/ 224413 w 2293451"/>
                  <a:gd name="connsiteY8" fmla="*/ 1607015 h 2552675"/>
                  <a:gd name="connsiteX9" fmla="*/ 224413 w 2293451"/>
                  <a:gd name="connsiteY9" fmla="*/ 1670197 h 2552675"/>
                  <a:gd name="connsiteX10" fmla="*/ 224413 w 2293451"/>
                  <a:gd name="connsiteY10" fmla="*/ 1900663 h 2552675"/>
                  <a:gd name="connsiteX11" fmla="*/ 673853 w 2293451"/>
                  <a:gd name="connsiteY11" fmla="*/ 2350103 h 2552675"/>
                  <a:gd name="connsiteX12" fmla="*/ 1732631 w 2293451"/>
                  <a:gd name="connsiteY12" fmla="*/ 2552675 h 2552675"/>
                  <a:gd name="connsiteX13" fmla="*/ 558795 w 2293451"/>
                  <a:gd name="connsiteY13" fmla="*/ 2552675 h 2552675"/>
                  <a:gd name="connsiteX14" fmla="*/ 0 w 2293451"/>
                  <a:gd name="connsiteY14" fmla="*/ 1993880 h 2552675"/>
                  <a:gd name="connsiteX15" fmla="*/ 0 w 2293451"/>
                  <a:gd name="connsiteY15" fmla="*/ 1707338 h 2552675"/>
                  <a:gd name="connsiteX16" fmla="*/ 0 w 2293451"/>
                  <a:gd name="connsiteY16" fmla="*/ 1628783 h 2552675"/>
                  <a:gd name="connsiteX17" fmla="*/ 0 w 2293451"/>
                  <a:gd name="connsiteY17" fmla="*/ 763809 h 2552675"/>
                  <a:gd name="connsiteX18" fmla="*/ 1145713 w 2293451"/>
                  <a:gd name="connsiteY18" fmla="*/ 0 h 2552675"/>
                  <a:gd name="connsiteX19" fmla="*/ 2291426 w 2293451"/>
                  <a:gd name="connsiteY19" fmla="*/ 763809 h 2552675"/>
                  <a:gd name="connsiteX20" fmla="*/ 2293451 w 2293451"/>
                  <a:gd name="connsiteY20" fmla="*/ 763809 h 2552675"/>
                  <a:gd name="connsiteX21" fmla="*/ 2293451 w 2293451"/>
                  <a:gd name="connsiteY21" fmla="*/ 1707338 h 2552675"/>
                  <a:gd name="connsiteX22" fmla="*/ 2291426 w 2293451"/>
                  <a:gd name="connsiteY22" fmla="*/ 1707338 h 2552675"/>
                  <a:gd name="connsiteX23" fmla="*/ 2291426 w 2293451"/>
                  <a:gd name="connsiteY23" fmla="*/ 1993880 h 2552675"/>
                  <a:gd name="connsiteX24" fmla="*/ 1732631 w 2293451"/>
                  <a:gd name="connsiteY24" fmla="*/ 2552675 h 2552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293451" h="2552675">
                    <a:moveTo>
                      <a:pt x="1617970" y="2350103"/>
                    </a:moveTo>
                    <a:cubicBezTo>
                      <a:pt x="1866189" y="2350103"/>
                      <a:pt x="2067410" y="2148882"/>
                      <a:pt x="2067410" y="1900663"/>
                    </a:cubicBezTo>
                    <a:lnTo>
                      <a:pt x="2067410" y="1670197"/>
                    </a:lnTo>
                    <a:lnTo>
                      <a:pt x="2069039" y="1670197"/>
                    </a:lnTo>
                    <a:lnTo>
                      <a:pt x="2069039" y="911316"/>
                    </a:lnTo>
                    <a:lnTo>
                      <a:pt x="2067410" y="911316"/>
                    </a:lnTo>
                    <a:lnTo>
                      <a:pt x="1145912" y="296983"/>
                    </a:lnTo>
                    <a:lnTo>
                      <a:pt x="224413" y="911316"/>
                    </a:lnTo>
                    <a:lnTo>
                      <a:pt x="224413" y="1607015"/>
                    </a:lnTo>
                    <a:lnTo>
                      <a:pt x="224413" y="1670197"/>
                    </a:lnTo>
                    <a:lnTo>
                      <a:pt x="224413" y="1900663"/>
                    </a:lnTo>
                    <a:cubicBezTo>
                      <a:pt x="224413" y="2148882"/>
                      <a:pt x="425634" y="2350103"/>
                      <a:pt x="673853" y="2350103"/>
                    </a:cubicBezTo>
                    <a:close/>
                    <a:moveTo>
                      <a:pt x="1732631" y="2552675"/>
                    </a:moveTo>
                    <a:lnTo>
                      <a:pt x="558795" y="2552675"/>
                    </a:lnTo>
                    <a:cubicBezTo>
                      <a:pt x="250181" y="2552675"/>
                      <a:pt x="0" y="2302494"/>
                      <a:pt x="0" y="1993880"/>
                    </a:cubicBezTo>
                    <a:lnTo>
                      <a:pt x="0" y="1707338"/>
                    </a:lnTo>
                    <a:lnTo>
                      <a:pt x="0" y="1628783"/>
                    </a:lnTo>
                    <a:lnTo>
                      <a:pt x="0" y="763809"/>
                    </a:lnTo>
                    <a:lnTo>
                      <a:pt x="1145713" y="0"/>
                    </a:lnTo>
                    <a:lnTo>
                      <a:pt x="2291426" y="763809"/>
                    </a:lnTo>
                    <a:lnTo>
                      <a:pt x="2293451" y="763809"/>
                    </a:lnTo>
                    <a:lnTo>
                      <a:pt x="2293451" y="1707338"/>
                    </a:lnTo>
                    <a:lnTo>
                      <a:pt x="2291426" y="1707338"/>
                    </a:lnTo>
                    <a:lnTo>
                      <a:pt x="2291426" y="1993880"/>
                    </a:lnTo>
                    <a:cubicBezTo>
                      <a:pt x="2291426" y="2302494"/>
                      <a:pt x="2041245" y="2552675"/>
                      <a:pt x="1732631" y="2552675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xmlns="" id="{DA100FE2-7067-44EF-8097-6DBBEF6FDCEB}"/>
                </a:ext>
              </a:extLst>
            </p:cNvPr>
            <p:cNvSpPr/>
            <p:nvPr/>
          </p:nvSpPr>
          <p:spPr>
            <a:xfrm>
              <a:off x="892820" y="2782669"/>
              <a:ext cx="154078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</a:rPr>
                <a:t>Организация и проведение КПК для тренеров и методистов  </a:t>
              </a:r>
            </a:p>
            <a:p>
              <a:pPr algn="ctr"/>
              <a:r>
                <a:rPr lang="ru-RU" sz="1200" dirty="0">
                  <a:solidFill>
                    <a:schemeClr val="bg1"/>
                  </a:solidFill>
                </a:rPr>
                <a:t>(72 ч.)</a:t>
              </a:r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xmlns="" id="{15F4D328-8A43-49BC-85D6-37F401D938E7}"/>
                </a:ext>
              </a:extLst>
            </p:cNvPr>
            <p:cNvSpPr/>
            <p:nvPr/>
          </p:nvSpPr>
          <p:spPr>
            <a:xfrm>
              <a:off x="911119" y="2444115"/>
              <a:ext cx="150124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ЭТАП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xmlns="" id="{A2AC063C-2B9B-4D24-8C73-C545BBEC8E43}"/>
                </a:ext>
              </a:extLst>
            </p:cNvPr>
            <p:cNvSpPr/>
            <p:nvPr/>
          </p:nvSpPr>
          <p:spPr>
            <a:xfrm>
              <a:off x="1379125" y="2171160"/>
              <a:ext cx="62187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xmlns="" id="{069BC203-EA94-4C35-A769-D73CD8625B17}"/>
              </a:ext>
            </a:extLst>
          </p:cNvPr>
          <p:cNvGrpSpPr/>
          <p:nvPr/>
        </p:nvGrpSpPr>
        <p:grpSpPr>
          <a:xfrm>
            <a:off x="9846775" y="1605375"/>
            <a:ext cx="2028514" cy="2257792"/>
            <a:chOff x="647486" y="1935831"/>
            <a:chExt cx="2028514" cy="2257792"/>
          </a:xfrm>
        </p:grpSpPr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745918EA-2FA8-4213-8977-0821E38923BE}"/>
                </a:ext>
              </a:extLst>
            </p:cNvPr>
            <p:cNvGrpSpPr/>
            <p:nvPr/>
          </p:nvGrpSpPr>
          <p:grpSpPr>
            <a:xfrm>
              <a:off x="647486" y="1935831"/>
              <a:ext cx="2028514" cy="2257792"/>
              <a:chOff x="647486" y="1935831"/>
              <a:chExt cx="2028514" cy="2257792"/>
            </a:xfrm>
          </p:grpSpPr>
          <p:sp>
            <p:nvSpPr>
              <p:cNvPr id="38" name="Полилиния: фигура 37">
                <a:extLst>
                  <a:ext uri="{FF2B5EF4-FFF2-40B4-BE49-F238E27FC236}">
                    <a16:creationId xmlns:a16="http://schemas.microsoft.com/office/drawing/2014/main" xmlns="" id="{F845D923-DC8E-43B5-BE07-44B5F5F42DEB}"/>
                  </a:ext>
                </a:extLst>
              </p:cNvPr>
              <p:cNvSpPr/>
              <p:nvPr/>
            </p:nvSpPr>
            <p:spPr>
              <a:xfrm rot="10800000">
                <a:off x="911120" y="2168303"/>
                <a:ext cx="1501246" cy="1670928"/>
              </a:xfrm>
              <a:custGeom>
                <a:avLst/>
                <a:gdLst>
                  <a:gd name="connsiteX0" fmla="*/ 1147500 w 2297028"/>
                  <a:gd name="connsiteY0" fmla="*/ 0 h 2556656"/>
                  <a:gd name="connsiteX1" fmla="*/ 2295000 w 2297028"/>
                  <a:gd name="connsiteY1" fmla="*/ 765000 h 2556656"/>
                  <a:gd name="connsiteX2" fmla="*/ 2297028 w 2297028"/>
                  <a:gd name="connsiteY2" fmla="*/ 765000 h 2556656"/>
                  <a:gd name="connsiteX3" fmla="*/ 2297028 w 2297028"/>
                  <a:gd name="connsiteY3" fmla="*/ 1710000 h 2556656"/>
                  <a:gd name="connsiteX4" fmla="*/ 2295000 w 2297028"/>
                  <a:gd name="connsiteY4" fmla="*/ 1710000 h 2556656"/>
                  <a:gd name="connsiteX5" fmla="*/ 2295000 w 2297028"/>
                  <a:gd name="connsiteY5" fmla="*/ 1996989 h 2556656"/>
                  <a:gd name="connsiteX6" fmla="*/ 1735333 w 2297028"/>
                  <a:gd name="connsiteY6" fmla="*/ 2556656 h 2556656"/>
                  <a:gd name="connsiteX7" fmla="*/ 559667 w 2297028"/>
                  <a:gd name="connsiteY7" fmla="*/ 2556656 h 2556656"/>
                  <a:gd name="connsiteX8" fmla="*/ 0 w 2297028"/>
                  <a:gd name="connsiteY8" fmla="*/ 1996989 h 2556656"/>
                  <a:gd name="connsiteX9" fmla="*/ 0 w 2297028"/>
                  <a:gd name="connsiteY9" fmla="*/ 1710000 h 2556656"/>
                  <a:gd name="connsiteX10" fmla="*/ 0 w 2297028"/>
                  <a:gd name="connsiteY10" fmla="*/ 1631323 h 2556656"/>
                  <a:gd name="connsiteX11" fmla="*/ 0 w 2297028"/>
                  <a:gd name="connsiteY11" fmla="*/ 765000 h 2556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97028" h="2556656">
                    <a:moveTo>
                      <a:pt x="1147500" y="0"/>
                    </a:moveTo>
                    <a:lnTo>
                      <a:pt x="2295000" y="765000"/>
                    </a:lnTo>
                    <a:lnTo>
                      <a:pt x="2297028" y="765000"/>
                    </a:lnTo>
                    <a:lnTo>
                      <a:pt x="2297028" y="1710000"/>
                    </a:lnTo>
                    <a:lnTo>
                      <a:pt x="2295000" y="1710000"/>
                    </a:lnTo>
                    <a:lnTo>
                      <a:pt x="2295000" y="1996989"/>
                    </a:lnTo>
                    <a:cubicBezTo>
                      <a:pt x="2295000" y="2306085"/>
                      <a:pt x="2044429" y="2556656"/>
                      <a:pt x="1735333" y="2556656"/>
                    </a:cubicBezTo>
                    <a:lnTo>
                      <a:pt x="559667" y="2556656"/>
                    </a:lnTo>
                    <a:cubicBezTo>
                      <a:pt x="250571" y="2556656"/>
                      <a:pt x="0" y="2306085"/>
                      <a:pt x="0" y="1996989"/>
                    </a:cubicBezTo>
                    <a:lnTo>
                      <a:pt x="0" y="1710000"/>
                    </a:lnTo>
                    <a:lnTo>
                      <a:pt x="0" y="1631323"/>
                    </a:lnTo>
                    <a:lnTo>
                      <a:pt x="0" y="76500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Полилиния: фигура 38">
                <a:extLst>
                  <a:ext uri="{FF2B5EF4-FFF2-40B4-BE49-F238E27FC236}">
                    <a16:creationId xmlns:a16="http://schemas.microsoft.com/office/drawing/2014/main" xmlns="" id="{B12B4D36-9FB4-47AB-8A6B-3531BE5BA4A3}"/>
                  </a:ext>
                </a:extLst>
              </p:cNvPr>
              <p:cNvSpPr/>
              <p:nvPr/>
            </p:nvSpPr>
            <p:spPr>
              <a:xfrm rot="10800000">
                <a:off x="647486" y="1935831"/>
                <a:ext cx="2028514" cy="2257792"/>
              </a:xfrm>
              <a:custGeom>
                <a:avLst/>
                <a:gdLst>
                  <a:gd name="connsiteX0" fmla="*/ 1617970 w 2293451"/>
                  <a:gd name="connsiteY0" fmla="*/ 2350103 h 2552675"/>
                  <a:gd name="connsiteX1" fmla="*/ 2067410 w 2293451"/>
                  <a:gd name="connsiteY1" fmla="*/ 1900663 h 2552675"/>
                  <a:gd name="connsiteX2" fmla="*/ 2067410 w 2293451"/>
                  <a:gd name="connsiteY2" fmla="*/ 1670197 h 2552675"/>
                  <a:gd name="connsiteX3" fmla="*/ 2069039 w 2293451"/>
                  <a:gd name="connsiteY3" fmla="*/ 1670197 h 2552675"/>
                  <a:gd name="connsiteX4" fmla="*/ 2069039 w 2293451"/>
                  <a:gd name="connsiteY4" fmla="*/ 911316 h 2552675"/>
                  <a:gd name="connsiteX5" fmla="*/ 2067410 w 2293451"/>
                  <a:gd name="connsiteY5" fmla="*/ 911316 h 2552675"/>
                  <a:gd name="connsiteX6" fmla="*/ 1145912 w 2293451"/>
                  <a:gd name="connsiteY6" fmla="*/ 296983 h 2552675"/>
                  <a:gd name="connsiteX7" fmla="*/ 224413 w 2293451"/>
                  <a:gd name="connsiteY7" fmla="*/ 911316 h 2552675"/>
                  <a:gd name="connsiteX8" fmla="*/ 224413 w 2293451"/>
                  <a:gd name="connsiteY8" fmla="*/ 1607015 h 2552675"/>
                  <a:gd name="connsiteX9" fmla="*/ 224413 w 2293451"/>
                  <a:gd name="connsiteY9" fmla="*/ 1670197 h 2552675"/>
                  <a:gd name="connsiteX10" fmla="*/ 224413 w 2293451"/>
                  <a:gd name="connsiteY10" fmla="*/ 1900663 h 2552675"/>
                  <a:gd name="connsiteX11" fmla="*/ 673853 w 2293451"/>
                  <a:gd name="connsiteY11" fmla="*/ 2350103 h 2552675"/>
                  <a:gd name="connsiteX12" fmla="*/ 1732631 w 2293451"/>
                  <a:gd name="connsiteY12" fmla="*/ 2552675 h 2552675"/>
                  <a:gd name="connsiteX13" fmla="*/ 558795 w 2293451"/>
                  <a:gd name="connsiteY13" fmla="*/ 2552675 h 2552675"/>
                  <a:gd name="connsiteX14" fmla="*/ 0 w 2293451"/>
                  <a:gd name="connsiteY14" fmla="*/ 1993880 h 2552675"/>
                  <a:gd name="connsiteX15" fmla="*/ 0 w 2293451"/>
                  <a:gd name="connsiteY15" fmla="*/ 1707338 h 2552675"/>
                  <a:gd name="connsiteX16" fmla="*/ 0 w 2293451"/>
                  <a:gd name="connsiteY16" fmla="*/ 1628783 h 2552675"/>
                  <a:gd name="connsiteX17" fmla="*/ 0 w 2293451"/>
                  <a:gd name="connsiteY17" fmla="*/ 763809 h 2552675"/>
                  <a:gd name="connsiteX18" fmla="*/ 1145713 w 2293451"/>
                  <a:gd name="connsiteY18" fmla="*/ 0 h 2552675"/>
                  <a:gd name="connsiteX19" fmla="*/ 2291426 w 2293451"/>
                  <a:gd name="connsiteY19" fmla="*/ 763809 h 2552675"/>
                  <a:gd name="connsiteX20" fmla="*/ 2293451 w 2293451"/>
                  <a:gd name="connsiteY20" fmla="*/ 763809 h 2552675"/>
                  <a:gd name="connsiteX21" fmla="*/ 2293451 w 2293451"/>
                  <a:gd name="connsiteY21" fmla="*/ 1707338 h 2552675"/>
                  <a:gd name="connsiteX22" fmla="*/ 2291426 w 2293451"/>
                  <a:gd name="connsiteY22" fmla="*/ 1707338 h 2552675"/>
                  <a:gd name="connsiteX23" fmla="*/ 2291426 w 2293451"/>
                  <a:gd name="connsiteY23" fmla="*/ 1993880 h 2552675"/>
                  <a:gd name="connsiteX24" fmla="*/ 1732631 w 2293451"/>
                  <a:gd name="connsiteY24" fmla="*/ 2552675 h 2552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293451" h="2552675">
                    <a:moveTo>
                      <a:pt x="1617970" y="2350103"/>
                    </a:moveTo>
                    <a:cubicBezTo>
                      <a:pt x="1866189" y="2350103"/>
                      <a:pt x="2067410" y="2148882"/>
                      <a:pt x="2067410" y="1900663"/>
                    </a:cubicBezTo>
                    <a:lnTo>
                      <a:pt x="2067410" y="1670197"/>
                    </a:lnTo>
                    <a:lnTo>
                      <a:pt x="2069039" y="1670197"/>
                    </a:lnTo>
                    <a:lnTo>
                      <a:pt x="2069039" y="911316"/>
                    </a:lnTo>
                    <a:lnTo>
                      <a:pt x="2067410" y="911316"/>
                    </a:lnTo>
                    <a:lnTo>
                      <a:pt x="1145912" y="296983"/>
                    </a:lnTo>
                    <a:lnTo>
                      <a:pt x="224413" y="911316"/>
                    </a:lnTo>
                    <a:lnTo>
                      <a:pt x="224413" y="1607015"/>
                    </a:lnTo>
                    <a:lnTo>
                      <a:pt x="224413" y="1670197"/>
                    </a:lnTo>
                    <a:lnTo>
                      <a:pt x="224413" y="1900663"/>
                    </a:lnTo>
                    <a:cubicBezTo>
                      <a:pt x="224413" y="2148882"/>
                      <a:pt x="425634" y="2350103"/>
                      <a:pt x="673853" y="2350103"/>
                    </a:cubicBezTo>
                    <a:close/>
                    <a:moveTo>
                      <a:pt x="1732631" y="2552675"/>
                    </a:moveTo>
                    <a:lnTo>
                      <a:pt x="558795" y="2552675"/>
                    </a:lnTo>
                    <a:cubicBezTo>
                      <a:pt x="250181" y="2552675"/>
                      <a:pt x="0" y="2302494"/>
                      <a:pt x="0" y="1993880"/>
                    </a:cubicBezTo>
                    <a:lnTo>
                      <a:pt x="0" y="1707338"/>
                    </a:lnTo>
                    <a:lnTo>
                      <a:pt x="0" y="1628783"/>
                    </a:lnTo>
                    <a:lnTo>
                      <a:pt x="0" y="763809"/>
                    </a:lnTo>
                    <a:lnTo>
                      <a:pt x="1145713" y="0"/>
                    </a:lnTo>
                    <a:lnTo>
                      <a:pt x="2291426" y="763809"/>
                    </a:lnTo>
                    <a:lnTo>
                      <a:pt x="2293451" y="763809"/>
                    </a:lnTo>
                    <a:lnTo>
                      <a:pt x="2293451" y="1707338"/>
                    </a:lnTo>
                    <a:lnTo>
                      <a:pt x="2291426" y="1707338"/>
                    </a:lnTo>
                    <a:lnTo>
                      <a:pt x="2291426" y="1993880"/>
                    </a:lnTo>
                    <a:cubicBezTo>
                      <a:pt x="2291426" y="2302494"/>
                      <a:pt x="2041245" y="2552675"/>
                      <a:pt x="1732631" y="2552675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ru-RU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xmlns="" id="{3524FBD5-D7B0-41BB-BB28-D1E48C574371}"/>
                </a:ext>
              </a:extLst>
            </p:cNvPr>
            <p:cNvSpPr/>
            <p:nvPr/>
          </p:nvSpPr>
          <p:spPr>
            <a:xfrm>
              <a:off x="871579" y="2613392"/>
              <a:ext cx="154078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dirty="0">
                  <a:solidFill>
                    <a:schemeClr val="bg1"/>
                  </a:solidFill>
                </a:rPr>
                <a:t>Организация и проведение круглых столов, анализ тренировочного процесса</a:t>
              </a:r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xmlns="" id="{DB24A515-7515-47A2-82C9-503734B4707C}"/>
                </a:ext>
              </a:extLst>
            </p:cNvPr>
            <p:cNvSpPr/>
            <p:nvPr/>
          </p:nvSpPr>
          <p:spPr>
            <a:xfrm>
              <a:off x="920570" y="2352754"/>
              <a:ext cx="150124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ЭТАП</a:t>
              </a:r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xmlns="" id="{E90CF11B-9E5B-445A-A5C5-F52B9599A18B}"/>
                </a:ext>
              </a:extLst>
            </p:cNvPr>
            <p:cNvSpPr/>
            <p:nvPr/>
          </p:nvSpPr>
          <p:spPr>
            <a:xfrm>
              <a:off x="1360255" y="2132625"/>
              <a:ext cx="62187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xmlns="" id="{0FEC32D8-785B-4346-86C7-15D3919C82EF}"/>
              </a:ext>
            </a:extLst>
          </p:cNvPr>
          <p:cNvGrpSpPr/>
          <p:nvPr/>
        </p:nvGrpSpPr>
        <p:grpSpPr>
          <a:xfrm rot="10800000">
            <a:off x="3022215" y="4338833"/>
            <a:ext cx="2028514" cy="2257792"/>
            <a:chOff x="647486" y="1935831"/>
            <a:chExt cx="2028514" cy="2257792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xmlns="" id="{8B0FCD6F-6AD2-491A-B339-EB18C832A60F}"/>
                </a:ext>
              </a:extLst>
            </p:cNvPr>
            <p:cNvSpPr/>
            <p:nvPr/>
          </p:nvSpPr>
          <p:spPr>
            <a:xfrm rot="10800000">
              <a:off x="911120" y="2198128"/>
              <a:ext cx="1501246" cy="1670928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:a16="http://schemas.microsoft.com/office/drawing/2014/main" xmlns="" id="{2082B3F0-99DE-44C4-9A37-D4AB91A3D640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4CDF3AD2-F7D2-45FB-BA3A-5EEA76A1E1F8}"/>
              </a:ext>
            </a:extLst>
          </p:cNvPr>
          <p:cNvSpPr/>
          <p:nvPr/>
        </p:nvSpPr>
        <p:spPr>
          <a:xfrm>
            <a:off x="3707333" y="4781417"/>
            <a:ext cx="621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B07941D4-FA0B-41BC-9E37-A111A649C04B}"/>
              </a:ext>
            </a:extLst>
          </p:cNvPr>
          <p:cNvSpPr/>
          <p:nvPr/>
        </p:nvSpPr>
        <p:spPr>
          <a:xfrm>
            <a:off x="3303516" y="5058818"/>
            <a:ext cx="15012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ЭТАП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D7403B54-B970-4663-9A8B-9F0ECDFB8A89}"/>
              </a:ext>
            </a:extLst>
          </p:cNvPr>
          <p:cNvSpPr/>
          <p:nvPr/>
        </p:nvSpPr>
        <p:spPr>
          <a:xfrm>
            <a:off x="3247667" y="5369164"/>
            <a:ext cx="1540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chemeClr val="bg1"/>
                </a:solidFill>
              </a:rPr>
              <a:t>Разработка мероприятий в рамках НМО</a:t>
            </a:r>
          </a:p>
        </p:txBody>
      </p: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xmlns="" id="{F5171366-F7A3-408C-B919-E4CC238D8A65}"/>
              </a:ext>
            </a:extLst>
          </p:cNvPr>
          <p:cNvGrpSpPr/>
          <p:nvPr/>
        </p:nvGrpSpPr>
        <p:grpSpPr>
          <a:xfrm rot="10800000">
            <a:off x="7600770" y="4268476"/>
            <a:ext cx="2028514" cy="2257792"/>
            <a:chOff x="647486" y="1935831"/>
            <a:chExt cx="2028514" cy="2257792"/>
          </a:xfrm>
        </p:grpSpPr>
        <p:sp>
          <p:nvSpPr>
            <p:cNvPr id="55" name="Полилиния: фигура 54">
              <a:extLst>
                <a:ext uri="{FF2B5EF4-FFF2-40B4-BE49-F238E27FC236}">
                  <a16:creationId xmlns:a16="http://schemas.microsoft.com/office/drawing/2014/main" xmlns="" id="{EB6AB2CC-F9F8-4418-A43C-0A71DC42CE7D}"/>
                </a:ext>
              </a:extLst>
            </p:cNvPr>
            <p:cNvSpPr/>
            <p:nvPr/>
          </p:nvSpPr>
          <p:spPr>
            <a:xfrm rot="10800000">
              <a:off x="911120" y="2168303"/>
              <a:ext cx="1501246" cy="1670928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56" name="Полилиния: фигура 55">
              <a:extLst>
                <a:ext uri="{FF2B5EF4-FFF2-40B4-BE49-F238E27FC236}">
                  <a16:creationId xmlns:a16="http://schemas.microsoft.com/office/drawing/2014/main" xmlns="" id="{573B326A-C4BD-4821-A85A-EF351C17EE66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EE478A2E-2B6D-4E5E-8D9F-7336AAD6FBC8}"/>
              </a:ext>
            </a:extLst>
          </p:cNvPr>
          <p:cNvSpPr/>
          <p:nvPr/>
        </p:nvSpPr>
        <p:spPr>
          <a:xfrm>
            <a:off x="8284319" y="4872837"/>
            <a:ext cx="621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2708400E-8141-4FFC-9FB1-3BE92780E255}"/>
              </a:ext>
            </a:extLst>
          </p:cNvPr>
          <p:cNvSpPr/>
          <p:nvPr/>
        </p:nvSpPr>
        <p:spPr>
          <a:xfrm>
            <a:off x="7848092" y="5132830"/>
            <a:ext cx="15012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ЭТАП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08BBA584-14EA-4644-9E0C-CD0D9BCE28E5}"/>
              </a:ext>
            </a:extLst>
          </p:cNvPr>
          <p:cNvSpPr/>
          <p:nvPr/>
        </p:nvSpPr>
        <p:spPr>
          <a:xfrm>
            <a:off x="7864404" y="5467729"/>
            <a:ext cx="1540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chemeClr val="bg1"/>
                </a:solidFill>
              </a:rPr>
              <a:t>Организация и проведение этапного контроля</a:t>
            </a:r>
          </a:p>
        </p:txBody>
      </p:sp>
      <p:sp>
        <p:nvSpPr>
          <p:cNvPr id="61" name="Прямоугольник: скругленные углы 60">
            <a:extLst>
              <a:ext uri="{FF2B5EF4-FFF2-40B4-BE49-F238E27FC236}">
                <a16:creationId xmlns:a16="http://schemas.microsoft.com/office/drawing/2014/main" xmlns="" id="{30EA38E5-93A7-4C29-BCD7-4AC17D90E460}"/>
              </a:ext>
            </a:extLst>
          </p:cNvPr>
          <p:cNvSpPr/>
          <p:nvPr/>
        </p:nvSpPr>
        <p:spPr>
          <a:xfrm>
            <a:off x="519028" y="4010529"/>
            <a:ext cx="2028514" cy="115842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: скругленные углы 61">
            <a:extLst>
              <a:ext uri="{FF2B5EF4-FFF2-40B4-BE49-F238E27FC236}">
                <a16:creationId xmlns:a16="http://schemas.microsoft.com/office/drawing/2014/main" xmlns="" id="{27987FDB-4CF2-466E-AB93-E1A0E4C4FBD1}"/>
              </a:ext>
            </a:extLst>
          </p:cNvPr>
          <p:cNvSpPr/>
          <p:nvPr/>
        </p:nvSpPr>
        <p:spPr>
          <a:xfrm>
            <a:off x="2941665" y="4010529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: скругленные углы 62">
            <a:extLst>
              <a:ext uri="{FF2B5EF4-FFF2-40B4-BE49-F238E27FC236}">
                <a16:creationId xmlns:a16="http://schemas.microsoft.com/office/drawing/2014/main" xmlns="" id="{C104E3F7-82DC-4123-9256-0D942E3C9487}"/>
              </a:ext>
            </a:extLst>
          </p:cNvPr>
          <p:cNvSpPr/>
          <p:nvPr/>
        </p:nvSpPr>
        <p:spPr>
          <a:xfrm>
            <a:off x="5311420" y="4006522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: скругленные углы 63">
            <a:extLst>
              <a:ext uri="{FF2B5EF4-FFF2-40B4-BE49-F238E27FC236}">
                <a16:creationId xmlns:a16="http://schemas.microsoft.com/office/drawing/2014/main" xmlns="" id="{465F0B3B-BE0C-4DBD-9D1E-7CC0D9329273}"/>
              </a:ext>
            </a:extLst>
          </p:cNvPr>
          <p:cNvSpPr/>
          <p:nvPr/>
        </p:nvSpPr>
        <p:spPr>
          <a:xfrm>
            <a:off x="7600770" y="4025958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xmlns="" id="{31122A3E-92EA-497D-80AC-B78724CC6655}"/>
              </a:ext>
            </a:extLst>
          </p:cNvPr>
          <p:cNvSpPr/>
          <p:nvPr/>
        </p:nvSpPr>
        <p:spPr>
          <a:xfrm>
            <a:off x="9885726" y="4040949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31241" y="4153533"/>
            <a:ext cx="3043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/>
              <a:t>ГАУ ЯНАО СШ «Ямал» </a:t>
            </a:r>
            <a:r>
              <a:rPr lang="ru-RU" sz="1200" dirty="0"/>
              <a:t>(хоккей, синхронное катание) кол-во спортсменов – </a:t>
            </a:r>
            <a:r>
              <a:rPr lang="ru-RU" sz="1200" b="1" dirty="0"/>
              <a:t>45/20</a:t>
            </a:r>
            <a:r>
              <a:rPr lang="ru-RU" sz="1200" dirty="0"/>
              <a:t>, </a:t>
            </a:r>
            <a:br>
              <a:rPr lang="ru-RU" sz="1200" dirty="0"/>
            </a:br>
            <a:r>
              <a:rPr lang="ru-RU" sz="1200" dirty="0"/>
              <a:t>кол-во тренеров -  </a:t>
            </a:r>
            <a:r>
              <a:rPr lang="ru-RU" sz="1200" b="1" dirty="0"/>
              <a:t>4/2</a:t>
            </a:r>
            <a:r>
              <a:rPr lang="ru-RU" sz="1200" dirty="0"/>
              <a:t>, </a:t>
            </a:r>
            <a:br>
              <a:rPr lang="ru-RU" sz="1200" dirty="0"/>
            </a:br>
            <a:r>
              <a:rPr lang="ru-RU" sz="1200" dirty="0"/>
              <a:t>кол-во методистов – </a:t>
            </a:r>
            <a:r>
              <a:rPr lang="ru-RU" sz="1200" b="1" dirty="0"/>
              <a:t>1/1</a:t>
            </a:r>
            <a:r>
              <a:rPr lang="ru-RU" sz="1200" dirty="0"/>
              <a:t>;</a:t>
            </a:r>
          </a:p>
          <a:p>
            <a:pPr algn="ctr"/>
            <a:r>
              <a:rPr lang="ru-RU" sz="1200" b="1" dirty="0"/>
              <a:t>ГАУ ЯНАО СШ по северному многоборью </a:t>
            </a:r>
            <a:r>
              <a:rPr lang="ru-RU" sz="1200" dirty="0"/>
              <a:t>(северное многоборье) кол-во </a:t>
            </a:r>
            <a:br>
              <a:rPr lang="ru-RU" sz="1200" dirty="0"/>
            </a:br>
            <a:r>
              <a:rPr lang="ru-RU" sz="1200" dirty="0"/>
              <a:t>спортсменов - </a:t>
            </a:r>
            <a:r>
              <a:rPr lang="ru-RU" sz="1200" b="1" dirty="0"/>
              <a:t>10</a:t>
            </a:r>
            <a:r>
              <a:rPr lang="ru-RU" sz="1200" dirty="0"/>
              <a:t>, кол-во тренеров – </a:t>
            </a:r>
            <a:r>
              <a:rPr lang="ru-RU" sz="1200" b="1" dirty="0"/>
              <a:t>1</a:t>
            </a:r>
            <a:r>
              <a:rPr lang="ru-RU" sz="1200" dirty="0"/>
              <a:t>, </a:t>
            </a:r>
          </a:p>
          <a:p>
            <a:pPr algn="ctr"/>
            <a:r>
              <a:rPr lang="ru-RU" sz="1200" dirty="0"/>
              <a:t>кол-во методистов – </a:t>
            </a:r>
            <a:r>
              <a:rPr lang="ru-RU" sz="1200" b="1" dirty="0"/>
              <a:t>1</a:t>
            </a:r>
            <a:r>
              <a:rPr lang="ru-RU" sz="1200" dirty="0"/>
              <a:t>;</a:t>
            </a:r>
          </a:p>
          <a:p>
            <a:pPr algn="ctr"/>
            <a:r>
              <a:rPr lang="ru-RU" sz="1200" b="1" dirty="0"/>
              <a:t>ГАУ ЯНАО СШОР им. Т.В. Ахатовой</a:t>
            </a:r>
            <a:r>
              <a:rPr lang="ru-RU" sz="1200" dirty="0"/>
              <a:t> (биатлон, лыжные гонки) кол-во спортсменов – </a:t>
            </a:r>
            <a:r>
              <a:rPr lang="ru-RU" sz="1200" b="1" dirty="0"/>
              <a:t>10/5</a:t>
            </a:r>
            <a:r>
              <a:rPr lang="ru-RU" sz="1200" dirty="0"/>
              <a:t>, кол-во тренеров </a:t>
            </a:r>
            <a:r>
              <a:rPr lang="ru-RU" sz="1200" b="1" dirty="0"/>
              <a:t>4/1</a:t>
            </a:r>
            <a:r>
              <a:rPr lang="ru-RU" sz="1200" dirty="0"/>
              <a:t>, кол-во методистов – </a:t>
            </a:r>
            <a:r>
              <a:rPr lang="ru-RU" sz="1200" b="1" dirty="0"/>
              <a:t>2</a:t>
            </a:r>
            <a:r>
              <a:rPr lang="ru-RU" sz="1200" b="1" dirty="0" smtClean="0"/>
              <a:t>/1</a:t>
            </a:r>
            <a:endParaRPr lang="ru-RU" sz="1200" b="1" dirty="0"/>
          </a:p>
          <a:p>
            <a:pPr algn="ctr"/>
            <a:r>
              <a:rPr lang="ru-RU" sz="1200" b="1" dirty="0"/>
              <a:t>Старшие тренеры </a:t>
            </a:r>
            <a:r>
              <a:rPr lang="ru-RU" sz="1200" b="1" dirty="0" smtClean="0"/>
              <a:t>– 1</a:t>
            </a:r>
          </a:p>
          <a:p>
            <a:pPr algn="ctr"/>
            <a:r>
              <a:rPr lang="ru-RU" sz="1200" b="1" dirty="0" smtClean="0"/>
              <a:t>2 методиста ГАУ ЯНАО «ЦСП»</a:t>
            </a:r>
            <a:endParaRPr lang="ru-RU" sz="1200" b="1" dirty="0"/>
          </a:p>
        </p:txBody>
      </p:sp>
      <p:pic>
        <p:nvPicPr>
          <p:cNvPr id="1026" name="Picture 2" descr="C:\Users\kopceva\Desktop\творческий-значок-идеи-человеческий-знак-запуска-старта-вектор-символ-1430946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42" t="12101" r="24961" b="18869"/>
          <a:stretch/>
        </p:blipFill>
        <p:spPr bwMode="auto">
          <a:xfrm>
            <a:off x="10371000" y="127993"/>
            <a:ext cx="1421805" cy="1390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178489" y="1976087"/>
            <a:ext cx="279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5шагов </a:t>
            </a:r>
          </a:p>
          <a:p>
            <a:pPr algn="ctr"/>
            <a:r>
              <a:rPr lang="ru-RU" sz="1600" dirty="0"/>
              <a:t>научно-методического обеспечения:</a:t>
            </a:r>
          </a:p>
          <a:p>
            <a:pPr algn="ctr"/>
            <a:r>
              <a:rPr lang="ru-RU" sz="1600" dirty="0"/>
              <a:t>Составление ИППС;</a:t>
            </a:r>
          </a:p>
          <a:p>
            <a:pPr algn="ctr"/>
            <a:r>
              <a:rPr lang="ru-RU" sz="1600" dirty="0"/>
              <a:t>3 точки этапного контроля;</a:t>
            </a:r>
          </a:p>
          <a:p>
            <a:pPr algn="ctr"/>
            <a:r>
              <a:rPr lang="ru-RU" sz="1600" dirty="0"/>
              <a:t>Анализ ИППС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36626" y="4417041"/>
            <a:ext cx="25709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Блок 1 (очно) </a:t>
            </a:r>
            <a:r>
              <a:rPr lang="ru-RU" sz="1400" dirty="0"/>
              <a:t>- алгоритм планирования ТП;</a:t>
            </a:r>
          </a:p>
          <a:p>
            <a:pPr algn="ctr"/>
            <a:r>
              <a:rPr lang="ru-RU" sz="1400" b="1" dirty="0"/>
              <a:t>Блок – 2 (онлайн) </a:t>
            </a:r>
            <a:r>
              <a:rPr lang="ru-RU" sz="1400" dirty="0"/>
              <a:t>физиологические и биохимические закономерности соревновательной деятельности избранного вида спорта; </a:t>
            </a:r>
          </a:p>
          <a:p>
            <a:pPr algn="ctr"/>
            <a:r>
              <a:rPr lang="ru-RU" sz="1400" b="1" dirty="0"/>
              <a:t>Блок 3 (очно) </a:t>
            </a:r>
            <a:r>
              <a:rPr lang="ru-RU" sz="1400" dirty="0"/>
              <a:t>– управление ТП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725557" y="1758625"/>
            <a:ext cx="257095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 Шаг 1</a:t>
            </a:r>
            <a:r>
              <a:rPr lang="ru-RU" sz="1400" dirty="0"/>
              <a:t>- утверждение программы НМО;</a:t>
            </a:r>
          </a:p>
          <a:p>
            <a:pPr algn="ctr"/>
            <a:r>
              <a:rPr lang="ru-RU" sz="1400" b="1" dirty="0" smtClean="0"/>
              <a:t>Шаг 2 </a:t>
            </a:r>
            <a:r>
              <a:rPr lang="ru-RU" sz="1400" dirty="0"/>
              <a:t>– создание условий для </a:t>
            </a:r>
            <a:r>
              <a:rPr lang="ru-RU" sz="1400" dirty="0" smtClean="0"/>
              <a:t>НМО: анализ </a:t>
            </a:r>
            <a:r>
              <a:rPr lang="ru-RU" sz="1400" dirty="0"/>
              <a:t>и закупка мед. </a:t>
            </a:r>
            <a:r>
              <a:rPr lang="ru-RU" sz="1400" dirty="0" smtClean="0"/>
              <a:t>оборудования (при необходимости);</a:t>
            </a:r>
            <a:endParaRPr lang="ru-RU" sz="1400" dirty="0"/>
          </a:p>
          <a:p>
            <a:pPr algn="ctr"/>
            <a:r>
              <a:rPr lang="ru-RU" sz="1400" b="1" dirty="0"/>
              <a:t>Шаг </a:t>
            </a:r>
            <a:r>
              <a:rPr lang="ru-RU" sz="1400" b="1" dirty="0" smtClean="0"/>
              <a:t>3 </a:t>
            </a:r>
            <a:r>
              <a:rPr lang="ru-RU" sz="1400" b="1" dirty="0"/>
              <a:t>– </a:t>
            </a:r>
            <a:r>
              <a:rPr lang="ru-RU" sz="1400" dirty="0"/>
              <a:t>подключение модуля ЭК и интеграция данных НМО в АИС </a:t>
            </a:r>
            <a:r>
              <a:rPr lang="en-US" sz="1400" dirty="0"/>
              <a:t>LSPORT</a:t>
            </a:r>
            <a:endParaRPr lang="ru-RU" sz="14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5502822" y="4130934"/>
            <a:ext cx="25709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9348243" y="3526444"/>
            <a:ext cx="301364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400" b="1" dirty="0">
                <a:solidFill>
                  <a:srgbClr val="CC3300"/>
                </a:solidFill>
              </a:rPr>
              <a:t>В течение </a:t>
            </a:r>
            <a:r>
              <a:rPr lang="ru-RU" sz="1400" b="1" dirty="0" smtClean="0">
                <a:solidFill>
                  <a:srgbClr val="CC3300"/>
                </a:solidFill>
              </a:rPr>
              <a:t>года,</a:t>
            </a:r>
            <a:r>
              <a:rPr lang="en-US" sz="1400" b="1" dirty="0" smtClean="0">
                <a:solidFill>
                  <a:srgbClr val="CC3300"/>
                </a:solidFill>
              </a:rPr>
              <a:t> </a:t>
            </a:r>
            <a:r>
              <a:rPr lang="ru-RU" sz="1400" b="1" dirty="0" smtClean="0">
                <a:solidFill>
                  <a:srgbClr val="CC3300"/>
                </a:solidFill>
              </a:rPr>
              <a:t>каждую </a:t>
            </a:r>
            <a:r>
              <a:rPr lang="ru-RU" sz="1400" b="1" dirty="0">
                <a:solidFill>
                  <a:srgbClr val="CC3300"/>
                </a:solidFill>
              </a:rPr>
              <a:t>среду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131232" y="3467540"/>
            <a:ext cx="2790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en-US" sz="1400" b="1" dirty="0" smtClean="0">
                <a:solidFill>
                  <a:srgbClr val="CC3300"/>
                </a:solidFill>
              </a:rPr>
              <a:t>I </a:t>
            </a:r>
            <a:r>
              <a:rPr lang="ru-RU" sz="1400" b="1" dirty="0" smtClean="0">
                <a:solidFill>
                  <a:srgbClr val="CC3300"/>
                </a:solidFill>
              </a:rPr>
              <a:t>квартал</a:t>
            </a:r>
            <a:endParaRPr lang="ru-RU" sz="1400" b="1" dirty="0">
              <a:solidFill>
                <a:srgbClr val="CC3300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31232" y="-103698"/>
            <a:ext cx="3064564" cy="8925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2022 – 2023 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гг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560922" y="3467539"/>
            <a:ext cx="2790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en-US" sz="1400" b="1" dirty="0" smtClean="0">
                <a:solidFill>
                  <a:srgbClr val="CC3300"/>
                </a:solidFill>
              </a:rPr>
              <a:t>I </a:t>
            </a:r>
            <a:r>
              <a:rPr lang="ru-RU" sz="1400" b="1" dirty="0" smtClean="0">
                <a:solidFill>
                  <a:srgbClr val="CC3300"/>
                </a:solidFill>
              </a:rPr>
              <a:t>– </a:t>
            </a:r>
            <a:r>
              <a:rPr lang="en-US" sz="1400" b="1" dirty="0" smtClean="0">
                <a:solidFill>
                  <a:srgbClr val="CC3300"/>
                </a:solidFill>
              </a:rPr>
              <a:t>II </a:t>
            </a:r>
            <a:r>
              <a:rPr lang="ru-RU" sz="1400" b="1" dirty="0" smtClean="0">
                <a:solidFill>
                  <a:srgbClr val="CC3300"/>
                </a:solidFill>
              </a:rPr>
              <a:t>квартал</a:t>
            </a:r>
            <a:endParaRPr lang="ru-RU" sz="1400" b="1" dirty="0">
              <a:solidFill>
                <a:srgbClr val="CC3300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4906019" y="3467538"/>
            <a:ext cx="2790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400" b="1" dirty="0" smtClean="0">
                <a:solidFill>
                  <a:srgbClr val="CC3300"/>
                </a:solidFill>
              </a:rPr>
              <a:t>В течение года</a:t>
            </a:r>
            <a:endParaRPr lang="ru-RU" sz="1400" b="1" dirty="0">
              <a:solidFill>
                <a:srgbClr val="CC3300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7187940" y="3483675"/>
            <a:ext cx="2790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400" b="1" dirty="0" smtClean="0">
                <a:solidFill>
                  <a:srgbClr val="CC3300"/>
                </a:solidFill>
              </a:rPr>
              <a:t>В течение года</a:t>
            </a:r>
            <a:endParaRPr lang="ru-RU" sz="1400" b="1" dirty="0">
              <a:solidFill>
                <a:srgbClr val="CC3300"/>
              </a:solidFill>
            </a:endParaRPr>
          </a:p>
        </p:txBody>
      </p:sp>
      <p:pic>
        <p:nvPicPr>
          <p:cNvPr id="6" name="Picture 2" descr="C:\Users\kopceva\Desktop\pngwing.com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282" y="4777595"/>
            <a:ext cx="2414718" cy="1992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Прямоугольник 66"/>
          <p:cNvSpPr/>
          <p:nvPr/>
        </p:nvSpPr>
        <p:spPr>
          <a:xfrm>
            <a:off x="9552423" y="4197252"/>
            <a:ext cx="279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C3300"/>
                </a:solidFill>
              </a:rPr>
              <a:t>Кураторы проекта</a:t>
            </a:r>
            <a:endParaRPr lang="ru-RU" sz="2400" b="1" dirty="0">
              <a:solidFill>
                <a:srgbClr val="CC3300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9846775" y="4899254"/>
            <a:ext cx="279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Походяев А.В.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9800227" y="5132830"/>
            <a:ext cx="288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Плеханова Е.В.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9877119" y="5646388"/>
            <a:ext cx="279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Леконцев Е.В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9800227" y="6064220"/>
            <a:ext cx="279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600" b="1" dirty="0" err="1" smtClean="0">
                <a:solidFill>
                  <a:schemeClr val="bg1"/>
                </a:solidFill>
              </a:rPr>
              <a:t>Конкин</a:t>
            </a:r>
            <a:r>
              <a:rPr lang="ru-RU" sz="1600" b="1" dirty="0" smtClean="0">
                <a:solidFill>
                  <a:schemeClr val="bg1"/>
                </a:solidFill>
              </a:rPr>
              <a:t> И.Г.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86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3644</TotalTime>
  <Words>184</Words>
  <Application>Microsoft Office PowerPoint</Application>
  <PresentationFormat>Произвольный</PresentationFormat>
  <Paragraphs>54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ПИЛОТНЫЙ ПРОЕКТ научно-методического обеспечение подготовки спортивного резерва  на основе медико-биологического контроля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Ирина Владимировна Копцева</cp:lastModifiedBy>
  <cp:revision>156</cp:revision>
  <cp:lastPrinted>2022-02-15T08:23:57Z</cp:lastPrinted>
  <dcterms:created xsi:type="dcterms:W3CDTF">2020-05-10T10:09:00Z</dcterms:created>
  <dcterms:modified xsi:type="dcterms:W3CDTF">2022-07-28T04:00:27Z</dcterms:modified>
</cp:coreProperties>
</file>