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9947275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CC21C-691C-4F08-B5CA-248E2C78892D}" type="doc">
      <dgm:prSet loTypeId="urn:microsoft.com/office/officeart/2005/8/layout/venn1" loCatId="relationship" qsTypeId="urn:microsoft.com/office/officeart/2005/8/quickstyle/simple2" qsCatId="simple" csTypeId="urn:microsoft.com/office/officeart/2005/8/colors/colorful3" csCatId="colorful" phldr="1"/>
      <dgm:spPr bwMode="auto"/>
    </dgm:pt>
    <dgm:pt modelId="{B73BECCE-6159-4A24-89C4-4F250A10C0EC}">
      <dgm:prSet phldrT="[Text]"/>
      <dgm:spPr bwMode="auto"/>
      <dgm:t>
        <a:bodyPr/>
        <a:lstStyle/>
        <a:p>
          <a:pPr>
            <a:defRPr/>
          </a:pPr>
          <a:r>
            <a:rPr lang="ru-RU" b="1"/>
            <a:t>Аналитическое </a:t>
          </a:r>
        </a:p>
      </dgm:t>
    </dgm:pt>
    <dgm:pt modelId="{C107D9CC-EF28-4617-AAAE-7729D544B9F8}" type="parTrans" cxnId="{138635D0-9C0F-4DA9-8771-9803868863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60F69A37-C429-47FD-BA5E-CF195A904CDE}" type="sibTrans" cxnId="{138635D0-9C0F-4DA9-8771-9803868863D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61F7BF9-906E-47A0-892C-4953F6DBAE16}">
      <dgm:prSet phldrT="[Text]"/>
      <dgm:spPr bwMode="auto"/>
      <dgm:t>
        <a:bodyPr/>
        <a:lstStyle/>
        <a:p>
          <a:pPr>
            <a:defRPr/>
          </a:pPr>
          <a:r>
            <a:rPr lang="ru-RU" b="1"/>
            <a:t>Методическое</a:t>
          </a:r>
        </a:p>
      </dgm:t>
    </dgm:pt>
    <dgm:pt modelId="{C6F4D634-DDE0-4107-9494-99A7FA50AB40}" type="parTrans" cxnId="{B90F0EED-6316-43AA-BA1C-A5AAFF066EA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DA0D0A6B-E009-4AA7-9AF0-9A9B936BECFB}" type="sibTrans" cxnId="{B90F0EED-6316-43AA-BA1C-A5AAFF066EA5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B51230F8-198C-4C88-A0CA-A5601621A1F5}">
      <dgm:prSet phldrT="[Text]"/>
      <dgm:spPr bwMode="auto"/>
      <dgm:t>
        <a:bodyPr/>
        <a:lstStyle/>
        <a:p>
          <a:pPr>
            <a:defRPr/>
          </a:pPr>
          <a:r>
            <a:rPr lang="ru-RU" b="1"/>
            <a:t>Контрольно-диагностическое</a:t>
          </a:r>
        </a:p>
      </dgm:t>
    </dgm:pt>
    <dgm:pt modelId="{C871F524-39D5-4573-9966-F0516C4CD678}" type="parTrans" cxnId="{72625BF6-CCEF-468F-B959-A4481350162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EC689E1E-47BF-490F-BAB0-6CFA586B7E36}" type="sibTrans" cxnId="{72625BF6-CCEF-468F-B959-A4481350162E}">
      <dgm:prSet/>
      <dgm:spPr bwMode="auto"/>
      <dgm:t>
        <a:bodyPr/>
        <a:lstStyle/>
        <a:p>
          <a:pPr>
            <a:defRPr/>
          </a:pPr>
          <a:endParaRPr lang="ru-RU"/>
        </a:p>
      </dgm:t>
    </dgm:pt>
    <dgm:pt modelId="{1F96919B-CC9F-4FB5-AC57-4486E8C75275}" type="pres">
      <dgm:prSet presAssocID="{F2ACC21C-691C-4F08-B5CA-248E2C78892D}" presName="compositeShape" presStyleCnt="0">
        <dgm:presLayoutVars>
          <dgm:chMax val="7"/>
          <dgm:dir/>
          <dgm:resizeHandles val="exact"/>
        </dgm:presLayoutVars>
      </dgm:prSet>
      <dgm:spPr bwMode="auto"/>
    </dgm:pt>
    <dgm:pt modelId="{0E0D822E-165C-488D-A9CB-DD333AABE702}" type="pres">
      <dgm:prSet presAssocID="{B73BECCE-6159-4A24-89C4-4F250A10C0EC}" presName="circ1" presStyleLbl="vennNode1" presStyleIdx="0" presStyleCnt="3"/>
      <dgm:spPr bwMode="auto"/>
      <dgm:t>
        <a:bodyPr/>
        <a:lstStyle/>
        <a:p>
          <a:endParaRPr lang="ru-RU"/>
        </a:p>
      </dgm:t>
    </dgm:pt>
    <dgm:pt modelId="{3310A176-F744-4D88-ADC9-0AFCFADEDEC8}" type="pres">
      <dgm:prSet presAssocID="{B73BECCE-6159-4A24-89C4-4F250A10C0EC}" presName="circ1Tx" presStyleLbl="revTx" presStyleIdx="0" presStyleCnt="0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32483CFF-4CB6-49C9-86C7-3728C1D396B3}" type="pres">
      <dgm:prSet presAssocID="{B61F7BF9-906E-47A0-892C-4953F6DBAE16}" presName="circ2" presStyleLbl="vennNode1" presStyleIdx="1" presStyleCnt="3"/>
      <dgm:spPr bwMode="auto"/>
      <dgm:t>
        <a:bodyPr/>
        <a:lstStyle/>
        <a:p>
          <a:endParaRPr lang="ru-RU"/>
        </a:p>
      </dgm:t>
    </dgm:pt>
    <dgm:pt modelId="{19B7253A-8CBC-446A-ADB6-CF0F55AB029F}" type="pres">
      <dgm:prSet presAssocID="{B61F7BF9-906E-47A0-892C-4953F6DBAE16}" presName="circ2Tx" presStyleLbl="revTx" presStyleIdx="0" presStyleCnt="0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  <dgm:pt modelId="{F65209CC-32AF-4745-B117-76064DCC8B87}" type="pres">
      <dgm:prSet presAssocID="{B51230F8-198C-4C88-A0CA-A5601621A1F5}" presName="circ3" presStyleLbl="vennNode1" presStyleIdx="2" presStyleCnt="3" custLinFactNeighborX="642" custLinFactNeighborY="-1868"/>
      <dgm:spPr bwMode="auto"/>
      <dgm:t>
        <a:bodyPr/>
        <a:lstStyle/>
        <a:p>
          <a:endParaRPr lang="ru-RU"/>
        </a:p>
      </dgm:t>
    </dgm:pt>
    <dgm:pt modelId="{13DC665D-808B-43D0-9F18-B1270D6DE545}" type="pres">
      <dgm:prSet presAssocID="{B51230F8-198C-4C88-A0CA-A5601621A1F5}" presName="circ3Tx" presStyleLbl="revTx" presStyleIdx="0" presStyleCnt="0">
        <dgm:presLayoutVars>
          <dgm:chMax val="0"/>
          <dgm:chPref val="0"/>
          <dgm:bulletEnabled val="1"/>
        </dgm:presLayoutVars>
      </dgm:prSet>
      <dgm:spPr bwMode="auto"/>
      <dgm:t>
        <a:bodyPr/>
        <a:lstStyle/>
        <a:p>
          <a:endParaRPr lang="ru-RU"/>
        </a:p>
      </dgm:t>
    </dgm:pt>
  </dgm:ptLst>
  <dgm:cxnLst>
    <dgm:cxn modelId="{0E30FFCE-2106-40B2-8A8A-41D0D9E283CF}" type="presOf" srcId="{B61F7BF9-906E-47A0-892C-4953F6DBAE16}" destId="{19B7253A-8CBC-446A-ADB6-CF0F55AB029F}" srcOrd="1" destOrd="0" presId="urn:microsoft.com/office/officeart/2005/8/layout/venn1"/>
    <dgm:cxn modelId="{E8A3078D-BD4F-4D10-902F-342E57D750FF}" type="presOf" srcId="{B73BECCE-6159-4A24-89C4-4F250A10C0EC}" destId="{3310A176-F744-4D88-ADC9-0AFCFADEDEC8}" srcOrd="1" destOrd="0" presId="urn:microsoft.com/office/officeart/2005/8/layout/venn1"/>
    <dgm:cxn modelId="{0E7E0D7B-251E-4DB5-A7D2-62EDCC4E7B0E}" type="presOf" srcId="{B51230F8-198C-4C88-A0CA-A5601621A1F5}" destId="{13DC665D-808B-43D0-9F18-B1270D6DE545}" srcOrd="1" destOrd="0" presId="urn:microsoft.com/office/officeart/2005/8/layout/venn1"/>
    <dgm:cxn modelId="{B90F0EED-6316-43AA-BA1C-A5AAFF066EA5}" srcId="{F2ACC21C-691C-4F08-B5CA-248E2C78892D}" destId="{B61F7BF9-906E-47A0-892C-4953F6DBAE16}" srcOrd="1" destOrd="0" parTransId="{C6F4D634-DDE0-4107-9494-99A7FA50AB40}" sibTransId="{DA0D0A6B-E009-4AA7-9AF0-9A9B936BECFB}"/>
    <dgm:cxn modelId="{F325363E-16E8-454A-A418-E9B4561CA008}" type="presOf" srcId="{B61F7BF9-906E-47A0-892C-4953F6DBAE16}" destId="{32483CFF-4CB6-49C9-86C7-3728C1D396B3}" srcOrd="0" destOrd="0" presId="urn:microsoft.com/office/officeart/2005/8/layout/venn1"/>
    <dgm:cxn modelId="{138635D0-9C0F-4DA9-8771-9803868863DE}" srcId="{F2ACC21C-691C-4F08-B5CA-248E2C78892D}" destId="{B73BECCE-6159-4A24-89C4-4F250A10C0EC}" srcOrd="0" destOrd="0" parTransId="{C107D9CC-EF28-4617-AAAE-7729D544B9F8}" sibTransId="{60F69A37-C429-47FD-BA5E-CF195A904CDE}"/>
    <dgm:cxn modelId="{C36E46D8-AD49-49D2-8343-4C9F6904FEB0}" type="presOf" srcId="{B51230F8-198C-4C88-A0CA-A5601621A1F5}" destId="{F65209CC-32AF-4745-B117-76064DCC8B87}" srcOrd="0" destOrd="0" presId="urn:microsoft.com/office/officeart/2005/8/layout/venn1"/>
    <dgm:cxn modelId="{3CC7DF06-1822-4F75-BBAF-F8673857C1A3}" type="presOf" srcId="{B73BECCE-6159-4A24-89C4-4F250A10C0EC}" destId="{0E0D822E-165C-488D-A9CB-DD333AABE702}" srcOrd="0" destOrd="0" presId="urn:microsoft.com/office/officeart/2005/8/layout/venn1"/>
    <dgm:cxn modelId="{84945BE2-C0BD-4652-9D8D-4EF145252248}" type="presOf" srcId="{F2ACC21C-691C-4F08-B5CA-248E2C78892D}" destId="{1F96919B-CC9F-4FB5-AC57-4486E8C75275}" srcOrd="0" destOrd="0" presId="urn:microsoft.com/office/officeart/2005/8/layout/venn1"/>
    <dgm:cxn modelId="{72625BF6-CCEF-468F-B959-A4481350162E}" srcId="{F2ACC21C-691C-4F08-B5CA-248E2C78892D}" destId="{B51230F8-198C-4C88-A0CA-A5601621A1F5}" srcOrd="2" destOrd="0" parTransId="{C871F524-39D5-4573-9966-F0516C4CD678}" sibTransId="{EC689E1E-47BF-490F-BAB0-6CFA586B7E36}"/>
    <dgm:cxn modelId="{0CCE9E9A-70F8-4656-85E1-4330FD27799C}" type="presParOf" srcId="{1F96919B-CC9F-4FB5-AC57-4486E8C75275}" destId="{0E0D822E-165C-488D-A9CB-DD333AABE702}" srcOrd="0" destOrd="0" presId="urn:microsoft.com/office/officeart/2005/8/layout/venn1"/>
    <dgm:cxn modelId="{766863BA-6A28-479A-9E22-14A6602D3609}" type="presParOf" srcId="{1F96919B-CC9F-4FB5-AC57-4486E8C75275}" destId="{3310A176-F744-4D88-ADC9-0AFCFADEDEC8}" srcOrd="1" destOrd="0" presId="urn:microsoft.com/office/officeart/2005/8/layout/venn1"/>
    <dgm:cxn modelId="{C6333391-A270-4F53-BA59-E438F088B5CD}" type="presParOf" srcId="{1F96919B-CC9F-4FB5-AC57-4486E8C75275}" destId="{32483CFF-4CB6-49C9-86C7-3728C1D396B3}" srcOrd="2" destOrd="0" presId="urn:microsoft.com/office/officeart/2005/8/layout/venn1"/>
    <dgm:cxn modelId="{074422E7-391B-42EB-BF9B-CB7B5E02A62E}" type="presParOf" srcId="{1F96919B-CC9F-4FB5-AC57-4486E8C75275}" destId="{19B7253A-8CBC-446A-ADB6-CF0F55AB029F}" srcOrd="3" destOrd="0" presId="urn:microsoft.com/office/officeart/2005/8/layout/venn1"/>
    <dgm:cxn modelId="{5668BFD2-561A-4436-AC5D-223DD9BBFA0E}" type="presParOf" srcId="{1F96919B-CC9F-4FB5-AC57-4486E8C75275}" destId="{F65209CC-32AF-4745-B117-76064DCC8B87}" srcOrd="4" destOrd="0" presId="urn:microsoft.com/office/officeart/2005/8/layout/venn1"/>
    <dgm:cxn modelId="{72D37D04-C7FE-4C56-A29A-D840D751C3A5}" type="presParOf" srcId="{1F96919B-CC9F-4FB5-AC57-4486E8C75275}" destId="{13DC665D-808B-43D0-9F18-B1270D6DE545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0D822E-165C-488D-A9CB-DD333AABE702}">
      <dsp:nvSpPr>
        <dsp:cNvPr id="0" name=""/>
        <dsp:cNvSpPr/>
      </dsp:nvSpPr>
      <dsp:spPr bwMode="auto">
        <a:xfrm>
          <a:off x="2450409" y="63006"/>
          <a:ext cx="3024336" cy="302433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600" b="1" kern="1200"/>
            <a:t>Аналитическое </a:t>
          </a:r>
        </a:p>
      </dsp:txBody>
      <dsp:txXfrm>
        <a:off x="2853654" y="592265"/>
        <a:ext cx="2217846" cy="1360951"/>
      </dsp:txXfrm>
    </dsp:sp>
    <dsp:sp modelId="{32483CFF-4CB6-49C9-86C7-3728C1D396B3}">
      <dsp:nvSpPr>
        <dsp:cNvPr id="0" name=""/>
        <dsp:cNvSpPr/>
      </dsp:nvSpPr>
      <dsp:spPr bwMode="auto">
        <a:xfrm>
          <a:off x="3541691" y="1953217"/>
          <a:ext cx="3024336" cy="302433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600" b="1" kern="1200"/>
            <a:t>Методическое</a:t>
          </a:r>
        </a:p>
      </dsp:txBody>
      <dsp:txXfrm>
        <a:off x="4466634" y="2734503"/>
        <a:ext cx="1814601" cy="1663384"/>
      </dsp:txXfrm>
    </dsp:sp>
    <dsp:sp modelId="{F65209CC-32AF-4745-B117-76064DCC8B87}">
      <dsp:nvSpPr>
        <dsp:cNvPr id="0" name=""/>
        <dsp:cNvSpPr/>
      </dsp:nvSpPr>
      <dsp:spPr bwMode="auto">
        <a:xfrm>
          <a:off x="1378544" y="1896722"/>
          <a:ext cx="3024336" cy="3024336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defRPr/>
          </a:pPr>
          <a:r>
            <a:rPr lang="ru-RU" sz="1600" b="1" kern="1200"/>
            <a:t>Контрольно-диагностическое</a:t>
          </a:r>
        </a:p>
      </dsp:txBody>
      <dsp:txXfrm>
        <a:off x="1663336" y="2678009"/>
        <a:ext cx="1814601" cy="16633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914400" y="2130425"/>
            <a:ext cx="10363199" cy="1470025"/>
          </a:xfrm>
        </p:spPr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828800" y="3886200"/>
            <a:ext cx="8534399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199" y="274638"/>
            <a:ext cx="2743200" cy="5851525"/>
          </a:xfrm>
        </p:spPr>
        <p:txBody>
          <a:bodyPr vert="eaVert"/>
          <a:lstStyle>
            <a:lvl1pPr algn="ctr"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599" y="274638"/>
            <a:ext cx="8026399" cy="58515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63083" y="4406901"/>
            <a:ext cx="10363199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963083" y="2906713"/>
            <a:ext cx="10363199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1583497" y="1600201"/>
            <a:ext cx="4704522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576053" y="1600201"/>
            <a:ext cx="5006346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535113"/>
            <a:ext cx="47045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1583497" y="2174874"/>
            <a:ext cx="47045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480042" y="1535113"/>
            <a:ext cx="510235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480042" y="2174874"/>
            <a:ext cx="510235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3049"/>
            <a:ext cx="355239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327913" y="273050"/>
            <a:ext cx="625448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1435101"/>
            <a:ext cx="3552394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4800600"/>
            <a:ext cx="998510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583497" y="612774"/>
            <a:ext cx="9985109" cy="41147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583497" y="5367337"/>
            <a:ext cx="9985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F8E3F0E9-0FC2-4DDE-87CF-3BA6A04EA4CC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1583497" y="1600201"/>
            <a:ext cx="9998901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6" name="Shape 105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6343" y="6641"/>
                </a:moveTo>
                <a:lnTo>
                  <a:pt x="6343" y="6641"/>
                </a:lnTo>
                <a:cubicBezTo>
                  <a:pt x="7781" y="2374"/>
                  <a:pt x="8594" y="0"/>
                  <a:pt x="8594" y="0"/>
                </a:cubicBezTo>
                <a:lnTo>
                  <a:pt x="0" y="0"/>
                </a:lnTo>
                <a:lnTo>
                  <a:pt x="0" y="43200"/>
                </a:lnTo>
                <a:lnTo>
                  <a:pt x="43200" y="43200"/>
                </a:lnTo>
                <a:lnTo>
                  <a:pt x="43200" y="37760"/>
                </a:lnTo>
                <a:lnTo>
                  <a:pt x="43200" y="37760"/>
                </a:lnTo>
                <a:cubicBezTo>
                  <a:pt x="43200" y="37760"/>
                  <a:pt x="34824" y="39282"/>
                  <a:pt x="21228" y="41101"/>
                </a:cubicBezTo>
                <a:lnTo>
                  <a:pt x="21228" y="41101"/>
                </a:lnTo>
                <a:cubicBezTo>
                  <a:pt x="3446" y="43478"/>
                  <a:pt x="-5241" y="41016"/>
                  <a:pt x="6343" y="6641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7" name="Shape 105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</p:spPr>
      </p:sp>
      <p:sp>
        <p:nvSpPr>
          <p:cNvPr id="48" name="Shape 106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361" y="36777"/>
                </a:moveTo>
                <a:lnTo>
                  <a:pt x="22361" y="36777"/>
                </a:lnTo>
                <a:cubicBezTo>
                  <a:pt x="5219" y="39070"/>
                  <a:pt x="-2372" y="36412"/>
                  <a:pt x="7775" y="6299"/>
                </a:cubicBezTo>
                <a:lnTo>
                  <a:pt x="7775" y="6299"/>
                </a:lnTo>
                <a:cubicBezTo>
                  <a:pt x="9119" y="2311"/>
                  <a:pt x="9892" y="58"/>
                  <a:pt x="9911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612"/>
                </a:lnTo>
                <a:lnTo>
                  <a:pt x="43200" y="33612"/>
                </a:lnTo>
                <a:cubicBezTo>
                  <a:pt x="43110" y="33630"/>
                  <a:pt x="35168" y="35065"/>
                  <a:pt x="22361" y="36777"/>
                </a:cubicBezTo>
                <a:close/>
              </a:path>
            </a:pathLst>
          </a:custGeom>
          <a:solidFill>
            <a:schemeClr val="accent1">
              <a:alpha val="9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49" name="Shape 1061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276" y="37156"/>
                </a:moveTo>
                <a:lnTo>
                  <a:pt x="22276" y="37156"/>
                </a:lnTo>
                <a:cubicBezTo>
                  <a:pt x="5093" y="39454"/>
                  <a:pt x="-2596" y="36819"/>
                  <a:pt x="7680" y="6325"/>
                </a:cubicBezTo>
                <a:lnTo>
                  <a:pt x="7680" y="6325"/>
                </a:lnTo>
                <a:cubicBezTo>
                  <a:pt x="9010" y="2380"/>
                  <a:pt x="9781" y="117"/>
                  <a:pt x="981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3980"/>
                </a:lnTo>
                <a:lnTo>
                  <a:pt x="43200" y="33980"/>
                </a:lnTo>
                <a:cubicBezTo>
                  <a:pt x="43020" y="34016"/>
                  <a:pt x="35046" y="35449"/>
                  <a:pt x="22276" y="37156"/>
                </a:cubicBezTo>
                <a:close/>
              </a:path>
            </a:pathLst>
          </a:custGeom>
          <a:solidFill>
            <a:schemeClr val="accent1">
              <a:alpha val="18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0" name="Shape 1062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92" y="37535"/>
                </a:moveTo>
                <a:lnTo>
                  <a:pt x="22192" y="37535"/>
                </a:lnTo>
                <a:cubicBezTo>
                  <a:pt x="4968" y="39839"/>
                  <a:pt x="-2820" y="37226"/>
                  <a:pt x="7585" y="6350"/>
                </a:cubicBezTo>
                <a:lnTo>
                  <a:pt x="7585" y="6350"/>
                </a:lnTo>
                <a:cubicBezTo>
                  <a:pt x="8900" y="2448"/>
                  <a:pt x="9670" y="176"/>
                  <a:pt x="9726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348"/>
                </a:lnTo>
                <a:lnTo>
                  <a:pt x="43200" y="34348"/>
                </a:lnTo>
                <a:cubicBezTo>
                  <a:pt x="42885" y="34402"/>
                  <a:pt x="34924" y="35833"/>
                  <a:pt x="22192" y="37535"/>
                </a:cubicBezTo>
                <a:close/>
              </a:path>
            </a:pathLst>
          </a:custGeom>
          <a:solidFill>
            <a:schemeClr val="accent1">
              <a:alpha val="26998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1" name="Shape 1063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107" y="37914"/>
                </a:moveTo>
                <a:lnTo>
                  <a:pt x="22107" y="37914"/>
                </a:lnTo>
                <a:cubicBezTo>
                  <a:pt x="4842" y="40223"/>
                  <a:pt x="-3044" y="37634"/>
                  <a:pt x="7490" y="6376"/>
                </a:cubicBezTo>
                <a:lnTo>
                  <a:pt x="7490" y="6376"/>
                </a:lnTo>
                <a:cubicBezTo>
                  <a:pt x="8790" y="2517"/>
                  <a:pt x="9559" y="235"/>
                  <a:pt x="9634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4717"/>
                </a:lnTo>
                <a:lnTo>
                  <a:pt x="43200" y="34717"/>
                </a:lnTo>
                <a:cubicBezTo>
                  <a:pt x="42795" y="34789"/>
                  <a:pt x="34802" y="36217"/>
                  <a:pt x="22107" y="37914"/>
                </a:cubicBezTo>
                <a:close/>
              </a:path>
            </a:pathLst>
          </a:custGeom>
          <a:solidFill>
            <a:schemeClr val="accent1">
              <a:alpha val="36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2" name="Shape 1064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2022" y="38293"/>
                </a:moveTo>
                <a:lnTo>
                  <a:pt x="22022" y="38293"/>
                </a:lnTo>
                <a:cubicBezTo>
                  <a:pt x="4717" y="40608"/>
                  <a:pt x="-3267" y="38041"/>
                  <a:pt x="7394" y="6401"/>
                </a:cubicBezTo>
                <a:lnTo>
                  <a:pt x="7394" y="6401"/>
                </a:lnTo>
                <a:cubicBezTo>
                  <a:pt x="8680" y="2586"/>
                  <a:pt x="9448" y="293"/>
                  <a:pt x="954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085"/>
                </a:lnTo>
                <a:lnTo>
                  <a:pt x="43200" y="35085"/>
                </a:lnTo>
                <a:cubicBezTo>
                  <a:pt x="42705" y="35175"/>
                  <a:pt x="34680" y="36601"/>
                  <a:pt x="22022" y="38293"/>
                </a:cubicBezTo>
                <a:close/>
              </a:path>
            </a:pathLst>
          </a:custGeom>
          <a:solidFill>
            <a:schemeClr val="accent1">
              <a:alpha val="4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3" name="Shape 1065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937" y="38673"/>
                </a:moveTo>
                <a:lnTo>
                  <a:pt x="21937" y="38673"/>
                </a:lnTo>
                <a:cubicBezTo>
                  <a:pt x="4591" y="40992"/>
                  <a:pt x="-3491" y="38448"/>
                  <a:pt x="7299" y="6427"/>
                </a:cubicBezTo>
                <a:lnTo>
                  <a:pt x="7299" y="6427"/>
                </a:lnTo>
                <a:cubicBezTo>
                  <a:pt x="8570" y="2655"/>
                  <a:pt x="9336" y="352"/>
                  <a:pt x="9449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453"/>
                </a:lnTo>
                <a:lnTo>
                  <a:pt x="43200" y="35453"/>
                </a:lnTo>
                <a:cubicBezTo>
                  <a:pt x="42570" y="35561"/>
                  <a:pt x="34558" y="36985"/>
                  <a:pt x="21937" y="38673"/>
                </a:cubicBezTo>
                <a:close/>
              </a:path>
            </a:pathLst>
          </a:custGeom>
          <a:solidFill>
            <a:schemeClr val="accent1">
              <a:alpha val="55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4" name="Shape 1066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853" y="39052"/>
                </a:moveTo>
                <a:lnTo>
                  <a:pt x="21853" y="39052"/>
                </a:lnTo>
                <a:cubicBezTo>
                  <a:pt x="4466" y="41377"/>
                  <a:pt x="-3715" y="38855"/>
                  <a:pt x="7204" y="6453"/>
                </a:cubicBezTo>
                <a:lnTo>
                  <a:pt x="7204" y="6453"/>
                </a:lnTo>
                <a:cubicBezTo>
                  <a:pt x="8461" y="2724"/>
                  <a:pt x="9225" y="411"/>
                  <a:pt x="9357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5822"/>
                </a:lnTo>
                <a:lnTo>
                  <a:pt x="43200" y="35822"/>
                </a:lnTo>
                <a:cubicBezTo>
                  <a:pt x="42480" y="35948"/>
                  <a:pt x="34436" y="37369"/>
                  <a:pt x="21853" y="39052"/>
                </a:cubicBezTo>
                <a:close/>
              </a:path>
            </a:pathLst>
          </a:custGeom>
          <a:solidFill>
            <a:schemeClr val="accent1">
              <a:alpha val="63999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5" name="Shape 1067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768" y="39431"/>
                </a:moveTo>
                <a:lnTo>
                  <a:pt x="21768" y="39431"/>
                </a:lnTo>
                <a:cubicBezTo>
                  <a:pt x="4340" y="41761"/>
                  <a:pt x="-3939" y="39262"/>
                  <a:pt x="7109" y="6478"/>
                </a:cubicBezTo>
                <a:lnTo>
                  <a:pt x="7109" y="6478"/>
                </a:lnTo>
                <a:cubicBezTo>
                  <a:pt x="8351" y="2792"/>
                  <a:pt x="9114" y="470"/>
                  <a:pt x="9265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190"/>
                </a:lnTo>
                <a:lnTo>
                  <a:pt x="43200" y="36190"/>
                </a:lnTo>
                <a:cubicBezTo>
                  <a:pt x="42390" y="36334"/>
                  <a:pt x="34314" y="37753"/>
                  <a:pt x="21768" y="39431"/>
                </a:cubicBezTo>
                <a:close/>
              </a:path>
            </a:pathLst>
          </a:custGeom>
          <a:solidFill>
            <a:schemeClr val="accent1">
              <a:alpha val="73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6" name="Shape 1068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683" y="39810"/>
                </a:moveTo>
                <a:lnTo>
                  <a:pt x="21683" y="39810"/>
                </a:lnTo>
                <a:cubicBezTo>
                  <a:pt x="4214" y="42146"/>
                  <a:pt x="-4163" y="39669"/>
                  <a:pt x="7014" y="6504"/>
                </a:cubicBezTo>
                <a:lnTo>
                  <a:pt x="7014" y="6504"/>
                </a:lnTo>
                <a:cubicBezTo>
                  <a:pt x="8241" y="2861"/>
                  <a:pt x="9003" y="528"/>
                  <a:pt x="9172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558"/>
                </a:lnTo>
                <a:lnTo>
                  <a:pt x="43200" y="36558"/>
                </a:lnTo>
                <a:cubicBezTo>
                  <a:pt x="42300" y="36720"/>
                  <a:pt x="34192" y="38137"/>
                  <a:pt x="21683" y="39810"/>
                </a:cubicBezTo>
                <a:close/>
              </a:path>
            </a:pathLst>
          </a:custGeom>
          <a:solidFill>
            <a:schemeClr val="accent1">
              <a:alpha val="82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7" name="Shape 1069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99" y="40189"/>
                </a:moveTo>
                <a:lnTo>
                  <a:pt x="21599" y="40189"/>
                </a:lnTo>
                <a:cubicBezTo>
                  <a:pt x="4089" y="42530"/>
                  <a:pt x="-4386" y="40077"/>
                  <a:pt x="6918" y="6529"/>
                </a:cubicBezTo>
                <a:lnTo>
                  <a:pt x="6918" y="6529"/>
                </a:lnTo>
                <a:cubicBezTo>
                  <a:pt x="8131" y="2930"/>
                  <a:pt x="8892" y="587"/>
                  <a:pt x="9080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6926"/>
                </a:lnTo>
                <a:lnTo>
                  <a:pt x="43200" y="36926"/>
                </a:lnTo>
                <a:cubicBezTo>
                  <a:pt x="42165" y="37107"/>
                  <a:pt x="34070" y="38521"/>
                  <a:pt x="21599" y="40189"/>
                </a:cubicBezTo>
                <a:close/>
              </a:path>
            </a:pathLst>
          </a:custGeom>
          <a:solidFill>
            <a:schemeClr val="accent1">
              <a:alpha val="91000"/>
            </a:schemeClr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58" name="Shape 1070"/>
          <p:cNvSpPr>
            <a:spLocks noGrp="1" noChangeArrowheads="1"/>
          </p:cNvSpPr>
          <p:nvPr userDrawn="1"/>
        </p:nvSpPr>
        <p:spPr bwMode="auto">
          <a:xfrm>
            <a:off x="0" y="0"/>
            <a:ext cx="12191999" cy="6858000"/>
          </a:xfrm>
          <a:custGeom>
            <a:avLst/>
            <a:gdLst/>
            <a:ahLst/>
            <a:cxnLst/>
            <a:rect l="l" t="t" r="r" b="b"/>
            <a:pathLst>
              <a:path w="43200" h="43200" stroke="0" extrusionOk="0">
                <a:moveTo>
                  <a:pt x="21514" y="40568"/>
                </a:moveTo>
                <a:lnTo>
                  <a:pt x="21514" y="40568"/>
                </a:lnTo>
                <a:cubicBezTo>
                  <a:pt x="3963" y="42915"/>
                  <a:pt x="-4610" y="40484"/>
                  <a:pt x="6823" y="6555"/>
                </a:cubicBezTo>
                <a:lnTo>
                  <a:pt x="6823" y="6555"/>
                </a:lnTo>
                <a:cubicBezTo>
                  <a:pt x="8022" y="2999"/>
                  <a:pt x="8781" y="646"/>
                  <a:pt x="8988" y="0"/>
                </a:cubicBezTo>
                <a:lnTo>
                  <a:pt x="8597" y="0"/>
                </a:lnTo>
                <a:lnTo>
                  <a:pt x="8597" y="0"/>
                </a:lnTo>
                <a:cubicBezTo>
                  <a:pt x="8597" y="0"/>
                  <a:pt x="7784" y="2374"/>
                  <a:pt x="6346" y="6641"/>
                </a:cubicBezTo>
                <a:lnTo>
                  <a:pt x="6346" y="6641"/>
                </a:lnTo>
                <a:cubicBezTo>
                  <a:pt x="-5238" y="41016"/>
                  <a:pt x="3448" y="43478"/>
                  <a:pt x="21229" y="41101"/>
                </a:cubicBezTo>
                <a:lnTo>
                  <a:pt x="21229" y="41101"/>
                </a:lnTo>
                <a:cubicBezTo>
                  <a:pt x="34825" y="39282"/>
                  <a:pt x="43200" y="37760"/>
                  <a:pt x="43200" y="37760"/>
                </a:cubicBezTo>
                <a:lnTo>
                  <a:pt x="43200" y="37295"/>
                </a:lnTo>
                <a:lnTo>
                  <a:pt x="43200" y="37295"/>
                </a:lnTo>
                <a:cubicBezTo>
                  <a:pt x="42075" y="37493"/>
                  <a:pt x="33948" y="38905"/>
                  <a:pt x="21514" y="40568"/>
                </a:cubicBezTo>
                <a:close/>
              </a:path>
            </a:pathLst>
          </a:custGeom>
          <a:solidFill>
            <a:schemeClr val="accent1"/>
          </a:solidFill>
          <a:ln w="9524">
            <a:solidFill>
              <a:srgbClr val="000000"/>
            </a:solidFill>
            <a:round/>
            <a:headEnd/>
            <a:tailEnd/>
          </a:ln>
        </p:spPr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83497" y="274638"/>
            <a:ext cx="999890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9264351" y="6356350"/>
            <a:ext cx="23180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	</a:t>
            </a:r>
            <a:fld id="{F8E3F0E9-0FC2-4DDE-87CF-3BA6A04EA4CC}" type="slidenum">
              <a:rPr lang="ru-RU"/>
              <a:t>‹#›</a:t>
            </a:fld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1619018" y="6356350"/>
            <a:ext cx="28447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EB4D43-F783-4E09-8208-6AA351DBC29B}" type="datetimeFigureOut">
              <a:rPr lang="ru-RU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5125706" y="6356350"/>
            <a:ext cx="35625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>
        <a:spcBef>
          <a:spcPts val="0"/>
        </a:spcBef>
        <a:buNone/>
        <a:defRPr sz="4400" b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99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ometrika.com/personality-and-temper/five-factor-personality-test-ipip-neo-pi-r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testometrika.com/personality-and-temper/how-developed-are-your-skills-competency-test/" TargetMode="External"/><Relationship Id="rId4" Type="http://schemas.openxmlformats.org/officeDocument/2006/relationships/hyperlink" Target="https://testometrika.com/personality-and-temper/questionnaire-eysenck-pen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43339028" name="Title 1"/>
          <p:cNvSpPr>
            <a:spLocks noGrp="1"/>
          </p:cNvSpPr>
          <p:nvPr/>
        </p:nvSpPr>
        <p:spPr bwMode="auto">
          <a:xfrm>
            <a:off x="1668032" y="103629"/>
            <a:ext cx="7896894" cy="588075"/>
          </a:xfrm>
        </p:spPr>
        <p:txBody>
          <a:bodyPr vertOverflow="overflow" horzOverflow="overflow" vert="horz" wrap="square" lIns="91440" tIns="45720" rIns="91440" bIns="45720" numCol="1" spcCol="0" rtlCol="0" fromWordArt="0" anchor="b" anchorCtr="0" forceAA="0" compatLnSpc="0">
            <a:normAutofit fontScale="67500" lnSpcReduction="20000"/>
          </a:bodyPr>
          <a:lstStyle>
            <a:lvl1pPr algn="r" defTabSz="914400"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sz="2000">
              <a:latin typeface="PT Astra Serif"/>
              <a:cs typeface="PT Astra Serif"/>
            </a:endParaRPr>
          </a:p>
          <a:p>
            <a:pPr algn="ctr">
              <a:defRPr/>
            </a:pPr>
            <a:r>
              <a:rPr sz="1800" b="0">
                <a:solidFill>
                  <a:schemeClr val="tx1"/>
                </a:solidFill>
                <a:latin typeface="PT Astra Serif"/>
              </a:rPr>
              <a:t>РЕГИОНАЛЬНАЯ ПРАКТИКО-ОРИЕНТИРОВАННАЯ СИСТЕМА </a:t>
            </a:r>
            <a:br>
              <a:rPr sz="1800" b="0">
                <a:solidFill>
                  <a:schemeClr val="tx1"/>
                </a:solidFill>
                <a:latin typeface="PT Astra Serif"/>
              </a:rPr>
            </a:br>
            <a:r>
              <a:rPr sz="1800" b="0">
                <a:solidFill>
                  <a:schemeClr val="tx1"/>
                </a:solidFill>
                <a:latin typeface="PT Astra Serif"/>
              </a:rPr>
              <a:t>«МЕТОДИЧЕСКИЙ КВАНТОРИУМ»</a:t>
            </a:r>
            <a:endParaRPr sz="1800" b="0">
              <a:solidFill>
                <a:schemeClr val="tx1"/>
              </a:solidFill>
              <a:latin typeface="PT Astra Serif"/>
              <a:cs typeface="PT Astra Serif"/>
            </a:endParaRPr>
          </a:p>
        </p:txBody>
      </p:sp>
      <p:sp>
        <p:nvSpPr>
          <p:cNvPr id="1375970626" name="Прямоугольник 1"/>
          <p:cNvSpPr/>
          <p:nvPr/>
        </p:nvSpPr>
        <p:spPr bwMode="auto">
          <a:xfrm>
            <a:off x="6832631" y="2467869"/>
            <a:ext cx="4133880" cy="39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rgbClr val="002060"/>
                </a:solidFill>
                <a:latin typeface="PT Astra Serif"/>
                <a:ea typeface="Book Antiqua"/>
                <a:cs typeface="PT Astra Serif"/>
              </a:rPr>
              <a:t>«Методический  Кванториум» -</a:t>
            </a:r>
            <a:endParaRPr sz="2000" b="1">
              <a:latin typeface="PT Astra Serif"/>
              <a:cs typeface="PT Astra Serif"/>
            </a:endParaRPr>
          </a:p>
        </p:txBody>
      </p:sp>
      <p:sp>
        <p:nvSpPr>
          <p:cNvPr id="1394668627" name=" 1448899675"/>
          <p:cNvSpPr/>
          <p:nvPr/>
        </p:nvSpPr>
        <p:spPr bwMode="auto">
          <a:xfrm>
            <a:off x="6655346" y="2965935"/>
            <a:ext cx="5300653" cy="106683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defRPr/>
            </a:pPr>
            <a:r>
              <a:rPr lang="ru-RU" sz="1600" b="0" i="0" u="none">
                <a:solidFill>
                  <a:srgbClr val="002060"/>
                </a:solidFill>
                <a:latin typeface="Book Antiqua"/>
                <a:ea typeface="Book Antiqua"/>
                <a:cs typeface="Book Antiqua"/>
              </a:rPr>
              <a:t>площадка повышения компетенций специалистов спортивной отрасли Ямала, объединяющая единомышленников, способных обеспечить методический прорыв в автономном округе.</a:t>
            </a:r>
            <a:endParaRPr sz="1600" b="0" i="0" u="none">
              <a:solidFill>
                <a:srgbClr val="002060"/>
              </a:solidFill>
              <a:latin typeface="Book Antiqua"/>
              <a:ea typeface="Book Antiqua"/>
              <a:cs typeface="Book Antiqua"/>
            </a:endParaRPr>
          </a:p>
        </p:txBody>
      </p:sp>
      <p:grpSp>
        <p:nvGrpSpPr>
          <p:cNvPr id="744597629" name="Группа 2"/>
          <p:cNvGrpSpPr/>
          <p:nvPr/>
        </p:nvGrpSpPr>
        <p:grpSpPr bwMode="auto">
          <a:xfrm>
            <a:off x="1753190" y="1163272"/>
            <a:ext cx="4905031" cy="4433782"/>
            <a:chOff x="0" y="0"/>
            <a:chExt cx="4905031" cy="4433782"/>
          </a:xfrm>
        </p:grpSpPr>
        <p:pic>
          <p:nvPicPr>
            <p:cNvPr id="2116734752" name="Рисунок 963822146"/>
            <p:cNvPicPr>
              <a:picLocks noChangeAspect="1"/>
            </p:cNvPicPr>
            <p:nvPr/>
          </p:nvPicPr>
          <p:blipFill>
            <a:blip r:embed="rId2"/>
            <a:srcRect l="33889" t="20492" r="35568" b="35940"/>
            <a:stretch/>
          </p:blipFill>
          <p:spPr bwMode="auto">
            <a:xfrm>
              <a:off x="0" y="0"/>
              <a:ext cx="4905031" cy="4433782"/>
            </a:xfrm>
            <a:prstGeom prst="flowChartAlternateProcess">
              <a:avLst/>
            </a:prstGeom>
          </p:spPr>
        </p:pic>
        <p:pic>
          <p:nvPicPr>
            <p:cNvPr id="1775836692" name="Рисунок 1404738441"/>
            <p:cNvPicPr>
              <a:picLocks noChangeAspect="1"/>
            </p:cNvPicPr>
            <p:nvPr/>
          </p:nvPicPr>
          <p:blipFill>
            <a:blip r:embed="rId3"/>
            <a:srcRect l="30940" t="11091" r="29128" b="49368"/>
            <a:stretch/>
          </p:blipFill>
          <p:spPr bwMode="auto">
            <a:xfrm>
              <a:off x="1643803" y="1454178"/>
              <a:ext cx="1617413" cy="1525413"/>
            </a:xfrm>
            <a:prstGeom prst="ellipse">
              <a:avLst/>
            </a:prstGeom>
          </p:spPr>
        </p:pic>
        <p:pic>
          <p:nvPicPr>
            <p:cNvPr id="394657718" name="Рисунок 279768717"/>
            <p:cNvPicPr>
              <a:picLocks noChangeAspect="1"/>
            </p:cNvPicPr>
            <p:nvPr/>
          </p:nvPicPr>
          <p:blipFill>
            <a:blip r:embed="rId4"/>
            <a:srcRect l="36941" t="47561" r="50978" b="39407"/>
            <a:stretch/>
          </p:blipFill>
          <p:spPr bwMode="auto">
            <a:xfrm>
              <a:off x="996089" y="886906"/>
              <a:ext cx="909916" cy="886907"/>
            </a:xfrm>
            <a:prstGeom prst="ellipse">
              <a:avLst/>
            </a:prstGeom>
          </p:spPr>
        </p:pic>
        <p:pic>
          <p:nvPicPr>
            <p:cNvPr id="2126203433" name="Рисунок 279768717"/>
            <p:cNvPicPr>
              <a:picLocks noChangeAspect="1"/>
            </p:cNvPicPr>
            <p:nvPr/>
          </p:nvPicPr>
          <p:blipFill>
            <a:blip r:embed="rId4"/>
            <a:srcRect l="37679" t="60127" r="50749" b="23057"/>
            <a:stretch/>
          </p:blipFill>
          <p:spPr bwMode="auto">
            <a:xfrm>
              <a:off x="2979783" y="886906"/>
              <a:ext cx="1022189" cy="887540"/>
            </a:xfrm>
            <a:prstGeom prst="ellipse">
              <a:avLst/>
            </a:prstGeom>
          </p:spPr>
        </p:pic>
        <p:pic>
          <p:nvPicPr>
            <p:cNvPr id="1407488642" name="Рисунок 279768717"/>
            <p:cNvPicPr>
              <a:picLocks noChangeAspect="1"/>
            </p:cNvPicPr>
            <p:nvPr/>
          </p:nvPicPr>
          <p:blipFill>
            <a:blip r:embed="rId4"/>
            <a:srcRect l="10747" t="47332" r="77808" b="41513"/>
            <a:stretch/>
          </p:blipFill>
          <p:spPr bwMode="auto">
            <a:xfrm>
              <a:off x="3005883" y="2808024"/>
              <a:ext cx="996087" cy="804475"/>
            </a:xfrm>
            <a:prstGeom prst="ellipse">
              <a:avLst/>
            </a:prstGeom>
          </p:spPr>
        </p:pic>
        <p:pic>
          <p:nvPicPr>
            <p:cNvPr id="1948815852" name="Рисунок 706100497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996089" y="2808024"/>
              <a:ext cx="946605" cy="773903"/>
            </a:xfrm>
            <a:prstGeom prst="ellipse">
              <a:avLst/>
            </a:prstGeom>
          </p:spPr>
        </p:pic>
      </p:grpSp>
      <p:sp>
        <p:nvSpPr>
          <p:cNvPr id="1431950431" name="TextBox 849829777"/>
          <p:cNvSpPr txBox="1"/>
          <p:nvPr/>
        </p:nvSpPr>
        <p:spPr bwMode="auto">
          <a:xfrm>
            <a:off x="407368" y="6164326"/>
            <a:ext cx="11485592" cy="6488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Годовая программа объединяет 3 группы специалистов с разным стажем работы </a:t>
            </a:r>
            <a:r>
              <a:rPr lang="ru-RU" sz="1800" b="1" dirty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</a:br>
            <a:r>
              <a:rPr lang="ru-RU" sz="1800" b="1" dirty="0" smtClean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и </a:t>
            </a:r>
            <a:r>
              <a:rPr lang="ru-RU" sz="1800" b="1" dirty="0">
                <a:solidFill>
                  <a:schemeClr val="tx1"/>
                </a:solidFill>
                <a:latin typeface="Book Antiqua"/>
                <a:ea typeface="Book Antiqua"/>
                <a:cs typeface="Book Antiqua"/>
              </a:rPr>
              <a:t>статусом занимаемой должности </a:t>
            </a:r>
            <a:endParaRPr sz="1800" b="1" dirty="0">
              <a:solidFill>
                <a:schemeClr val="tx1"/>
              </a:solidFill>
            </a:endParaRPr>
          </a:p>
        </p:txBody>
      </p:sp>
      <p:sp>
        <p:nvSpPr>
          <p:cNvPr id="104646000" name=" 104645999"/>
          <p:cNvSpPr/>
          <p:nvPr/>
        </p:nvSpPr>
        <p:spPr bwMode="auto">
          <a:xfrm>
            <a:off x="7016321" y="4379377"/>
            <a:ext cx="108289" cy="36579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/>
          </a:p>
        </p:txBody>
      </p:sp>
      <p:pic>
        <p:nvPicPr>
          <p:cNvPr id="139455491" name="Рисунок 139455490"/>
          <p:cNvPicPr>
            <a:picLocks noChangeAspect="1"/>
          </p:cNvPicPr>
          <p:nvPr/>
        </p:nvPicPr>
        <p:blipFill>
          <a:blip r:embed="rId6"/>
          <a:srcRect l="28233" t="30064" r="27950" b="11715"/>
          <a:stretch/>
        </p:blipFill>
        <p:spPr bwMode="auto">
          <a:xfrm>
            <a:off x="9172461" y="173175"/>
            <a:ext cx="2404422" cy="1797057"/>
          </a:xfrm>
          <a:prstGeom prst="flowChartAlternateProcess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41559421" name="Title 1"/>
          <p:cNvSpPr>
            <a:spLocks noGrp="1"/>
          </p:cNvSpPr>
          <p:nvPr>
            <p:ph type="ctrTitle"/>
          </p:nvPr>
        </p:nvSpPr>
        <p:spPr bwMode="auto">
          <a:xfrm>
            <a:off x="1635947" y="2564904"/>
            <a:ext cx="10363198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 dirty="0">
                <a:solidFill>
                  <a:srgbClr val="C00000"/>
                </a:solidFill>
                <a:latin typeface="PT Astra Serif"/>
                <a:ea typeface="+mj-ea"/>
                <a:cs typeface="PT Astra Serif"/>
              </a:rPr>
              <a:t>Какие направления деятельности заместителя директора по НМР вы знаете?</a:t>
            </a:r>
            <a:endParaRPr dirty="0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pic>
        <p:nvPicPr>
          <p:cNvPr id="300334896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26676671" name="Title 1"/>
          <p:cNvSpPr>
            <a:spLocks noGrp="1"/>
          </p:cNvSpPr>
          <p:nvPr>
            <p:ph type="ctrTitle"/>
          </p:nvPr>
        </p:nvSpPr>
        <p:spPr bwMode="auto">
          <a:xfrm>
            <a:off x="1415479" y="177713"/>
            <a:ext cx="10363197" cy="88428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PT Astra Serif"/>
              </a:rPr>
              <a:t>3 основных вида деятельности </a:t>
            </a:r>
            <a:r>
              <a:rPr lang="ru-RU" sz="2800" b="1">
                <a:solidFill>
                  <a:schemeClr val="tx2">
                    <a:lumMod val="60000"/>
                    <a:lumOff val="40000"/>
                  </a:schemeClr>
                </a:solidFill>
                <a:latin typeface="PT Astra Serif"/>
              </a:rPr>
              <a:t> </a:t>
            </a:r>
            <a:r>
              <a:rPr sz="2800" b="1">
                <a:solidFill>
                  <a:schemeClr val="tx2">
                    <a:lumMod val="60000"/>
                    <a:lumOff val="40000"/>
                  </a:schemeClr>
                </a:solidFill>
                <a:latin typeface="PT Astra Serif"/>
              </a:rPr>
              <a:t>спортивной школы </a:t>
            </a:r>
            <a:endParaRPr sz="28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9247935" name="Subtitle 2"/>
          <p:cNvSpPr>
            <a:spLocks noGrp="1"/>
          </p:cNvSpPr>
          <p:nvPr>
            <p:ph type="subTitle" idx="1"/>
          </p:nvPr>
        </p:nvSpPr>
        <p:spPr bwMode="auto">
          <a:xfrm>
            <a:off x="1038644" y="3356992"/>
            <a:ext cx="3848347" cy="175259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ru-RU" sz="3000" b="1">
                <a:solidFill>
                  <a:srgbClr val="002060"/>
                </a:solidFill>
                <a:latin typeface="PT Astra Serif"/>
                <a:cs typeface="PT Astra Serif"/>
              </a:rPr>
              <a:t>Учебно-методическая</a:t>
            </a:r>
            <a:endParaRPr sz="30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3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lang="ru-RU" sz="3000">
                <a:solidFill>
                  <a:srgbClr val="002060"/>
                </a:solidFill>
                <a:latin typeface="PT Astra Serif"/>
                <a:cs typeface="PT Astra Serif"/>
              </a:rPr>
              <a:t>Информационная </a:t>
            </a:r>
            <a:endParaRPr sz="30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lang="ru-RU" sz="3000">
                <a:solidFill>
                  <a:srgbClr val="002060"/>
                </a:solidFill>
                <a:latin typeface="PT Astra Serif"/>
                <a:cs typeface="PT Astra Serif"/>
              </a:rPr>
              <a:t>Аналитическая  </a:t>
            </a:r>
            <a:endParaRPr sz="30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760460316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630580" y="332656"/>
            <a:ext cx="1561420" cy="924104"/>
          </a:xfrm>
          <a:prstGeom prst="rect">
            <a:avLst/>
          </a:prstGeom>
        </p:spPr>
      </p:pic>
      <p:sp>
        <p:nvSpPr>
          <p:cNvPr id="430171696" name="Subtitle 2"/>
          <p:cNvSpPr>
            <a:spLocks noGrp="1"/>
          </p:cNvSpPr>
          <p:nvPr/>
        </p:nvSpPr>
        <p:spPr bwMode="auto">
          <a:xfrm>
            <a:off x="4223792" y="1449794"/>
            <a:ext cx="5457481" cy="205998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32500" lnSpcReduction="20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9200" b="1">
                <a:solidFill>
                  <a:srgbClr val="002060"/>
                </a:solidFill>
                <a:latin typeface="PT Astra Serif"/>
                <a:cs typeface="PT Astra Serif"/>
              </a:rPr>
              <a:t>Организационно-методическая</a:t>
            </a:r>
            <a:endParaRPr sz="92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32163" indent="-283879" algn="l">
              <a:buFont typeface="Wingdings"/>
              <a:buChar char="ü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Собственно методическая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32163" indent="-283879" algn="l">
              <a:buFont typeface="Wingdings"/>
              <a:buChar char="ü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Координационная 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32163" indent="-283879" algn="l">
              <a:buFont typeface="Wingdings"/>
              <a:buChar char="ü"/>
              <a:defRPr/>
            </a:pPr>
            <a:r>
              <a:rPr lang="ru-RU" sz="7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Повышение профессионального мастерства</a:t>
            </a:r>
            <a:endParaRPr sz="720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261850" indent="-261850" algn="l">
              <a:buFont typeface="Wingdings"/>
              <a:buChar char="ü"/>
              <a:defRPr/>
            </a:pPr>
            <a:endParaRPr sz="7200"/>
          </a:p>
        </p:txBody>
      </p:sp>
      <p:sp>
        <p:nvSpPr>
          <p:cNvPr id="1060200666" name="Subtitle 2"/>
          <p:cNvSpPr>
            <a:spLocks noGrp="1"/>
          </p:cNvSpPr>
          <p:nvPr/>
        </p:nvSpPr>
        <p:spPr bwMode="auto">
          <a:xfrm>
            <a:off x="7717157" y="3509783"/>
            <a:ext cx="3928232" cy="175259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2500" lnSpcReduction="13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>
                <a:solidFill>
                  <a:srgbClr val="002060"/>
                </a:solidFill>
                <a:latin typeface="PT Astra Serif"/>
                <a:cs typeface="PT Astra Serif"/>
              </a:rPr>
              <a:t>Научно-методическая</a:t>
            </a:r>
            <a:endParaRPr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584302" indent="-383008" algn="l">
              <a:buFont typeface="Wingdings"/>
              <a:buChar char="ü"/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Прогностическая</a:t>
            </a:r>
            <a:endParaRPr/>
          </a:p>
          <a:p>
            <a:pPr marL="584302" indent="-383008" algn="l">
              <a:buFont typeface="Wingdings"/>
              <a:buChar char="ü"/>
              <a:defRPr/>
            </a:pPr>
            <a:r>
              <a:rPr lang="ru-RU" sz="3200" b="0" i="0" u="none" strike="noStrike" cap="none" spc="0">
                <a:solidFill>
                  <a:srgbClr val="002060"/>
                </a:solidFill>
                <a:latin typeface="PT Astra Serif"/>
                <a:ea typeface="PT Astra Serif"/>
                <a:cs typeface="PT Astra Serif"/>
              </a:rPr>
              <a:t>Проектирово</a:t>
            </a:r>
            <a:r>
              <a:rPr lang="ru-RU">
                <a:solidFill>
                  <a:srgbClr val="002060"/>
                </a:solidFill>
                <a:latin typeface="PT Astra Serif"/>
                <a:cs typeface="PT Astra Serif"/>
              </a:rPr>
              <a:t>чная</a:t>
            </a:r>
            <a:endParaRPr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822183" name="Title 1"/>
          <p:cNvSpPr>
            <a:spLocks noGrp="1"/>
          </p:cNvSpPr>
          <p:nvPr>
            <p:ph type="ctrTitle"/>
          </p:nvPr>
        </p:nvSpPr>
        <p:spPr bwMode="auto">
          <a:xfrm>
            <a:off x="1415480" y="2708920"/>
            <a:ext cx="10363198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latin typeface="PT Astra Serif"/>
                <a:cs typeface="PT Astra Serif"/>
              </a:rPr>
              <a:t>Какое из перечисленных направлений, по вашему мнению,  является приоритетным в работе заместителя директора по НМР?</a:t>
            </a:r>
            <a:endParaRPr sz="3600" dirty="0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pic>
        <p:nvPicPr>
          <p:cNvPr id="14796635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3264156" name="Title 1"/>
          <p:cNvSpPr>
            <a:spLocks noGrp="1"/>
          </p:cNvSpPr>
          <p:nvPr>
            <p:ph type="ctrTitle"/>
          </p:nvPr>
        </p:nvSpPr>
        <p:spPr bwMode="auto">
          <a:xfrm>
            <a:off x="6240016" y="1628800"/>
            <a:ext cx="6156668" cy="111547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Система работы ФСО</a:t>
            </a:r>
            <a:endParaRPr sz="3600">
              <a:latin typeface="PT Astra Serif"/>
              <a:cs typeface="PT Astra Serif"/>
            </a:endParaRPr>
          </a:p>
        </p:txBody>
      </p:sp>
      <p:pic>
        <p:nvPicPr>
          <p:cNvPr id="68218387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88488" y="178456"/>
            <a:ext cx="1561420" cy="924104"/>
          </a:xfrm>
          <a:prstGeom prst="rect">
            <a:avLst/>
          </a:prstGeom>
        </p:spPr>
      </p:pic>
      <p:graphicFrame>
        <p:nvGraphicFramePr>
          <p:cNvPr id="3" name="Схема 2"/>
          <p:cNvGraphicFramePr>
            <a:graphicFrameLocks/>
          </p:cNvGraphicFramePr>
          <p:nvPr/>
        </p:nvGraphicFramePr>
        <p:xfrm>
          <a:off x="407368" y="600937"/>
          <a:ext cx="7925156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1084518" name="Title 1"/>
          <p:cNvSpPr>
            <a:spLocks noGrp="1"/>
          </p:cNvSpPr>
          <p:nvPr>
            <p:ph type="ctrTitle"/>
          </p:nvPr>
        </p:nvSpPr>
        <p:spPr bwMode="auto">
          <a:xfrm>
            <a:off x="1755929" y="2416758"/>
            <a:ext cx="9956696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marL="533400" algn="l">
              <a:defRPr/>
            </a:pP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   Целью аналитического направления является</a:t>
            </a:r>
            <a:b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b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контроль за выполнением планов и </a:t>
            </a:r>
            <a:b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                               управленческих решений,</a:t>
            </a:r>
            <a:b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поиск способов повышения эффективности                  </a:t>
            </a:r>
            <a:b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                             деятельности организации, </a:t>
            </a:r>
            <a:b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>
                <a:solidFill>
                  <a:srgbClr val="002060"/>
                </a:solidFill>
                <a:latin typeface="PT Astra Serif"/>
                <a:cs typeface="PT Astra Serif"/>
              </a:rPr>
              <a:t>оценка результатов деятельности. </a:t>
            </a:r>
            <a:endParaRPr sz="3600">
              <a:latin typeface="PT Astra Serif"/>
              <a:cs typeface="PT Astra Serif"/>
            </a:endParaRPr>
          </a:p>
        </p:txBody>
      </p:sp>
      <p:pic>
        <p:nvPicPr>
          <p:cNvPr id="104107088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55928" y="2530594"/>
            <a:ext cx="529288" cy="4078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56129" y="4365104"/>
            <a:ext cx="529288" cy="4078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755928" y="3478918"/>
            <a:ext cx="529288" cy="4078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84366687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35945" y="2734525"/>
            <a:ext cx="529287" cy="407862"/>
          </a:xfrm>
          <a:prstGeom prst="rect">
            <a:avLst/>
          </a:prstGeom>
        </p:spPr>
      </p:pic>
      <p:sp>
        <p:nvSpPr>
          <p:cNvPr id="644311289" name="Title 1"/>
          <p:cNvSpPr>
            <a:spLocks noGrp="1"/>
          </p:cNvSpPr>
          <p:nvPr>
            <p:ph type="ctrTitle"/>
          </p:nvPr>
        </p:nvSpPr>
        <p:spPr bwMode="auto">
          <a:xfrm>
            <a:off x="2116819" y="2043713"/>
            <a:ext cx="10363196" cy="268179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>
              <a:defRPr/>
            </a:pPr>
            <a:endParaRPr sz="3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sz="3600" b="1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повышение результативности тренировочного процесса через непрерывное совершенствование уровня профессионального  мастерства и компетентности специалистов сферы</a:t>
            </a:r>
            <a:r>
              <a:rPr lang="ru-RU" sz="3600" b="1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2140677756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  <p:sp>
        <p:nvSpPr>
          <p:cNvPr id="1744615100" name="Title 1"/>
          <p:cNvSpPr>
            <a:spLocks noGrp="1"/>
          </p:cNvSpPr>
          <p:nvPr/>
        </p:nvSpPr>
        <p:spPr bwMode="auto">
          <a:xfrm>
            <a:off x="1395272" y="1276164"/>
            <a:ext cx="10363196" cy="109121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 lnSpcReduction="1000"/>
          </a:bodyPr>
          <a:lstStyle>
            <a:lvl1pPr algn="ctr" defTabSz="914400"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600" b="1">
                <a:solidFill>
                  <a:srgbClr val="002060"/>
                </a:solidFill>
                <a:latin typeface="PT Astra Serif"/>
                <a:cs typeface="PT Astra Serif"/>
              </a:rPr>
              <a:t>Целью методического направления является </a:t>
            </a:r>
            <a:endParaRPr sz="3600" b="1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36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8343995" name="Title 1"/>
          <p:cNvSpPr>
            <a:spLocks noGrp="1"/>
          </p:cNvSpPr>
          <p:nvPr>
            <p:ph type="ctrTitle"/>
          </p:nvPr>
        </p:nvSpPr>
        <p:spPr bwMode="auto">
          <a:xfrm>
            <a:off x="1822718" y="1553591"/>
            <a:ext cx="11383760" cy="270029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 algn="l">
              <a:defRPr/>
            </a:pPr>
            <a:r>
              <a:rPr lang="ru-RU" dirty="0">
                <a:solidFill>
                  <a:srgbClr val="002060"/>
                </a:solidFill>
                <a:latin typeface="PT Astra Serif"/>
                <a:cs typeface="PT Astra Serif"/>
              </a:rPr>
              <a:t>            Целью контроля является </a:t>
            </a:r>
            <a:br>
              <a:rPr lang="ru-RU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dirty="0">
                <a:solidFill>
                  <a:srgbClr val="002060"/>
                </a:solidFill>
                <a:latin typeface="PT Astra Serif"/>
                <a:cs typeface="PT Astra Serif"/>
              </a:rPr>
              <a:t/>
            </a:r>
            <a:br>
              <a:rPr lang="ru-RU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 dirty="0">
                <a:solidFill>
                  <a:srgbClr val="002060"/>
                </a:solidFill>
                <a:latin typeface="PT Astra Serif"/>
                <a:cs typeface="PT Astra Serif"/>
              </a:rPr>
              <a:t>выявление и решение различных затруднений, </a:t>
            </a:r>
            <a:br>
              <a:rPr lang="ru-RU" sz="36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 dirty="0">
                <a:solidFill>
                  <a:srgbClr val="002060"/>
                </a:solidFill>
                <a:latin typeface="PT Astra Serif"/>
                <a:cs typeface="PT Astra Serif"/>
              </a:rPr>
              <a:t>возникающих в ходе осуществления </a:t>
            </a:r>
            <a:r>
              <a:rPr lang="ru-RU"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/>
            </a:r>
            <a:br>
              <a:rPr lang="ru-RU" sz="3600" dirty="0" smtClean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деятельности </a:t>
            </a:r>
            <a:r>
              <a:rPr lang="ru-RU" sz="3600" dirty="0">
                <a:solidFill>
                  <a:srgbClr val="002060"/>
                </a:solidFill>
                <a:latin typeface="PT Astra Serif"/>
                <a:cs typeface="PT Astra Serif"/>
              </a:rPr>
              <a:t>учреждения </a:t>
            </a:r>
            <a:endParaRPr sz="3600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794218707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  <p:pic>
        <p:nvPicPr>
          <p:cNvPr id="873868110" name="Рисунок 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93430" y="2848252"/>
            <a:ext cx="529287" cy="4078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6184871" name="Рисунок 1236184870"/>
          <p:cNvPicPr>
            <a:picLocks noChangeAspect="1"/>
          </p:cNvPicPr>
          <p:nvPr/>
        </p:nvPicPr>
        <p:blipFill>
          <a:blip r:embed="rId2"/>
          <a:srcRect l="2193" t="18770" r="2861"/>
          <a:stretch/>
        </p:blipFill>
        <p:spPr bwMode="auto">
          <a:xfrm>
            <a:off x="3857184" y="3088689"/>
            <a:ext cx="4207645" cy="2321140"/>
          </a:xfrm>
          <a:prstGeom prst="rect">
            <a:avLst/>
          </a:prstGeom>
        </p:spPr>
      </p:pic>
      <p:sp>
        <p:nvSpPr>
          <p:cNvPr id="813804465" name="Title 1"/>
          <p:cNvSpPr>
            <a:spLocks noGrp="1"/>
          </p:cNvSpPr>
          <p:nvPr>
            <p:ph type="ctrTitle"/>
          </p:nvPr>
        </p:nvSpPr>
        <p:spPr bwMode="auto">
          <a:xfrm>
            <a:off x="592792" y="756197"/>
            <a:ext cx="11383759" cy="245270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2800">
                <a:solidFill>
                  <a:srgbClr val="002060"/>
                </a:solidFill>
                <a:latin typeface="PT Astra Serif"/>
                <a:cs typeface="PT Astra Serif"/>
              </a:rPr>
              <a:t>Чтобы быть грамотным руководителем, </a:t>
            </a:r>
            <a:br>
              <a:rPr sz="28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sz="2800">
                <a:solidFill>
                  <a:srgbClr val="002060"/>
                </a:solidFill>
                <a:latin typeface="PT Astra Serif"/>
                <a:cs typeface="PT Astra Serif"/>
              </a:rPr>
              <a:t>наставником для своих подчиненных </a:t>
            </a:r>
            <a:br>
              <a:rPr sz="28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sz="2800">
                <a:solidFill>
                  <a:srgbClr val="002060"/>
                </a:solidFill>
                <a:latin typeface="PT Astra Serif"/>
                <a:cs typeface="PT Astra Serif"/>
              </a:rPr>
              <a:t>и п</a:t>
            </a:r>
            <a:r>
              <a:rPr lang="ru-RU" sz="2800">
                <a:solidFill>
                  <a:srgbClr val="002060"/>
                </a:solidFill>
                <a:latin typeface="PT Astra Serif"/>
                <a:cs typeface="PT Astra Serif"/>
              </a:rPr>
              <a:t>е</a:t>
            </a:r>
            <a:r>
              <a:rPr sz="2800">
                <a:solidFill>
                  <a:srgbClr val="002060"/>
                </a:solidFill>
                <a:latin typeface="PT Astra Serif"/>
                <a:cs typeface="PT Astra Serif"/>
              </a:rPr>
              <a:t>редавать опыт</a:t>
            </a:r>
            <a:r>
              <a:rPr lang="ru-RU" sz="2800">
                <a:solidFill>
                  <a:srgbClr val="002060"/>
                </a:solidFill>
                <a:latin typeface="PT Astra Serif"/>
                <a:cs typeface="PT Astra Serif"/>
              </a:rPr>
              <a:t>, </a:t>
            </a:r>
            <a:r>
              <a:rPr sz="280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br>
              <a:rPr sz="280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sz="2800">
                <a:solidFill>
                  <a:srgbClr val="002060"/>
                </a:solidFill>
                <a:latin typeface="PT Astra Serif"/>
                <a:cs typeface="PT Astra Serif"/>
              </a:rPr>
              <a:t>необходимо развивать свои личностные качества </a:t>
            </a:r>
            <a:endParaRPr/>
          </a:p>
        </p:txBody>
      </p:sp>
      <p:pic>
        <p:nvPicPr>
          <p:cNvPr id="588473427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45614302" name="Title 1"/>
          <p:cNvSpPr>
            <a:spLocks noGrp="1"/>
          </p:cNvSpPr>
          <p:nvPr>
            <p:ph type="ctrTitle"/>
          </p:nvPr>
        </p:nvSpPr>
        <p:spPr bwMode="auto">
          <a:xfrm>
            <a:off x="759247" y="79109"/>
            <a:ext cx="11383760" cy="168717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 b="1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К важным личностным качествам </a:t>
            </a:r>
            <a:br>
              <a:rPr lang="ru-RU" sz="2800" b="1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</a:br>
            <a:r>
              <a:rPr lang="ru-RU" sz="2800" b="1" i="0" u="none" strike="noStrike" cap="none" spc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 руководителя относят: </a:t>
            </a:r>
            <a:endParaRPr sz="28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50622424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  <p:sp>
        <p:nvSpPr>
          <p:cNvPr id="1531687479" name="Title 1"/>
          <p:cNvSpPr>
            <a:spLocks noGrp="1"/>
          </p:cNvSpPr>
          <p:nvPr/>
        </p:nvSpPr>
        <p:spPr bwMode="auto">
          <a:xfrm>
            <a:off x="2063552" y="1988840"/>
            <a:ext cx="9289032" cy="295232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Autofit/>
          </a:bodyPr>
          <a:lstStyle>
            <a:lvl1pPr algn="ctr" defTabSz="914400"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965" indent="-349965" algn="l">
              <a:buFont typeface="Wingdings"/>
              <a:buChar char="ü"/>
              <a:defRPr/>
            </a:pPr>
            <a:r>
              <a:rPr sz="28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объективное отношение к себе и другим; </a:t>
            </a:r>
            <a:endParaRPr sz="28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sz="28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умеренная самокритика и способность контролировать свои действия, слова и эмоции; </a:t>
            </a:r>
            <a:endParaRPr sz="28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sz="28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целеустремлённость, которая иногда граничит с амбициозностью; </a:t>
            </a:r>
            <a:endParaRPr sz="28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sz="28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тактичность, коммуникабельность, умение проявлять уважение к другим; </a:t>
            </a:r>
            <a:endParaRPr/>
          </a:p>
          <a:p>
            <a:pPr marL="349965" indent="-349965" algn="l">
              <a:buFont typeface="Wingdings"/>
              <a:buChar char="ü"/>
              <a:defRPr/>
            </a:pPr>
            <a:r>
              <a:rPr sz="28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решительность и упорство; </a:t>
            </a:r>
            <a:endParaRPr sz="28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Wingdings"/>
              <a:buChar char="ü"/>
              <a:defRPr/>
            </a:pPr>
            <a:r>
              <a:rPr sz="2800" b="0" i="0" u="none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авторитетность.</a:t>
            </a:r>
            <a:endParaRPr sz="280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59126101" name="Рисунок 1768088674"/>
          <p:cNvPicPr>
            <a:picLocks noChangeAspect="1"/>
          </p:cNvPicPr>
          <p:nvPr/>
        </p:nvPicPr>
        <p:blipFill>
          <a:blip r:embed="rId2"/>
          <a:srcRect l="17806" t="17901" r="16140" b="24073"/>
          <a:stretch/>
        </p:blipFill>
        <p:spPr bwMode="auto">
          <a:xfrm>
            <a:off x="5865534" y="4917487"/>
            <a:ext cx="1212336" cy="1065043"/>
          </a:xfrm>
          <a:prstGeom prst="rect">
            <a:avLst/>
          </a:prstGeom>
        </p:spPr>
      </p:pic>
      <p:sp>
        <p:nvSpPr>
          <p:cNvPr id="1692277088" name="Title 1"/>
          <p:cNvSpPr>
            <a:spLocks noGrp="1"/>
          </p:cNvSpPr>
          <p:nvPr>
            <p:ph type="ctrTitle"/>
          </p:nvPr>
        </p:nvSpPr>
        <p:spPr bwMode="auto">
          <a:xfrm>
            <a:off x="1062361" y="86711"/>
            <a:ext cx="10363198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>
                <a:solidFill>
                  <a:srgbClr val="FF0000"/>
                </a:solidFill>
                <a:latin typeface="PT Astra Serif"/>
                <a:cs typeface="PT Astra Serif"/>
              </a:rPr>
              <a:t>Домашнее задание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sp>
        <p:nvSpPr>
          <p:cNvPr id="1212249998" name="Subtitle 2"/>
          <p:cNvSpPr>
            <a:spLocks noGrp="1"/>
          </p:cNvSpPr>
          <p:nvPr>
            <p:ph type="subTitle" idx="1"/>
          </p:nvPr>
        </p:nvSpPr>
        <p:spPr bwMode="auto">
          <a:xfrm>
            <a:off x="1487488" y="1910143"/>
            <a:ext cx="10185438" cy="1690085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>
              <a:defRPr/>
            </a:pPr>
            <a:r>
              <a:rPr sz="13000" dirty="0" err="1">
                <a:solidFill>
                  <a:srgbClr val="002060"/>
                </a:solidFill>
                <a:latin typeface="PT Astra Serif"/>
                <a:cs typeface="PT Astra Serif"/>
              </a:rPr>
              <a:t>Пройти</a:t>
            </a:r>
            <a:r>
              <a:rPr sz="130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lang="ru-RU" sz="13000" b="0" i="0" u="none" strike="noStrike" cap="none" spc="0" dirty="0">
                <a:solidFill>
                  <a:srgbClr val="002060"/>
                </a:solidFill>
                <a:latin typeface="PT Astra Serif"/>
                <a:ea typeface="+mn-ea"/>
                <a:cs typeface="PT Astra Serif"/>
              </a:rPr>
              <a:t>самодиагностику личностных качеств </a:t>
            </a:r>
            <a:endParaRPr lang="ru-RU" sz="13000" b="0" i="0" u="none" strike="noStrike" cap="none" spc="0" dirty="0">
              <a:solidFill>
                <a:srgbClr val="002060"/>
              </a:solidFill>
              <a:latin typeface="PT Astra Serif"/>
              <a:ea typeface="Arial"/>
              <a:cs typeface="PT Astra Serif"/>
            </a:endParaRPr>
          </a:p>
          <a:p>
            <a:pPr>
              <a:defRPr/>
            </a:pPr>
            <a:r>
              <a:rPr lang="ru-RU" sz="13000" b="0" i="0" u="none" strike="noStrike" cap="none" spc="0" dirty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и определить свои сильные стороны.</a:t>
            </a:r>
          </a:p>
          <a:p>
            <a:pPr>
              <a:defRPr/>
            </a:pPr>
            <a:r>
              <a:rPr lang="ru-RU" sz="13000" b="0" i="0" u="none" strike="noStrike" cap="none" spc="0" dirty="0">
                <a:solidFill>
                  <a:srgbClr val="002060"/>
                </a:solidFill>
                <a:latin typeface="PT Astra Serif"/>
                <a:ea typeface="Arial"/>
                <a:cs typeface="PT Astra Serif"/>
              </a:rPr>
              <a:t>Составить план саморазвития. </a:t>
            </a:r>
            <a:endParaRPr sz="13000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13000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>
              <a:defRPr/>
            </a:pPr>
            <a:endParaRPr sz="7200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sp>
        <p:nvSpPr>
          <p:cNvPr id="1128916981" name="Subtitle 2"/>
          <p:cNvSpPr>
            <a:spLocks noGrp="1"/>
          </p:cNvSpPr>
          <p:nvPr/>
        </p:nvSpPr>
        <p:spPr bwMode="auto">
          <a:xfrm>
            <a:off x="1343472" y="4126636"/>
            <a:ext cx="4522062" cy="107271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3600" dirty="0" err="1">
                <a:solidFill>
                  <a:srgbClr val="C00000"/>
                </a:solidFill>
                <a:latin typeface="PT Astra Serif"/>
                <a:cs typeface="PT Astra Serif"/>
              </a:rPr>
              <a:t>Срок</a:t>
            </a:r>
            <a:r>
              <a:rPr sz="3600" dirty="0">
                <a:solidFill>
                  <a:srgbClr val="C0000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C00000"/>
                </a:solidFill>
                <a:latin typeface="PT Astra Serif"/>
                <a:cs typeface="PT Astra Serif"/>
              </a:rPr>
              <a:t>выполнения</a:t>
            </a:r>
            <a:r>
              <a:rPr sz="3600" dirty="0">
                <a:solidFill>
                  <a:srgbClr val="C00000"/>
                </a:solidFill>
                <a:latin typeface="PT Astra Serif"/>
                <a:cs typeface="PT Astra Serif"/>
              </a:rPr>
              <a:t> Д/З</a:t>
            </a:r>
            <a:endParaRPr dirty="0"/>
          </a:p>
          <a:p>
            <a:pPr>
              <a:defRPr/>
            </a:pPr>
            <a:r>
              <a:rPr sz="3600" dirty="0" err="1">
                <a:solidFill>
                  <a:srgbClr val="C00000"/>
                </a:solidFill>
                <a:latin typeface="PT Astra Serif"/>
                <a:cs typeface="PT Astra Serif"/>
              </a:rPr>
              <a:t>до</a:t>
            </a:r>
            <a:r>
              <a:rPr sz="3600" dirty="0">
                <a:solidFill>
                  <a:srgbClr val="C00000"/>
                </a:solidFill>
                <a:latin typeface="PT Astra Serif"/>
                <a:cs typeface="PT Astra Serif"/>
              </a:rPr>
              <a:t> 10 </a:t>
            </a:r>
            <a:r>
              <a:rPr sz="3600" dirty="0" err="1">
                <a:solidFill>
                  <a:srgbClr val="C00000"/>
                </a:solidFill>
                <a:latin typeface="PT Astra Serif"/>
                <a:cs typeface="PT Astra Serif"/>
              </a:rPr>
              <a:t>февраля</a:t>
            </a:r>
            <a:r>
              <a:rPr sz="3600" dirty="0">
                <a:solidFill>
                  <a:srgbClr val="C00000"/>
                </a:solidFill>
                <a:latin typeface="PT Astra Serif"/>
                <a:cs typeface="PT Astra Serif"/>
              </a:rPr>
              <a:t> 2023 </a:t>
            </a:r>
            <a:r>
              <a:rPr sz="3600" dirty="0" err="1">
                <a:solidFill>
                  <a:srgbClr val="C00000"/>
                </a:solidFill>
                <a:latin typeface="PT Astra Serif"/>
                <a:cs typeface="PT Astra Serif"/>
              </a:rPr>
              <a:t>года</a:t>
            </a:r>
            <a:endParaRPr dirty="0"/>
          </a:p>
        </p:txBody>
      </p:sp>
      <p:pic>
        <p:nvPicPr>
          <p:cNvPr id="1946099800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  <p:sp>
        <p:nvSpPr>
          <p:cNvPr id="1327901588" name="Subtitle 2"/>
          <p:cNvSpPr>
            <a:spLocks noGrp="1"/>
          </p:cNvSpPr>
          <p:nvPr/>
        </p:nvSpPr>
        <p:spPr bwMode="auto">
          <a:xfrm>
            <a:off x="6123800" y="4126636"/>
            <a:ext cx="5990205" cy="790851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77500" lnSpcReduction="20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sz="3600">
                <a:solidFill>
                  <a:srgbClr val="002060"/>
                </a:solidFill>
                <a:latin typeface="PT Astra Serif"/>
                <a:cs typeface="PT Astra Serif"/>
              </a:rPr>
              <a:t>Направить результаты на почту </a:t>
            </a:r>
            <a:r>
              <a:rPr lang="en-US" sz="3600">
                <a:solidFill>
                  <a:srgbClr val="002060"/>
                </a:solidFill>
                <a:latin typeface="PT Astra Serif"/>
                <a:cs typeface="PT Astra Serif"/>
              </a:rPr>
              <a:t>mamontova-1990@list.ru</a:t>
            </a:r>
            <a:r>
              <a:rPr sz="360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9305654" name="Объект 2"/>
          <p:cNvSpPr>
            <a:spLocks noGrp="1"/>
          </p:cNvSpPr>
          <p:nvPr>
            <p:ph idx="1"/>
          </p:nvPr>
        </p:nvSpPr>
        <p:spPr bwMode="auto">
          <a:xfrm>
            <a:off x="1537629" y="2617434"/>
            <a:ext cx="9998901" cy="20155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7500" lnSpcReduction="12000"/>
          </a:bodyPr>
          <a:lstStyle/>
          <a:p>
            <a:pPr marL="0" indent="0" algn="ctr">
              <a:buFont typeface="Arial"/>
              <a:buNone/>
              <a:defRPr/>
            </a:pPr>
            <a:r>
              <a:rPr sz="3600" b="1">
                <a:solidFill>
                  <a:srgbClr val="002060"/>
                </a:solidFill>
                <a:latin typeface="PT Astra Serif"/>
              </a:rPr>
              <a:t>Заместитель директора спортивной школы </a:t>
            </a:r>
            <a:endParaRPr/>
          </a:p>
          <a:p>
            <a:pPr marL="0" indent="0" algn="ctr">
              <a:buFont typeface="Arial"/>
              <a:buNone/>
              <a:defRPr/>
            </a:pPr>
            <a:r>
              <a:rPr sz="3600" b="1">
                <a:solidFill>
                  <a:srgbClr val="002060"/>
                </a:solidFill>
                <a:latin typeface="PT Astra Serif"/>
              </a:rPr>
              <a:t>по научно-методической работе:</a:t>
            </a:r>
            <a:r>
              <a:rPr sz="3600" b="1">
                <a:latin typeface="PT Astra Serif"/>
              </a:rPr>
              <a:t> </a:t>
            </a:r>
            <a:endParaRPr sz="3600" b="1">
              <a:solidFill>
                <a:srgbClr val="FF0000"/>
              </a:solidFill>
              <a:latin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sz="3600" b="1">
                <a:solidFill>
                  <a:srgbClr val="FF0000"/>
                </a:solidFill>
                <a:latin typeface="PT Astra Serif"/>
              </a:rPr>
              <a:t>Функции, компетенции. </a:t>
            </a:r>
            <a:r>
              <a:rPr sz="3600" b="1">
                <a:solidFill>
                  <a:srgbClr val="FFC000"/>
                </a:solidFill>
                <a:latin typeface="PT Astra Serif"/>
              </a:rPr>
              <a:t>Наставничество.</a:t>
            </a:r>
            <a:r>
              <a:rPr sz="3600" b="1">
                <a:latin typeface="PT Astra Serif"/>
              </a:rPr>
              <a:t> </a:t>
            </a:r>
            <a:endParaRPr sz="3600" b="1">
              <a:solidFill>
                <a:srgbClr val="00B050"/>
              </a:solidFill>
              <a:latin typeface="PT Astra Serif"/>
            </a:endParaRPr>
          </a:p>
          <a:p>
            <a:pPr marL="0" indent="0" algn="ctr">
              <a:buFont typeface="Arial"/>
              <a:buNone/>
              <a:defRPr/>
            </a:pPr>
            <a:r>
              <a:rPr sz="3600" b="1">
                <a:solidFill>
                  <a:srgbClr val="00B050"/>
                </a:solidFill>
                <a:latin typeface="PT Astra Serif"/>
              </a:rPr>
              <a:t>Формы и направления работы</a:t>
            </a:r>
            <a:endParaRPr sz="3600">
              <a:solidFill>
                <a:srgbClr val="00B050"/>
              </a:solidFill>
            </a:endParaRPr>
          </a:p>
        </p:txBody>
      </p:sp>
      <p:sp>
        <p:nvSpPr>
          <p:cNvPr id="1384065697" name="Title 1"/>
          <p:cNvSpPr>
            <a:spLocks noGrp="1"/>
          </p:cNvSpPr>
          <p:nvPr/>
        </p:nvSpPr>
        <p:spPr bwMode="auto">
          <a:xfrm>
            <a:off x="1108598" y="74970"/>
            <a:ext cx="10363198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r" defTabSz="914400"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>
              <a:buNone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Г</a:t>
            </a: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ОСУДАРСТВЕННОЕ АВТОНОМНОЕ УЧРЕЖДЕНИЕ </a:t>
            </a:r>
            <a:endParaRPr/>
          </a:p>
          <a:p>
            <a:pPr marL="0" indent="0" algn="ctr">
              <a:buNone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ЯМАЛО-НЕНЕЦКОГО АВТОНОМНОГО ОКРУГА </a:t>
            </a:r>
            <a:endParaRPr/>
          </a:p>
          <a:p>
            <a:pPr marL="0" indent="0" algn="ctr">
              <a:buNone/>
              <a:defRPr/>
            </a:pPr>
            <a:r>
              <a:rPr lang="ru-RU" sz="18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«ЦЕНТР СПОРТИВНОЙ ПОДГОТОВКИ»</a:t>
            </a:r>
            <a:endParaRPr sz="1800" b="0">
              <a:latin typeface="PT Astra Serif"/>
              <a:cs typeface="PT Astra Serif"/>
            </a:endParaRPr>
          </a:p>
          <a:p>
            <a:pPr>
              <a:defRPr/>
            </a:pPr>
            <a:endParaRPr sz="1800"/>
          </a:p>
        </p:txBody>
      </p:sp>
      <p:pic>
        <p:nvPicPr>
          <p:cNvPr id="936628971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6" y="195189"/>
            <a:ext cx="1561421" cy="924105"/>
          </a:xfrm>
          <a:prstGeom prst="rect">
            <a:avLst/>
          </a:prstGeom>
        </p:spPr>
      </p:pic>
      <p:sp>
        <p:nvSpPr>
          <p:cNvPr id="1392598683" name="Title 1"/>
          <p:cNvSpPr>
            <a:spLocks noGrp="1"/>
          </p:cNvSpPr>
          <p:nvPr/>
        </p:nvSpPr>
        <p:spPr bwMode="auto">
          <a:xfrm>
            <a:off x="10182763" y="5928684"/>
            <a:ext cx="1816384" cy="82204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r" defTabSz="914400"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sz="1800">
                <a:latin typeface="PT Astra Serif"/>
                <a:cs typeface="PT Astra Serif"/>
              </a:rPr>
              <a:t>20.01.2023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7113383" name="Title 1"/>
          <p:cNvSpPr>
            <a:spLocks noGrp="1"/>
          </p:cNvSpPr>
          <p:nvPr>
            <p:ph type="ctrTitle"/>
          </p:nvPr>
        </p:nvSpPr>
        <p:spPr bwMode="auto">
          <a:xfrm>
            <a:off x="1179101" y="103463"/>
            <a:ext cx="10363197" cy="88428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3600">
                <a:solidFill>
                  <a:srgbClr val="FF0000"/>
                </a:solidFill>
                <a:latin typeface="PT Astra Serif"/>
                <a:cs typeface="PT Astra Serif"/>
              </a:rPr>
              <a:t>Ссылки на прохождение диагностик</a:t>
            </a:r>
            <a:r>
              <a:rPr lang="ru-RU">
                <a:solidFill>
                  <a:srgbClr val="FF0000"/>
                </a:solidFill>
                <a:latin typeface="PT Astra Serif"/>
                <a:cs typeface="PT Astra Serif"/>
              </a:rPr>
              <a:t> </a:t>
            </a:r>
            <a:endParaRPr>
              <a:solidFill>
                <a:srgbClr val="FF0000"/>
              </a:solidFill>
              <a:latin typeface="PT Astra Serif"/>
              <a:cs typeface="PT Astra Serif"/>
            </a:endParaRPr>
          </a:p>
        </p:txBody>
      </p:sp>
      <p:pic>
        <p:nvPicPr>
          <p:cNvPr id="1368786027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  <p:sp>
        <p:nvSpPr>
          <p:cNvPr id="431993620" name="TextBox 431993619"/>
          <p:cNvSpPr txBox="1"/>
          <p:nvPr/>
        </p:nvSpPr>
        <p:spPr bwMode="auto">
          <a:xfrm>
            <a:off x="5817669" y="2633702"/>
            <a:ext cx="6483534" cy="15545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PT Astra Serif"/>
                <a:ea typeface="Roboto"/>
                <a:cs typeface="PT Astra Serif"/>
              </a:rPr>
              <a:t>Большая пятерка. </a:t>
            </a:r>
            <a:endParaRPr sz="2400" b="0" i="0" u="none" strike="noStrike" cap="none" spc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ru-RU" sz="2400" b="0" i="0" u="none" strike="noStrike" cap="none" spc="0">
                <a:solidFill>
                  <a:srgbClr val="002060"/>
                </a:solidFill>
                <a:latin typeface="PT Astra Serif"/>
                <a:ea typeface="Roboto"/>
                <a:cs typeface="PT Astra Serif"/>
              </a:rPr>
              <a:t>Пятифакторная модель личности .</a:t>
            </a:r>
            <a:endParaRPr sz="2400" b="0" i="0" u="none" strike="noStrike" cap="none" spc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endParaRPr sz="1200">
              <a:solidFill>
                <a:schemeClr val="tx1"/>
              </a:solidFill>
            </a:endParaRPr>
          </a:p>
          <a:p>
            <a:pPr>
              <a:defRPr/>
            </a:pPr>
            <a:r>
              <a:rPr u="sng">
                <a:hlinkClick r:id="rId3" tooltip="https://testometrika.com/personality-and-temper/five-factor-personality-test-ipip-neo-pi-r/"/>
              </a:rPr>
              <a:t>https://testometrika.com/personality-and-temper/five-factor-personality-test-ipip-neo-pi-r/</a:t>
            </a:r>
            <a:endParaRPr/>
          </a:p>
        </p:txBody>
      </p:sp>
      <p:sp>
        <p:nvSpPr>
          <p:cNvPr id="2095042415" name="TextBox 2095042414"/>
          <p:cNvSpPr txBox="1"/>
          <p:nvPr/>
        </p:nvSpPr>
        <p:spPr bwMode="auto">
          <a:xfrm>
            <a:off x="2106186" y="4374101"/>
            <a:ext cx="6168646" cy="11582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200" b="0" i="0" u="none">
                <a:solidFill>
                  <a:srgbClr val="002060"/>
                </a:solidFill>
                <a:latin typeface="PT Astra Serif"/>
                <a:ea typeface="Roboto"/>
                <a:cs typeface="PT Astra Serif"/>
              </a:rPr>
              <a:t>Тест Айзенка EPQ-R: узнайте свой темперамент</a:t>
            </a:r>
          </a:p>
          <a:p>
            <a:pPr algn="l">
              <a:defRPr/>
            </a:pPr>
            <a:endParaRPr sz="1200" b="0" i="0" u="none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algn="l">
              <a:defRPr/>
            </a:pPr>
            <a:r>
              <a:rPr lang="ru-RU" sz="18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4" tooltip="https://testometrika.com/personality-and-temper/questionnaire-eysenck-pen/"/>
              </a:rPr>
              <a:t>https://testometrika.com/personality-and-temper/questionnaire-eysenck-pen/</a:t>
            </a:r>
            <a:endParaRPr/>
          </a:p>
        </p:txBody>
      </p:sp>
      <p:sp>
        <p:nvSpPr>
          <p:cNvPr id="701720292" name="TextBox 701720291"/>
          <p:cNvSpPr txBox="1"/>
          <p:nvPr/>
        </p:nvSpPr>
        <p:spPr bwMode="auto">
          <a:xfrm>
            <a:off x="2106186" y="987746"/>
            <a:ext cx="6170518" cy="1554516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l">
              <a:defRPr/>
            </a:pPr>
            <a:r>
              <a:rPr sz="2400">
                <a:solidFill>
                  <a:srgbClr val="002060"/>
                </a:solidFill>
                <a:latin typeface="PT Astra Serif"/>
                <a:cs typeface="PT Astra Serif"/>
              </a:rPr>
              <a:t>На сколько развиты ваши навыки? </a:t>
            </a:r>
          </a:p>
          <a:p>
            <a:pPr algn="l">
              <a:defRPr/>
            </a:pPr>
            <a:r>
              <a:rPr sz="2400">
                <a:solidFill>
                  <a:srgbClr val="002060"/>
                </a:solidFill>
                <a:latin typeface="PT Astra Serif"/>
                <a:cs typeface="PT Astra Serif"/>
              </a:rPr>
              <a:t>Тест компетенции.</a:t>
            </a:r>
          </a:p>
          <a:p>
            <a:pPr algn="l">
              <a:defRPr/>
            </a:pPr>
            <a:endParaRPr sz="1200"/>
          </a:p>
          <a:p>
            <a:pPr algn="l">
              <a:defRPr/>
            </a:pPr>
            <a:r>
              <a:rPr lang="ru-RU" sz="1800" b="0" i="0" u="sng" strike="noStrike" cap="none" spc="0">
                <a:solidFill>
                  <a:schemeClr val="tx1"/>
                </a:solidFill>
                <a:latin typeface="Arial"/>
                <a:cs typeface="Arial"/>
                <a:hlinkClick r:id="rId5" tooltip="https://testometrika.com/personality-and-temper/how-developed-are-your-skills-competency-test/"/>
              </a:rPr>
              <a:t> https://testometrika.com/personality-and-temper/how-developed-are-your-skills-competency-test/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8041417" name="Title 1"/>
          <p:cNvSpPr>
            <a:spLocks noGrp="1"/>
          </p:cNvSpPr>
          <p:nvPr>
            <p:ph type="ctrTitle"/>
          </p:nvPr>
        </p:nvSpPr>
        <p:spPr bwMode="auto">
          <a:xfrm>
            <a:off x="759247" y="79109"/>
            <a:ext cx="11383760" cy="168717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  <a:t>Итоги освоения 1 раздела </a:t>
            </a:r>
            <a:b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  <a:t>Курса «Наставник» </a:t>
            </a:r>
            <a:endParaRPr sz="2800" b="1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1811231100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  <p:sp>
        <p:nvSpPr>
          <p:cNvPr id="687212036" name="Title 1"/>
          <p:cNvSpPr>
            <a:spLocks noGrp="1"/>
          </p:cNvSpPr>
          <p:nvPr/>
        </p:nvSpPr>
        <p:spPr bwMode="auto">
          <a:xfrm>
            <a:off x="1341844" y="2219417"/>
            <a:ext cx="10403517" cy="237662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37500" lnSpcReduction="20000"/>
          </a:bodyPr>
          <a:lstStyle>
            <a:lvl1pPr algn="ctr" defTabSz="914400">
              <a:spcBef>
                <a:spcPts val="0"/>
              </a:spcBef>
              <a:buNone/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9965" indent="-349965">
              <a:buAutoNum type="arabicPeriod"/>
              <a:defRPr/>
            </a:pPr>
            <a:r>
              <a:rPr sz="9600">
                <a:solidFill>
                  <a:srgbClr val="FF0000"/>
                </a:solidFill>
                <a:latin typeface="PT Astra Serif"/>
                <a:cs typeface="PT Astra Serif"/>
              </a:rPr>
              <a:t>Разработаны и  утверждены должностные инструкции в соответствии с профессиональным стандартом </a:t>
            </a:r>
            <a:endParaRPr>
              <a:solidFill>
                <a:srgbClr val="FF0000"/>
              </a:solidFill>
            </a:endParaRPr>
          </a:p>
          <a:p>
            <a:pPr marL="349965" indent="-349965">
              <a:buAutoNum type="arabicPeriod"/>
              <a:defRPr/>
            </a:pPr>
            <a:r>
              <a:rPr sz="9600">
                <a:solidFill>
                  <a:srgbClr val="FFC000"/>
                </a:solidFill>
                <a:latin typeface="PT Astra Serif"/>
                <a:cs typeface="PT Astra Serif"/>
              </a:rPr>
              <a:t>Организовано наставничество  в учреждении(положение, приказ, план работы наставника)</a:t>
            </a:r>
          </a:p>
          <a:p>
            <a:pPr marL="349965" indent="-349965">
              <a:buAutoNum type="arabicPeriod"/>
              <a:defRPr/>
            </a:pPr>
            <a:r>
              <a:rPr sz="9600">
                <a:solidFill>
                  <a:srgbClr val="00B050"/>
                </a:solidFill>
                <a:latin typeface="PT Astra Serif"/>
                <a:cs typeface="PT Astra Serif"/>
              </a:rPr>
              <a:t>Проведена самодиагностика личностных качеств. Составлен план саморазвития.</a:t>
            </a:r>
            <a:endParaRPr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71456053" name="Title 1"/>
          <p:cNvSpPr>
            <a:spLocks noGrp="1"/>
          </p:cNvSpPr>
          <p:nvPr>
            <p:ph type="ctrTitle"/>
          </p:nvPr>
        </p:nvSpPr>
        <p:spPr bwMode="auto">
          <a:xfrm>
            <a:off x="685266" y="1766286"/>
            <a:ext cx="11383760" cy="233038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  <a:t>Тема 2 раздела Кванта «Наставник»</a:t>
            </a:r>
            <a:b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  <a:t/>
            </a:r>
            <a:br>
              <a:rPr lang="ru-RU" sz="2800" b="1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sz="2600" b="1">
                <a:solidFill>
                  <a:srgbClr val="C00000"/>
                </a:solidFill>
                <a:latin typeface="PT Astra Serif"/>
              </a:rPr>
              <a:t>«Способы определения затруднений специалистов тренерского и методического составов, новые формы работы»</a:t>
            </a:r>
            <a:r>
              <a:rPr lang="ru-RU" sz="2600" b="1">
                <a:solidFill>
                  <a:srgbClr val="C00000"/>
                </a:solidFill>
                <a:latin typeface="PT Astra Serif"/>
                <a:cs typeface="PT Astra Serif"/>
              </a:rPr>
              <a:t> </a:t>
            </a:r>
            <a:endParaRPr sz="2600" b="1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pic>
        <p:nvPicPr>
          <p:cNvPr id="2129941741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4" y="195187"/>
            <a:ext cx="1561419" cy="9241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441934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9157" y="76949"/>
            <a:ext cx="9998901" cy="71380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4400" b="1" i="0" u="none" strike="noStrike" cap="none" spc="0">
                <a:solidFill>
                  <a:srgbClr val="FF0000"/>
                </a:solidFill>
                <a:latin typeface="PT Astra Serif"/>
                <a:ea typeface="PT Astra Serif"/>
                <a:cs typeface="PT Astra Serif"/>
              </a:rPr>
              <a:t>Функции, компетенции</a:t>
            </a:r>
            <a:endParaRPr/>
          </a:p>
        </p:txBody>
      </p:sp>
      <p:sp>
        <p:nvSpPr>
          <p:cNvPr id="1802987268" name="Объект 2"/>
          <p:cNvSpPr>
            <a:spLocks noGrp="1"/>
          </p:cNvSpPr>
          <p:nvPr>
            <p:ph idx="1"/>
          </p:nvPr>
        </p:nvSpPr>
        <p:spPr bwMode="auto">
          <a:xfrm>
            <a:off x="1799157" y="790754"/>
            <a:ext cx="9998901" cy="138382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50000" lnSpcReduction="20000"/>
          </a:bodyPr>
          <a:lstStyle/>
          <a:p>
            <a:pPr marL="0" indent="0" algn="ctr">
              <a:buFont typeface="Arial"/>
              <a:buNone/>
              <a:defRPr/>
            </a:pPr>
            <a:r>
              <a:rPr sz="4800">
                <a:solidFill>
                  <a:srgbClr val="002060"/>
                </a:solidFill>
                <a:latin typeface="PT Astra Serif"/>
                <a:cs typeface="PT Astra Serif"/>
              </a:rPr>
              <a:t>По итогам рассмотрения профессионального стандарта и должностных инструкций  большинство участников Курса определили свои трудовые функции и уровень квалификации как Е7</a:t>
            </a:r>
            <a:endParaRPr sz="4800"/>
          </a:p>
          <a:p>
            <a:pPr marL="0" indent="0" algn="ctr">
              <a:buFont typeface="Arial"/>
              <a:buNone/>
              <a:defRPr/>
            </a:pPr>
            <a:endParaRPr sz="4800"/>
          </a:p>
        </p:txBody>
      </p:sp>
      <p:pic>
        <p:nvPicPr>
          <p:cNvPr id="1752123272" name="Рисунок 175212327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49197" y="1983625"/>
            <a:ext cx="7531716" cy="45908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59007279" name="Заголовок 1"/>
          <p:cNvSpPr>
            <a:spLocks noGrp="1"/>
          </p:cNvSpPr>
          <p:nvPr>
            <p:ph type="title"/>
          </p:nvPr>
        </p:nvSpPr>
        <p:spPr bwMode="auto">
          <a:xfrm>
            <a:off x="1655382" y="115737"/>
            <a:ext cx="9998901" cy="114300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lang="ru-RU" sz="4800" b="1" i="0" u="none" strike="noStrike" cap="none" spc="0">
                <a:solidFill>
                  <a:srgbClr val="FFC000"/>
                </a:solidFill>
                <a:latin typeface="PT Astra Serif"/>
                <a:ea typeface="PT Astra Serif"/>
                <a:cs typeface="PT Astra Serif"/>
              </a:rPr>
              <a:t>Наставничество.</a:t>
            </a:r>
            <a:endParaRPr sz="4800"/>
          </a:p>
        </p:txBody>
      </p:sp>
      <p:sp>
        <p:nvSpPr>
          <p:cNvPr id="551371829" name="Объект 2"/>
          <p:cNvSpPr>
            <a:spLocks noGrp="1"/>
          </p:cNvSpPr>
          <p:nvPr>
            <p:ph idx="1"/>
          </p:nvPr>
        </p:nvSpPr>
        <p:spPr bwMode="auto">
          <a:xfrm>
            <a:off x="1343473" y="1258737"/>
            <a:ext cx="10410790" cy="4525961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marL="0" indent="0" algn="ctr">
              <a:buFont typeface="Arial"/>
              <a:buNone/>
              <a:defRPr/>
            </a:pP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В 4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учреждениях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МО</a:t>
            </a:r>
            <a:r>
              <a:rPr lang="ru-RU"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</a:p>
          <a:p>
            <a:pPr marL="0" indent="0" algn="ctr">
              <a:buFont typeface="Arial"/>
              <a:buNone/>
              <a:defRPr/>
            </a:pPr>
            <a:r>
              <a:rPr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(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Лабытнанги,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Ханымей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,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Муравленко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,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Тарко-Сале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)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разработаны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положения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и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приказы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о</a:t>
            </a:r>
            <a:r>
              <a:rPr lang="ru-RU"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б</a:t>
            </a:r>
            <a:r>
              <a:rPr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организиции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 smtClean="0">
                <a:solidFill>
                  <a:srgbClr val="002060"/>
                </a:solidFill>
                <a:latin typeface="PT Astra Serif"/>
                <a:cs typeface="PT Astra Serif"/>
              </a:rPr>
              <a:t>наставничества</a:t>
            </a:r>
            <a:r>
              <a:rPr lang="ru-RU"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.</a:t>
            </a:r>
            <a:r>
              <a:rPr sz="3600" dirty="0" smtClean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endParaRPr dirty="0"/>
          </a:p>
          <a:p>
            <a:pPr marL="0" indent="0" algn="ctr">
              <a:buFont typeface="Arial"/>
              <a:buNone/>
              <a:defRPr/>
            </a:pP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В </a:t>
            </a:r>
            <a:r>
              <a:rPr sz="3600" b="1" dirty="0">
                <a:solidFill>
                  <a:srgbClr val="002060"/>
                </a:solidFill>
                <a:latin typeface="PT Astra Serif"/>
                <a:cs typeface="PT Astra Serif"/>
              </a:rPr>
              <a:t>3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из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них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положение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утверждено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приказом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и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назначены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наставники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, а в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Тарко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–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Сале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наставничество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ведется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с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сентября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 2022 </a:t>
            </a:r>
            <a:r>
              <a:rPr sz="3600" dirty="0" err="1">
                <a:solidFill>
                  <a:srgbClr val="002060"/>
                </a:solidFill>
                <a:latin typeface="PT Astra Serif"/>
                <a:cs typeface="PT Astra Serif"/>
              </a:rPr>
              <a:t>года</a:t>
            </a:r>
            <a:r>
              <a:rPr sz="3600" dirty="0">
                <a:solidFill>
                  <a:srgbClr val="002060"/>
                </a:solidFill>
                <a:latin typeface="PT Astra Serif"/>
                <a:cs typeface="PT Astra Serif"/>
              </a:rPr>
              <a:t>.</a:t>
            </a:r>
            <a:endParaRPr sz="3600" dirty="0">
              <a:latin typeface="PT Astra Serif"/>
              <a:cs typeface="PT Astra Serif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441510" y="74970"/>
            <a:ext cx="10363199" cy="147002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marL="0" indent="0" algn="ctr">
              <a:buNone/>
              <a:defRPr/>
            </a:pPr>
            <a: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ГОСУДАРСТВЕННОЕ АВТОНОМНОЕ УЧРЕЖДЕНИЕ </a:t>
            </a:r>
            <a:b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ЯМАЛО-НЕНЕЦКОГО АВТОНОМНОГО ОКРУГА </a:t>
            </a:r>
            <a:b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</a:br>
            <a:r>
              <a:rPr lang="ru-RU" sz="2000" b="0" i="0" u="none" strike="noStrike" cap="none" spc="0">
                <a:solidFill>
                  <a:schemeClr val="tx1"/>
                </a:solidFill>
                <a:latin typeface="PT Astra Serif"/>
                <a:ea typeface="Book Antiqua"/>
                <a:cs typeface="PT Astra Serif"/>
              </a:rPr>
              <a:t>«ЦЕНТР СПОРТИВНОЙ ПОДГОТОВКИ»</a:t>
            </a:r>
            <a:endParaRPr sz="4400" b="0">
              <a:latin typeface="PT Astra Serif"/>
              <a:cs typeface="PT Astra Serif"/>
            </a:endParaRPr>
          </a:p>
          <a:p>
            <a:pPr>
              <a:defRPr/>
            </a:pPr>
            <a:endParaRPr sz="18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0515436" y="6216588"/>
            <a:ext cx="1612939" cy="848557"/>
          </a:xfrm>
        </p:spPr>
        <p:txBody>
          <a:bodyPr/>
          <a:lstStyle/>
          <a:p>
            <a:pPr>
              <a:defRPr/>
            </a:pPr>
            <a:r>
              <a:rPr lang="ru-RU" sz="1800" b="0">
                <a:solidFill>
                  <a:schemeClr val="tx1"/>
                </a:solidFill>
                <a:latin typeface="PT Astra Serif"/>
                <a:cs typeface="PT Astra Serif"/>
              </a:rPr>
              <a:t>Встреча 3</a:t>
            </a:r>
            <a:endParaRPr lang="ru-RU"/>
          </a:p>
        </p:txBody>
      </p:sp>
      <p:pic>
        <p:nvPicPr>
          <p:cNvPr id="1528003328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27179" y="220537"/>
            <a:ext cx="1174439" cy="1178892"/>
          </a:xfrm>
          <a:prstGeom prst="rect">
            <a:avLst/>
          </a:prstGeom>
        </p:spPr>
      </p:pic>
      <p:pic>
        <p:nvPicPr>
          <p:cNvPr id="1147679918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4674826" y="1544995"/>
            <a:ext cx="3185265" cy="1885155"/>
          </a:xfrm>
          <a:prstGeom prst="rect">
            <a:avLst/>
          </a:prstGeom>
        </p:spPr>
      </p:pic>
      <p:sp>
        <p:nvSpPr>
          <p:cNvPr id="1124083001" name="Subtitle 2"/>
          <p:cNvSpPr>
            <a:spLocks noGrp="1"/>
          </p:cNvSpPr>
          <p:nvPr/>
        </p:nvSpPr>
        <p:spPr bwMode="auto">
          <a:xfrm>
            <a:off x="1501619" y="3747485"/>
            <a:ext cx="9531680" cy="122770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87500" lnSpcReduction="14000"/>
          </a:bodyPr>
          <a:lstStyle>
            <a:lvl1pPr marL="0" indent="0" algn="ctr" defTabSz="914400">
              <a:spcBef>
                <a:spcPts val="0"/>
              </a:spcBef>
              <a:buFont typeface="Arial"/>
              <a:buNone/>
              <a:defRPr sz="3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>
              <a:spcBef>
                <a:spcPts val="0"/>
              </a:spcBef>
              <a:buFont typeface="Arial"/>
              <a:buNone/>
              <a:defRPr sz="28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>
              <a:spcBef>
                <a:spcPts val="0"/>
              </a:spcBef>
              <a:buFont typeface="Arial"/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>
              <a:spcBef>
                <a:spcPts val="0"/>
              </a:spcBef>
              <a:buFont typeface="Arial"/>
              <a:buNone/>
              <a:defRPr sz="2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4800" b="0">
                <a:solidFill>
                  <a:srgbClr val="00B050"/>
                </a:solidFill>
                <a:latin typeface="PT Astra Serif"/>
                <a:cs typeface="PT Astra Serif"/>
              </a:rPr>
              <a:t>Формы и направления работы </a:t>
            </a:r>
            <a:endParaRPr sz="4800" b="0">
              <a:solidFill>
                <a:srgbClr val="00B050"/>
              </a:solidFill>
              <a:latin typeface="PT Astra Serif"/>
              <a:cs typeface="PT Astra Serif"/>
            </a:endParaRPr>
          </a:p>
          <a:p>
            <a:pPr algn="ctr">
              <a:defRPr/>
            </a:pPr>
            <a:r>
              <a:rPr lang="ru-RU" sz="4800" b="0">
                <a:solidFill>
                  <a:srgbClr val="00B050"/>
                </a:solidFill>
                <a:latin typeface="PT Astra Serif"/>
                <a:cs typeface="PT Astra Serif"/>
              </a:rPr>
              <a:t>заместителя директора по НМР</a:t>
            </a:r>
            <a:endParaRPr sz="4800">
              <a:solidFill>
                <a:srgbClr val="00B05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94851514" name="Title 1"/>
          <p:cNvSpPr>
            <a:spLocks noGrp="1"/>
          </p:cNvSpPr>
          <p:nvPr>
            <p:ph type="ctrTitle"/>
          </p:nvPr>
        </p:nvSpPr>
        <p:spPr bwMode="auto">
          <a:xfrm>
            <a:off x="6504742" y="2437822"/>
            <a:ext cx="5697613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Управляйте народом с достоинством, </a:t>
            </a:r>
            <a:b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и люди будут почтительны. </a:t>
            </a:r>
            <a:b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Относитесь к людям по доброму, </a:t>
            </a:r>
            <a:b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и люди будут трудиться с усердием. </a:t>
            </a:r>
            <a:b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Возвышайте добродетельных, </a:t>
            </a:r>
            <a:b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и наставляйте неученых, </a:t>
            </a:r>
            <a:b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</a:br>
            <a:r>
              <a:rPr lang="ru-RU" sz="2400" dirty="0">
                <a:solidFill>
                  <a:srgbClr val="002060"/>
                </a:solidFill>
                <a:latin typeface="PT Astra Serif"/>
                <a:cs typeface="PT Astra Serif"/>
              </a:rPr>
              <a:t>и люди будут доверять </a:t>
            </a:r>
            <a:r>
              <a:rPr lang="ru-RU" sz="2400" dirty="0" smtClean="0">
                <a:solidFill>
                  <a:srgbClr val="002060"/>
                </a:solidFill>
                <a:latin typeface="PT Astra Serif"/>
                <a:cs typeface="PT Astra Serif"/>
              </a:rPr>
              <a:t>Вам.</a:t>
            </a:r>
            <a:endParaRPr lang="ru-RU" dirty="0"/>
          </a:p>
        </p:txBody>
      </p:sp>
      <p:sp>
        <p:nvSpPr>
          <p:cNvPr id="1841278927" name="Subtitle 2"/>
          <p:cNvSpPr>
            <a:spLocks noGrp="1"/>
          </p:cNvSpPr>
          <p:nvPr>
            <p:ph type="subTitle" idx="1"/>
          </p:nvPr>
        </p:nvSpPr>
        <p:spPr bwMode="auto">
          <a:xfrm>
            <a:off x="1924441" y="4209864"/>
            <a:ext cx="4737923" cy="1752598"/>
          </a:xfrm>
        </p:spPr>
        <p:txBody>
          <a:bodyPr/>
          <a:lstStyle/>
          <a:p>
            <a:pPr>
              <a:defRPr/>
            </a:pPr>
            <a:endParaRPr/>
          </a:p>
          <a:p>
            <a:pPr>
              <a:defRPr/>
            </a:pPr>
            <a:r>
              <a:rPr sz="1800" b="0" i="0" u="none">
                <a:solidFill>
                  <a:srgbClr val="002060"/>
                </a:solidFill>
                <a:latin typeface="PT Astra Serif"/>
                <a:ea typeface="Open Sans"/>
                <a:cs typeface="PT Astra Serif"/>
              </a:rPr>
              <a:t>Конфуций — древнекитайский философ, новатор в идее построения нравственного, полного гармонии общества</a:t>
            </a:r>
            <a:endParaRPr>
              <a:solidFill>
                <a:srgbClr val="002060"/>
              </a:solidFill>
            </a:endParaRPr>
          </a:p>
        </p:txBody>
      </p:sp>
      <p:pic>
        <p:nvPicPr>
          <p:cNvPr id="911646343" name="Рисунок 91164634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054321" y="1451868"/>
            <a:ext cx="4608043" cy="3072029"/>
          </a:xfrm>
          <a:prstGeom prst="rect">
            <a:avLst/>
          </a:prstGeom>
        </p:spPr>
      </p:pic>
      <p:pic>
        <p:nvPicPr>
          <p:cNvPr id="1923217215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81370125" name="Рисунок 18137012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967755" y="3070190"/>
            <a:ext cx="3884200" cy="2484452"/>
          </a:xfrm>
          <a:prstGeom prst="rect">
            <a:avLst/>
          </a:prstGeom>
        </p:spPr>
      </p:pic>
      <p:sp>
        <p:nvSpPr>
          <p:cNvPr id="2090984741" name="Title 1"/>
          <p:cNvSpPr>
            <a:spLocks noGrp="1"/>
          </p:cNvSpPr>
          <p:nvPr>
            <p:ph type="ctrTitle"/>
          </p:nvPr>
        </p:nvSpPr>
        <p:spPr bwMode="auto">
          <a:xfrm>
            <a:off x="3881095" y="1412776"/>
            <a:ext cx="7670098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5000"/>
          </a:bodyPr>
          <a:lstStyle/>
          <a:p>
            <a:pPr>
              <a:defRPr/>
            </a:pPr>
            <a:r>
              <a:rPr sz="2600" dirty="0">
                <a:solidFill>
                  <a:srgbClr val="002060"/>
                </a:solidFill>
                <a:latin typeface="PT Astra Serif"/>
              </a:rPr>
              <a:t>Формы и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направления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работы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заместителя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директора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зависят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от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системы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,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уклада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деятельности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учреждения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и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не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мо</a:t>
            </a:r>
            <a:r>
              <a:rPr lang="ru-RU" sz="2600" dirty="0">
                <a:solidFill>
                  <a:srgbClr val="002060"/>
                </a:solidFill>
                <a:latin typeface="PT Astra Serif"/>
              </a:rPr>
              <a:t>гут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идти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 в </a:t>
            </a:r>
            <a:r>
              <a:rPr sz="2600" dirty="0" err="1">
                <a:solidFill>
                  <a:srgbClr val="002060"/>
                </a:solidFill>
                <a:latin typeface="PT Astra Serif"/>
              </a:rPr>
              <a:t>разрез</a:t>
            </a:r>
            <a:r>
              <a:rPr sz="2600" dirty="0">
                <a:solidFill>
                  <a:srgbClr val="002060"/>
                </a:solidFill>
                <a:latin typeface="PT Astra Serif"/>
              </a:rPr>
              <a:t>. </a:t>
            </a:r>
            <a:endParaRPr sz="2600" dirty="0">
              <a:solidFill>
                <a:srgbClr val="002060"/>
              </a:solidFill>
            </a:endParaRPr>
          </a:p>
        </p:txBody>
      </p:sp>
      <p:pic>
        <p:nvPicPr>
          <p:cNvPr id="145988278" name="Рисунок 3"/>
          <p:cNvPicPr>
            <a:picLocks noChangeAspect="1"/>
          </p:cNvPicPr>
          <p:nvPr/>
        </p:nvPicPr>
        <p:blipFill>
          <a:blip r:embed="rId3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5042976" name="Title 1"/>
          <p:cNvSpPr>
            <a:spLocks noGrp="1"/>
          </p:cNvSpPr>
          <p:nvPr>
            <p:ph type="ctrTitle"/>
          </p:nvPr>
        </p:nvSpPr>
        <p:spPr bwMode="auto">
          <a:xfrm>
            <a:off x="2423592" y="2204864"/>
            <a:ext cx="7646654" cy="147002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lang="ru-RU" sz="3600" dirty="0">
                <a:solidFill>
                  <a:srgbClr val="C00000"/>
                </a:solidFill>
                <a:latin typeface="PT Astra Serif"/>
                <a:cs typeface="PT Astra Serif"/>
              </a:rPr>
              <a:t>Какие формы работы </a:t>
            </a:r>
            <a:br>
              <a:rPr lang="ru-RU" sz="3600" dirty="0">
                <a:solidFill>
                  <a:srgbClr val="C00000"/>
                </a:solidFill>
                <a:latin typeface="PT Astra Serif"/>
                <a:cs typeface="PT Astra Serif"/>
              </a:rPr>
            </a:br>
            <a:r>
              <a:rPr lang="ru-RU" sz="3600" dirty="0">
                <a:solidFill>
                  <a:srgbClr val="C00000"/>
                </a:solidFill>
                <a:latin typeface="PT Astra Serif"/>
                <a:cs typeface="PT Astra Serif"/>
              </a:rPr>
              <a:t>вы используете в своей деятельности ?</a:t>
            </a:r>
            <a:endParaRPr sz="3600" dirty="0">
              <a:solidFill>
                <a:srgbClr val="C00000"/>
              </a:solidFill>
              <a:latin typeface="PT Astra Serif"/>
              <a:cs typeface="PT Astra Serif"/>
            </a:endParaRPr>
          </a:p>
        </p:txBody>
      </p:sp>
      <p:pic>
        <p:nvPicPr>
          <p:cNvPr id="503429819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7328285" name="Title 1"/>
          <p:cNvSpPr>
            <a:spLocks noGrp="1"/>
          </p:cNvSpPr>
          <p:nvPr>
            <p:ph type="ctrTitle"/>
          </p:nvPr>
        </p:nvSpPr>
        <p:spPr bwMode="auto">
          <a:xfrm>
            <a:off x="1343472" y="260648"/>
            <a:ext cx="10363199" cy="147002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/>
          </a:bodyPr>
          <a:lstStyle/>
          <a:p>
            <a:pPr>
              <a:defRPr/>
            </a:pPr>
            <a:r>
              <a:rPr sz="3600">
                <a:solidFill>
                  <a:srgbClr val="002060"/>
                </a:solidFill>
                <a:latin typeface="PT Astra Serif"/>
                <a:cs typeface="Arial"/>
              </a:rPr>
              <a:t>Основные формы работы :</a:t>
            </a:r>
            <a:br>
              <a:rPr sz="3600">
                <a:solidFill>
                  <a:srgbClr val="002060"/>
                </a:solidFill>
                <a:latin typeface="PT Astra Serif"/>
                <a:cs typeface="Arial"/>
              </a:rPr>
            </a:br>
            <a:r>
              <a:rPr sz="3600">
                <a:solidFill>
                  <a:srgbClr val="002060"/>
                </a:solidFill>
                <a:latin typeface="PT Astra Serif"/>
                <a:cs typeface="Arial"/>
              </a:rPr>
              <a:t>– групповая  </a:t>
            </a:r>
            <a:br>
              <a:rPr sz="3600">
                <a:solidFill>
                  <a:srgbClr val="002060"/>
                </a:solidFill>
                <a:latin typeface="PT Astra Serif"/>
                <a:cs typeface="Arial"/>
              </a:rPr>
            </a:br>
            <a:r>
              <a:rPr sz="3600">
                <a:solidFill>
                  <a:srgbClr val="002060"/>
                </a:solidFill>
                <a:latin typeface="PT Astra Serif"/>
                <a:cs typeface="Arial"/>
              </a:rPr>
              <a:t>- индивидуальная</a:t>
            </a:r>
            <a:endParaRPr sz="3600">
              <a:solidFill>
                <a:srgbClr val="002060"/>
              </a:solidFill>
            </a:endParaRPr>
          </a:p>
        </p:txBody>
      </p:sp>
      <p:sp>
        <p:nvSpPr>
          <p:cNvPr id="1225775300" name="Subtitle 2"/>
          <p:cNvSpPr>
            <a:spLocks noGrp="1"/>
          </p:cNvSpPr>
          <p:nvPr>
            <p:ph type="subTitle" idx="1"/>
          </p:nvPr>
        </p:nvSpPr>
        <p:spPr bwMode="auto">
          <a:xfrm>
            <a:off x="1919536" y="2348880"/>
            <a:ext cx="9648798" cy="307549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25000" lnSpcReduction="20000"/>
          </a:bodyPr>
          <a:lstStyle/>
          <a:p>
            <a:pPr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Дополнительные формы работы:</a:t>
            </a:r>
            <a:endParaRPr sz="3600" dirty="0"/>
          </a:p>
          <a:p>
            <a:pPr>
              <a:defRPr/>
            </a:pPr>
            <a:endParaRPr lang="ru-RU" sz="100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Фронтальная </a:t>
            </a:r>
            <a:endParaRPr sz="100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Деловые игры </a:t>
            </a:r>
            <a:endParaRPr sz="100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Тренинги </a:t>
            </a:r>
            <a:endParaRPr sz="100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Круглые –столы </a:t>
            </a:r>
            <a:endParaRPr sz="100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Анкетирование на выявление затруднения в работе</a:t>
            </a: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 Создание </a:t>
            </a:r>
            <a:r>
              <a:rPr lang="ru-RU" sz="10000" b="1" dirty="0" err="1">
                <a:solidFill>
                  <a:srgbClr val="002060"/>
                </a:solidFill>
                <a:latin typeface="PT Astra Serif"/>
                <a:cs typeface="PT Astra Serif"/>
              </a:rPr>
              <a:t>медиатеки</a:t>
            </a: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 современных </a:t>
            </a:r>
            <a:r>
              <a:rPr lang="ru-RU" sz="10000" b="1" dirty="0" smtClean="0">
                <a:solidFill>
                  <a:srgbClr val="002060"/>
                </a:solidFill>
                <a:latin typeface="PT Astra Serif"/>
                <a:cs typeface="PT Astra Serif"/>
              </a:rPr>
              <a:t>методических материалов</a:t>
            </a:r>
            <a:endParaRPr lang="ru-RU" sz="100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r>
              <a:rPr lang="ru-RU" sz="10000" b="1" dirty="0">
                <a:solidFill>
                  <a:srgbClr val="002060"/>
                </a:solidFill>
                <a:latin typeface="PT Astra Serif"/>
                <a:cs typeface="PT Astra Serif"/>
              </a:rPr>
              <a:t> Проведение мониторингов, диагностик, рейтингов </a:t>
            </a:r>
            <a:endParaRPr lang="ru-RU" sz="9600" b="1" dirty="0">
              <a:solidFill>
                <a:srgbClr val="002060"/>
              </a:solidFill>
              <a:latin typeface="PT Astra Serif"/>
              <a:cs typeface="PT Astra Serif"/>
            </a:endParaRPr>
          </a:p>
          <a:p>
            <a:pPr marL="349965" indent="-349965" algn="l">
              <a:buFont typeface="Arial"/>
              <a:buChar char="–"/>
              <a:defRPr/>
            </a:pPr>
            <a:endParaRPr sz="9600" b="1" dirty="0">
              <a:solidFill>
                <a:srgbClr val="002060"/>
              </a:solidFill>
              <a:latin typeface="PT Astra Serif"/>
              <a:cs typeface="PT Astra Serif"/>
            </a:endParaRPr>
          </a:p>
        </p:txBody>
      </p:sp>
      <p:pic>
        <p:nvPicPr>
          <p:cNvPr id="12942998" name="Рисунок 3"/>
          <p:cNvPicPr>
            <a:picLocks noChangeAspect="1"/>
          </p:cNvPicPr>
          <p:nvPr/>
        </p:nvPicPr>
        <p:blipFill>
          <a:blip r:embed="rId2"/>
          <a:srcRect l="18953" t="16192" r="10414" b="17304"/>
          <a:stretch/>
        </p:blipFill>
        <p:spPr bwMode="auto">
          <a:xfrm>
            <a:off x="10437725" y="195188"/>
            <a:ext cx="1561420" cy="9241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Cor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</TotalTime>
  <Words>469</Words>
  <Application>Microsoft Office PowerPoint</Application>
  <DocSecurity>0</DocSecurity>
  <PresentationFormat>Широкоэкранный</PresentationFormat>
  <Paragraphs>95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0" baseType="lpstr">
      <vt:lpstr>Arial</vt:lpstr>
      <vt:lpstr>Book Antiqua</vt:lpstr>
      <vt:lpstr>Open Sans</vt:lpstr>
      <vt:lpstr>PT Astra Serif</vt:lpstr>
      <vt:lpstr>Roboto</vt:lpstr>
      <vt:lpstr>Times New Roman</vt:lpstr>
      <vt:lpstr>Wingdings</vt:lpstr>
      <vt:lpstr>Corner</vt:lpstr>
      <vt:lpstr>Презентация PowerPoint</vt:lpstr>
      <vt:lpstr>Презентация PowerPoint</vt:lpstr>
      <vt:lpstr>Функции, компетенции</vt:lpstr>
      <vt:lpstr>Наставничество.</vt:lpstr>
      <vt:lpstr>ГОСУДАРСТВЕННОЕ АВТОНОМНОЕ УЧРЕЖДЕНИЕ  ЯМАЛО-НЕНЕЦКОГО АВТОНОМНОГО ОКРУГА  «ЦЕНТР СПОРТИВНОЙ ПОДГОТОВКИ» </vt:lpstr>
      <vt:lpstr>Управляйте народом с достоинством,  и люди будут почтительны.  Относитесь к людям по доброму,  и люди будут трудиться с усердием.  Возвышайте добродетельных,  и наставляйте неученых,  и люди будут доверять Вам.</vt:lpstr>
      <vt:lpstr>Формы и направления работы заместителя директора зависят от системы, уклада деятельности учреждения и не могут идти в разрез. </vt:lpstr>
      <vt:lpstr>Какие формы работы  вы используете в своей деятельности ?</vt:lpstr>
      <vt:lpstr>Основные формы работы : – групповая   - индивидуальная</vt:lpstr>
      <vt:lpstr>Какие направления деятельности заместителя директора по НМР вы знаете?</vt:lpstr>
      <vt:lpstr>3 основных вида деятельности  спортивной школы </vt:lpstr>
      <vt:lpstr>Какое из перечисленных направлений, по вашему мнению,  является приоритетным в работе заместителя директора по НМР?</vt:lpstr>
      <vt:lpstr>Система работы ФСО</vt:lpstr>
      <vt:lpstr>   Целью аналитического направления является   контроль за выполнением планов и                                 управленческих решений, поиск способов повышения эффективности                                                деятельности организации,  оценка результатов деятельности. </vt:lpstr>
      <vt:lpstr> повышение результативности тренировочного процесса через непрерывное совершенствование уровня профессионального  мастерства и компетентности специалистов сферы </vt:lpstr>
      <vt:lpstr>            Целью контроля является   выявление и решение различных затруднений,  возникающих в ходе осуществления  деятельности учреждения </vt:lpstr>
      <vt:lpstr>Чтобы быть грамотным руководителем,  наставником для своих подчиненных  и передавать опыт,   необходимо развивать свои личностные качества </vt:lpstr>
      <vt:lpstr>К важным личностным качествам   руководителя относят: </vt:lpstr>
      <vt:lpstr>Домашнее задание</vt:lpstr>
      <vt:lpstr>Ссылки на прохождение диагностик </vt:lpstr>
      <vt:lpstr>Итоги освоения 1 раздела  Курса «Наставник» </vt:lpstr>
      <vt:lpstr>Тема 2 раздела Кванта «Наставник»  «Способы определения затруднений специалистов тренерского и методического составов, новые формы работы»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ГОСУДАРСТВЕННОЕ АВТОНОМНОЕ УЧРЕЖДЕНИЕ ЯМАЛО-НЕНЕЦКОГО АВТОНОМНОГО ОКРУГА «ЦЕНТР СПОРТИВНОЙ ПОДГОТОВКИ» </dc:title>
  <dc:subject/>
  <dc:creator/>
  <cp:keywords/>
  <dc:description/>
  <cp:lastModifiedBy>Елена Васильевна Плеханова</cp:lastModifiedBy>
  <cp:revision>23</cp:revision>
  <cp:lastPrinted>2023-01-20T10:02:24Z</cp:lastPrinted>
  <dcterms:created xsi:type="dcterms:W3CDTF">2012-12-03T06:56:55Z</dcterms:created>
  <dcterms:modified xsi:type="dcterms:W3CDTF">2023-01-20T10:04:52Z</dcterms:modified>
  <cp:category/>
  <dc:identifier/>
  <cp:contentStatus/>
  <dc:language/>
  <cp:version/>
</cp:coreProperties>
</file>