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9" r:id="rId4"/>
    <p:sldId id="258" r:id="rId5"/>
    <p:sldId id="257" r:id="rId6"/>
    <p:sldId id="260" r:id="rId7"/>
    <p:sldId id="264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62" b="1" i="0" u="none" strike="noStrike" kern="1200" spc="0" baseline="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 smtClean="0">
                <a:solidFill>
                  <a:srgbClr val="C0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Количество выполненных поручений</a:t>
            </a:r>
            <a:endParaRPr lang="ru-RU" sz="2800" b="1" dirty="0">
              <a:solidFill>
                <a:srgbClr val="C0000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c:rich>
      </c:tx>
      <c:layout>
        <c:manualLayout>
          <c:xMode val="edge"/>
          <c:yMode val="edge"/>
          <c:x val="0.27138613372066811"/>
          <c:y val="2.23048327137546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62" b="1" i="0" u="none" strike="noStrike" kern="1200" spc="0" baseline="0">
              <a:solidFill>
                <a:srgbClr val="C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6569496953611476E-2"/>
          <c:y val="0.16305151628249925"/>
          <c:w val="0.77843848056538678"/>
          <c:h val="0.790523351237095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Ноябрьск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6D7-4782-9629-06AEB83419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D7-4782-9629-06AEB834195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Новый Уренгой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D7-4782-9629-06AEB834195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Салехард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6D7-4782-9629-06AEB834195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Лабытнанги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Лист1!$E$2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6D7-4782-9629-06AEB834195B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Муравленко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Лист1!$F$2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6D7-4782-9629-06AEB834195B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Губкинский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Лист1!$G$2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6D7-4782-9629-06AEB834195B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Тазовский р-н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Лист1!$H$2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6D7-4782-9629-06AEB834195B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Пуровский р-н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Лист1!$I$2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6D7-4782-9629-06AEB834195B}"/>
            </c:ext>
          </c:extLst>
        </c:ser>
        <c:ser>
          <c:idx val="8"/>
          <c:order val="8"/>
          <c:tx>
            <c:strRef>
              <c:f>Лист1!$J$1</c:f>
              <c:strCache>
                <c:ptCount val="1"/>
                <c:pt idx="0">
                  <c:v>Надымский р-н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Лист1!$J$2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6D7-4782-9629-06AEB834195B}"/>
            </c:ext>
          </c:extLst>
        </c:ser>
        <c:ser>
          <c:idx val="9"/>
          <c:order val="9"/>
          <c:tx>
            <c:strRef>
              <c:f>Лист1!$K$1</c:f>
              <c:strCache>
                <c:ptCount val="1"/>
                <c:pt idx="0">
                  <c:v>Шурышкарский р-н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Лист1!$K$2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6D7-4782-9629-06AEB834195B}"/>
            </c:ext>
          </c:extLst>
        </c:ser>
        <c:ser>
          <c:idx val="10"/>
          <c:order val="10"/>
          <c:tx>
            <c:strRef>
              <c:f>Лист1!$L$1</c:f>
              <c:strCache>
                <c:ptCount val="1"/>
                <c:pt idx="0">
                  <c:v>Ямальский р-н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Лист1!$L$2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6D7-4782-9629-06AEB834195B}"/>
            </c:ext>
          </c:extLst>
        </c:ser>
        <c:ser>
          <c:idx val="11"/>
          <c:order val="11"/>
          <c:tx>
            <c:strRef>
              <c:f>Лист1!$M$1</c:f>
              <c:strCache>
                <c:ptCount val="1"/>
                <c:pt idx="0">
                  <c:v>Приуральский р-н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Лист1!$M$2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6D7-4782-9629-06AEB834195B}"/>
            </c:ext>
          </c:extLst>
        </c:ser>
        <c:ser>
          <c:idx val="12"/>
          <c:order val="12"/>
          <c:tx>
            <c:strRef>
              <c:f>Лист1!$N$1</c:f>
              <c:strCache>
                <c:ptCount val="1"/>
                <c:pt idx="0">
                  <c:v>Краскоселькупский р-н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</c:numCache>
            </c:numRef>
          </c:cat>
          <c:val>
            <c:numRef>
              <c:f>Лист1!$N$2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6D7-4782-9629-06AEB83419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27018976"/>
        <c:axId val="227017992"/>
      </c:barChart>
      <c:catAx>
        <c:axId val="2270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7017992"/>
        <c:crosses val="autoZero"/>
        <c:auto val="1"/>
        <c:lblAlgn val="ctr"/>
        <c:lblOffset val="100"/>
        <c:noMultiLvlLbl val="0"/>
      </c:catAx>
      <c:valAx>
        <c:axId val="2270179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7018976"/>
        <c:crosses val="autoZero"/>
        <c:crossBetween val="between"/>
      </c:valAx>
      <c:spPr>
        <a:solidFill>
          <a:schemeClr val="tx2">
            <a:lumMod val="20000"/>
            <a:lumOff val="80000"/>
          </a:schemeClr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770508974205946"/>
          <c:y val="0.17167931244185591"/>
          <c:w val="0.18434644918818854"/>
          <c:h val="0.78398364810538712"/>
        </c:manualLayout>
      </c:layout>
      <c:overlay val="0"/>
      <c:spPr>
        <a:solidFill>
          <a:schemeClr val="accent5">
            <a:lumMod val="20000"/>
            <a:lumOff val="8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tx2">
        <a:lumMod val="40000"/>
        <a:lumOff val="60000"/>
      </a:schemeClr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4DD4EE-0463-481C-A001-EDB281901276}" type="doc">
      <dgm:prSet loTypeId="urn:microsoft.com/office/officeart/2005/8/layout/cycle4" loCatId="matrix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F0040E-1D47-4065-BB01-0987CA8FA1B6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Проведено</a:t>
          </a:r>
          <a:br>
            <a:rPr lang="ru-RU" sz="1400" b="1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</a:br>
          <a:r>
            <a:rPr lang="ru-RU" sz="2000" b="1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 3 заседания</a:t>
          </a:r>
          <a:endParaRPr lang="ru-RU" sz="2000" b="1" dirty="0">
            <a:solidFill>
              <a:srgbClr val="FF0000"/>
            </a:solidFill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73F88950-9BF2-47E1-B304-D810FBB702BB}" type="parTrans" cxnId="{3BA4F019-72AB-450A-AA47-4FFA76E5DB78}">
      <dgm:prSet/>
      <dgm:spPr/>
      <dgm:t>
        <a:bodyPr/>
        <a:lstStyle/>
        <a:p>
          <a:endParaRPr lang="ru-RU"/>
        </a:p>
      </dgm:t>
    </dgm:pt>
    <dgm:pt modelId="{BD6907D1-4F3C-49CE-A1DF-18E221DD1C4C}" type="sibTrans" cxnId="{3BA4F019-72AB-450A-AA47-4FFA76E5DB78}">
      <dgm:prSet/>
      <dgm:spPr/>
      <dgm:t>
        <a:bodyPr/>
        <a:lstStyle/>
        <a:p>
          <a:endParaRPr lang="ru-RU"/>
        </a:p>
      </dgm:t>
    </dgm:pt>
    <dgm:pt modelId="{E29EF0BB-5E72-47FB-A09A-9186612BDCC0}">
      <dgm:prSet phldrT="[Текст]" custT="1"/>
      <dgm:spPr/>
      <dgm:t>
        <a:bodyPr/>
        <a:lstStyle/>
        <a:p>
          <a:pPr>
            <a:tabLst/>
          </a:pPr>
          <a:r>
            <a:rPr lang="ru-RU" sz="1800" b="1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Присутствовало</a:t>
          </a:r>
          <a:endParaRPr lang="ru-RU" sz="1800" b="1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971978DD-0C5C-445B-B28F-A3BE2E158FF0}" type="parTrans" cxnId="{B5694CA5-D4A6-4E5E-AC75-65908BAA4C2A}">
      <dgm:prSet/>
      <dgm:spPr/>
      <dgm:t>
        <a:bodyPr/>
        <a:lstStyle/>
        <a:p>
          <a:endParaRPr lang="ru-RU"/>
        </a:p>
      </dgm:t>
    </dgm:pt>
    <dgm:pt modelId="{14404225-E7E9-4FC6-BBF3-FEE98659AA07}" type="sibTrans" cxnId="{B5694CA5-D4A6-4E5E-AC75-65908BAA4C2A}">
      <dgm:prSet/>
      <dgm:spPr/>
      <dgm:t>
        <a:bodyPr/>
        <a:lstStyle/>
        <a:p>
          <a:endParaRPr lang="ru-RU"/>
        </a:p>
      </dgm:t>
    </dgm:pt>
    <dgm:pt modelId="{C23C5DEC-EF3B-4B9C-8A0E-BBA986903986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Запланировано</a:t>
          </a:r>
          <a:r>
            <a:rPr lang="ru-RU" sz="2000" b="1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 11 вопросов</a:t>
          </a:r>
          <a:endParaRPr lang="ru-RU" sz="2000" b="1" dirty="0">
            <a:solidFill>
              <a:srgbClr val="FF0000"/>
            </a:solidFill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4508360A-DB91-4D25-ADE5-6B3B871727A0}" type="parTrans" cxnId="{59BED00F-0A65-4D57-B3CF-25A0F7A76C62}">
      <dgm:prSet/>
      <dgm:spPr/>
      <dgm:t>
        <a:bodyPr/>
        <a:lstStyle/>
        <a:p>
          <a:endParaRPr lang="ru-RU"/>
        </a:p>
      </dgm:t>
    </dgm:pt>
    <dgm:pt modelId="{78AC2972-75BC-4D77-8C0E-28040F071876}" type="sibTrans" cxnId="{59BED00F-0A65-4D57-B3CF-25A0F7A76C62}">
      <dgm:prSet/>
      <dgm:spPr/>
      <dgm:t>
        <a:bodyPr/>
        <a:lstStyle/>
        <a:p>
          <a:endParaRPr lang="ru-RU"/>
        </a:p>
      </dgm:t>
    </dgm:pt>
    <dgm:pt modelId="{8FF99FF4-B66B-4762-9D30-BA9DD3DA828C}">
      <dgm:prSet phldrT="[Текст]" custT="1"/>
      <dgm:spPr/>
      <dgm:t>
        <a:bodyPr/>
        <a:lstStyle/>
        <a:p>
          <a:r>
            <a:rPr lang="ru-RU" sz="1800" b="1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Рассмотрено10 вопросов.</a:t>
          </a:r>
          <a:endParaRPr lang="ru-RU" sz="1800" b="1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797B8025-A295-4738-877A-800DF89B73D0}" type="parTrans" cxnId="{9A6BE64E-9F2B-4997-A2CB-A516FBB00E79}">
      <dgm:prSet/>
      <dgm:spPr/>
      <dgm:t>
        <a:bodyPr/>
        <a:lstStyle/>
        <a:p>
          <a:endParaRPr lang="ru-RU"/>
        </a:p>
      </dgm:t>
    </dgm:pt>
    <dgm:pt modelId="{56281BCA-BB7F-4D07-AD23-6100C9FEF88D}" type="sibTrans" cxnId="{9A6BE64E-9F2B-4997-A2CB-A516FBB00E79}">
      <dgm:prSet/>
      <dgm:spPr/>
      <dgm:t>
        <a:bodyPr/>
        <a:lstStyle/>
        <a:p>
          <a:endParaRPr lang="ru-RU"/>
        </a:p>
      </dgm:t>
    </dgm:pt>
    <dgm:pt modelId="{3523EE74-0208-4F33-B119-359624024904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FF0000"/>
              </a:solidFill>
            </a:rPr>
            <a:t>ОМСУ </a:t>
          </a:r>
          <a:r>
            <a:rPr lang="ru-RU" sz="1100" b="1" dirty="0" smtClean="0">
              <a:solidFill>
                <a:srgbClr val="FF0000"/>
              </a:solidFill>
            </a:rPr>
            <a:t>рекомендовано</a:t>
          </a:r>
        </a:p>
        <a:p>
          <a:r>
            <a:rPr lang="ru-RU" sz="1400" b="1" dirty="0" smtClean="0">
              <a:solidFill>
                <a:srgbClr val="FF0000"/>
              </a:solidFill>
            </a:rPr>
            <a:t>6 пунктов решений Совета </a:t>
          </a:r>
          <a:endParaRPr lang="ru-RU" sz="1400" b="1" dirty="0">
            <a:solidFill>
              <a:srgbClr val="FF0000"/>
            </a:solidFill>
          </a:endParaRPr>
        </a:p>
      </dgm:t>
    </dgm:pt>
    <dgm:pt modelId="{C5E2F56C-AD48-4CDD-A08F-4B74D735DFEE}" type="parTrans" cxnId="{4E648A1B-434C-4210-882B-CB262DD0DA47}">
      <dgm:prSet/>
      <dgm:spPr/>
      <dgm:t>
        <a:bodyPr/>
        <a:lstStyle/>
        <a:p>
          <a:endParaRPr lang="ru-RU"/>
        </a:p>
      </dgm:t>
    </dgm:pt>
    <dgm:pt modelId="{B0406064-5402-4334-8D26-D62847947EB2}" type="sibTrans" cxnId="{4E648A1B-434C-4210-882B-CB262DD0DA47}">
      <dgm:prSet/>
      <dgm:spPr/>
      <dgm:t>
        <a:bodyPr/>
        <a:lstStyle/>
        <a:p>
          <a:endParaRPr lang="ru-RU"/>
        </a:p>
      </dgm:t>
    </dgm:pt>
    <dgm:pt modelId="{738DCB45-AAF5-4E5B-BB8B-0BCC25073F97}">
      <dgm:prSet phldrT="[Текст]" custT="1"/>
      <dgm:spPr/>
      <dgm:t>
        <a:bodyPr/>
        <a:lstStyle/>
        <a:p>
          <a:r>
            <a:rPr lang="ru-RU" sz="2000" dirty="0" smtClean="0"/>
            <a:t> </a:t>
          </a:r>
          <a:r>
            <a:rPr lang="ru-RU" sz="1800" b="1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В полном объеме отработано 0 вопросов </a:t>
          </a:r>
          <a:r>
            <a:rPr lang="ru-RU" sz="1400" dirty="0" smtClean="0"/>
            <a:t/>
          </a:r>
          <a:br>
            <a:rPr lang="ru-RU" sz="1400" dirty="0" smtClean="0"/>
          </a:br>
          <a:r>
            <a:rPr lang="ru-RU" sz="1000" dirty="0" smtClean="0"/>
            <a:t>(всеми МО одновременно)</a:t>
          </a:r>
          <a:endParaRPr lang="ru-RU" sz="1000" dirty="0"/>
        </a:p>
      </dgm:t>
    </dgm:pt>
    <dgm:pt modelId="{0C5F6222-BB0A-413C-8BA8-60E2C03921AC}" type="parTrans" cxnId="{211B72D2-5BF5-4DDC-8B47-9DC39ED60629}">
      <dgm:prSet/>
      <dgm:spPr/>
      <dgm:t>
        <a:bodyPr/>
        <a:lstStyle/>
        <a:p>
          <a:endParaRPr lang="ru-RU"/>
        </a:p>
      </dgm:t>
    </dgm:pt>
    <dgm:pt modelId="{105A6FB8-96EA-481C-AA15-65D9F45718D1}" type="sibTrans" cxnId="{211B72D2-5BF5-4DDC-8B47-9DC39ED60629}">
      <dgm:prSet/>
      <dgm:spPr/>
      <dgm:t>
        <a:bodyPr/>
        <a:lstStyle/>
        <a:p>
          <a:endParaRPr lang="ru-RU"/>
        </a:p>
      </dgm:t>
    </dgm:pt>
    <dgm:pt modelId="{B5486FB2-7FF1-4915-A835-E9445B7BA05D}">
      <dgm:prSet phldrT="[Текст]" custT="1"/>
      <dgm:spPr/>
      <dgm:t>
        <a:bodyPr/>
        <a:lstStyle/>
        <a:p>
          <a:r>
            <a:rPr lang="ru-RU" sz="1600" b="1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Создано </a:t>
          </a:r>
        </a:p>
        <a:p>
          <a:r>
            <a:rPr lang="ru-RU" sz="1600" b="1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10</a:t>
          </a:r>
        </a:p>
        <a:p>
          <a:r>
            <a:rPr lang="ru-RU" sz="1200" b="1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муниципальных</a:t>
          </a:r>
          <a:r>
            <a:rPr lang="ru-RU" sz="1600" b="1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 советов</a:t>
          </a:r>
          <a:endParaRPr lang="ru-RU" sz="1600" b="1" dirty="0">
            <a:solidFill>
              <a:srgbClr val="FF0000"/>
            </a:solidFill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040BC471-CFBE-43FF-9488-B17950D6BFFF}" type="parTrans" cxnId="{9DE9966F-17B4-47CF-907C-55EE02FA48B5}">
      <dgm:prSet/>
      <dgm:spPr/>
      <dgm:t>
        <a:bodyPr/>
        <a:lstStyle/>
        <a:p>
          <a:endParaRPr lang="ru-RU"/>
        </a:p>
      </dgm:t>
    </dgm:pt>
    <dgm:pt modelId="{93C2E256-4A43-458E-A85C-FE13ED4EBC25}" type="sibTrans" cxnId="{9DE9966F-17B4-47CF-907C-55EE02FA48B5}">
      <dgm:prSet/>
      <dgm:spPr/>
      <dgm:t>
        <a:bodyPr/>
        <a:lstStyle/>
        <a:p>
          <a:endParaRPr lang="ru-RU"/>
        </a:p>
      </dgm:t>
    </dgm:pt>
    <dgm:pt modelId="{D3225BAD-F8CB-4062-AF7A-C37F9CE28C57}">
      <dgm:prSet phldrT="[Текст]" custT="1"/>
      <dgm:spPr/>
      <dgm:t>
        <a:bodyPr/>
        <a:lstStyle/>
        <a:p>
          <a:r>
            <a:rPr lang="ru-RU" sz="1800" b="1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62 чел – по ВКС</a:t>
          </a:r>
          <a:endParaRPr lang="ru-RU" sz="1800" b="1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C67C7BBB-635D-4A9A-91C5-46DAB69FA71C}" type="parTrans" cxnId="{2413F08C-23F2-4DA0-AB4C-96AEC300D18A}">
      <dgm:prSet/>
      <dgm:spPr/>
      <dgm:t>
        <a:bodyPr/>
        <a:lstStyle/>
        <a:p>
          <a:endParaRPr lang="ru-RU"/>
        </a:p>
      </dgm:t>
    </dgm:pt>
    <dgm:pt modelId="{82F7A6CA-AC0C-4946-AC72-3EE245468C91}" type="sibTrans" cxnId="{2413F08C-23F2-4DA0-AB4C-96AEC300D18A}">
      <dgm:prSet/>
      <dgm:spPr/>
      <dgm:t>
        <a:bodyPr/>
        <a:lstStyle/>
        <a:p>
          <a:endParaRPr lang="ru-RU"/>
        </a:p>
      </dgm:t>
    </dgm:pt>
    <dgm:pt modelId="{4B7D4E35-B508-4CAE-957E-5AA82807DC79}">
      <dgm:prSet phldrT="[Текст]" custT="1"/>
      <dgm:spPr/>
      <dgm:t>
        <a:bodyPr/>
        <a:lstStyle/>
        <a:p>
          <a:r>
            <a:rPr lang="ru-RU" sz="1800" b="1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 Вопрос об аттестации перенесен на январь 2020 г</a:t>
          </a:r>
          <a:endParaRPr lang="ru-RU" sz="1800" b="1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E1E25093-F21C-49A7-A360-02C9C5413BFD}" type="parTrans" cxnId="{36C4E13B-117E-4E43-90AD-76C5B3B3BF04}">
      <dgm:prSet/>
      <dgm:spPr/>
      <dgm:t>
        <a:bodyPr/>
        <a:lstStyle/>
        <a:p>
          <a:endParaRPr lang="ru-RU"/>
        </a:p>
      </dgm:t>
    </dgm:pt>
    <dgm:pt modelId="{D76E3994-18E9-4FA3-B2F8-6488F0FEC9FF}" type="sibTrans" cxnId="{36C4E13B-117E-4E43-90AD-76C5B3B3BF04}">
      <dgm:prSet/>
      <dgm:spPr/>
      <dgm:t>
        <a:bodyPr/>
        <a:lstStyle/>
        <a:p>
          <a:endParaRPr lang="ru-RU"/>
        </a:p>
      </dgm:t>
    </dgm:pt>
    <dgm:pt modelId="{479310F7-C203-4A6B-A1E4-D92FFB6D364A}">
      <dgm:prSet phldrT="[Текст]" custT="1"/>
      <dgm:spPr/>
      <dgm:t>
        <a:bodyPr/>
        <a:lstStyle/>
        <a:p>
          <a:pPr>
            <a:tabLst/>
          </a:pPr>
          <a:r>
            <a:rPr lang="ru-RU" sz="1800" b="1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24 чел – очно;</a:t>
          </a:r>
          <a:endParaRPr lang="ru-RU" sz="1800" b="1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487AC318-4CC2-4C97-B22A-EEAFD64F37FD}" type="parTrans" cxnId="{DBBBF3FB-1F7D-4BC4-8F5A-849D7D9A0199}">
      <dgm:prSet/>
      <dgm:spPr/>
      <dgm:t>
        <a:bodyPr/>
        <a:lstStyle/>
        <a:p>
          <a:endParaRPr lang="ru-RU"/>
        </a:p>
      </dgm:t>
    </dgm:pt>
    <dgm:pt modelId="{D66006F3-C712-4637-AB10-459C8DF26CF2}" type="sibTrans" cxnId="{DBBBF3FB-1F7D-4BC4-8F5A-849D7D9A0199}">
      <dgm:prSet/>
      <dgm:spPr/>
      <dgm:t>
        <a:bodyPr/>
        <a:lstStyle/>
        <a:p>
          <a:endParaRPr lang="ru-RU"/>
        </a:p>
      </dgm:t>
    </dgm:pt>
    <dgm:pt modelId="{94472B60-A9A2-48B8-95B1-17D2A73EB324}">
      <dgm:prSet phldrT="[Текст]" custT="1"/>
      <dgm:spPr/>
      <dgm:t>
        <a:bodyPr/>
        <a:lstStyle/>
        <a:p>
          <a:pPr>
            <a:tabLst/>
          </a:pPr>
          <a:endParaRPr lang="ru-RU" sz="1800" b="1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C641D5A8-9107-46C6-8666-7E45B54D345C}" type="parTrans" cxnId="{B1FD5053-A166-4088-BC2A-8C7AFEDDAC1E}">
      <dgm:prSet/>
      <dgm:spPr/>
      <dgm:t>
        <a:bodyPr/>
        <a:lstStyle/>
        <a:p>
          <a:endParaRPr lang="ru-RU"/>
        </a:p>
      </dgm:t>
    </dgm:pt>
    <dgm:pt modelId="{26D6887E-B76C-4305-975D-85378ED857E1}" type="sibTrans" cxnId="{B1FD5053-A166-4088-BC2A-8C7AFEDDAC1E}">
      <dgm:prSet/>
      <dgm:spPr/>
      <dgm:t>
        <a:bodyPr/>
        <a:lstStyle/>
        <a:p>
          <a:endParaRPr lang="ru-RU"/>
        </a:p>
      </dgm:t>
    </dgm:pt>
    <dgm:pt modelId="{74C4D120-C9EB-4830-9011-6EF8D388BF4C}">
      <dgm:prSet phldrT="[Текст]" custT="1"/>
      <dgm:spPr/>
      <dgm:t>
        <a:bodyPr/>
        <a:lstStyle/>
        <a:p>
          <a:r>
            <a:rPr lang="ru-RU" sz="1800" b="1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Ноябрьск, Муравленко, Лабытнанги, Губкинский, Новый Уренгой, Приуральский, Пуровский, Тазовский, Ямальский, Красноселькупский районы</a:t>
          </a:r>
          <a:endParaRPr lang="ru-RU" sz="1800" b="1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gm:t>
    </dgm:pt>
    <dgm:pt modelId="{7F8A35DE-A59B-4B5B-9E64-82F9AE5D4431}" type="sibTrans" cxnId="{8AFF45DD-8C2F-4F57-84EB-BD60B05043C3}">
      <dgm:prSet/>
      <dgm:spPr/>
      <dgm:t>
        <a:bodyPr/>
        <a:lstStyle/>
        <a:p>
          <a:endParaRPr lang="ru-RU"/>
        </a:p>
      </dgm:t>
    </dgm:pt>
    <dgm:pt modelId="{EF336A20-9B71-405E-A14E-B390ADC8D823}" type="parTrans" cxnId="{8AFF45DD-8C2F-4F57-84EB-BD60B05043C3}">
      <dgm:prSet/>
      <dgm:spPr/>
      <dgm:t>
        <a:bodyPr/>
        <a:lstStyle/>
        <a:p>
          <a:endParaRPr lang="ru-RU"/>
        </a:p>
      </dgm:t>
    </dgm:pt>
    <dgm:pt modelId="{95C9617F-0ADC-46B9-B461-EAA626A8D160}" type="pres">
      <dgm:prSet presAssocID="{444DD4EE-0463-481C-A001-EDB28190127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E439F4-D5BC-4B39-A405-3D05FF71D92E}" type="pres">
      <dgm:prSet presAssocID="{444DD4EE-0463-481C-A001-EDB281901276}" presName="children" presStyleCnt="0"/>
      <dgm:spPr/>
    </dgm:pt>
    <dgm:pt modelId="{AF7B6289-BCB8-4879-8189-31A6CE50A7B6}" type="pres">
      <dgm:prSet presAssocID="{444DD4EE-0463-481C-A001-EDB281901276}" presName="child1group" presStyleCnt="0"/>
      <dgm:spPr/>
    </dgm:pt>
    <dgm:pt modelId="{EE586ADB-5F29-4283-AA4C-DC3B6AA72C10}" type="pres">
      <dgm:prSet presAssocID="{444DD4EE-0463-481C-A001-EDB281901276}" presName="child1" presStyleLbl="bgAcc1" presStyleIdx="0" presStyleCnt="4" custScaleX="189339" custLinFactNeighborX="-52913" custLinFactNeighborY="22418"/>
      <dgm:spPr/>
      <dgm:t>
        <a:bodyPr/>
        <a:lstStyle/>
        <a:p>
          <a:endParaRPr lang="ru-RU"/>
        </a:p>
      </dgm:t>
    </dgm:pt>
    <dgm:pt modelId="{C2DB7C0F-7C32-458A-9664-BEF1CC6781FC}" type="pres">
      <dgm:prSet presAssocID="{444DD4EE-0463-481C-A001-EDB281901276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BAC0DF-3170-44BA-93AF-01F0D32D552E}" type="pres">
      <dgm:prSet presAssocID="{444DD4EE-0463-481C-A001-EDB281901276}" presName="child2group" presStyleCnt="0"/>
      <dgm:spPr/>
    </dgm:pt>
    <dgm:pt modelId="{D43B4B04-3B60-494F-BF70-2D4700E67169}" type="pres">
      <dgm:prSet presAssocID="{444DD4EE-0463-481C-A001-EDB281901276}" presName="child2" presStyleLbl="bgAcc1" presStyleIdx="1" presStyleCnt="4" custScaleX="199113" custLinFactNeighborX="27609" custLinFactNeighborY="21520"/>
      <dgm:spPr/>
      <dgm:t>
        <a:bodyPr/>
        <a:lstStyle/>
        <a:p>
          <a:endParaRPr lang="ru-RU"/>
        </a:p>
      </dgm:t>
    </dgm:pt>
    <dgm:pt modelId="{83DFC8F3-8E19-4EBA-BE2E-6FA266B31E2D}" type="pres">
      <dgm:prSet presAssocID="{444DD4EE-0463-481C-A001-EDB281901276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226E98-0CAD-4B30-8A73-4BE211B83F75}" type="pres">
      <dgm:prSet presAssocID="{444DD4EE-0463-481C-A001-EDB281901276}" presName="child3group" presStyleCnt="0"/>
      <dgm:spPr/>
    </dgm:pt>
    <dgm:pt modelId="{F73CDC66-6243-4E60-BD94-D10AACAAB57C}" type="pres">
      <dgm:prSet presAssocID="{444DD4EE-0463-481C-A001-EDB281901276}" presName="child3" presStyleLbl="bgAcc1" presStyleIdx="2" presStyleCnt="4" custScaleX="177260" custScaleY="190113" custLinFactNeighborX="37899" custLinFactNeighborY="-33098"/>
      <dgm:spPr/>
      <dgm:t>
        <a:bodyPr/>
        <a:lstStyle/>
        <a:p>
          <a:endParaRPr lang="ru-RU"/>
        </a:p>
      </dgm:t>
    </dgm:pt>
    <dgm:pt modelId="{EC61BF80-9D98-426E-85F1-F310AF4481E2}" type="pres">
      <dgm:prSet presAssocID="{444DD4EE-0463-481C-A001-EDB281901276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9B5E54-9C17-4E15-B6C2-DB5862513948}" type="pres">
      <dgm:prSet presAssocID="{444DD4EE-0463-481C-A001-EDB281901276}" presName="child4group" presStyleCnt="0"/>
      <dgm:spPr/>
    </dgm:pt>
    <dgm:pt modelId="{6BA8BCEE-672F-43AA-A5BF-31F4A6909AFD}" type="pres">
      <dgm:prSet presAssocID="{444DD4EE-0463-481C-A001-EDB281901276}" presName="child4" presStyleLbl="bgAcc1" presStyleIdx="3" presStyleCnt="4" custScaleX="212452" custScaleY="195760" custLinFactNeighborX="-41357" custLinFactNeighborY="-30322"/>
      <dgm:spPr/>
      <dgm:t>
        <a:bodyPr/>
        <a:lstStyle/>
        <a:p>
          <a:endParaRPr lang="ru-RU"/>
        </a:p>
      </dgm:t>
    </dgm:pt>
    <dgm:pt modelId="{A01D7119-568E-4EC1-A2D8-1A63BB7243CB}" type="pres">
      <dgm:prSet presAssocID="{444DD4EE-0463-481C-A001-EDB281901276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827CAE-AF17-446E-8264-8F09E036434F}" type="pres">
      <dgm:prSet presAssocID="{444DD4EE-0463-481C-A001-EDB281901276}" presName="childPlaceholder" presStyleCnt="0"/>
      <dgm:spPr/>
    </dgm:pt>
    <dgm:pt modelId="{717AE6DC-E59B-4085-81AD-D7B21064EA73}" type="pres">
      <dgm:prSet presAssocID="{444DD4EE-0463-481C-A001-EDB281901276}" presName="circle" presStyleCnt="0"/>
      <dgm:spPr/>
    </dgm:pt>
    <dgm:pt modelId="{510700DC-3F04-4035-8972-C5721E536B4E}" type="pres">
      <dgm:prSet presAssocID="{444DD4EE-0463-481C-A001-EDB281901276}" presName="quadrant1" presStyleLbl="node1" presStyleIdx="0" presStyleCnt="4" custScaleX="105639" custLinFactNeighborY="-20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64A168-9AA4-43D7-BDAD-DFB8D02CB49B}" type="pres">
      <dgm:prSet presAssocID="{444DD4EE-0463-481C-A001-EDB281901276}" presName="quadrant2" presStyleLbl="node1" presStyleIdx="1" presStyleCnt="4" custScaleX="107418" custLinFactNeighborX="5027" custLinFactNeighborY="-166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C20AF2-D6AC-4645-9734-955CB174CD17}" type="pres">
      <dgm:prSet presAssocID="{444DD4EE-0463-481C-A001-EDB281901276}" presName="quadrant3" presStyleLbl="node1" presStyleIdx="2" presStyleCnt="4" custScaleX="110159" custLinFactNeighborX="5941" custLinFactNeighborY="-137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2B45B-E520-443D-8F0A-431BA08545D1}" type="pres">
      <dgm:prSet presAssocID="{444DD4EE-0463-481C-A001-EDB281901276}" presName="quadrant4" presStyleLbl="node1" presStyleIdx="3" presStyleCnt="4" custScaleX="10563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105498-DD36-4976-9630-73F9BA50D8DD}" type="pres">
      <dgm:prSet presAssocID="{444DD4EE-0463-481C-A001-EDB281901276}" presName="quadrantPlaceholder" presStyleCnt="0"/>
      <dgm:spPr/>
    </dgm:pt>
    <dgm:pt modelId="{EF086484-C80B-47E4-AA08-4BF6BFDDCF1D}" type="pres">
      <dgm:prSet presAssocID="{444DD4EE-0463-481C-A001-EDB281901276}" presName="center1" presStyleLbl="fgShp" presStyleIdx="0" presStyleCnt="2"/>
      <dgm:spPr/>
    </dgm:pt>
    <dgm:pt modelId="{A49C0E5D-3ACB-4D60-8F2F-34D71BC95E7B}" type="pres">
      <dgm:prSet presAssocID="{444DD4EE-0463-481C-A001-EDB281901276}" presName="center2" presStyleLbl="fgShp" presStyleIdx="1" presStyleCnt="2"/>
      <dgm:spPr/>
    </dgm:pt>
  </dgm:ptLst>
  <dgm:cxnLst>
    <dgm:cxn modelId="{EA3AE227-8412-4A4B-BA56-BCED9560BEA6}" type="presOf" srcId="{4B7D4E35-B508-4CAE-957E-5AA82807DC79}" destId="{83DFC8F3-8E19-4EBA-BE2E-6FA266B31E2D}" srcOrd="1" destOrd="1" presId="urn:microsoft.com/office/officeart/2005/8/layout/cycle4"/>
    <dgm:cxn modelId="{512DFFFF-CE06-4883-A5F4-0EC113C64205}" type="presOf" srcId="{479310F7-C203-4A6B-A1E4-D92FFB6D364A}" destId="{C2DB7C0F-7C32-458A-9664-BEF1CC6781FC}" srcOrd="1" destOrd="2" presId="urn:microsoft.com/office/officeart/2005/8/layout/cycle4"/>
    <dgm:cxn modelId="{211B72D2-5BF5-4DDC-8B47-9DC39ED60629}" srcId="{3523EE74-0208-4F33-B119-359624024904}" destId="{738DCB45-AAF5-4E5B-BB8B-0BCC25073F97}" srcOrd="0" destOrd="0" parTransId="{0C5F6222-BB0A-413C-8BA8-60E2C03921AC}" sibTransId="{105A6FB8-96EA-481C-AA15-65D9F45718D1}"/>
    <dgm:cxn modelId="{A74C9C94-7256-466D-B641-5DA921E60112}" type="presOf" srcId="{94472B60-A9A2-48B8-95B1-17D2A73EB324}" destId="{EE586ADB-5F29-4283-AA4C-DC3B6AA72C10}" srcOrd="0" destOrd="1" presId="urn:microsoft.com/office/officeart/2005/8/layout/cycle4"/>
    <dgm:cxn modelId="{6A845909-A4EE-4B8E-8854-A073D4507126}" type="presOf" srcId="{94472B60-A9A2-48B8-95B1-17D2A73EB324}" destId="{C2DB7C0F-7C32-458A-9664-BEF1CC6781FC}" srcOrd="1" destOrd="1" presId="urn:microsoft.com/office/officeart/2005/8/layout/cycle4"/>
    <dgm:cxn modelId="{CAD7552D-27EB-4732-9058-059D743EC150}" type="presOf" srcId="{E29EF0BB-5E72-47FB-A09A-9186612BDCC0}" destId="{EE586ADB-5F29-4283-AA4C-DC3B6AA72C10}" srcOrd="0" destOrd="0" presId="urn:microsoft.com/office/officeart/2005/8/layout/cycle4"/>
    <dgm:cxn modelId="{CBD2B1ED-CD60-4ECF-BE10-B88FB794D9BB}" type="presOf" srcId="{8FF99FF4-B66B-4762-9D30-BA9DD3DA828C}" destId="{83DFC8F3-8E19-4EBA-BE2E-6FA266B31E2D}" srcOrd="1" destOrd="0" presId="urn:microsoft.com/office/officeart/2005/8/layout/cycle4"/>
    <dgm:cxn modelId="{5D53B00C-997A-458F-8FF7-46E0A2D0A4DA}" type="presOf" srcId="{D3225BAD-F8CB-4062-AF7A-C37F9CE28C57}" destId="{C2DB7C0F-7C32-458A-9664-BEF1CC6781FC}" srcOrd="1" destOrd="3" presId="urn:microsoft.com/office/officeart/2005/8/layout/cycle4"/>
    <dgm:cxn modelId="{B05F3137-5100-4F43-9221-07CE2538FD1E}" type="presOf" srcId="{B5486FB2-7FF1-4915-A835-E9445B7BA05D}" destId="{C7D2B45B-E520-443D-8F0A-431BA08545D1}" srcOrd="0" destOrd="0" presId="urn:microsoft.com/office/officeart/2005/8/layout/cycle4"/>
    <dgm:cxn modelId="{3C0BB5E2-743C-40BC-8DFF-699029ADC168}" type="presOf" srcId="{738DCB45-AAF5-4E5B-BB8B-0BCC25073F97}" destId="{EC61BF80-9D98-426E-85F1-F310AF4481E2}" srcOrd="1" destOrd="0" presId="urn:microsoft.com/office/officeart/2005/8/layout/cycle4"/>
    <dgm:cxn modelId="{FF7A12D0-D8AC-4ED9-AF72-ED6FD6ABAAA6}" type="presOf" srcId="{479310F7-C203-4A6B-A1E4-D92FFB6D364A}" destId="{EE586ADB-5F29-4283-AA4C-DC3B6AA72C10}" srcOrd="0" destOrd="2" presId="urn:microsoft.com/office/officeart/2005/8/layout/cycle4"/>
    <dgm:cxn modelId="{BD8147F7-8A26-41A5-AC22-2C41977A8FD4}" type="presOf" srcId="{67F0040E-1D47-4065-BB01-0987CA8FA1B6}" destId="{510700DC-3F04-4035-8972-C5721E536B4E}" srcOrd="0" destOrd="0" presId="urn:microsoft.com/office/officeart/2005/8/layout/cycle4"/>
    <dgm:cxn modelId="{1740A8DC-BA4A-4A1C-9140-01A827F685EB}" type="presOf" srcId="{8FF99FF4-B66B-4762-9D30-BA9DD3DA828C}" destId="{D43B4B04-3B60-494F-BF70-2D4700E67169}" srcOrd="0" destOrd="0" presId="urn:microsoft.com/office/officeart/2005/8/layout/cycle4"/>
    <dgm:cxn modelId="{441D8B64-2872-4761-83C1-B5891BAFC036}" type="presOf" srcId="{444DD4EE-0463-481C-A001-EDB281901276}" destId="{95C9617F-0ADC-46B9-B461-EAA626A8D160}" srcOrd="0" destOrd="0" presId="urn:microsoft.com/office/officeart/2005/8/layout/cycle4"/>
    <dgm:cxn modelId="{8AFF45DD-8C2F-4F57-84EB-BD60B05043C3}" srcId="{B5486FB2-7FF1-4915-A835-E9445B7BA05D}" destId="{74C4D120-C9EB-4830-9011-6EF8D388BF4C}" srcOrd="0" destOrd="0" parTransId="{EF336A20-9B71-405E-A14E-B390ADC8D823}" sibTransId="{7F8A35DE-A59B-4B5B-9E64-82F9AE5D4431}"/>
    <dgm:cxn modelId="{68568327-9C21-4117-90FA-E85580ACBCFF}" type="presOf" srcId="{74C4D120-C9EB-4830-9011-6EF8D388BF4C}" destId="{A01D7119-568E-4EC1-A2D8-1A63BB7243CB}" srcOrd="1" destOrd="0" presId="urn:microsoft.com/office/officeart/2005/8/layout/cycle4"/>
    <dgm:cxn modelId="{36C4E13B-117E-4E43-90AD-76C5B3B3BF04}" srcId="{C23C5DEC-EF3B-4B9C-8A0E-BBA986903986}" destId="{4B7D4E35-B508-4CAE-957E-5AA82807DC79}" srcOrd="1" destOrd="0" parTransId="{E1E25093-F21C-49A7-A360-02C9C5413BFD}" sibTransId="{D76E3994-18E9-4FA3-B2F8-6488F0FEC9FF}"/>
    <dgm:cxn modelId="{9DE9966F-17B4-47CF-907C-55EE02FA48B5}" srcId="{444DD4EE-0463-481C-A001-EDB281901276}" destId="{B5486FB2-7FF1-4915-A835-E9445B7BA05D}" srcOrd="3" destOrd="0" parTransId="{040BC471-CFBE-43FF-9488-B17950D6BFFF}" sibTransId="{93C2E256-4A43-458E-A85C-FE13ED4EBC25}"/>
    <dgm:cxn modelId="{DBBBF3FB-1F7D-4BC4-8F5A-849D7D9A0199}" srcId="{67F0040E-1D47-4065-BB01-0987CA8FA1B6}" destId="{479310F7-C203-4A6B-A1E4-D92FFB6D364A}" srcOrd="2" destOrd="0" parTransId="{487AC318-4CC2-4C97-B22A-EEAFD64F37FD}" sibTransId="{D66006F3-C712-4637-AB10-459C8DF26CF2}"/>
    <dgm:cxn modelId="{2413F08C-23F2-4DA0-AB4C-96AEC300D18A}" srcId="{67F0040E-1D47-4065-BB01-0987CA8FA1B6}" destId="{D3225BAD-F8CB-4062-AF7A-C37F9CE28C57}" srcOrd="3" destOrd="0" parTransId="{C67C7BBB-635D-4A9A-91C5-46DAB69FA71C}" sibTransId="{82F7A6CA-AC0C-4946-AC72-3EE245468C91}"/>
    <dgm:cxn modelId="{CD40DA18-21C7-49F9-A698-3A46A2BD1CA2}" type="presOf" srcId="{3523EE74-0208-4F33-B119-359624024904}" destId="{F0C20AF2-D6AC-4645-9734-955CB174CD17}" srcOrd="0" destOrd="0" presId="urn:microsoft.com/office/officeart/2005/8/layout/cycle4"/>
    <dgm:cxn modelId="{7DD1D3CC-FCC7-42BB-A5C8-7C607C2CB874}" type="presOf" srcId="{74C4D120-C9EB-4830-9011-6EF8D388BF4C}" destId="{6BA8BCEE-672F-43AA-A5BF-31F4A6909AFD}" srcOrd="0" destOrd="0" presId="urn:microsoft.com/office/officeart/2005/8/layout/cycle4"/>
    <dgm:cxn modelId="{B5694CA5-D4A6-4E5E-AC75-65908BAA4C2A}" srcId="{67F0040E-1D47-4065-BB01-0987CA8FA1B6}" destId="{E29EF0BB-5E72-47FB-A09A-9186612BDCC0}" srcOrd="0" destOrd="0" parTransId="{971978DD-0C5C-445B-B28F-A3BE2E158FF0}" sibTransId="{14404225-E7E9-4FC6-BBF3-FEE98659AA07}"/>
    <dgm:cxn modelId="{D33E3FB4-BB34-493F-8C04-80630D17A5C9}" type="presOf" srcId="{D3225BAD-F8CB-4062-AF7A-C37F9CE28C57}" destId="{EE586ADB-5F29-4283-AA4C-DC3B6AA72C10}" srcOrd="0" destOrd="3" presId="urn:microsoft.com/office/officeart/2005/8/layout/cycle4"/>
    <dgm:cxn modelId="{4561A2DD-6C4C-4A3D-B724-007750FAA878}" type="presOf" srcId="{E29EF0BB-5E72-47FB-A09A-9186612BDCC0}" destId="{C2DB7C0F-7C32-458A-9664-BEF1CC6781FC}" srcOrd="1" destOrd="0" presId="urn:microsoft.com/office/officeart/2005/8/layout/cycle4"/>
    <dgm:cxn modelId="{6B800EF3-BA9F-4C58-8756-FE6788F0805A}" type="presOf" srcId="{C23C5DEC-EF3B-4B9C-8A0E-BBA986903986}" destId="{A264A168-9AA4-43D7-BDAD-DFB8D02CB49B}" srcOrd="0" destOrd="0" presId="urn:microsoft.com/office/officeart/2005/8/layout/cycle4"/>
    <dgm:cxn modelId="{9A6BE64E-9F2B-4997-A2CB-A516FBB00E79}" srcId="{C23C5DEC-EF3B-4B9C-8A0E-BBA986903986}" destId="{8FF99FF4-B66B-4762-9D30-BA9DD3DA828C}" srcOrd="0" destOrd="0" parTransId="{797B8025-A295-4738-877A-800DF89B73D0}" sibTransId="{56281BCA-BB7F-4D07-AD23-6100C9FEF88D}"/>
    <dgm:cxn modelId="{3BA4F019-72AB-450A-AA47-4FFA76E5DB78}" srcId="{444DD4EE-0463-481C-A001-EDB281901276}" destId="{67F0040E-1D47-4065-BB01-0987CA8FA1B6}" srcOrd="0" destOrd="0" parTransId="{73F88950-9BF2-47E1-B304-D810FBB702BB}" sibTransId="{BD6907D1-4F3C-49CE-A1DF-18E221DD1C4C}"/>
    <dgm:cxn modelId="{54E0F066-7BAF-471F-AB89-05295DA755A5}" type="presOf" srcId="{738DCB45-AAF5-4E5B-BB8B-0BCC25073F97}" destId="{F73CDC66-6243-4E60-BD94-D10AACAAB57C}" srcOrd="0" destOrd="0" presId="urn:microsoft.com/office/officeart/2005/8/layout/cycle4"/>
    <dgm:cxn modelId="{4E648A1B-434C-4210-882B-CB262DD0DA47}" srcId="{444DD4EE-0463-481C-A001-EDB281901276}" destId="{3523EE74-0208-4F33-B119-359624024904}" srcOrd="2" destOrd="0" parTransId="{C5E2F56C-AD48-4CDD-A08F-4B74D735DFEE}" sibTransId="{B0406064-5402-4334-8D26-D62847947EB2}"/>
    <dgm:cxn modelId="{B1FD5053-A166-4088-BC2A-8C7AFEDDAC1E}" srcId="{67F0040E-1D47-4065-BB01-0987CA8FA1B6}" destId="{94472B60-A9A2-48B8-95B1-17D2A73EB324}" srcOrd="1" destOrd="0" parTransId="{C641D5A8-9107-46C6-8666-7E45B54D345C}" sibTransId="{26D6887E-B76C-4305-975D-85378ED857E1}"/>
    <dgm:cxn modelId="{F2247112-D8A0-46A6-B6C2-C8B32839AA89}" type="presOf" srcId="{4B7D4E35-B508-4CAE-957E-5AA82807DC79}" destId="{D43B4B04-3B60-494F-BF70-2D4700E67169}" srcOrd="0" destOrd="1" presId="urn:microsoft.com/office/officeart/2005/8/layout/cycle4"/>
    <dgm:cxn modelId="{59BED00F-0A65-4D57-B3CF-25A0F7A76C62}" srcId="{444DD4EE-0463-481C-A001-EDB281901276}" destId="{C23C5DEC-EF3B-4B9C-8A0E-BBA986903986}" srcOrd="1" destOrd="0" parTransId="{4508360A-DB91-4D25-ADE5-6B3B871727A0}" sibTransId="{78AC2972-75BC-4D77-8C0E-28040F071876}"/>
    <dgm:cxn modelId="{D71387B0-7078-444E-8C17-8038F3401226}" type="presParOf" srcId="{95C9617F-0ADC-46B9-B461-EAA626A8D160}" destId="{C6E439F4-D5BC-4B39-A405-3D05FF71D92E}" srcOrd="0" destOrd="0" presId="urn:microsoft.com/office/officeart/2005/8/layout/cycle4"/>
    <dgm:cxn modelId="{C750FB24-D92C-4506-AAA7-DCEE09430CE7}" type="presParOf" srcId="{C6E439F4-D5BC-4B39-A405-3D05FF71D92E}" destId="{AF7B6289-BCB8-4879-8189-31A6CE50A7B6}" srcOrd="0" destOrd="0" presId="urn:microsoft.com/office/officeart/2005/8/layout/cycle4"/>
    <dgm:cxn modelId="{EF6B2410-3072-4AA3-96DB-830D74309BF4}" type="presParOf" srcId="{AF7B6289-BCB8-4879-8189-31A6CE50A7B6}" destId="{EE586ADB-5F29-4283-AA4C-DC3B6AA72C10}" srcOrd="0" destOrd="0" presId="urn:microsoft.com/office/officeart/2005/8/layout/cycle4"/>
    <dgm:cxn modelId="{45045A84-2877-414B-BA4F-6D95501E1BE0}" type="presParOf" srcId="{AF7B6289-BCB8-4879-8189-31A6CE50A7B6}" destId="{C2DB7C0F-7C32-458A-9664-BEF1CC6781FC}" srcOrd="1" destOrd="0" presId="urn:microsoft.com/office/officeart/2005/8/layout/cycle4"/>
    <dgm:cxn modelId="{04FA2B5D-DFD8-4498-B68E-314DE0B93FE2}" type="presParOf" srcId="{C6E439F4-D5BC-4B39-A405-3D05FF71D92E}" destId="{ABBAC0DF-3170-44BA-93AF-01F0D32D552E}" srcOrd="1" destOrd="0" presId="urn:microsoft.com/office/officeart/2005/8/layout/cycle4"/>
    <dgm:cxn modelId="{C96F6B1A-1357-49BE-83DE-2F8073A6F137}" type="presParOf" srcId="{ABBAC0DF-3170-44BA-93AF-01F0D32D552E}" destId="{D43B4B04-3B60-494F-BF70-2D4700E67169}" srcOrd="0" destOrd="0" presId="urn:microsoft.com/office/officeart/2005/8/layout/cycle4"/>
    <dgm:cxn modelId="{22E3C3B3-3802-4C8A-A366-9B26DE42B760}" type="presParOf" srcId="{ABBAC0DF-3170-44BA-93AF-01F0D32D552E}" destId="{83DFC8F3-8E19-4EBA-BE2E-6FA266B31E2D}" srcOrd="1" destOrd="0" presId="urn:microsoft.com/office/officeart/2005/8/layout/cycle4"/>
    <dgm:cxn modelId="{F9EC5D6C-7FEA-436C-A0D6-E11DDBE86EBD}" type="presParOf" srcId="{C6E439F4-D5BC-4B39-A405-3D05FF71D92E}" destId="{FC226E98-0CAD-4B30-8A73-4BE211B83F75}" srcOrd="2" destOrd="0" presId="urn:microsoft.com/office/officeart/2005/8/layout/cycle4"/>
    <dgm:cxn modelId="{D3E6391D-4600-4B06-81A5-24D39A91FF06}" type="presParOf" srcId="{FC226E98-0CAD-4B30-8A73-4BE211B83F75}" destId="{F73CDC66-6243-4E60-BD94-D10AACAAB57C}" srcOrd="0" destOrd="0" presId="urn:microsoft.com/office/officeart/2005/8/layout/cycle4"/>
    <dgm:cxn modelId="{5E54F924-77DC-45E8-B51E-B4134994DE46}" type="presParOf" srcId="{FC226E98-0CAD-4B30-8A73-4BE211B83F75}" destId="{EC61BF80-9D98-426E-85F1-F310AF4481E2}" srcOrd="1" destOrd="0" presId="urn:microsoft.com/office/officeart/2005/8/layout/cycle4"/>
    <dgm:cxn modelId="{70B3652E-69F3-4959-B7AE-41732339FC82}" type="presParOf" srcId="{C6E439F4-D5BC-4B39-A405-3D05FF71D92E}" destId="{499B5E54-9C17-4E15-B6C2-DB5862513948}" srcOrd="3" destOrd="0" presId="urn:microsoft.com/office/officeart/2005/8/layout/cycle4"/>
    <dgm:cxn modelId="{CE11E646-A400-4618-9B62-8748C2EF45E7}" type="presParOf" srcId="{499B5E54-9C17-4E15-B6C2-DB5862513948}" destId="{6BA8BCEE-672F-43AA-A5BF-31F4A6909AFD}" srcOrd="0" destOrd="0" presId="urn:microsoft.com/office/officeart/2005/8/layout/cycle4"/>
    <dgm:cxn modelId="{5124DD6D-C752-459E-BB5E-E79B3952BD5E}" type="presParOf" srcId="{499B5E54-9C17-4E15-B6C2-DB5862513948}" destId="{A01D7119-568E-4EC1-A2D8-1A63BB7243CB}" srcOrd="1" destOrd="0" presId="urn:microsoft.com/office/officeart/2005/8/layout/cycle4"/>
    <dgm:cxn modelId="{7E0B7814-A749-41F8-9C2F-0BBC80808793}" type="presParOf" srcId="{C6E439F4-D5BC-4B39-A405-3D05FF71D92E}" destId="{2B827CAE-AF17-446E-8264-8F09E036434F}" srcOrd="4" destOrd="0" presId="urn:microsoft.com/office/officeart/2005/8/layout/cycle4"/>
    <dgm:cxn modelId="{9CB70B65-59FB-4940-84CE-78607FFDD305}" type="presParOf" srcId="{95C9617F-0ADC-46B9-B461-EAA626A8D160}" destId="{717AE6DC-E59B-4085-81AD-D7B21064EA73}" srcOrd="1" destOrd="0" presId="urn:microsoft.com/office/officeart/2005/8/layout/cycle4"/>
    <dgm:cxn modelId="{FEFC8570-FF2B-4D01-88E0-6E99DCB82F6B}" type="presParOf" srcId="{717AE6DC-E59B-4085-81AD-D7B21064EA73}" destId="{510700DC-3F04-4035-8972-C5721E536B4E}" srcOrd="0" destOrd="0" presId="urn:microsoft.com/office/officeart/2005/8/layout/cycle4"/>
    <dgm:cxn modelId="{EB1251AF-080C-4C96-A689-647B48164BF5}" type="presParOf" srcId="{717AE6DC-E59B-4085-81AD-D7B21064EA73}" destId="{A264A168-9AA4-43D7-BDAD-DFB8D02CB49B}" srcOrd="1" destOrd="0" presId="urn:microsoft.com/office/officeart/2005/8/layout/cycle4"/>
    <dgm:cxn modelId="{7D2B20A3-8CD2-46C2-9204-7AA446200CC7}" type="presParOf" srcId="{717AE6DC-E59B-4085-81AD-D7B21064EA73}" destId="{F0C20AF2-D6AC-4645-9734-955CB174CD17}" srcOrd="2" destOrd="0" presId="urn:microsoft.com/office/officeart/2005/8/layout/cycle4"/>
    <dgm:cxn modelId="{29051614-36E4-43F7-9021-EC09E5EC971E}" type="presParOf" srcId="{717AE6DC-E59B-4085-81AD-D7B21064EA73}" destId="{C7D2B45B-E520-443D-8F0A-431BA08545D1}" srcOrd="3" destOrd="0" presId="urn:microsoft.com/office/officeart/2005/8/layout/cycle4"/>
    <dgm:cxn modelId="{1D8E634D-8174-40DB-804A-1C1F6B89BEB1}" type="presParOf" srcId="{717AE6DC-E59B-4085-81AD-D7B21064EA73}" destId="{26105498-DD36-4976-9630-73F9BA50D8DD}" srcOrd="4" destOrd="0" presId="urn:microsoft.com/office/officeart/2005/8/layout/cycle4"/>
    <dgm:cxn modelId="{6D36C086-23DC-4471-9C4C-FD00092E6210}" type="presParOf" srcId="{95C9617F-0ADC-46B9-B461-EAA626A8D160}" destId="{EF086484-C80B-47E4-AA08-4BF6BFDDCF1D}" srcOrd="2" destOrd="0" presId="urn:microsoft.com/office/officeart/2005/8/layout/cycle4"/>
    <dgm:cxn modelId="{213C0924-B8EE-4D43-8F8E-9086534CD8DD}" type="presParOf" srcId="{95C9617F-0ADC-46B9-B461-EAA626A8D160}" destId="{A49C0E5D-3ACB-4D60-8F2F-34D71BC95E7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3CDC66-6243-4E60-BD94-D10AACAAB57C}">
      <dsp:nvSpPr>
        <dsp:cNvPr id="0" name=""/>
        <dsp:cNvSpPr/>
      </dsp:nvSpPr>
      <dsp:spPr>
        <a:xfrm>
          <a:off x="5710286" y="1692164"/>
          <a:ext cx="3781453" cy="26271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/>
            <a:t> </a:t>
          </a:r>
          <a:r>
            <a:rPr lang="ru-RU" sz="1800" b="1" kern="1200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В полном объеме отработано 0 вопросов </a:t>
          </a:r>
          <a:r>
            <a:rPr lang="ru-RU" sz="1400" kern="1200" dirty="0" smtClean="0"/>
            <a:t/>
          </a:r>
          <a:br>
            <a:rPr lang="ru-RU" sz="1400" kern="1200" dirty="0" smtClean="0"/>
          </a:br>
          <a:r>
            <a:rPr lang="ru-RU" sz="1000" kern="1200" dirty="0" smtClean="0"/>
            <a:t>(всеми МО одновременно)</a:t>
          </a:r>
          <a:endParaRPr lang="ru-RU" sz="1000" kern="1200" dirty="0"/>
        </a:p>
      </dsp:txBody>
      <dsp:txXfrm>
        <a:off x="6902432" y="2406659"/>
        <a:ext cx="2531597" cy="1854933"/>
      </dsp:txXfrm>
    </dsp:sp>
    <dsp:sp modelId="{6BA8BCEE-672F-43AA-A5BF-31F4A6909AFD}">
      <dsp:nvSpPr>
        <dsp:cNvPr id="0" name=""/>
        <dsp:cNvSpPr/>
      </dsp:nvSpPr>
      <dsp:spPr>
        <a:xfrm>
          <a:off x="163545" y="1691508"/>
          <a:ext cx="4532197" cy="2705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Ноябрьск, Муравленко, Лабытнанги, Губкинский, Новый Уренгой, Приуральский, Пуровский, Тазовский, Ямальский, Красноселькупский районы</a:t>
          </a:r>
          <a:endParaRPr lang="ru-RU" sz="1800" b="1" kern="1200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sp:txBody>
      <dsp:txXfrm>
        <a:off x="222969" y="2427225"/>
        <a:ext cx="3053690" cy="1910031"/>
      </dsp:txXfrm>
    </dsp:sp>
    <dsp:sp modelId="{D43B4B04-3B60-494F-BF70-2D4700E67169}">
      <dsp:nvSpPr>
        <dsp:cNvPr id="0" name=""/>
        <dsp:cNvSpPr/>
      </dsp:nvSpPr>
      <dsp:spPr>
        <a:xfrm>
          <a:off x="5257678" y="133049"/>
          <a:ext cx="4247639" cy="1381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Рассмотрено10 вопросов.</a:t>
          </a:r>
          <a:endParaRPr lang="ru-RU" sz="1800" b="1" kern="1200" dirty="0">
            <a:latin typeface="PT Astra Serif" panose="020A0603040505020204" pitchFamily="18" charset="-52"/>
            <a:ea typeface="PT Astra Serif" panose="020A0603040505020204" pitchFamily="18" charset="-52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 Вопрос об аттестации перенесен на январь 2020 г</a:t>
          </a:r>
          <a:endParaRPr lang="ru-RU" sz="1800" b="1" kern="1200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sp:txBody>
      <dsp:txXfrm>
        <a:off x="6562325" y="163404"/>
        <a:ext cx="2912637" cy="975701"/>
      </dsp:txXfrm>
    </dsp:sp>
    <dsp:sp modelId="{EE586ADB-5F29-4283-AA4C-DC3B6AA72C10}">
      <dsp:nvSpPr>
        <dsp:cNvPr id="0" name=""/>
        <dsp:cNvSpPr/>
      </dsp:nvSpPr>
      <dsp:spPr>
        <a:xfrm>
          <a:off x="163555" y="145458"/>
          <a:ext cx="4039132" cy="1381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/>
          </a:pPr>
          <a:r>
            <a:rPr lang="ru-RU" sz="1800" b="1" kern="1200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Присутствовало</a:t>
          </a:r>
          <a:endParaRPr lang="ru-RU" sz="1800" b="1" kern="1200" dirty="0">
            <a:latin typeface="PT Astra Serif" panose="020A0603040505020204" pitchFamily="18" charset="-52"/>
            <a:ea typeface="PT Astra Serif" panose="020A0603040505020204" pitchFamily="18" charset="-52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/>
          </a:pPr>
          <a:endParaRPr lang="ru-RU" sz="1800" b="1" kern="1200" dirty="0">
            <a:latin typeface="PT Astra Serif" panose="020A0603040505020204" pitchFamily="18" charset="-52"/>
            <a:ea typeface="PT Astra Serif" panose="020A0603040505020204" pitchFamily="18" charset="-52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  <a:tabLst/>
          </a:pPr>
          <a:r>
            <a:rPr lang="ru-RU" sz="1800" b="1" kern="1200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24 чел – очно;</a:t>
          </a:r>
          <a:endParaRPr lang="ru-RU" sz="1800" b="1" kern="1200" dirty="0">
            <a:latin typeface="PT Astra Serif" panose="020A0603040505020204" pitchFamily="18" charset="-52"/>
            <a:ea typeface="PT Astra Serif" panose="020A0603040505020204" pitchFamily="18" charset="-52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PT Astra Serif" panose="020A0603040505020204" pitchFamily="18" charset="-52"/>
              <a:ea typeface="PT Astra Serif" panose="020A0603040505020204" pitchFamily="18" charset="-52"/>
            </a:rPr>
            <a:t>62 чел – по ВКС</a:t>
          </a:r>
          <a:endParaRPr lang="ru-RU" sz="1800" b="1" kern="1200" dirty="0">
            <a:latin typeface="PT Astra Serif" panose="020A0603040505020204" pitchFamily="18" charset="-52"/>
            <a:ea typeface="PT Astra Serif" panose="020A0603040505020204" pitchFamily="18" charset="-52"/>
          </a:endParaRPr>
        </a:p>
      </dsp:txBody>
      <dsp:txXfrm>
        <a:off x="193910" y="175813"/>
        <a:ext cx="2766682" cy="975701"/>
      </dsp:txXfrm>
    </dsp:sp>
    <dsp:sp modelId="{510700DC-3F04-4035-8972-C5721E536B4E}">
      <dsp:nvSpPr>
        <dsp:cNvPr id="0" name=""/>
        <dsp:cNvSpPr/>
      </dsp:nvSpPr>
      <dsp:spPr>
        <a:xfrm>
          <a:off x="3015309" y="373969"/>
          <a:ext cx="1975300" cy="18698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Проведено</a:t>
          </a:r>
          <a:br>
            <a:rPr lang="ru-RU" sz="1400" b="1" kern="1200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</a:br>
          <a:r>
            <a:rPr lang="ru-RU" sz="2000" b="1" kern="1200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 3 заседания</a:t>
          </a:r>
          <a:endParaRPr lang="ru-RU" sz="2000" b="1" kern="1200" dirty="0">
            <a:solidFill>
              <a:srgbClr val="FF0000"/>
            </a:solidFill>
            <a:latin typeface="PT Astra Serif" panose="020A0603040505020204" pitchFamily="18" charset="-52"/>
            <a:ea typeface="PT Astra Serif" panose="020A0603040505020204" pitchFamily="18" charset="-52"/>
          </a:endParaRPr>
        </a:p>
      </dsp:txBody>
      <dsp:txXfrm>
        <a:off x="3593861" y="921638"/>
        <a:ext cx="1396748" cy="1322190"/>
      </dsp:txXfrm>
    </dsp:sp>
    <dsp:sp modelId="{A264A168-9AA4-43D7-BDAD-DFB8D02CB49B}">
      <dsp:nvSpPr>
        <dsp:cNvPr id="0" name=""/>
        <dsp:cNvSpPr/>
      </dsp:nvSpPr>
      <dsp:spPr>
        <a:xfrm rot="5400000">
          <a:off x="5118255" y="312152"/>
          <a:ext cx="1869859" cy="2008565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Запланировано</a:t>
          </a:r>
          <a:r>
            <a:rPr lang="ru-RU" sz="2000" b="1" kern="1200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 11 вопросов</a:t>
          </a:r>
          <a:endParaRPr lang="ru-RU" sz="2000" b="1" kern="1200" dirty="0">
            <a:solidFill>
              <a:srgbClr val="FF0000"/>
            </a:solidFill>
            <a:latin typeface="PT Astra Serif" panose="020A0603040505020204" pitchFamily="18" charset="-52"/>
            <a:ea typeface="PT Astra Serif" panose="020A0603040505020204" pitchFamily="18" charset="-52"/>
          </a:endParaRPr>
        </a:p>
      </dsp:txBody>
      <dsp:txXfrm rot="-5400000">
        <a:off x="5048902" y="929174"/>
        <a:ext cx="1420270" cy="1322190"/>
      </dsp:txXfrm>
    </dsp:sp>
    <dsp:sp modelId="{F0C20AF2-D6AC-4645-9734-955CB174CD17}">
      <dsp:nvSpPr>
        <dsp:cNvPr id="0" name=""/>
        <dsp:cNvSpPr/>
      </dsp:nvSpPr>
      <dsp:spPr>
        <a:xfrm rot="10800000">
          <a:off x="5040366" y="2343230"/>
          <a:ext cx="2059818" cy="18698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ОМСУ </a:t>
          </a:r>
          <a:r>
            <a:rPr lang="ru-RU" sz="1100" b="1" kern="1200" dirty="0" smtClean="0">
              <a:solidFill>
                <a:srgbClr val="FF0000"/>
              </a:solidFill>
            </a:rPr>
            <a:t>рекомендовано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</a:rPr>
            <a:t>6 пунктов решений Совета </a:t>
          </a:r>
          <a:endParaRPr lang="ru-RU" sz="1400" b="1" kern="1200" dirty="0">
            <a:solidFill>
              <a:srgbClr val="FF0000"/>
            </a:solidFill>
          </a:endParaRPr>
        </a:p>
      </dsp:txBody>
      <dsp:txXfrm rot="10800000">
        <a:off x="5040366" y="2343230"/>
        <a:ext cx="1456511" cy="1322190"/>
      </dsp:txXfrm>
    </dsp:sp>
    <dsp:sp modelId="{C7D2B45B-E520-443D-8F0A-431BA08545D1}">
      <dsp:nvSpPr>
        <dsp:cNvPr id="0" name=""/>
        <dsp:cNvSpPr/>
      </dsp:nvSpPr>
      <dsp:spPr>
        <a:xfrm rot="16200000">
          <a:off x="3068030" y="2316145"/>
          <a:ext cx="1869859" cy="1975300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Создано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10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муниципальных</a:t>
          </a:r>
          <a:r>
            <a:rPr lang="ru-RU" sz="1600" b="1" kern="1200" smtClean="0">
              <a:solidFill>
                <a:srgbClr val="FF0000"/>
              </a:solidFill>
              <a:latin typeface="PT Astra Serif" panose="020A0603040505020204" pitchFamily="18" charset="-52"/>
              <a:ea typeface="PT Astra Serif" panose="020A0603040505020204" pitchFamily="18" charset="-52"/>
            </a:rPr>
            <a:t> советов</a:t>
          </a:r>
          <a:endParaRPr lang="ru-RU" sz="1600" b="1" kern="1200" dirty="0">
            <a:solidFill>
              <a:srgbClr val="FF0000"/>
            </a:solidFill>
            <a:latin typeface="PT Astra Serif" panose="020A0603040505020204" pitchFamily="18" charset="-52"/>
            <a:ea typeface="PT Astra Serif" panose="020A0603040505020204" pitchFamily="18" charset="-52"/>
          </a:endParaRPr>
        </a:p>
      </dsp:txBody>
      <dsp:txXfrm rot="5400000">
        <a:off x="3593862" y="2368866"/>
        <a:ext cx="1396748" cy="1322190"/>
      </dsp:txXfrm>
    </dsp:sp>
    <dsp:sp modelId="{EF086484-C80B-47E4-AA08-4BF6BFDDCF1D}">
      <dsp:nvSpPr>
        <dsp:cNvPr id="0" name=""/>
        <dsp:cNvSpPr/>
      </dsp:nvSpPr>
      <dsp:spPr>
        <a:xfrm>
          <a:off x="4658274" y="1937027"/>
          <a:ext cx="645598" cy="561389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A49C0E5D-3ACB-4D60-8F2F-34D71BC95E7B}">
      <dsp:nvSpPr>
        <dsp:cNvPr id="0" name=""/>
        <dsp:cNvSpPr/>
      </dsp:nvSpPr>
      <dsp:spPr>
        <a:xfrm rot="10800000">
          <a:off x="4658274" y="2152946"/>
          <a:ext cx="645598" cy="561389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dirty="0"/>
              <a:pPr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E0D914D-B099-4142-A885-11F276715148}" type="datetimeFigureOut">
              <a:rPr lang="en-US" dirty="0"/>
              <a:t>12/25/2019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6230" y="554649"/>
            <a:ext cx="8825658" cy="2677648"/>
          </a:xfrm>
        </p:spPr>
        <p:txBody>
          <a:bodyPr/>
          <a:lstStyle/>
          <a:p>
            <a:pPr algn="ctr"/>
            <a:r>
              <a:rPr lang="ru-RU" sz="36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Координационно-методический совет </a:t>
            </a:r>
            <a:br>
              <a:rPr lang="ru-RU" sz="36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36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при департаменте </a:t>
            </a:r>
            <a:br>
              <a:rPr lang="ru-RU" sz="36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36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по физической культуре и спорту </a:t>
            </a:r>
            <a:br>
              <a:rPr lang="ru-RU" sz="36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36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Ямало-Ненецкого автономного округа</a:t>
            </a:r>
            <a:endParaRPr lang="ru-RU" sz="36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33927" y="3902176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Подведение итогов работы за 2019 </a:t>
            </a:r>
            <a:r>
              <a:rPr lang="ru-RU" b="1" dirty="0" smtClean="0"/>
              <a:t>год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7886700" y="4642338"/>
            <a:ext cx="3573045" cy="158244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/>
              <a:t>                                                         </a:t>
            </a:r>
            <a:r>
              <a:rPr lang="ru-RU" sz="1400" b="1" dirty="0" smtClean="0"/>
              <a:t>Плеханова Елена Васильевна</a:t>
            </a:r>
            <a:r>
              <a:rPr lang="ru-RU" b="1" dirty="0" smtClean="0"/>
              <a:t>,</a:t>
            </a:r>
            <a:endParaRPr lang="en-US" b="1" dirty="0" smtClean="0"/>
          </a:p>
          <a:p>
            <a:pPr algn="ctr"/>
            <a:r>
              <a:rPr lang="ru-RU" b="1" dirty="0" smtClean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sz="12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начальник отдела организационно-</a:t>
            </a:r>
            <a:br>
              <a:rPr lang="ru-RU" sz="12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12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методической работы по подготовке </a:t>
            </a:r>
            <a:br>
              <a:rPr lang="ru-RU" sz="12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12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спортивного резерва ГАУ ЯНАО «ЦСП»</a:t>
            </a:r>
          </a:p>
          <a:p>
            <a:pPr algn="r"/>
            <a:r>
              <a:rPr lang="en-US" sz="12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8 (34922) 7-10-46</a:t>
            </a:r>
            <a:endParaRPr lang="ru-RU" sz="12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28961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419" y="566070"/>
            <a:ext cx="10134370" cy="1478408"/>
          </a:xfrm>
        </p:spPr>
        <p:txBody>
          <a:bodyPr/>
          <a:lstStyle/>
          <a:p>
            <a:pPr lvl="0" algn="ctr" defTabSz="914400" eaLnBrk="0" fontAlgn="base" hangingPunct="0">
              <a:spcAft>
                <a:spcPct val="0"/>
              </a:spcAft>
            </a:pPr>
            <a:r>
              <a:rPr lang="ru-RU" altLang="ru-RU" sz="1600" dirty="0">
                <a:solidFill>
                  <a:schemeClr val="tx1"/>
                </a:solidFill>
              </a:rPr>
              <a:t/>
            </a:r>
            <a:br>
              <a:rPr lang="ru-RU" altLang="ru-RU" sz="1600" dirty="0">
                <a:solidFill>
                  <a:schemeClr val="tx1"/>
                </a:solidFill>
              </a:rPr>
            </a:br>
            <a: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 управления </a:t>
            </a:r>
            <a:b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координационно-методической деятельностью </a:t>
            </a:r>
            <a:b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подготовке спортивного резерва в ЯНАО</a:t>
            </a:r>
            <a:r>
              <a:rPr lang="ru-RU" altLang="ru-RU" sz="44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44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554538" y="8054975"/>
            <a:ext cx="1638300" cy="387350"/>
          </a:xfrm>
          <a:prstGeom prst="downArrow">
            <a:avLst>
              <a:gd name="adj1" fmla="val 50000"/>
              <a:gd name="adj2" fmla="val 5312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4691063" y="10009188"/>
            <a:ext cx="1638300" cy="371475"/>
          </a:xfrm>
          <a:prstGeom prst="downArrow">
            <a:avLst>
              <a:gd name="adj1" fmla="val 50000"/>
              <a:gd name="adj2" fmla="val 5312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55700" y="35671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725" y="1991085"/>
            <a:ext cx="11263276" cy="305232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/>
          <a:srcRect b="59445"/>
          <a:stretch/>
        </p:blipFill>
        <p:spPr>
          <a:xfrm>
            <a:off x="1087734" y="5034202"/>
            <a:ext cx="10210207" cy="98530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735" y="6031327"/>
            <a:ext cx="9648203" cy="69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252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2419" y="566070"/>
            <a:ext cx="10134370" cy="1478408"/>
          </a:xfrm>
        </p:spPr>
        <p:txBody>
          <a:bodyPr/>
          <a:lstStyle/>
          <a:p>
            <a:pPr lvl="0" algn="ctr" defTabSz="914400" eaLnBrk="0" fontAlgn="base" hangingPunct="0">
              <a:spcAft>
                <a:spcPct val="0"/>
              </a:spcAft>
            </a:pPr>
            <a:r>
              <a:rPr lang="ru-RU" altLang="ru-RU" sz="1600" dirty="0">
                <a:solidFill>
                  <a:schemeClr val="tx1"/>
                </a:solidFill>
              </a:rPr>
              <a:t/>
            </a:r>
            <a:br>
              <a:rPr lang="ru-RU" altLang="ru-RU" sz="1600" dirty="0">
                <a:solidFill>
                  <a:schemeClr val="tx1"/>
                </a:solidFill>
              </a:rPr>
            </a:br>
            <a: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 управления </a:t>
            </a:r>
            <a:b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координационно-методической деятельностью </a:t>
            </a:r>
            <a:b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подготовке спортивного резерва в ЯНАО</a:t>
            </a:r>
            <a:r>
              <a:rPr lang="ru-RU" altLang="ru-RU" sz="4400" dirty="0">
                <a:solidFill>
                  <a:schemeClr val="tx1"/>
                </a:solidFill>
                <a:latin typeface="Arial" panose="020B0604020202020204" pitchFamily="34" charset="0"/>
              </a:rPr>
              <a:t/>
            </a:r>
            <a:br>
              <a:rPr lang="ru-RU" altLang="ru-RU" sz="44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ru-RU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6" name="Скругленный прямоугольник 7"/>
          <p:cNvSpPr>
            <a:spLocks noChangeArrowheads="1"/>
          </p:cNvSpPr>
          <p:nvPr/>
        </p:nvSpPr>
        <p:spPr bwMode="auto">
          <a:xfrm>
            <a:off x="394188" y="4175698"/>
            <a:ext cx="5610225" cy="1111250"/>
          </a:xfrm>
          <a:prstGeom prst="roundRect">
            <a:avLst>
              <a:gd name="adj" fmla="val 16667"/>
            </a:avLst>
          </a:prstGeom>
          <a:solidFill>
            <a:srgbClr val="9CC2E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Координационно-методический совет </a:t>
            </a:r>
            <a:b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департаменте физической культуры и спорта ЯНАО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(председатели координационно-методических советов органа управления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сфере </a:t>
            </a:r>
            <a:r>
              <a:rPr kumimoji="0" lang="ru-RU" altLang="ru-RU" sz="1100" b="0" i="0" u="none" strike="noStrike" cap="none" normalizeH="0" baseline="0" dirty="0" err="1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ФКиС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МО ЯНАО)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554538" y="8054975"/>
            <a:ext cx="1638300" cy="387350"/>
          </a:xfrm>
          <a:prstGeom prst="downArrow">
            <a:avLst>
              <a:gd name="adj1" fmla="val 50000"/>
              <a:gd name="adj2" fmla="val 53125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8" name="Скругленный прямоугольник 9"/>
          <p:cNvSpPr>
            <a:spLocks noChangeArrowheads="1"/>
          </p:cNvSpPr>
          <p:nvPr/>
        </p:nvSpPr>
        <p:spPr bwMode="auto">
          <a:xfrm>
            <a:off x="5385534" y="2949353"/>
            <a:ext cx="5846763" cy="1323975"/>
          </a:xfrm>
          <a:prstGeom prst="roundRect">
            <a:avLst>
              <a:gd name="adj" fmla="val 16667"/>
            </a:avLst>
          </a:prstGeom>
          <a:solidFill>
            <a:srgbClr val="BDD6EE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Координационно-методический совет органа управления </a:t>
            </a:r>
            <a:b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сфере ФКиС МО ЯНАО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(председатели координационно-методического совета государственных и муниципальных физкультурно-спортивных учреждений)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Скругленный прямоугольник 12"/>
          <p:cNvSpPr>
            <a:spLocks noChangeArrowheads="1"/>
          </p:cNvSpPr>
          <p:nvPr/>
        </p:nvSpPr>
        <p:spPr bwMode="auto">
          <a:xfrm>
            <a:off x="5645395" y="5122087"/>
            <a:ext cx="5934075" cy="1287462"/>
          </a:xfrm>
          <a:prstGeom prst="roundRect">
            <a:avLst>
              <a:gd name="adj" fmla="val 16667"/>
            </a:avLst>
          </a:prstGeom>
          <a:solidFill>
            <a:srgbClr val="8496B0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Тренерский (методический) совет физкультурно-спортивных учреждений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(заместители директора, инструкторы-методисты, инструкторы по спорту)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4691063" y="10009188"/>
            <a:ext cx="1638300" cy="371475"/>
          </a:xfrm>
          <a:prstGeom prst="downArrow">
            <a:avLst>
              <a:gd name="adj1" fmla="val 50000"/>
              <a:gd name="adj2" fmla="val 53125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1" name="Скругленный прямоугольник 6"/>
          <p:cNvSpPr>
            <a:spLocks noChangeArrowheads="1"/>
          </p:cNvSpPr>
          <p:nvPr/>
        </p:nvSpPr>
        <p:spPr bwMode="auto">
          <a:xfrm>
            <a:off x="448957" y="2373924"/>
            <a:ext cx="5500688" cy="790536"/>
          </a:xfrm>
          <a:prstGeom prst="roundRect">
            <a:avLst>
              <a:gd name="adj" fmla="val 16667"/>
            </a:avLst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rgbClr val="0D0D0D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Департамент физической культуры и спорта ЯНАО</a:t>
            </a:r>
            <a: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ru-RU" altLang="ru-RU" sz="1100" b="1" i="0" u="none" strike="noStrike" cap="none" normalizeH="0" baseline="0" dirty="0" smtClean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ГАУ ЯНАО «Центр спортивной подготовки»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55700" y="35671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Стрелка вправо с вырезом 21"/>
          <p:cNvSpPr/>
          <p:nvPr/>
        </p:nvSpPr>
        <p:spPr>
          <a:xfrm rot="1252244">
            <a:off x="5840159" y="2523982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право с вырезом 22"/>
          <p:cNvSpPr/>
          <p:nvPr/>
        </p:nvSpPr>
        <p:spPr>
          <a:xfrm rot="8499234">
            <a:off x="4599342" y="3605212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с вырезом 23"/>
          <p:cNvSpPr/>
          <p:nvPr/>
        </p:nvSpPr>
        <p:spPr>
          <a:xfrm rot="1501151">
            <a:off x="5850133" y="4899274"/>
            <a:ext cx="978408" cy="520695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544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l="18689" r="33129"/>
          <a:stretch/>
        </p:blipFill>
        <p:spPr>
          <a:xfrm>
            <a:off x="871671" y="1016949"/>
            <a:ext cx="7135738" cy="5349667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91688" y="151003"/>
            <a:ext cx="8825657" cy="104079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chemeClr val="tx2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План работы и протоколы заседаний Совета</a:t>
            </a:r>
            <a:br>
              <a:rPr lang="ru-RU" sz="3200" dirty="0" smtClean="0">
                <a:solidFill>
                  <a:schemeClr val="tx2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endParaRPr lang="ru-RU" sz="1400" dirty="0">
              <a:solidFill>
                <a:schemeClr val="tx2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sp>
        <p:nvSpPr>
          <p:cNvPr id="11" name="Заголовок 3"/>
          <p:cNvSpPr txBox="1">
            <a:spLocks/>
          </p:cNvSpPr>
          <p:nvPr/>
        </p:nvSpPr>
        <p:spPr bwMode="gray">
          <a:xfrm>
            <a:off x="8218206" y="1822932"/>
            <a:ext cx="3798277" cy="267100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b="0" i="0" kern="12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dirty="0" smtClean="0">
                <a:solidFill>
                  <a:schemeClr val="tx2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ПОИСК </a:t>
            </a:r>
            <a:br>
              <a:rPr lang="ru-RU" sz="3200" dirty="0" smtClean="0">
                <a:solidFill>
                  <a:schemeClr val="tx2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2000" dirty="0" smtClean="0"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Официальный сайт ГАУ ЯНАО «Центр спортивной подготовки»</a:t>
            </a:r>
            <a:br>
              <a:rPr lang="ru-RU" sz="2000" dirty="0" smtClean="0">
                <a:solidFill>
                  <a:srgbClr val="FF00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2000" dirty="0" smtClean="0">
                <a:solidFill>
                  <a:schemeClr val="tx2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     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страница «Научно-методическая деятельность»</a:t>
            </a:r>
            <a:b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2000" dirty="0" smtClean="0">
                <a:solidFill>
                  <a:schemeClr val="tx2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      </a:t>
            </a:r>
            <a:r>
              <a:rPr lang="ru-RU" sz="2000" dirty="0" smtClean="0">
                <a:solidFill>
                  <a:srgbClr val="7030A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раздел «Координационно-методический совет при департаменте по физической культуре и спорту»</a:t>
            </a:r>
            <a:endParaRPr lang="ru-RU" sz="2000" dirty="0">
              <a:solidFill>
                <a:srgbClr val="7030A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8242541" y="3435223"/>
            <a:ext cx="512748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8284653" y="2794557"/>
            <a:ext cx="512748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10907692" y="1758462"/>
            <a:ext cx="750908" cy="153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22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Информация о заседаниях Совета</a:t>
            </a:r>
            <a:endParaRPr lang="ru-RU" b="1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15092542"/>
              </p:ext>
            </p:extLst>
          </p:nvPr>
        </p:nvGraphicFramePr>
        <p:xfrm>
          <a:off x="1231955" y="2120008"/>
          <a:ext cx="9962147" cy="465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8061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9965" y="860665"/>
            <a:ext cx="8761413" cy="706964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Координационно-методическая деятельность </a:t>
            </a:r>
            <a:br>
              <a:rPr lang="ru-RU" sz="2800" b="1" dirty="0" smtClean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2800" b="1" dirty="0" smtClean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в муниципальных образованиях региона</a:t>
            </a:r>
            <a:endParaRPr lang="ru-RU" sz="2800" b="1" dirty="0">
              <a:solidFill>
                <a:srgbClr val="FFFF0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426985"/>
              </p:ext>
            </p:extLst>
          </p:nvPr>
        </p:nvGraphicFramePr>
        <p:xfrm>
          <a:off x="462013" y="2387065"/>
          <a:ext cx="11184555" cy="4171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6018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6320" y="578652"/>
            <a:ext cx="8761413" cy="1557795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Выполнение решений координационно-методического совета </a:t>
            </a:r>
            <a:r>
              <a:rPr lang="ru-RU" sz="2400" b="1" dirty="0" smtClean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/>
            </a:r>
            <a:br>
              <a:rPr lang="ru-RU" sz="2400" b="1" dirty="0" smtClean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2400" b="1" dirty="0" smtClean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при </a:t>
            </a:r>
            <a:r>
              <a:rPr lang="ru-RU" sz="2400" b="1" dirty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департаменте по физической культуре и спорту </a:t>
            </a:r>
            <a:br>
              <a:rPr lang="ru-RU" sz="2400" b="1" dirty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2400" b="1" dirty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в Ямало-Ненецком автономном </a:t>
            </a:r>
            <a:r>
              <a:rPr lang="ru-RU" sz="2400" b="1" dirty="0" smtClean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округе </a:t>
            </a:r>
            <a:r>
              <a:rPr lang="ru-RU" sz="2400" b="1" dirty="0">
                <a:solidFill>
                  <a:srgbClr val="FFFF00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за 2019 год </a:t>
            </a:r>
            <a:r>
              <a:rPr lang="ru-RU" dirty="0"/>
              <a:t/>
            </a:r>
            <a:br>
              <a:rPr lang="ru-RU" dirty="0"/>
            </a:br>
            <a:endParaRPr lang="ru-RU" sz="2800" b="1" dirty="0">
              <a:solidFill>
                <a:srgbClr val="FFFF00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005976"/>
              </p:ext>
            </p:extLst>
          </p:nvPr>
        </p:nvGraphicFramePr>
        <p:xfrm>
          <a:off x="119639" y="92155"/>
          <a:ext cx="11929803" cy="6526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441">
                  <a:extLst>
                    <a:ext uri="{9D8B030D-6E8A-4147-A177-3AD203B41FA5}">
                      <a16:colId xmlns:a16="http://schemas.microsoft.com/office/drawing/2014/main" val="1121629146"/>
                    </a:ext>
                  </a:extLst>
                </a:gridCol>
                <a:gridCol w="3364166">
                  <a:extLst>
                    <a:ext uri="{9D8B030D-6E8A-4147-A177-3AD203B41FA5}">
                      <a16:colId xmlns:a16="http://schemas.microsoft.com/office/drawing/2014/main" val="3560017457"/>
                    </a:ext>
                  </a:extLst>
                </a:gridCol>
                <a:gridCol w="588968">
                  <a:extLst>
                    <a:ext uri="{9D8B030D-6E8A-4147-A177-3AD203B41FA5}">
                      <a16:colId xmlns:a16="http://schemas.microsoft.com/office/drawing/2014/main" val="1846077258"/>
                    </a:ext>
                  </a:extLst>
                </a:gridCol>
                <a:gridCol w="688863">
                  <a:extLst>
                    <a:ext uri="{9D8B030D-6E8A-4147-A177-3AD203B41FA5}">
                      <a16:colId xmlns:a16="http://schemas.microsoft.com/office/drawing/2014/main" val="798993"/>
                    </a:ext>
                  </a:extLst>
                </a:gridCol>
                <a:gridCol w="558125">
                  <a:extLst>
                    <a:ext uri="{9D8B030D-6E8A-4147-A177-3AD203B41FA5}">
                      <a16:colId xmlns:a16="http://schemas.microsoft.com/office/drawing/2014/main" val="3999254084"/>
                    </a:ext>
                  </a:extLst>
                </a:gridCol>
                <a:gridCol w="619171">
                  <a:extLst>
                    <a:ext uri="{9D8B030D-6E8A-4147-A177-3AD203B41FA5}">
                      <a16:colId xmlns:a16="http://schemas.microsoft.com/office/drawing/2014/main" val="1416903461"/>
                    </a:ext>
                  </a:extLst>
                </a:gridCol>
                <a:gridCol w="671494">
                  <a:extLst>
                    <a:ext uri="{9D8B030D-6E8A-4147-A177-3AD203B41FA5}">
                      <a16:colId xmlns:a16="http://schemas.microsoft.com/office/drawing/2014/main" val="1128468296"/>
                    </a:ext>
                  </a:extLst>
                </a:gridCol>
                <a:gridCol w="680087">
                  <a:extLst>
                    <a:ext uri="{9D8B030D-6E8A-4147-A177-3AD203B41FA5}">
                      <a16:colId xmlns:a16="http://schemas.microsoft.com/office/drawing/2014/main" val="236302789"/>
                    </a:ext>
                  </a:extLst>
                </a:gridCol>
                <a:gridCol w="479639">
                  <a:extLst>
                    <a:ext uri="{9D8B030D-6E8A-4147-A177-3AD203B41FA5}">
                      <a16:colId xmlns:a16="http://schemas.microsoft.com/office/drawing/2014/main" val="2700414067"/>
                    </a:ext>
                  </a:extLst>
                </a:gridCol>
                <a:gridCol w="549405">
                  <a:extLst>
                    <a:ext uri="{9D8B030D-6E8A-4147-A177-3AD203B41FA5}">
                      <a16:colId xmlns:a16="http://schemas.microsoft.com/office/drawing/2014/main" val="283022130"/>
                    </a:ext>
                  </a:extLst>
                </a:gridCol>
                <a:gridCol w="697934">
                  <a:extLst>
                    <a:ext uri="{9D8B030D-6E8A-4147-A177-3AD203B41FA5}">
                      <a16:colId xmlns:a16="http://schemas.microsoft.com/office/drawing/2014/main" val="1195510845"/>
                    </a:ext>
                  </a:extLst>
                </a:gridCol>
                <a:gridCol w="714820">
                  <a:extLst>
                    <a:ext uri="{9D8B030D-6E8A-4147-A177-3AD203B41FA5}">
                      <a16:colId xmlns:a16="http://schemas.microsoft.com/office/drawing/2014/main" val="140655302"/>
                    </a:ext>
                  </a:extLst>
                </a:gridCol>
                <a:gridCol w="645333">
                  <a:extLst>
                    <a:ext uri="{9D8B030D-6E8A-4147-A177-3AD203B41FA5}">
                      <a16:colId xmlns:a16="http://schemas.microsoft.com/office/drawing/2014/main" val="864243986"/>
                    </a:ext>
                  </a:extLst>
                </a:gridCol>
                <a:gridCol w="715098">
                  <a:extLst>
                    <a:ext uri="{9D8B030D-6E8A-4147-A177-3AD203B41FA5}">
                      <a16:colId xmlns:a16="http://schemas.microsoft.com/office/drawing/2014/main" val="3843521100"/>
                    </a:ext>
                  </a:extLst>
                </a:gridCol>
                <a:gridCol w="741259">
                  <a:extLst>
                    <a:ext uri="{9D8B030D-6E8A-4147-A177-3AD203B41FA5}">
                      <a16:colId xmlns:a16="http://schemas.microsoft.com/office/drawing/2014/main" val="1227189620"/>
                    </a:ext>
                  </a:extLst>
                </a:gridCol>
              </a:tblGrid>
              <a:tr h="15643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№ п/п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Пункт протокола КМС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 gridSpan="1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Выполнение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решения КМС муниципальными образованиями и городскими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округами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26280"/>
                  </a:ext>
                </a:extLst>
              </a:tr>
              <a:tr h="3667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Ноябрьск 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Муравленко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Новый Уренгой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Салехард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Лабытнанги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Губкинский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Шурышкарский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Приуральский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Пуровский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Надымский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Тазовский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Ямальский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Красноселькупский</a:t>
                      </a:r>
                      <a:endParaRPr lang="ru-RU" sz="900" b="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148895"/>
                  </a:ext>
                </a:extLst>
              </a:tr>
              <a:tr h="9595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marL="0" indent="179388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 smtClean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П.1</a:t>
                      </a:r>
                      <a:r>
                        <a:rPr lang="ru-RU" sz="9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. протокол № 2 от </a:t>
                      </a:r>
                      <a:r>
                        <a:rPr lang="ru-RU" sz="900" b="1" dirty="0" smtClean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29.04.2019</a:t>
                      </a:r>
                      <a:r>
                        <a:rPr lang="ru-RU" sz="900" dirty="0" smtClean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/>
                      </a:r>
                      <a:br>
                        <a:rPr lang="ru-RU" sz="900" dirty="0" smtClean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</a:br>
                      <a:r>
                        <a:rPr lang="ru-RU" sz="900" dirty="0" smtClean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«Обеспечить выполнение пунктов 3 и 4 приказа департамента по физической культуре и спорту Ямало-Ненецкого автономного округа от 22.04.2019 г №122-О «О координационно-методическом совете при департаменте по физической культуре и спорту Ямало-Ненецкого автономного округа» в указанные в нем сроки» </a:t>
                      </a:r>
                      <a:endParaRPr lang="ru-RU" sz="90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27128496"/>
                  </a:ext>
                </a:extLst>
              </a:tr>
              <a:tr h="13412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2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marL="0" indent="179388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9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П. 1.1. протокол № 3 от 08.10.2019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 «Принять к сведению и в работу основные положения приказа Министерства спорта РФ от 15.11.2018 № 939 «Об утверждении федеральных государственных требований к минимуму содержания, структуре, условиям реализации дополнительных предпрофессиональных программ в области физической культуры и спорта и к срокам обучения по этим программам» (далее – Приказ № 939) при условии реализации соответствующих программ» </a:t>
                      </a:r>
                      <a:endParaRPr lang="ru-RU" sz="90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extLst>
                  <a:ext uri="{0D108BD9-81ED-4DB2-BD59-A6C34878D82A}">
                    <a16:rowId xmlns:a16="http://schemas.microsoft.com/office/drawing/2014/main" val="3790446999"/>
                  </a:ext>
                </a:extLst>
              </a:tr>
              <a:tr h="7776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3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marL="0" indent="179388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9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П. 1.3. протокол № 3 от 08.10.2019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 «Адаптировать план перехода под свои особенности и реализовать его в полном объеме - перейти на действующие программы. Подготовить доклад-отчет (до 3 мин.) «Об итогах перехода» на 60 Коллегию Департамента»</a:t>
                      </a:r>
                      <a:endParaRPr lang="ru-RU" sz="90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extLst>
                  <a:ext uri="{0D108BD9-81ED-4DB2-BD59-A6C34878D82A}">
                    <a16:rowId xmlns:a16="http://schemas.microsoft.com/office/drawing/2014/main" val="3881126092"/>
                  </a:ext>
                </a:extLst>
              </a:tr>
              <a:tr h="9058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4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marL="0" indent="179388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9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П. 2.1. протокол № 3 от 08.10.2019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900430" algn="l"/>
                        </a:tabLst>
                      </a:pP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«Направить списки победителей муниципальных конкурсов для участия в региональном Конкурсе профессионального мастерства «Спортивный Олимп» (далее – Конкурс) в адрес департамента, в сроки, установленные положением о Конкурсе. Обеспечить участие специалистов в конкурсе в г. Муравленко»</a:t>
                      </a:r>
                      <a:endParaRPr lang="ru-RU" sz="90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 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extLst>
                  <a:ext uri="{0D108BD9-81ED-4DB2-BD59-A6C34878D82A}">
                    <a16:rowId xmlns:a16="http://schemas.microsoft.com/office/drawing/2014/main" val="2356745725"/>
                  </a:ext>
                </a:extLst>
              </a:tr>
              <a:tr h="7978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5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marL="0" indent="179388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9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П. 2.2. протокол № 3 от 08.10.2019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«Ознакомиться с рейтинговой системой для сферы </a:t>
                      </a:r>
                      <a:r>
                        <a:rPr lang="ru-RU" sz="900" dirty="0" err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ФКиС</a:t>
                      </a: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 (прилагается). Адаптировать и использовать в работе предложенную систему. Предложить свои варианты на 60 Коллегии департамента»</a:t>
                      </a:r>
                      <a:endParaRPr lang="ru-RU" sz="90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extLst>
                  <a:ext uri="{0D108BD9-81ED-4DB2-BD59-A6C34878D82A}">
                    <a16:rowId xmlns:a16="http://schemas.microsoft.com/office/drawing/2014/main" val="4036759825"/>
                  </a:ext>
                </a:extLst>
              </a:tr>
              <a:tr h="6361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-6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marL="0" indent="179388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9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П. 3.1. протокол № 3 от 08.10.2019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«Обеспечить внедрение автоматизированной информационной системы «</a:t>
                      </a:r>
                      <a:r>
                        <a:rPr lang="en-US" sz="90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LSPORT</a:t>
                      </a:r>
                      <a:r>
                        <a:rPr lang="ru-RU" sz="900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» в муниципальные физкультурно-спортивные организации»</a:t>
                      </a:r>
                      <a:endParaRPr lang="ru-RU" sz="900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 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 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+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-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extLst>
                  <a:ext uri="{0D108BD9-81ED-4DB2-BD59-A6C34878D82A}">
                    <a16:rowId xmlns:a16="http://schemas.microsoft.com/office/drawing/2014/main" val="707601128"/>
                  </a:ext>
                </a:extLst>
              </a:tr>
              <a:tr h="156433">
                <a:tc gridSpan="2">
                  <a:txBody>
                    <a:bodyPr/>
                    <a:lstStyle/>
                    <a:p>
                      <a:pPr marL="457200" algn="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4924425" algn="l"/>
                        </a:tabLst>
                      </a:pPr>
                      <a:r>
                        <a:rPr lang="ru-RU" sz="900" b="1" dirty="0">
                          <a:solidFill>
                            <a:schemeClr val="tx1"/>
                          </a:solidFill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ИТОГО</a:t>
                      </a:r>
                      <a:endParaRPr lang="ru-RU" sz="900" b="1" dirty="0">
                        <a:solidFill>
                          <a:schemeClr val="tx1"/>
                        </a:solidFill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6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5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4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0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0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3</a:t>
                      </a:r>
                      <a:endParaRPr lang="ru-RU" sz="1400" b="1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PT Astra Serif" panose="020A0603040505020204" pitchFamily="18" charset="-52"/>
                          <a:ea typeface="PT Astra Serif" panose="020A0603040505020204" pitchFamily="18" charset="-52"/>
                        </a:rPr>
                        <a:t>1</a:t>
                      </a:r>
                      <a:endParaRPr lang="ru-RU" sz="1400" b="1" dirty="0">
                        <a:effectLst/>
                        <a:latin typeface="PT Astra Serif" panose="020A0603040505020204" pitchFamily="18" charset="-52"/>
                        <a:ea typeface="PT Astra Serif" panose="020A0603040505020204" pitchFamily="18" charset="-52"/>
                        <a:cs typeface="Times New Roman" panose="02020603050405020304" pitchFamily="18" charset="0"/>
                      </a:endParaRPr>
                    </a:p>
                  </a:txBody>
                  <a:tcPr marL="29687" marR="29687" marT="0" marB="0" anchor="ctr"/>
                </a:tc>
                <a:extLst>
                  <a:ext uri="{0D108BD9-81ED-4DB2-BD59-A6C34878D82A}">
                    <a16:rowId xmlns:a16="http://schemas.microsoft.com/office/drawing/2014/main" val="3559337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98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для обсуждения в 2020 году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1672" y="2589376"/>
            <a:ext cx="10639514" cy="4383992"/>
          </a:xfrm>
        </p:spPr>
        <p:txBody>
          <a:bodyPr>
            <a:normAutofit fontScale="40000" lnSpcReduction="20000"/>
          </a:bodyPr>
          <a:lstStyle/>
          <a:p>
            <a:r>
              <a:rPr lang="ru-RU" sz="38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г</a:t>
            </a:r>
            <a:r>
              <a:rPr lang="ru-RU" sz="3800" b="1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. Салехард</a:t>
            </a:r>
            <a:endParaRPr lang="ru-RU" sz="38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0" indent="0">
              <a:buNone/>
            </a:pPr>
            <a:r>
              <a:rPr lang="ru-RU" sz="380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1.  Медико-биологическое сопровождение спортсменов;</a:t>
            </a:r>
          </a:p>
          <a:p>
            <a:pPr marL="0" indent="0">
              <a:buNone/>
            </a:pPr>
            <a:r>
              <a:rPr lang="ru-RU" sz="380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2. Врачебно-педагогическое и психологическое сопровождение тренировочного процесса в спортивных школах</a:t>
            </a:r>
            <a:r>
              <a:rPr lang="ru-RU" sz="380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.</a:t>
            </a:r>
          </a:p>
          <a:p>
            <a:r>
              <a:rPr lang="ru-RU" sz="38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г. </a:t>
            </a:r>
            <a:r>
              <a:rPr lang="ru-RU" sz="3800" b="1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Муравленко</a:t>
            </a:r>
            <a:endParaRPr lang="ru-RU" sz="38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0" lvl="0" indent="0">
              <a:buNone/>
            </a:pPr>
            <a:r>
              <a:rPr lang="ru-RU" sz="380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1. Организация </a:t>
            </a:r>
            <a:r>
              <a:rPr lang="ru-RU" sz="380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и проведение очных семинаров (КПК) с представителями ФГБУ «Федеральный центр спортивной подготовки». </a:t>
            </a:r>
            <a:endParaRPr lang="ru-RU" sz="38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r>
              <a:rPr lang="ru-RU" sz="38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г. Новый </a:t>
            </a:r>
            <a:r>
              <a:rPr lang="ru-RU" sz="38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Уренгой</a:t>
            </a:r>
            <a:endParaRPr lang="ru-RU" sz="38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0" lvl="0" indent="0">
              <a:buNone/>
            </a:pPr>
            <a:r>
              <a:rPr lang="ru-RU" sz="380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1. О </a:t>
            </a:r>
            <a:r>
              <a:rPr lang="ru-RU" sz="380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порядке присвоения квалификационных категорий тренеров и квалификационных требований к их присвоению </a:t>
            </a:r>
            <a:r>
              <a:rPr lang="ru-RU" sz="380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/>
            </a:r>
            <a:br>
              <a:rPr lang="ru-RU" sz="380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</a:br>
            <a:r>
              <a:rPr lang="ru-RU" sz="380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(</a:t>
            </a:r>
            <a:r>
              <a:rPr lang="ru-RU" sz="380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1 квартал 2020года</a:t>
            </a:r>
            <a:r>
              <a:rPr lang="ru-RU" sz="380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).</a:t>
            </a:r>
            <a:endParaRPr lang="ru-RU" sz="38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r>
              <a:rPr lang="ru-RU" sz="3800" b="1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г. Ноябрьск</a:t>
            </a:r>
            <a:endParaRPr lang="ru-RU" sz="3800" dirty="0">
              <a:solidFill>
                <a:schemeClr val="tx1"/>
              </a:solidFill>
              <a:latin typeface="PT Astra Serif" panose="020A0603040505020204" pitchFamily="18" charset="-52"/>
              <a:ea typeface="PT Astra Serif" panose="020A0603040505020204" pitchFamily="18" charset="-52"/>
            </a:endParaRPr>
          </a:p>
          <a:p>
            <a:pPr marL="0" lvl="0" indent="0">
              <a:buNone/>
            </a:pPr>
            <a:r>
              <a:rPr lang="ru-RU" sz="380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1. Особенности </a:t>
            </a:r>
            <a:r>
              <a:rPr lang="ru-RU" sz="380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осуществления контроля за соблюдением муниципальных учреждений, осуществляющими спортивную подготовку, требований федеральных стандартов спортивной подготовки;</a:t>
            </a:r>
          </a:p>
          <a:p>
            <a:pPr marL="0" lvl="0" indent="0">
              <a:buNone/>
            </a:pPr>
            <a:r>
              <a:rPr lang="ru-RU" sz="3800" dirty="0" smtClean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2. Методическое </a:t>
            </a:r>
            <a:r>
              <a:rPr lang="ru-RU" sz="3800" dirty="0">
                <a:solidFill>
                  <a:schemeClr val="tx1"/>
                </a:solidFill>
                <a:latin typeface="PT Astra Serif" panose="020A0603040505020204" pitchFamily="18" charset="-52"/>
                <a:ea typeface="PT Astra Serif" panose="020A0603040505020204" pitchFamily="18" charset="-52"/>
              </a:rPr>
              <a:t>сопровождение подготовки к аттестации лиц, осуществляющих спортивную подготовку.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153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956" y="5255432"/>
            <a:ext cx="8825657" cy="56673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PT Astra Serif" panose="020A0603040505020204" pitchFamily="18" charset="-52"/>
                <a:ea typeface="PT Astra Serif" panose="020A0603040505020204" pitchFamily="18" charset="-52"/>
              </a:rPr>
              <a:t>Успехов в работе !</a:t>
            </a:r>
            <a:endParaRPr lang="ru-RU" sz="3200" b="1" dirty="0">
              <a:latin typeface="PT Astra Serif" panose="020A0603040505020204" pitchFamily="18" charset="-52"/>
              <a:ea typeface="PT Astra Serif" panose="020A0603040505020204" pitchFamily="18" charset="-52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156" y="505886"/>
            <a:ext cx="5714198" cy="3590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8960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447</TotalTime>
  <Words>559</Words>
  <Application>Microsoft Office PowerPoint</Application>
  <PresentationFormat>Широкоэкранный</PresentationFormat>
  <Paragraphs>174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PT Astra Serif</vt:lpstr>
      <vt:lpstr>Times New Roman</vt:lpstr>
      <vt:lpstr>Wingdings 3</vt:lpstr>
      <vt:lpstr>Совет директоров</vt:lpstr>
      <vt:lpstr>Координационно-методический совет  при департаменте  по физической культуре и спорту  Ямало-Ненецкого автономного округа</vt:lpstr>
      <vt:lpstr> Модель управления  координационно-методической деятельностью  по подготовке спортивного резерва в ЯНАО </vt:lpstr>
      <vt:lpstr> Модель управления  координационно-методической деятельностью  по подготовке спортивного резерва в ЯНАО </vt:lpstr>
      <vt:lpstr>План работы и протоколы заседаний Совета </vt:lpstr>
      <vt:lpstr>Информация о заседаниях Совета</vt:lpstr>
      <vt:lpstr>Координационно-методическая деятельность  в муниципальных образованиях региона</vt:lpstr>
      <vt:lpstr>Выполнение решений координационно-методического совета  при департаменте по физической культуре и спорту  в Ямало-Ненецком автономном округе за 2019 год  </vt:lpstr>
      <vt:lpstr>Вопросы для обсуждения в 2020 году</vt:lpstr>
      <vt:lpstr>Успехов в работе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Координационно-методический совет  при департаменте  по физической культуре и спорту  Ямало-Ненецкого автономного округа</dc:title>
  <dc:creator>Елена Васильевна Плеханова</dc:creator>
  <cp:lastModifiedBy>Елена Васильевна Плеханова</cp:lastModifiedBy>
  <cp:revision>34</cp:revision>
  <dcterms:created xsi:type="dcterms:W3CDTF">2019-12-13T10:54:23Z</dcterms:created>
  <dcterms:modified xsi:type="dcterms:W3CDTF">2019-12-25T09:16:12Z</dcterms:modified>
</cp:coreProperties>
</file>