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73" r:id="rId3"/>
    <p:sldId id="275" r:id="rId4"/>
    <p:sldId id="274" r:id="rId5"/>
    <p:sldId id="277" r:id="rId6"/>
    <p:sldId id="278" r:id="rId7"/>
    <p:sldId id="268" r:id="rId8"/>
    <p:sldId id="270" r:id="rId9"/>
    <p:sldId id="272" r:id="rId10"/>
    <p:sldId id="280" r:id="rId11"/>
    <p:sldId id="283" r:id="rId12"/>
    <p:sldId id="263" r:id="rId13"/>
    <p:sldId id="264" r:id="rId14"/>
    <p:sldId id="265" r:id="rId15"/>
    <p:sldId id="279" r:id="rId16"/>
    <p:sldId id="282" r:id="rId17"/>
  </p:sldIdLst>
  <p:sldSz cx="12192000" cy="6858000"/>
  <p:notesSz cx="6888163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C07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93776"/>
            <a:ext cx="12192000" cy="735177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078992" y="414084"/>
            <a:ext cx="8897112" cy="3881437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СИСТЕМЫ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ПОДГОТОВКИ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СПОРТИВНОГО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РЕЗЕРВА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 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ЯМАЛО-НЕНЕЦКОМ                                 АВТОНОМНОМ ОКРУГЕ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104" y="48768"/>
            <a:ext cx="2109216" cy="2649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193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5056" y="194930"/>
            <a:ext cx="9312275" cy="13208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МОДЕЛЬ СИСТЕМЫ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ПОДГОТОВКИ </a:t>
            </a: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СПОРТИВНОГО РЕЗЕРВА</a:t>
            </a:r>
            <a:endParaRPr lang="ru-RU" sz="32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743198" y="4778996"/>
            <a:ext cx="1654232" cy="914400"/>
          </a:xfrm>
          <a:prstGeom prst="roundRect">
            <a:avLst>
              <a:gd name="adj" fmla="val 1484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СЕЛЬСКИЕ ПОСЕЛЕНИЯ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5379" y="3091581"/>
            <a:ext cx="1770411" cy="9144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РАЙОННАЯ СПОРТИВНАЯ ШКОЛА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787632" y="3086454"/>
            <a:ext cx="2194560" cy="9144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ШКОЛА - ИНТЕРНАТ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 flipV="1">
            <a:off x="2934393" y="4130113"/>
            <a:ext cx="10519" cy="519624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6134792" y="1582233"/>
            <a:ext cx="4073237" cy="8193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ГОРОДСКИЕ ОКРУГА</a:t>
            </a:r>
          </a:p>
          <a:p>
            <a:pPr algn="ctr"/>
            <a:endParaRPr lang="ru-RU" dirty="0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374072" y="1604540"/>
            <a:ext cx="3790603" cy="9144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СЕЛЬСКИЕ РАЙОНЫ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5161192" y="2974781"/>
            <a:ext cx="2311949" cy="12397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СШОР</a:t>
            </a:r>
          </a:p>
          <a:p>
            <a:pPr algn="ctr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спортивной подготовки)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7165569" y="4528408"/>
            <a:ext cx="3067397" cy="93519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СШ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единоборства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(Программы спортивной подготовки, предпрофессиональные программы) 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8628611" y="2974782"/>
            <a:ext cx="3104554" cy="130627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СШ 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циклические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командные виды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спорта </a:t>
            </a: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рограммы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спортивной подготовки, предпрофессиональные программы) </a:t>
            </a:r>
          </a:p>
          <a:p>
            <a:pPr lvl="0"/>
            <a:endParaRPr lang="ru-RU" sz="1200" dirty="0">
              <a:solidFill>
                <a:prstClr val="black"/>
              </a:solidFill>
            </a:endParaRPr>
          </a:p>
        </p:txBody>
      </p:sp>
      <p:cxnSp>
        <p:nvCxnSpPr>
          <p:cNvPr id="49" name="Прямая со стрелкой 48"/>
          <p:cNvCxnSpPr/>
          <p:nvPr/>
        </p:nvCxnSpPr>
        <p:spPr>
          <a:xfrm flipH="1" flipV="1">
            <a:off x="7549489" y="3686999"/>
            <a:ext cx="913897" cy="31017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H="1">
            <a:off x="1865791" y="3551971"/>
            <a:ext cx="845493" cy="3567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flipH="1" flipV="1">
            <a:off x="7473141" y="4031871"/>
            <a:ext cx="825732" cy="358055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1087671" y="4073501"/>
            <a:ext cx="1" cy="632848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260555" y="4778996"/>
            <a:ext cx="1654232" cy="914400"/>
          </a:xfrm>
          <a:prstGeom prst="roundRect">
            <a:avLst>
              <a:gd name="adj" fmla="val 1484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ФИЛИАЛЫ В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СЕЛЬСКИХ ПОСЕЛЕНИЯХ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0306227" y="4715830"/>
            <a:ext cx="1654232" cy="914400"/>
          </a:xfrm>
          <a:prstGeom prst="roundRect">
            <a:avLst>
              <a:gd name="adj" fmla="val 1484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ФИЛИАЛ</a:t>
            </a:r>
            <a:endParaRPr lang="ru-RU" sz="1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033373" y="5885987"/>
            <a:ext cx="1654232" cy="914400"/>
          </a:xfrm>
          <a:prstGeom prst="roundRect">
            <a:avLst>
              <a:gd name="adj" fmla="val 1484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ФИЛИАЛ</a:t>
            </a:r>
            <a:endParaRPr lang="ru-RU" sz="1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414522" y="4787721"/>
            <a:ext cx="1523101" cy="914400"/>
          </a:xfrm>
          <a:prstGeom prst="roundRect">
            <a:avLst>
              <a:gd name="adj" fmla="val 1484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ФИЛИАЛ</a:t>
            </a:r>
            <a:endParaRPr lang="ru-RU" sz="9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11133343" y="4333277"/>
            <a:ext cx="1" cy="347957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6134792" y="4281056"/>
            <a:ext cx="13685" cy="434774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8894393" y="5500814"/>
            <a:ext cx="1" cy="347957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9634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016778" y="3315293"/>
            <a:ext cx="2932662" cy="9144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СШ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403984" y="4424797"/>
            <a:ext cx="3491345" cy="9144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 ФКиС </a:t>
            </a: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(спортивные залы, спортивные комплексы, спортивные клубы)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483109" y="2205790"/>
            <a:ext cx="3408217" cy="9144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СШОР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Выгнутая вправо стрелка 11"/>
          <p:cNvSpPr/>
          <p:nvPr/>
        </p:nvSpPr>
        <p:spPr>
          <a:xfrm rot="14438594">
            <a:off x="2777270" y="2624197"/>
            <a:ext cx="903334" cy="188976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Выгнутая вправо стрелка 12"/>
          <p:cNvSpPr/>
          <p:nvPr/>
        </p:nvSpPr>
        <p:spPr>
          <a:xfrm rot="14766571">
            <a:off x="4360788" y="1633732"/>
            <a:ext cx="1007426" cy="1738098"/>
          </a:xfrm>
          <a:prstGeom prst="curvedLeftArrow">
            <a:avLst>
              <a:gd name="adj1" fmla="val 25000"/>
              <a:gd name="adj2" fmla="val 50000"/>
              <a:gd name="adj3" fmla="val 501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Выгнутая влево стрелка 30"/>
          <p:cNvSpPr/>
          <p:nvPr/>
        </p:nvSpPr>
        <p:spPr>
          <a:xfrm rot="13554890">
            <a:off x="6652503" y="2757981"/>
            <a:ext cx="1632393" cy="355263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73331" y="252221"/>
            <a:ext cx="95097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ВЗАИМОДЕЙСТВИЕ МЕЖДУ УЧРЕЖДЕНИЯМИ ФИЗИЧЕСКОЙ                     КУЛЬТУРЫ И СПОРТА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2314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создания системы спортивного резерва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кластерной модели в обеспечении подготовки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спортивного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резерва для сборных команд автономного округа</a:t>
            </a:r>
          </a:p>
          <a:p>
            <a:pPr algn="just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внедрение новых технологий (восстановительных, повышающих уровень тренировочную и соревновательную деятельность;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проведение централизованной подготовки спортивного резерва для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сборных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 автономного округа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(создание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училища спортивного резерва, позволит обеспечить стабильность и эффективность системы подготовки спортивного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резерва, сохранность перспективного контингента)</a:t>
            </a: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участия команд автономного округа в официальных всероссийских и международных спортивных мероприятий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медицинское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медико-биологическое обеспечение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спортивным оборудованием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экипировкой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тренировочных сборов в благоприятных климатических условиях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усовершенствование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наблюдения, статистики требований и параметров информации подготовки характеризующих состояние подготовки спортивного резерва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4604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и методы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545447"/>
            <a:ext cx="10054397" cy="44397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издательская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b="1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altLang="ru-RU" sz="3200" b="1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ебинары</a:t>
            </a:r>
            <a:r>
              <a:rPr lang="ru-RU" altLang="ru-RU" sz="3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(онлайн-семинары, </a:t>
            </a:r>
            <a:r>
              <a:rPr lang="ru-RU" altLang="ru-RU" sz="3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конференции)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классы, круглые столы;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курсы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квалификации специалистов, обеспечивающих процесс спорт подготовки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altLang="ru-RU" sz="3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открытые </a:t>
            </a:r>
            <a:r>
              <a:rPr lang="ru-RU" altLang="ru-RU" sz="32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тренировочные </a:t>
            </a:r>
            <a:r>
              <a:rPr lang="ru-RU" altLang="ru-RU" sz="3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altLang="ru-RU" sz="3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системы спортивного отбора</a:t>
            </a:r>
            <a:endParaRPr lang="ru-RU" altLang="ru-RU" sz="3200" b="1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ct val="0"/>
              </a:spcBef>
              <a:spcAft>
                <a:spcPts val="600"/>
              </a:spcAft>
              <a:buClr>
                <a:srgbClr val="A53010"/>
              </a:buClr>
              <a:buSzTx/>
              <a:buFont typeface="Wingdings 3" charset="2"/>
              <a:buChar char=""/>
            </a:pPr>
            <a:endParaRPr lang="ru-RU" altLang="ru-RU" sz="900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lvl="0" algn="just">
              <a:spcBef>
                <a:spcPct val="0"/>
              </a:spcBef>
              <a:spcAft>
                <a:spcPts val="600"/>
              </a:spcAft>
              <a:buClr>
                <a:srgbClr val="A53010"/>
              </a:buClr>
              <a:buSzTx/>
              <a:buFont typeface="Wingdings 3" charset="2"/>
              <a:buChar char=""/>
            </a:pPr>
            <a:endParaRPr lang="ru-RU" altLang="ru-RU" sz="2400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9881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ДЕЯТЕЛЬНОСТИ</a:t>
            </a:r>
            <a:endParaRPr lang="ru-RU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1452F108-BD87-4EFD-B9B5-4C4476411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spcBef>
                <a:spcPct val="0"/>
              </a:spcBef>
              <a:spcAft>
                <a:spcPts val="600"/>
              </a:spcAft>
            </a:pPr>
            <a:r>
              <a:rPr lang="ru-RU" alt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предложений по совершенствованию системы подготовки спортивного резерва, повышению качества спортивной подготовки</a:t>
            </a:r>
          </a:p>
          <a:p>
            <a:pPr algn="just">
              <a:spcBef>
                <a:spcPct val="0"/>
              </a:spcBef>
              <a:spcAft>
                <a:spcPts val="600"/>
              </a:spcAft>
            </a:pPr>
            <a:endParaRPr lang="ru-RU" altLang="ru-RU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spcAft>
                <a:spcPts val="600"/>
              </a:spcAft>
            </a:pPr>
            <a:r>
              <a:rPr lang="ru-RU" alt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единой информационной системы обеспечивающей объективность системы контроля исходя из  практических нужд спортивного резерва. </a:t>
            </a:r>
          </a:p>
          <a:p>
            <a:pPr algn="just">
              <a:spcBef>
                <a:spcPct val="0"/>
              </a:spcBef>
              <a:spcAft>
                <a:spcPts val="600"/>
              </a:spcAft>
            </a:pPr>
            <a:r>
              <a:rPr lang="ru-RU" alt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alt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сетевого взаимодействия в сфере подготовки спортивного резерва (модели взаимодействия, примерные формы соглашений…)</a:t>
            </a:r>
          </a:p>
          <a:p>
            <a:pPr algn="just">
              <a:spcBef>
                <a:spcPct val="0"/>
              </a:spcBef>
              <a:spcAft>
                <a:spcPts val="600"/>
              </a:spcAft>
            </a:pPr>
            <a:endParaRPr lang="ru-RU" altLang="ru-RU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spcAft>
                <a:spcPts val="600"/>
              </a:spcAft>
            </a:pPr>
            <a:r>
              <a:rPr lang="ru-RU" alt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Специальная методическая работа с отдельными категориями специалистов отрасли (молодыми тренерами, спортсменами…), о</a:t>
            </a:r>
            <a:r>
              <a:rPr lang="ru-RU" altLang="ru-RU" sz="2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рганизация наставничества</a:t>
            </a:r>
          </a:p>
          <a:p>
            <a:pPr algn="just">
              <a:spcBef>
                <a:spcPct val="0"/>
              </a:spcBef>
              <a:spcAft>
                <a:spcPts val="600"/>
              </a:spcAft>
            </a:pPr>
            <a:endParaRPr lang="ru-RU" altLang="ru-RU" sz="21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spcAft>
                <a:spcPts val="600"/>
              </a:spcAft>
            </a:pPr>
            <a:r>
              <a:rPr lang="ru-RU" alt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 </a:t>
            </a:r>
            <a:r>
              <a:rPr lang="ru-RU" alt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экспериментальных (инновационных) площадок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1069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7963" y="1180408"/>
            <a:ext cx="8596668" cy="4705004"/>
          </a:xfrm>
        </p:spPr>
        <p:txBody>
          <a:bodyPr>
            <a:no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гарантированная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финансирования базовых и приоритетных видов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спорта в </a:t>
            </a:r>
            <a:r>
              <a:rPr lang="ru-RU" b="1" dirty="0" smtClean="0">
                <a:solidFill>
                  <a:srgbClr val="CCDDEA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Ямало-Ненецком автономном округе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постоянного притока спортивного резерва в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спортивные сборные команды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автономного округа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качественное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подготовки спорт резерва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овышение результативности выступлений спортивного резерва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всероссийских и международных соревнованиях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информационного пространства в </a:t>
            </a:r>
            <a:r>
              <a:rPr lang="ru-RU" b="1" dirty="0">
                <a:solidFill>
                  <a:srgbClr val="CCDDEA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Ямало-Ненецком автономном округе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Оперативное принятие управленческих решений по результатам анализа работы на местах</a:t>
            </a:r>
          </a:p>
          <a:p>
            <a:pPr lvl="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статистических данных, учет и сравнительный анализ по всем участникам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подготовки спортивного резерва</a:t>
            </a:r>
          </a:p>
          <a:p>
            <a:pPr lvl="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разработки, корректировки теории и методики тренировочного процесса</a:t>
            </a:r>
          </a:p>
          <a:p>
            <a:pPr lvl="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Оперативный сбор информаций, спортивных показателей</a:t>
            </a:r>
          </a:p>
          <a:p>
            <a:pPr lvl="0"/>
            <a:endParaRPr lang="ru-RU" b="1" dirty="0" smtClean="0"/>
          </a:p>
          <a:p>
            <a:pPr lvl="0"/>
            <a:endParaRPr lang="ru-RU" b="1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8322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49629" y="1578697"/>
            <a:ext cx="10266218" cy="38814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</a:t>
            </a:r>
          </a:p>
          <a:p>
            <a:pPr marL="0" indent="0" algn="ctr"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</a:p>
          <a:p>
            <a:pPr marL="0" indent="0" algn="ctr"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</a:t>
            </a:r>
            <a:endParaRPr lang="ru-RU" sz="6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04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8032" y="343593"/>
            <a:ext cx="8596668" cy="13208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НОРМАТИВНО-ПРАВОВАЯ БАЗА</a:t>
            </a:r>
            <a:endParaRPr lang="ru-RU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4444" y="1003993"/>
            <a:ext cx="10715104" cy="5162923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спортивной подготовки осуществляется в соответствии с законодательством Российской Федерации, в том числе Федеральным законом от 04.12.2007 № 329-ФЗ «О физической культуре и спорте в Российской Федерации» (далее – Федеральный закон от 04.12.2007 № 329-ФЗ), нормативными правовыми актами Министерства спорта Российской Федерации, федеральными стандартами спортивной подготовки по соответствующим видам спорта (далее – федеральные стандарты спортивной подготовки). </a:t>
            </a:r>
          </a:p>
          <a:p>
            <a:pPr algn="just">
              <a:lnSpc>
                <a:spcPct val="120000"/>
              </a:lnSpc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организации, осуществляющие деятельность в области физической культуры и спорта, также руководствуются законодательством в сфере образования, в том числе следующими приказами Министерства спорта Российской Федерации, принятыми во исполнение статьи 84 Федерального закона от 29.12.2012 № 273-ФЗ «Об образовании в Российской Федерации»: </a:t>
            </a:r>
          </a:p>
          <a:p>
            <a:pPr algn="just">
              <a:lnSpc>
                <a:spcPct val="120000"/>
              </a:lnSpc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Федеральные стандарты спортивной подготовки по видам спорта. </a:t>
            </a:r>
          </a:p>
          <a:p>
            <a:pPr algn="just">
              <a:lnSpc>
                <a:spcPct val="120000"/>
              </a:lnSpc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от 12.09.2013 № 730 «Об утверждении федеральных государственных требований к минимуму содержания, структуре, условиям реализации дополнительных предпрофессиональных программ в области физической культуры и спорта и к срокам обучения по этим программам» (зарегистрирован Минюстом России 02.12.2013, регистрационный № 30530); </a:t>
            </a:r>
          </a:p>
          <a:p>
            <a:pPr algn="just">
              <a:lnSpc>
                <a:spcPct val="120000"/>
              </a:lnSpc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риказ от 12.09.2013 № 731 «Об утверждении Порядка приема на обучение по дополнительным предпрофессиональным программам в области физической культуры и спорта» (зарегистрирован Минюстом России 02.12.2013, регистрационный № 30531); </a:t>
            </a:r>
          </a:p>
          <a:p>
            <a:pPr algn="just">
              <a:lnSpc>
                <a:spcPct val="120000"/>
              </a:lnSpc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риказ от 27.12.2013 № 1125 «Об утверждении особенностей организации и осуществления образовательной, тренировочной и методической деятельности в области физической культуры и спорта» (зарегистрирован Минюстом России 05.03.2014, регистрационный № 31522).</a:t>
            </a:r>
          </a:p>
          <a:p>
            <a:pPr algn="just">
              <a:lnSpc>
                <a:spcPct val="120000"/>
              </a:lnSpc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5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Минспорта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30.10.2015 № 999 «Об утверждении требований к обеспечению подготовки спортивного резерва для спортивных сборных команд РФ»</a:t>
            </a:r>
          </a:p>
          <a:p>
            <a:pPr algn="just">
              <a:lnSpc>
                <a:spcPct val="120000"/>
              </a:lnSpc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</a:t>
            </a:r>
            <a:r>
              <a:rPr lang="en-US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.201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1-О «Об утверждении порядка формирование и обеспечения 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спортивных сборных команд 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Ямало-Ненецкого автономного округа»</a:t>
            </a:r>
          </a:p>
          <a:p>
            <a:pPr algn="just">
              <a:lnSpc>
                <a:spcPct val="120000"/>
              </a:lnSpc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ноября 2006 года N 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510-А  «Об утверждении порядка финансирования физкультурно-оздоровительных, спортивных и спортивно-массовых мероприятий и участия в них»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ru-RU" sz="5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endParaRPr lang="ru-RU" sz="5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4827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8532252" y="1600300"/>
            <a:ext cx="3477778" cy="464681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97435" y="2464823"/>
            <a:ext cx="4140023" cy="348708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33238" y="1458404"/>
            <a:ext cx="3669403" cy="325899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282241" y="750518"/>
            <a:ext cx="75899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ПРОБЛЕМАТИКА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8032" y="1749296"/>
            <a:ext cx="335465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Недостаточно развитая инфраструктура,      обусловленная </a:t>
            </a:r>
          </a:p>
          <a:p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уровыми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геоклиматическими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условиями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776956" y="2153994"/>
            <a:ext cx="3262647" cy="2443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Отсутствие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оперативного предоставления информаций о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проделанной работе на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местах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47345" y="1749296"/>
            <a:ext cx="425533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автоматизированных систем управления организациями,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недостаточное кадровое обеспечение, осуществляющих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спортивную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подготовку, слабая материально-техническая база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62811" y="4857839"/>
            <a:ext cx="3754131" cy="202830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</a:rPr>
              <a:t>Информационная «разорванность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</a:rPr>
              <a:t>», территориальная «разорванность» </a:t>
            </a:r>
            <a:endParaRPr lang="ru-RU" sz="2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1725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 ЦЕЛИ</a:t>
            </a:r>
            <a:endParaRPr lang="ru-RU" sz="4000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9164935" cy="3880773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системы спортивного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отбора;</a:t>
            </a:r>
          </a:p>
          <a:p>
            <a:pPr algn="just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рименение современных методик;</a:t>
            </a:r>
          </a:p>
          <a:p>
            <a:pPr algn="just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опровождение талантливых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спортсменов, которые войдут в спортивную элиту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страны;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rgbClr val="90C226"/>
              </a:buClr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системы подготовки спортивного резерва через постоянный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мониторинг; </a:t>
            </a:r>
          </a:p>
          <a:p>
            <a:pPr algn="just">
              <a:buClr>
                <a:srgbClr val="90C226"/>
              </a:buClr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квалификации специалистов работающих в системе подготовки спортивного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резерва; </a:t>
            </a:r>
          </a:p>
          <a:p>
            <a:pPr algn="just">
              <a:buClr>
                <a:srgbClr val="90C226"/>
              </a:buClr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внедрение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инноваций.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688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endParaRPr lang="ru-RU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вовлечь юношей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девушек в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регулярные занятия физической культурой 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</a:t>
            </a:r>
            <a:r>
              <a:rPr lang="ru-RU" sz="19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стратегии взаимодействия с </a:t>
            </a:r>
            <a:r>
              <a:rPr lang="ru-RU" sz="19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региональными Федерациями </a:t>
            </a:r>
            <a:r>
              <a:rPr lang="ru-RU" sz="19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видам спорта;</a:t>
            </a:r>
          </a:p>
          <a:p>
            <a:pPr lvl="0" algn="just">
              <a:buClr>
                <a:srgbClr val="90C226"/>
              </a:buClr>
            </a:pPr>
            <a:r>
              <a:rPr lang="ru-RU" sz="19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привлечь заинтересованных </a:t>
            </a:r>
            <a:r>
              <a:rPr lang="ru-RU" sz="19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физкультурно-спортивных организаций в разработке и реализации  приоритетных направлений в подготовке спортивного резерва.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4509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риоритеты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мониторинга качества подготовки спортивного резерва;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кадровое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(назначение старших тренеров по видам спорта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научно-методического и антидопингового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обеспечения;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етодическое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направление: программы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спортивной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подготовки по видам спорта, локально-нормативные акты, правовое обеспечение учреждений в округе, организация спорт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мероприятий;</a:t>
            </a:r>
          </a:p>
          <a:p>
            <a:pPr algn="just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лучшение результатов выступлений спортивных сборных команд ЯНАО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2756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6195485" y="2115671"/>
            <a:ext cx="5020236" cy="4023787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kern="0" spc="80" dirty="0" smtClean="0">
                <a:solidFill>
                  <a:srgbClr val="C0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ИНФОРМАЦИОННО-АНАЛИТИЧЕСКАЯ ПОДДЕРЖКА  СПОРТИВНЫХ  ШКОЛ</a:t>
            </a:r>
            <a:endParaRPr lang="ru-RU" sz="3600" b="1" kern="0" spc="80" dirty="0">
              <a:solidFill>
                <a:srgbClr val="C00000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48236" y="2115671"/>
            <a:ext cx="5128684" cy="403411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1066801" y="2330825"/>
            <a:ext cx="4894728" cy="360381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rgbClr val="002060"/>
              </a:buClr>
              <a:buFont typeface="Calibri" panose="020F0502020204030204" pitchFamily="34" charset="0"/>
              <a:buNone/>
              <a:defRPr/>
            </a:pPr>
            <a:r>
              <a:rPr lang="ru-RU" sz="32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Учет показателей: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None/>
              <a:defRPr/>
            </a:pP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Контингента                                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None/>
              <a:defRPr/>
            </a:pP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Тренерского состава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None/>
              <a:defRPr/>
            </a:pP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Мероприятия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None/>
              <a:defRPr/>
            </a:pP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Спортивные достижения</a:t>
            </a:r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None/>
              <a:defRPr/>
            </a:pPr>
            <a:endParaRPr lang="ru-RU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Calibri Light" pitchFamily="34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6920753" y="2456329"/>
            <a:ext cx="5611906" cy="3630706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2060"/>
              </a:buClr>
              <a:buSzPct val="95000"/>
              <a:buFont typeface="Calibri" panose="020F0502020204030204" pitchFamily="34" charset="0"/>
              <a:buNone/>
              <a:tabLst/>
              <a:defRPr/>
            </a:pP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Возможности: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SzPct val="95000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Сбор показателей                                   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SzPct val="95000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Ведение статистики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SzPct val="95000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Актуализация данных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SzPct val="95000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Визуализация динамики изменения данных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SzPct val="95000"/>
              <a:buFont typeface="Arial" panose="020B0604020202020204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libri Light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135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180320" cy="85801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ВОЗМОЖНОСТИ  СИСТЕМЫ </a:t>
            </a:r>
            <a:endParaRPr lang="ru-RU" sz="4000" dirty="0"/>
          </a:p>
        </p:txBody>
      </p:sp>
      <p:sp>
        <p:nvSpPr>
          <p:cNvPr id="17" name="Объект 2"/>
          <p:cNvSpPr>
            <a:spLocks noGrp="1"/>
          </p:cNvSpPr>
          <p:nvPr>
            <p:ph idx="1"/>
          </p:nvPr>
        </p:nvSpPr>
        <p:spPr>
          <a:xfrm>
            <a:off x="609600" y="1695450"/>
            <a:ext cx="10972800" cy="4430713"/>
          </a:xfrm>
        </p:spPr>
        <p:txBody>
          <a:bodyPr/>
          <a:lstStyle/>
          <a:p>
            <a:pPr algn="just" eaLnBrk="1" hangingPunct="1"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Ведение единой базы данных контингента и их спортивных достижений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Комплексная автоматизация сбора, анализа, консолидации статистических отчетов с обеспечением единого информационного пространства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Оперативный мониторинг, выявление ключевых показателей по уровням подготовки спортивного мастерства</a:t>
            </a:r>
          </a:p>
          <a:p>
            <a:pPr algn="just" eaLnBrk="1" hangingPunct="1"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Подача информации в графическом виде - в форме графиков, диаграмм</a:t>
            </a:r>
          </a:p>
          <a:p>
            <a:pPr eaLnBrk="1" hangingPunct="1">
              <a:buClr>
                <a:srgbClr val="002060"/>
              </a:buClr>
              <a:buFont typeface="Wingdings" panose="05000000000000000000" pitchFamily="2" charset="2"/>
              <a:buChar char="v"/>
              <a:defRPr/>
            </a:pP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ru-RU" sz="2000" dirty="0" smtClean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064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7855" y="555149"/>
            <a:ext cx="9102437" cy="7738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МОДЕЛЬ СИСТЕМЫ ПОДГОТОВКИ СПОРТИВНОГО РЕЗЕРВА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4674" y="5090375"/>
            <a:ext cx="3121380" cy="3170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580" tIns="34290" rIns="68580" bIns="34290" anchor="ctr"/>
          <a:lstStyle>
            <a:lvl1pPr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750"/>
              </a:spcAft>
            </a:pP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Спортивные школы</a:t>
            </a:r>
            <a:endParaRPr lang="ru-RU" altLang="ru-RU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856186" y="3031445"/>
            <a:ext cx="3727504" cy="316211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580" tIns="34290" rIns="68580" bIns="34290" anchor="ctr"/>
          <a:lstStyle>
            <a:lvl1pPr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ru-RU" sz="2400" i="1" dirty="0" smtClean="0">
              <a:solidFill>
                <a:schemeClr val="accent2">
                  <a:lumMod val="50000"/>
                </a:schemeClr>
              </a:solidFill>
              <a:cs typeface="Times New Roman" pitchFamily="18" charset="0"/>
            </a:endParaRPr>
          </a:p>
          <a:p>
            <a:pPr>
              <a:defRPr/>
            </a:pPr>
            <a:endParaRPr lang="ru-RU" sz="2400" i="1" dirty="0">
              <a:solidFill>
                <a:schemeClr val="accent2">
                  <a:lumMod val="50000"/>
                </a:schemeClr>
              </a:solidFill>
              <a:cs typeface="Times New Roman" pitchFamily="18" charset="0"/>
            </a:endParaRPr>
          </a:p>
          <a:p>
            <a:pPr>
              <a:defRPr/>
            </a:pPr>
            <a:endParaRPr lang="ru-RU" sz="2000" i="1" dirty="0" smtClean="0">
              <a:solidFill>
                <a:schemeClr val="accent2">
                  <a:lumMod val="50000"/>
                </a:schemeClr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Единая нормативно-справочная  информация и </a:t>
            </a:r>
            <a:r>
              <a:rPr lang="ru-RU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реестры: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Перечень дополнительного профессионального образования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Кадры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Контингент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Нормативно-справочная 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информации </a:t>
            </a:r>
            <a:r>
              <a:rPr lang="ru-RU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электронный документооборот</a:t>
            </a:r>
            <a:endParaRPr lang="ru-RU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i="1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sz="2400" i="1" spc="-100" dirty="0" smtClean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chemeClr val="accent2">
                  <a:lumMod val="50000"/>
                </a:schemeClr>
              </a:solidFill>
              <a:cs typeface="Times New Roman" pitchFamily="18" charset="0"/>
            </a:endParaRPr>
          </a:p>
          <a:p>
            <a:pPr>
              <a:defRPr/>
            </a:pPr>
            <a:endParaRPr lang="ru-RU" sz="2400" i="1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chemeClr val="accent2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878990" y="3031445"/>
            <a:ext cx="6078556" cy="98400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580" tIns="34290" rIns="68580" bIns="34290" anchor="ctr"/>
          <a:lstStyle>
            <a:lvl1pPr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ru-RU" sz="2400" i="1" dirty="0" smtClean="0">
              <a:solidFill>
                <a:schemeClr val="accent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Единое региональное информационное пространство в системе подготовки спортивного резерва                                  (ГАУ ЯНАО «ЦСП»)</a:t>
            </a:r>
          </a:p>
          <a:p>
            <a:pPr algn="ctr">
              <a:defRPr/>
            </a:pPr>
            <a:endParaRPr lang="ru-RU" sz="2400" i="1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chemeClr val="accent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cxnSp>
        <p:nvCxnSpPr>
          <p:cNvPr id="37" name="Прямая со стрелкой 36"/>
          <p:cNvCxnSpPr/>
          <p:nvPr/>
        </p:nvCxnSpPr>
        <p:spPr>
          <a:xfrm flipH="1">
            <a:off x="3376907" y="4442765"/>
            <a:ext cx="4572000" cy="84430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H="1">
            <a:off x="5178950" y="4992830"/>
            <a:ext cx="2677236" cy="73500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H="1">
            <a:off x="7043902" y="5527798"/>
            <a:ext cx="940676" cy="61570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 flipH="1" flipV="1">
            <a:off x="1813277" y="4066726"/>
            <a:ext cx="2940" cy="926104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6" name="Скругленный прямоугольник 15"/>
          <p:cNvSpPr/>
          <p:nvPr/>
        </p:nvSpPr>
        <p:spPr>
          <a:xfrm>
            <a:off x="2463801" y="1797438"/>
            <a:ext cx="6849532" cy="87087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CCDDEA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эффективности межучережденческого взаимодействия </a:t>
            </a:r>
            <a:r>
              <a:rPr lang="ru-RU" b="1" dirty="0" smtClean="0">
                <a:solidFill>
                  <a:srgbClr val="CCDDEA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</a:t>
            </a:r>
            <a:r>
              <a:rPr lang="ru-RU" b="1" dirty="0">
                <a:solidFill>
                  <a:srgbClr val="CCDDEA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спортивного </a:t>
            </a:r>
            <a:r>
              <a:rPr lang="ru-RU" b="1" dirty="0" smtClean="0">
                <a:solidFill>
                  <a:srgbClr val="CCDDEA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потенциала Ямало-Ненецкого автономного округа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703327" y="5686734"/>
            <a:ext cx="3121380" cy="3170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580" tIns="34290" rIns="68580" bIns="34290" anchor="ctr"/>
          <a:lstStyle>
            <a:lvl1pPr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750"/>
              </a:spcAft>
            </a:pP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Спортивные клубы</a:t>
            </a:r>
            <a:endParaRPr lang="ru-RU" altLang="ru-RU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098800" y="6193565"/>
            <a:ext cx="3945102" cy="3170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580" tIns="34290" rIns="68580" bIns="34290" anchor="ctr"/>
          <a:lstStyle>
            <a:lvl1pPr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8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Aft>
                <a:spcPts val="750"/>
              </a:spcAft>
            </a:pP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Спортивные объединения</a:t>
            </a:r>
            <a:endParaRPr lang="ru-RU" altLang="ru-RU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633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483</TotalTime>
  <Words>1004</Words>
  <Application>Microsoft Office PowerPoint</Application>
  <PresentationFormat>Широкоэкранный</PresentationFormat>
  <Paragraphs>138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Arial</vt:lpstr>
      <vt:lpstr>Arial Unicode MS</vt:lpstr>
      <vt:lpstr>Calibri</vt:lpstr>
      <vt:lpstr>Calibri Light</vt:lpstr>
      <vt:lpstr>Century Gothic</vt:lpstr>
      <vt:lpstr>Times New Roman</vt:lpstr>
      <vt:lpstr>Trebuchet MS</vt:lpstr>
      <vt:lpstr>Wingdings</vt:lpstr>
      <vt:lpstr>Wingdings 3</vt:lpstr>
      <vt:lpstr>Аспект</vt:lpstr>
      <vt:lpstr>Презентация PowerPoint</vt:lpstr>
      <vt:lpstr>НОРМАТИВНО-ПРАВОВАЯ БАЗА</vt:lpstr>
      <vt:lpstr>Презентация PowerPoint</vt:lpstr>
      <vt:lpstr>ОСНОВНЫЕ  ЦЕЛИ</vt:lpstr>
      <vt:lpstr>ЗАДАЧИ</vt:lpstr>
      <vt:lpstr>Приоритеты</vt:lpstr>
      <vt:lpstr>ИНФОРМАЦИОННО-АНАЛИТИЧЕСКАЯ ПОДДЕРЖКА  СПОРТИВНЫХ  ШКОЛ</vt:lpstr>
      <vt:lpstr>ВОЗМОЖНОСТИ  СИСТЕМЫ </vt:lpstr>
      <vt:lpstr>МОДЕЛЬ СИСТЕМЫ ПОДГОТОВКИ СПОРТИВНОГО РЕЗЕРВА</vt:lpstr>
      <vt:lpstr>МОДЕЛЬ СИСТЕМЫ ПОДГОТОВКИ СПОРТИВНОГО РЕЗЕРВА</vt:lpstr>
      <vt:lpstr>Презентация PowerPoint</vt:lpstr>
      <vt:lpstr>Алгоритм создания системы спортивного резерва</vt:lpstr>
      <vt:lpstr>Средства и методы</vt:lpstr>
      <vt:lpstr>НАПРАВЛЕНИЯ ДЕЯТЕЛЬНОСТИ</vt:lpstr>
      <vt:lpstr>ОЖИДАЕМЫЕ РЕЗУЛЬТАТЫ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Фомина Анжела Николаевна</dc:creator>
  <cp:lastModifiedBy>Хосроев М.Г.</cp:lastModifiedBy>
  <cp:revision>37</cp:revision>
  <cp:lastPrinted>2018-04-09T09:40:56Z</cp:lastPrinted>
  <dcterms:created xsi:type="dcterms:W3CDTF">2018-04-06T14:17:06Z</dcterms:created>
  <dcterms:modified xsi:type="dcterms:W3CDTF">2018-04-10T05:05:21Z</dcterms:modified>
</cp:coreProperties>
</file>