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1"/>
  </p:sldMasterIdLst>
  <p:notesMasterIdLst>
    <p:notesMasterId r:id="rId21"/>
  </p:notesMasterIdLst>
  <p:sldIdLst>
    <p:sldId id="333" r:id="rId2"/>
    <p:sldId id="342" r:id="rId3"/>
    <p:sldId id="359" r:id="rId4"/>
    <p:sldId id="355" r:id="rId5"/>
    <p:sldId id="356" r:id="rId6"/>
    <p:sldId id="357" r:id="rId7"/>
    <p:sldId id="366" r:id="rId8"/>
    <p:sldId id="354" r:id="rId9"/>
    <p:sldId id="358" r:id="rId10"/>
    <p:sldId id="345" r:id="rId11"/>
    <p:sldId id="347" r:id="rId12"/>
    <p:sldId id="343" r:id="rId13"/>
    <p:sldId id="360" r:id="rId14"/>
    <p:sldId id="365" r:id="rId15"/>
    <p:sldId id="349" r:id="rId16"/>
    <p:sldId id="341" r:id="rId17"/>
    <p:sldId id="364" r:id="rId18"/>
    <p:sldId id="361" r:id="rId19"/>
    <p:sldId id="363" r:id="rId2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55"/>
    <a:srgbClr val="016EAE"/>
    <a:srgbClr val="007A4D"/>
    <a:srgbClr val="FF7276"/>
    <a:srgbClr val="25B027"/>
    <a:srgbClr val="D83434"/>
    <a:srgbClr val="009ADE"/>
    <a:srgbClr val="842D95"/>
    <a:srgbClr val="990025"/>
    <a:srgbClr val="13B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3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93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_Kosinceva\Desktop\&#1043;&#1077;&#1086;&#1075;&#1088;&#1072;&#1092;&#1080;&#1103;%20&#1087;&#1086;%20&#1086;&#1073;&#1083;&#1072;&#1089;&#1090;&#1103;&#1084;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3107839250955101E-3"/>
                  <c:y val="5.9233547051202706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3.4000100041899267E-2"/>
                  <c:y val="6.9535959119190445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4137851282875999E-2"/>
                  <c:y val="-1.12849978636947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1047099833747574E-3"/>
                  <c:y val="-2.63845575506232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1.8316111963021072E-2"/>
                  <c:y val="-2.612106079307447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3.7574123786252411E-2"/>
                  <c:y val="-9.193236468933829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'[География по областям(1).xlsx]Лист3'!$K$1:$K$12</c:f>
              <c:strCache>
                <c:ptCount val="12"/>
                <c:pt idx="0">
                  <c:v>ХМАО-Югра</c:v>
                </c:pt>
                <c:pt idx="1">
                  <c:v>Свердловская область</c:v>
                </c:pt>
                <c:pt idx="2">
                  <c:v>Курганская область</c:v>
                </c:pt>
                <c:pt idx="3">
                  <c:v>Тюменская область</c:v>
                </c:pt>
                <c:pt idx="4">
                  <c:v>Челябинская область</c:v>
                </c:pt>
                <c:pt idx="5">
                  <c:v>Остальные регионы</c:v>
                </c:pt>
                <c:pt idx="6">
                  <c:v>Страны СНГ</c:v>
                </c:pt>
                <c:pt idx="7">
                  <c:v>Другие страны</c:v>
                </c:pt>
                <c:pt idx="8">
                  <c:v>Омская область</c:v>
                </c:pt>
                <c:pt idx="9">
                  <c:v>Томская область</c:v>
                </c:pt>
                <c:pt idx="10">
                  <c:v>Башкортостан республика</c:v>
                </c:pt>
                <c:pt idx="11">
                  <c:v>Московская область</c:v>
                </c:pt>
              </c:strCache>
            </c:strRef>
          </c:cat>
          <c:val>
            <c:numRef>
              <c:f>'[География по областям(1).xlsx]Лист3'!$L$1:$L$12</c:f>
              <c:numCache>
                <c:formatCode>General</c:formatCode>
                <c:ptCount val="12"/>
                <c:pt idx="0">
                  <c:v>506</c:v>
                </c:pt>
                <c:pt idx="1">
                  <c:v>77</c:v>
                </c:pt>
                <c:pt idx="2">
                  <c:v>33</c:v>
                </c:pt>
                <c:pt idx="3">
                  <c:v>26</c:v>
                </c:pt>
                <c:pt idx="4">
                  <c:v>10</c:v>
                </c:pt>
                <c:pt idx="5">
                  <c:v>25</c:v>
                </c:pt>
                <c:pt idx="6">
                  <c:v>23</c:v>
                </c:pt>
                <c:pt idx="7">
                  <c:v>3</c:v>
                </c:pt>
                <c:pt idx="8">
                  <c:v>6</c:v>
                </c:pt>
                <c:pt idx="9">
                  <c:v>6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E21FA-BEE7-4DF4-93F1-65FF0917B95A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EF309-6AAB-4ECD-98E8-BD78076243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952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41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8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519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74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95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97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01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4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4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309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511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878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41361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48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59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313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F91DE-AC79-4989-B51E-0AA5E11CB3D1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BB6FEA-A664-4935-89DC-F6AF32DAD0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3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gif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ivo.garant.ru/#/document/70291362/paragraph/962:0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73A6B1D-8BEA-460D-950C-3411AD2BC0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2" y="69402"/>
            <a:ext cx="2598672" cy="8648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45BF39B-C87E-4E87-B75D-4C53214789D5}"/>
              </a:ext>
            </a:extLst>
          </p:cNvPr>
          <p:cNvSpPr txBox="1"/>
          <p:nvPr/>
        </p:nvSpPr>
        <p:spPr>
          <a:xfrm>
            <a:off x="3373908" y="3810500"/>
            <a:ext cx="32070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solidFill>
                  <a:srgbClr val="008755"/>
                </a:solidFill>
                <a:latin typeface="Golos Text DemiBold" panose="020B0703020202020204" pitchFamily="34" charset="-52"/>
              </a:rPr>
              <a:t>2001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74F1D30-6D24-481F-92C9-442A6AB89D74}"/>
              </a:ext>
            </a:extLst>
          </p:cNvPr>
          <p:cNvSpPr txBox="1"/>
          <p:nvPr/>
        </p:nvSpPr>
        <p:spPr>
          <a:xfrm>
            <a:off x="170508" y="1098037"/>
            <a:ext cx="61010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b="1" dirty="0">
                <a:solidFill>
                  <a:srgbClr val="008755"/>
                </a:solidFill>
                <a:latin typeface="Golos Text" panose="020B0503020202020204" pitchFamily="34" charset="-52"/>
              </a:rPr>
              <a:t>Полное название: </a:t>
            </a:r>
            <a:r>
              <a:rPr lang="ru-RU" sz="1600" dirty="0" smtClean="0">
                <a:solidFill>
                  <a:srgbClr val="00629C"/>
                </a:solidFill>
                <a:latin typeface="Golos Text" panose="020B0503020202020204" pitchFamily="34" charset="-52"/>
              </a:rPr>
              <a:t/>
            </a:r>
            <a:br>
              <a:rPr lang="ru-RU" sz="1600" dirty="0" smtClean="0">
                <a:solidFill>
                  <a:srgbClr val="00629C"/>
                </a:solidFill>
                <a:latin typeface="Golos Text" panose="020B0503020202020204" pitchFamily="34" charset="-52"/>
              </a:rPr>
            </a:br>
            <a:r>
              <a:rPr lang="ru-RU" sz="1600" dirty="0" smtClean="0">
                <a:solidFill>
                  <a:srgbClr val="00629C"/>
                </a:solidFill>
                <a:latin typeface="Golos Text" panose="020B0503020202020204" pitchFamily="34" charset="-52"/>
              </a:rPr>
              <a:t>Федеральное </a:t>
            </a:r>
            <a:r>
              <a:rPr lang="ru-RU" sz="1600" dirty="0">
                <a:solidFill>
                  <a:srgbClr val="00629C"/>
                </a:solidFill>
                <a:latin typeface="Golos Text" panose="020B0503020202020204" pitchFamily="34" charset="-52"/>
              </a:rPr>
              <a:t>государственное бюджетное образовательное учреждение высшего образования «Югорский государственный университет»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8DBF61B-079B-4C02-BCAA-BDC2785E05D6}"/>
              </a:ext>
            </a:extLst>
          </p:cNvPr>
          <p:cNvSpPr txBox="1"/>
          <p:nvPr/>
        </p:nvSpPr>
        <p:spPr>
          <a:xfrm>
            <a:off x="170508" y="2214020"/>
            <a:ext cx="7912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b="1" dirty="0">
                <a:solidFill>
                  <a:srgbClr val="008755"/>
                </a:solidFill>
                <a:latin typeface="Golos Text" panose="020B0503020202020204" pitchFamily="34" charset="-52"/>
              </a:rPr>
              <a:t>Сокращенное наименование: </a:t>
            </a:r>
            <a:r>
              <a:rPr lang="ru-RU" sz="1600" dirty="0">
                <a:solidFill>
                  <a:srgbClr val="00629C"/>
                </a:solidFill>
                <a:latin typeface="Golos Text" panose="020B0503020202020204" pitchFamily="34" charset="-52"/>
              </a:rPr>
              <a:t/>
            </a:r>
            <a:br>
              <a:rPr lang="ru-RU" sz="1600" dirty="0">
                <a:solidFill>
                  <a:srgbClr val="00629C"/>
                </a:solidFill>
                <a:latin typeface="Golos Text" panose="020B0503020202020204" pitchFamily="34" charset="-52"/>
              </a:rPr>
            </a:br>
            <a:r>
              <a:rPr lang="ru-RU" sz="1600" dirty="0">
                <a:solidFill>
                  <a:srgbClr val="00629C"/>
                </a:solidFill>
                <a:latin typeface="Golos Text" panose="020B0503020202020204" pitchFamily="34" charset="-52"/>
              </a:rPr>
              <a:t>Югорский государственный университет (ЮГУ)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C4EB5F8-5948-42D8-9AC7-72F1CEB7EECB}"/>
              </a:ext>
            </a:extLst>
          </p:cNvPr>
          <p:cNvSpPr txBox="1"/>
          <p:nvPr/>
        </p:nvSpPr>
        <p:spPr>
          <a:xfrm>
            <a:off x="3463568" y="3059331"/>
            <a:ext cx="3053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629C"/>
                </a:solidFill>
                <a:latin typeface="Golos Text" panose="020B0503020202020204" pitchFamily="34" charset="-52"/>
              </a:rPr>
              <a:t>Дата основания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7852B04-DA54-467C-B993-34BE35D4494A}"/>
              </a:ext>
            </a:extLst>
          </p:cNvPr>
          <p:cNvSpPr txBox="1"/>
          <p:nvPr/>
        </p:nvSpPr>
        <p:spPr>
          <a:xfrm>
            <a:off x="3438259" y="3456557"/>
            <a:ext cx="3078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629C"/>
                </a:solidFill>
                <a:latin typeface="Golos Text DemiBold" panose="020B0703020202020204" pitchFamily="34" charset="-52"/>
              </a:rPr>
              <a:t>5 ОКТЯБРЯ</a:t>
            </a:r>
          </a:p>
        </p:txBody>
      </p:sp>
      <p:pic>
        <p:nvPicPr>
          <p:cNvPr id="4" name="Рисунок 3" descr="Изображение выглядит как здание, внешний, правительственное здание&#10;&#10;Автоматически созданное описание">
            <a:extLst>
              <a:ext uri="{FF2B5EF4-FFF2-40B4-BE49-F238E27FC236}">
                <a16:creationId xmlns="" xmlns:a16="http://schemas.microsoft.com/office/drawing/2014/main" id="{D508BD8B-1C6F-44EC-9027-7000D73CBA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84"/>
          <a:stretch/>
        </p:blipFill>
        <p:spPr>
          <a:xfrm>
            <a:off x="381372" y="2912285"/>
            <a:ext cx="2673216" cy="3484692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597" y="286387"/>
            <a:ext cx="3728444" cy="2843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246936" y="3253059"/>
            <a:ext cx="42048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008755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Ректор</a:t>
            </a:r>
            <a:r>
              <a:rPr lang="en-US" b="1" dirty="0" smtClean="0">
                <a:solidFill>
                  <a:srgbClr val="1F497D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      </a:t>
            </a:r>
            <a:r>
              <a:rPr lang="ru-RU" b="1" dirty="0" smtClean="0">
                <a:solidFill>
                  <a:srgbClr val="1F497D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Кучин Роман Викторович</a:t>
            </a:r>
            <a:r>
              <a:rPr lang="ru-RU" b="1" dirty="0">
                <a:solidFill>
                  <a:srgbClr val="1F497D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/>
            </a:r>
            <a:br>
              <a:rPr lang="ru-RU" b="1" dirty="0">
                <a:solidFill>
                  <a:srgbClr val="1F497D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</a:br>
            <a:r>
              <a:rPr lang="ru-RU" b="1" dirty="0">
                <a:solidFill>
                  <a:srgbClr val="1F497D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Ученая степень: кандидат биологических наук </a:t>
            </a:r>
            <a:r>
              <a:rPr lang="ru-RU" sz="1600" b="1" dirty="0">
                <a:solidFill>
                  <a:prstClr val="black"/>
                </a:solidFill>
              </a:rPr>
              <a:t/>
            </a:r>
            <a:br>
              <a:rPr lang="ru-RU" sz="1600" b="1" dirty="0">
                <a:solidFill>
                  <a:prstClr val="black"/>
                </a:solidFill>
              </a:rPr>
            </a:br>
            <a:endParaRPr lang="ru-RU" sz="16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6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26" y="3856285"/>
            <a:ext cx="3821501" cy="25508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08" y="1131354"/>
            <a:ext cx="3745438" cy="25750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07" y="3856284"/>
            <a:ext cx="3878040" cy="25508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73A6B1D-8BEA-460D-950C-3411AD2BC0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26" y="116652"/>
            <a:ext cx="2598672" cy="864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85" y="1149031"/>
            <a:ext cx="3755581" cy="25397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727" y="2597784"/>
            <a:ext cx="3774507" cy="251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4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7C7F154-AEF1-455D-BBF0-FB513E67B830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079C7AC-9823-41DE-BC4A-CC66E2E0C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4F858E8-E6BB-4729-8E69-8CB57A53890E}"/>
              </a:ext>
            </a:extLst>
          </p:cNvPr>
          <p:cNvSpPr txBox="1"/>
          <p:nvPr/>
        </p:nvSpPr>
        <p:spPr>
          <a:xfrm>
            <a:off x="2831592" y="179666"/>
            <a:ext cx="804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Golos Text" panose="020B0503020202020204" pitchFamily="34" charset="-52"/>
              </a:rPr>
              <a:t>ГЕОГРАФИЯ ПОСТУПИВШИХ</a:t>
            </a:r>
            <a:endParaRPr lang="ru-RU" sz="2800" b="1" dirty="0">
              <a:solidFill>
                <a:schemeClr val="bg1"/>
              </a:solidFill>
              <a:latin typeface="Golos Text" panose="020B0503020202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7" y="5074791"/>
            <a:ext cx="76177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                                                                       </a:t>
            </a:r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45430"/>
              </p:ext>
            </p:extLst>
          </p:nvPr>
        </p:nvGraphicFramePr>
        <p:xfrm>
          <a:off x="336786" y="1045029"/>
          <a:ext cx="10278963" cy="5408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5311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7C7F154-AEF1-455D-BBF0-FB513E67B830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079C7AC-9823-41DE-BC4A-CC66E2E0C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4F858E8-E6BB-4729-8E69-8CB57A53890E}"/>
              </a:ext>
            </a:extLst>
          </p:cNvPr>
          <p:cNvSpPr txBox="1"/>
          <p:nvPr/>
        </p:nvSpPr>
        <p:spPr>
          <a:xfrm>
            <a:off x="2831592" y="179666"/>
            <a:ext cx="804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Golos Text" panose="020B0503020202020204" pitchFamily="34" charset="-52"/>
              </a:rPr>
              <a:t>ИНЖЕНЕРНЫЙ БЛОК</a:t>
            </a:r>
            <a:endParaRPr lang="ru-RU" sz="2800" b="1" dirty="0">
              <a:solidFill>
                <a:schemeClr val="bg1"/>
              </a:solidFill>
              <a:latin typeface="Golos Text" panose="020B0503020202020204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6786" y="1381188"/>
            <a:ext cx="562526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Нефтегазовое дело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Нефтегазовые техника и технологии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Строительство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Техносферная безопасность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Инноватика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Информатика и вычислительная техника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Программная инженерия 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Информационная безопасность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Картография и </a:t>
            </a:r>
            <a:r>
              <a:rPr lang="ru-RU" sz="2000" b="1" dirty="0" err="1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геоинформатика</a:t>
            </a:r>
            <a:endParaRPr lang="ru-RU" sz="2000" b="1" dirty="0" smtClean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70C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Математика (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профиль)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Русский язык</a:t>
            </a:r>
          </a:p>
          <a:p>
            <a:pPr marL="457200" indent="-457200">
              <a:buFontTx/>
              <a:buAutoNum type="arabicPeriod"/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Физика</a:t>
            </a:r>
            <a:r>
              <a:rPr lang="en-US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/</a:t>
            </a: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Информатика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 smtClean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 smtClean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16EAE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06999" y="1386692"/>
            <a:ext cx="27954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Химическая технология</a:t>
            </a:r>
            <a:endParaRPr lang="ru-RU" sz="2000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40910" y="3587726"/>
            <a:ext cx="43361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540385" algn="l"/>
              </a:tabLst>
            </a:pPr>
            <a:r>
              <a:rPr lang="ru-RU" sz="20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 Электроэнергетика </a:t>
            </a:r>
            <a:r>
              <a:rPr lang="ru-RU" sz="2000" b="1" dirty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и электротехника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06999" y="1786802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Математика (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профиль)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Русский язык</a:t>
            </a:r>
          </a:p>
          <a:p>
            <a:pPr marL="457200" indent="-457200">
              <a:buFontTx/>
              <a:buAutoNum type="arabicPeriod"/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Физика</a:t>
            </a:r>
            <a:r>
              <a:rPr lang="en-US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/</a:t>
            </a: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Информатика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98062" y="409074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Физика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Русский язык</a:t>
            </a:r>
          </a:p>
          <a:p>
            <a:pPr marL="457200" indent="-457200">
              <a:buFontTx/>
              <a:buAutoNum type="arabicPeriod"/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Математика (профиль)/Информатика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80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7C7F154-AEF1-455D-BBF0-FB513E67B830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079C7AC-9823-41DE-BC4A-CC66E2E0C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4F858E8-E6BB-4729-8E69-8CB57A53890E}"/>
              </a:ext>
            </a:extLst>
          </p:cNvPr>
          <p:cNvSpPr txBox="1"/>
          <p:nvPr/>
        </p:nvSpPr>
        <p:spPr>
          <a:xfrm>
            <a:off x="2831592" y="179666"/>
            <a:ext cx="804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Golos Text" panose="020B0503020202020204" pitchFamily="34" charset="-52"/>
              </a:rPr>
              <a:t>ГУМАНИТАРНЫЙ БЛОК</a:t>
            </a:r>
            <a:endParaRPr lang="ru-RU" sz="2800" b="1" dirty="0">
              <a:solidFill>
                <a:schemeClr val="bg1"/>
              </a:solidFill>
              <a:latin typeface="Golos Text" panose="020B0503020202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7" y="5074791"/>
            <a:ext cx="76177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                                      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9997" y="1098663"/>
            <a:ext cx="1241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009ADE"/>
                </a:solidFill>
                <a:latin typeface="Golos Text"/>
              </a:rPr>
              <a:t>Филология</a:t>
            </a:r>
            <a:endParaRPr lang="ru-RU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9997" y="1467995"/>
            <a:ext cx="1591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009ADE"/>
                </a:solidFill>
                <a:latin typeface="Golos Text"/>
              </a:rPr>
              <a:t>Журналистика</a:t>
            </a:r>
            <a:endParaRPr lang="ru-RU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0546" y="3324606"/>
            <a:ext cx="1570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9ADE"/>
                </a:solidFill>
                <a:latin typeface="Golos Text"/>
              </a:rPr>
              <a:t>Лингвистика</a:t>
            </a:r>
            <a:endParaRPr lang="ru-RU" sz="2000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6786" y="379739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1.    Иностранный язык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2.    Русский язык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3.    Обществознание/История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9997" y="183189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1.   Литература</a:t>
            </a: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AutoNum type="arabicPeriod" startAt="2"/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Русский язык</a:t>
            </a:r>
          </a:p>
          <a:p>
            <a:pPr marL="342900" indent="-342900">
              <a:spcAft>
                <a:spcPts val="0"/>
              </a:spcAft>
              <a:buAutoNum type="arabicPeriod" startAt="2"/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Обществознание/История</a:t>
            </a: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28845" y="1170173"/>
            <a:ext cx="4198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009ADE"/>
                </a:solidFill>
                <a:latin typeface="Golos Text"/>
              </a:rPr>
              <a:t>Психолого-педагогическое образование</a:t>
            </a:r>
            <a:endParaRPr lang="ru-RU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28845" y="1560704"/>
            <a:ext cx="4982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009ADE"/>
                </a:solidFill>
                <a:latin typeface="Golos Text"/>
              </a:rPr>
              <a:t>Специальное (дефектологическое) образование</a:t>
            </a:r>
            <a:endParaRPr lang="ru-RU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873377" y="207126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1.    </a:t>
            </a: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Биология</a:t>
            </a: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2.    Русский язык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3.    Обществознание/История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828845" y="380616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1.    </a:t>
            </a: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Обществознание</a:t>
            </a: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2.    Русский язык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3.    </a:t>
            </a: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История/Иностранный язык</a:t>
            </a: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828845" y="3359769"/>
            <a:ext cx="1788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009ADE"/>
                </a:solidFill>
                <a:latin typeface="Golos Text"/>
              </a:rPr>
              <a:t>Юриспруденция</a:t>
            </a:r>
            <a:endParaRPr lang="ru-RU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10550" y="4983599"/>
            <a:ext cx="22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009ADE"/>
                </a:solidFill>
                <a:latin typeface="Golos Text"/>
              </a:rPr>
              <a:t>Физическая культура</a:t>
            </a:r>
            <a:endParaRPr lang="ru-RU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10550" y="541592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1.    </a:t>
            </a: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Биология</a:t>
            </a: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2.    Русский язык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3.    </a:t>
            </a: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Физическая культура</a:t>
            </a:r>
            <a:endParaRPr lang="ru-RU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00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7C7F154-AEF1-455D-BBF0-FB513E67B830}"/>
              </a:ext>
            </a:extLst>
          </p:cNvPr>
          <p:cNvSpPr/>
          <p:nvPr/>
        </p:nvSpPr>
        <p:spPr>
          <a:xfrm>
            <a:off x="-60960" y="111634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079C7AC-9823-41DE-BC4A-CC66E2E0C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4F858E8-E6BB-4729-8E69-8CB57A53890E}"/>
              </a:ext>
            </a:extLst>
          </p:cNvPr>
          <p:cNvSpPr txBox="1"/>
          <p:nvPr/>
        </p:nvSpPr>
        <p:spPr>
          <a:xfrm>
            <a:off x="2831592" y="179666"/>
            <a:ext cx="8045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olos Text" panose="020B0503020202020204" pitchFamily="34" charset="-52"/>
              </a:rPr>
              <a:t>ЭКОНОМИЧЕСКИЙ и ЕСТЕСТВЕННО – </a:t>
            </a:r>
            <a:r>
              <a:rPr lang="ru-RU" sz="2400" b="1" smtClean="0">
                <a:solidFill>
                  <a:schemeClr val="bg1"/>
                </a:solidFill>
                <a:latin typeface="Golos Text" panose="020B0503020202020204" pitchFamily="34" charset="-52"/>
              </a:rPr>
              <a:t>НАУЧНЫЙ БЛОКИ</a:t>
            </a:r>
            <a:endParaRPr lang="ru-RU" sz="2400" b="1" dirty="0">
              <a:solidFill>
                <a:schemeClr val="bg1"/>
              </a:solidFill>
              <a:latin typeface="Golos Text" panose="020B0503020202020204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0446" y="838951"/>
            <a:ext cx="56252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 smtClean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8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Экономика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800" b="1" dirty="0" smtClean="0">
                <a:solidFill>
                  <a:srgbClr val="00B0F0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Экономическая безопасность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 smtClean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B0F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0446" y="2116223"/>
            <a:ext cx="416269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b="1" dirty="0">
              <a:solidFill>
                <a:srgbClr val="0070C0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Математика (профиль</a:t>
            </a: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Русский язык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Обществознание/Информатика</a:t>
            </a: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0"/>
              </a:spcAft>
              <a:buAutoNum type="arabicPeriod"/>
              <a:tabLst>
                <a:tab pos="540385" algn="l"/>
              </a:tabLst>
            </a:pPr>
            <a:endParaRPr lang="ru-RU" sz="2000" b="1" dirty="0" smtClean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b="1" dirty="0" smtClean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b="1" dirty="0">
              <a:solidFill>
                <a:srgbClr val="016EAE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51915" y="1696192"/>
            <a:ext cx="52591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9ADE"/>
                </a:solidFill>
                <a:latin typeface="Golos Text"/>
              </a:rPr>
              <a:t>Экология и природопользование</a:t>
            </a:r>
            <a:endParaRPr lang="ru-RU" sz="2800" b="1" dirty="0">
              <a:solidFill>
                <a:srgbClr val="009ADE"/>
              </a:solidFill>
              <a:latin typeface="Golos Tex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33173" y="2334110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.     Биология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2.     Русский </a:t>
            </a: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язык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3.     География/Химия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540385" algn="l"/>
              </a:tabLst>
            </a:pPr>
            <a:endParaRPr lang="ru-RU" sz="2000" b="1" dirty="0">
              <a:solidFill>
                <a:srgbClr val="007A4D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xmlns:lc="http://schemas.openxmlformats.org/drawingml/2006/lockedCanvas" id="{823879FB-6741-48B1-A908-771DC1991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99" y="4009354"/>
            <a:ext cx="3538215" cy="23592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344" y="3495600"/>
            <a:ext cx="2757452" cy="324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2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C4CAAB3-7315-4E80-91AD-B8C428E1BAFF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olos Text" panose="020B0503020202020204" pitchFamily="34" charset="-52"/>
              </a:rPr>
              <a:t>КОНТРОЛЬНЫЕ ЦИФРЫ ПРИЁМА</a:t>
            </a:r>
            <a:endParaRPr lang="ru-RU" sz="2400" b="1" dirty="0">
              <a:solidFill>
                <a:schemeClr val="bg1"/>
              </a:solidFill>
              <a:latin typeface="Golos Text" panose="020B0503020202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6B919F2E-D858-40E3-9C36-DD6001CDA4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BE0ABFFB-6D5F-44AF-9B10-37A8493411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44621"/>
              </p:ext>
            </p:extLst>
          </p:nvPr>
        </p:nvGraphicFramePr>
        <p:xfrm>
          <a:off x="336786" y="914400"/>
          <a:ext cx="11355355" cy="581993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7383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419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42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22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063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699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НАПРАВЛЕНИЕ/ СПЕЦИАЛЬНОСТЬ  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- ОЧНОЕ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endParaRPr kumimoji="0" lang="ru-RU" sz="1400" b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РФ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endParaRPr kumimoji="0" lang="ru-RU" sz="1400" b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ХМАО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endParaRPr kumimoji="0" lang="ru-RU" sz="1400" b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ВН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endParaRPr kumimoji="0" lang="ru-RU" sz="1400" b="1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</a:rPr>
                        <a:t>ИТОГО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9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05.03.03  Картография и геоинформатика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1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05.03.06  Экология и природопользование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95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08.03.01  Строительство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27.03.05   </a:t>
                      </a:r>
                      <a:r>
                        <a:rPr kumimoji="0" lang="ru-RU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Инноватика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09.03.01  Информатика и вычислительная техника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5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09.03.04  Программная инженерия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5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10.03.01   Информационная безопасность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13.03.02  Электроэнергетика и электротехника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Times New Roman" pitchFamily="18" charset="0"/>
                        </a:rPr>
                        <a:t>18.03.01  Химическая технология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+mn-cs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20.03.01  </a:t>
                      </a:r>
                      <a:r>
                        <a:rPr kumimoji="0" lang="ru-RU" sz="14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Техносферная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 безопасность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+mn-cs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35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21.03.01  Нефтегазовое дело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21.05.06  Нефтегазовые техника и технологии (специалитет)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36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38.03.01  Экономика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165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38.05.01  Экономическая безопасность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45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8197">
                <a:tc>
                  <a:txBody>
                    <a:bodyPr/>
                    <a:lstStyle/>
                    <a:p>
                      <a:pPr marL="79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40.03.01  Юриспруденция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29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20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63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42.03.02  Журналистика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44.03.02  Психолого-педагогическое образование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44.03.03  Специальное (дефектологическое) образование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45.03.01  Филология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10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30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2175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45.03.02  Лингвистика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47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866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49.03.01  Физическая культура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Times New Roman" pitchFamily="18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  <a:cs typeface="Calibri" panose="020F0502020204030204" pitchFamily="34" charset="0"/>
                        </a:rPr>
                        <a:t>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5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54213" algn="l"/>
                          <a:tab pos="4533900" algn="l"/>
                          <a:tab pos="5999163" algn="l"/>
                        </a:tabLst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olos Text" panose="020B0503020202020204"/>
                        </a:rPr>
                        <a:t>51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olos Text" panose="020B0503020202020204"/>
                        <a:cs typeface="Calibri" panose="020F0502020204030204" pitchFamily="34" charset="0"/>
                      </a:endParaRPr>
                    </a:p>
                  </a:txBody>
                  <a:tcPr marL="40373" marR="40373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125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7C7F154-AEF1-455D-BBF0-FB513E67B830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7079C7AC-9823-41DE-BC4A-CC66E2E0C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4F858E8-E6BB-4729-8E69-8CB57A53890E}"/>
              </a:ext>
            </a:extLst>
          </p:cNvPr>
          <p:cNvSpPr txBox="1"/>
          <p:nvPr/>
        </p:nvSpPr>
        <p:spPr>
          <a:xfrm>
            <a:off x="2073247" y="179666"/>
            <a:ext cx="804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Golos Text" panose="020B0503020202020204" pitchFamily="34" charset="-52"/>
              </a:rPr>
              <a:t>ИНДИВИДУАЛЬНЫЕ ДОСТИЖЕНИЯ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4171" y="982432"/>
            <a:ext cx="50074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A4D"/>
                </a:solidFill>
                <a:latin typeface="Golos Text" panose="020B0503020202020204"/>
              </a:rPr>
              <a:t>Наличие 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</a:rPr>
              <a:t>золотого</a:t>
            </a:r>
            <a:r>
              <a:rPr lang="en-US" sz="2000" b="1" dirty="0" smtClean="0">
                <a:solidFill>
                  <a:srgbClr val="007A4D"/>
                </a:solidFill>
                <a:latin typeface="Golos Text" panose="020B0503020202020204"/>
              </a:rPr>
              <a:t> 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</a:rPr>
              <a:t>знака </a:t>
            </a: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</a:rPr>
              <a:t>отличия Всероссийского физкультурно-спортивного комплекса "Готов к труду и обороне" (ГТО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</a:rPr>
              <a:t>)</a:t>
            </a:r>
            <a:endParaRPr lang="ru-RU" sz="2000" b="1" dirty="0">
              <a:solidFill>
                <a:srgbClr val="007A4D"/>
              </a:solidFill>
              <a:latin typeface="Golos Text" panose="020B0503020202020204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09" y="1656179"/>
            <a:ext cx="2015363" cy="20153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610" y="3822100"/>
            <a:ext cx="2135945" cy="21359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6565" y="3671542"/>
            <a:ext cx="42628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Наличие полученных в образовательных организациях Российской Федерации документов с 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отличием.</a:t>
            </a:r>
          </a:p>
          <a:p>
            <a:pPr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Медаль «За особые успехи».</a:t>
            </a:r>
            <a:endParaRPr lang="ru-RU" sz="2000" b="1" dirty="0">
              <a:solidFill>
                <a:srgbClr val="016EAE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10364" y="2368079"/>
            <a:ext cx="40233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Волонтёрская</a:t>
            </a:r>
            <a:r>
              <a:rPr lang="en-US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(добровольческая</a:t>
            </a:r>
            <a:r>
              <a:rPr lang="ru-RU" sz="2000" b="1" dirty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)  </a:t>
            </a:r>
            <a:r>
              <a:rPr lang="ru-RU" sz="2000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    деятельность</a:t>
            </a:r>
            <a:endParaRPr lang="ru-RU" sz="2000" b="1" dirty="0">
              <a:solidFill>
                <a:srgbClr val="016EAE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083" y="1094066"/>
            <a:ext cx="3138158" cy="313815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428412" y="1094066"/>
            <a:ext cx="44413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8755"/>
                </a:solidFill>
                <a:latin typeface="Golos Text"/>
              </a:rPr>
              <a:t>Диплом всероссийской олимпиады (первого уровня)</a:t>
            </a:r>
            <a:endParaRPr lang="ru-RU" sz="2000" b="1" dirty="0">
              <a:solidFill>
                <a:srgbClr val="008755"/>
              </a:solidFill>
              <a:latin typeface="Golos Tex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11682" y="3734425"/>
            <a:ext cx="4413581" cy="1685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Диплом участника олимпиад проводимых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Университетом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Обучение в профильных классах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(по первому приоритету).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b="1" dirty="0" smtClean="0">
                <a:solidFill>
                  <a:srgbClr val="007A4D"/>
                </a:solidFill>
                <a:latin typeface="Golos Text" panose="020B0503020202020204"/>
                <a:ea typeface="Times New Roman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16EAE"/>
              </a:solidFill>
              <a:latin typeface="Golos Text" panose="020B0503020202020204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35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97B87EA-CECB-4E6C-AB90-CB6C9F166B49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AE464B-E35B-4A12-87B3-DBB41C390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5E320A5-126D-448F-97AA-E6473A44903C}"/>
              </a:ext>
            </a:extLst>
          </p:cNvPr>
          <p:cNvSpPr txBox="1"/>
          <p:nvPr/>
        </p:nvSpPr>
        <p:spPr>
          <a:xfrm>
            <a:off x="1456567" y="186144"/>
            <a:ext cx="8093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Golos Text" panose="020B0503020202020204" pitchFamily="34" charset="-52"/>
              </a:rPr>
              <a:t>МИНИМАЛЬНЫЕ  БАЛЛЫ </a:t>
            </a:r>
            <a:endParaRPr lang="ru-RU" sz="3200" b="1" dirty="0">
              <a:solidFill>
                <a:schemeClr val="bg1"/>
              </a:solidFill>
              <a:latin typeface="Golos Text" panose="020B0503020202020204" pitchFamily="34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80593F-26FA-48AE-919B-358BF3B15F30}"/>
              </a:ext>
            </a:extLst>
          </p:cNvPr>
          <p:cNvSpPr txBox="1"/>
          <p:nvPr/>
        </p:nvSpPr>
        <p:spPr>
          <a:xfrm>
            <a:off x="1875678" y="1170213"/>
            <a:ext cx="767432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РУССКИЙ ЯЗЫК – 40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МАТЕМАТИКА (ПРОФИЛЬНЫЙ УРОВЕНЬ) – 40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ФИЗИКА – 41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ОБЩЕСТВОЗНАНИЕ – 45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ИСТОРИЯ  - 40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ИНФОРМАТИКА – 46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ИНОСТРАННЫЙ ЯЗЫК – 40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ЛИТЕРАТУРА -40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БИОЛОГИЯ – 40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ГЕОГРАФИЯ – 40</a:t>
            </a:r>
          </a:p>
          <a:p>
            <a:pPr lvl="0" algn="ctr">
              <a:spcBef>
                <a:spcPts val="0"/>
              </a:spcBef>
            </a:pPr>
            <a:r>
              <a:rPr lang="ru-RU" sz="2400" b="1" dirty="0" smtClean="0">
                <a:solidFill>
                  <a:srgbClr val="007A4D"/>
                </a:solidFill>
                <a:latin typeface="Golos Text" panose="020B0503020202020204"/>
              </a:rPr>
              <a:t>ХИМИЯ - 40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471" y="4196662"/>
            <a:ext cx="4108342" cy="251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7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97B87EA-CECB-4E6C-AB90-CB6C9F166B49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AE464B-E35B-4A12-87B3-DBB41C390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5E320A5-126D-448F-97AA-E6473A44903C}"/>
              </a:ext>
            </a:extLst>
          </p:cNvPr>
          <p:cNvSpPr txBox="1"/>
          <p:nvPr/>
        </p:nvSpPr>
        <p:spPr>
          <a:xfrm>
            <a:off x="1456567" y="186144"/>
            <a:ext cx="8093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Golos Text" panose="020B0503020202020204" pitchFamily="34" charset="-52"/>
              </a:rPr>
              <a:t>СТИПЕНДИИ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80593F-26FA-48AE-919B-358BF3B15F30}"/>
              </a:ext>
            </a:extLst>
          </p:cNvPr>
          <p:cNvSpPr txBox="1"/>
          <p:nvPr/>
        </p:nvSpPr>
        <p:spPr>
          <a:xfrm>
            <a:off x="336787" y="1100544"/>
            <a:ext cx="7674328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Академическая стипендия</a:t>
            </a:r>
          </a:p>
          <a:p>
            <a:pPr marL="0" lvl="0" indent="0">
              <a:buNone/>
            </a:pPr>
            <a:r>
              <a:rPr lang="en-US" sz="1600" b="1" dirty="0" smtClean="0">
                <a:latin typeface="Golos Text" panose="020B0503020202020204"/>
                <a:cs typeface="Arial" pitchFamily="34" charset="0"/>
              </a:rPr>
              <a:t>5 400 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руб.</a:t>
            </a:r>
          </a:p>
          <a:p>
            <a:pPr marL="0" lvl="0" indent="0">
              <a:buNone/>
            </a:pPr>
            <a:endParaRPr lang="ru-RU" sz="1600" b="1" dirty="0" smtClean="0">
              <a:solidFill>
                <a:srgbClr val="008755"/>
              </a:solidFill>
              <a:latin typeface="Golos Text" panose="020B0503020202020204"/>
              <a:cs typeface="Arial" pitchFamily="34" charset="0"/>
            </a:endParaRPr>
          </a:p>
          <a:p>
            <a:pPr marL="0" lvl="0" indent="0">
              <a:buNone/>
            </a:pPr>
            <a:r>
              <a:rPr lang="ru-RU" sz="1600" b="1" dirty="0" smtClean="0">
                <a:solidFill>
                  <a:srgbClr val="008755"/>
                </a:solidFill>
                <a:latin typeface="Golos Text" panose="020B0503020202020204"/>
                <a:cs typeface="Arial" pitchFamily="34" charset="0"/>
              </a:rPr>
              <a:t>Повышенная академическая стипендия </a:t>
            </a:r>
          </a:p>
          <a:p>
            <a:pPr marL="0" lvl="0" indent="0">
              <a:buNone/>
            </a:pPr>
            <a:r>
              <a:rPr lang="en-US" sz="1600" b="1" dirty="0" smtClean="0">
                <a:latin typeface="Golos Text" panose="020B0503020202020204"/>
                <a:cs typeface="Arial" pitchFamily="34" charset="0"/>
              </a:rPr>
              <a:t>6 4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00 руб.</a:t>
            </a:r>
            <a:endParaRPr lang="ru-RU" sz="1600" b="1" dirty="0">
              <a:latin typeface="Golos Text" panose="020B0503020202020204"/>
              <a:cs typeface="Arial" pitchFamily="34" charset="0"/>
            </a:endParaRPr>
          </a:p>
          <a:p>
            <a:pPr lvl="0"/>
            <a:r>
              <a:rPr lang="en-US" sz="1600" b="1" dirty="0" smtClean="0">
                <a:solidFill>
                  <a:srgbClr val="00629C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600" dirty="0">
              <a:latin typeface="Golos Text" panose="020B0503020202020204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Повышенная </a:t>
            </a:r>
            <a:r>
              <a:rPr lang="ru-RU" sz="1600" b="1" dirty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академическая стипендия за </a:t>
            </a:r>
            <a:r>
              <a:rPr lang="ru-RU" sz="1600" b="1" dirty="0" smtClean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достижения в одной или нескольких областях деятельности</a:t>
            </a:r>
            <a:endParaRPr lang="ru-RU" sz="1600" b="1" dirty="0">
              <a:solidFill>
                <a:srgbClr val="177242"/>
              </a:solidFill>
              <a:latin typeface="Golos Text" panose="020B0503020202020204"/>
              <a:cs typeface="Arial" pitchFamily="34" charset="0"/>
            </a:endParaRPr>
          </a:p>
          <a:p>
            <a:pPr marL="0" indent="0">
              <a:buNone/>
            </a:pPr>
            <a:r>
              <a:rPr lang="en-US" sz="1600" b="1" dirty="0" smtClean="0">
                <a:latin typeface="Golos Text" panose="020B0503020202020204"/>
                <a:cs typeface="Arial" pitchFamily="34" charset="0"/>
              </a:rPr>
              <a:t>15 2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00 руб.</a:t>
            </a:r>
          </a:p>
          <a:p>
            <a:pPr marL="0" indent="0">
              <a:buNone/>
            </a:pPr>
            <a:endParaRPr lang="ru-RU" sz="1600" b="1" dirty="0" smtClean="0">
              <a:latin typeface="Golos Text" panose="020B0503020202020204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ru-RU" sz="1600" b="1" dirty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Социальная  стипендия </a:t>
            </a:r>
            <a:endParaRPr lang="ru-RU" sz="1600" b="1" dirty="0">
              <a:solidFill>
                <a:srgbClr val="177242"/>
              </a:solidFill>
              <a:latin typeface="Golos Text" panose="020B0503020202020204"/>
            </a:endParaRPr>
          </a:p>
          <a:p>
            <a:r>
              <a:rPr lang="ru-RU" sz="1600" b="1" dirty="0">
                <a:latin typeface="Golos Text" panose="020B0503020202020204"/>
                <a:cs typeface="Arial" pitchFamily="34" charset="0"/>
              </a:rPr>
              <a:t>от 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7</a:t>
            </a:r>
            <a:r>
              <a:rPr lang="en-US" sz="1600" b="1" dirty="0" smtClean="0">
                <a:latin typeface="Golos Text" panose="020B0503020202020204"/>
                <a:cs typeface="Arial" pitchFamily="34" charset="0"/>
              </a:rPr>
              <a:t> 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300 </a:t>
            </a:r>
            <a:r>
              <a:rPr lang="ru-RU" sz="1600" b="1" dirty="0">
                <a:latin typeface="Golos Text" panose="020B0503020202020204"/>
                <a:cs typeface="Arial" pitchFamily="34" charset="0"/>
              </a:rPr>
              <a:t>руб. 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  до  </a:t>
            </a:r>
            <a:r>
              <a:rPr lang="en-US" sz="1600" b="1" dirty="0" smtClean="0">
                <a:latin typeface="Golos Text" panose="020B0503020202020204"/>
                <a:cs typeface="Arial" pitchFamily="34" charset="0"/>
              </a:rPr>
              <a:t>15 2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00 </a:t>
            </a:r>
            <a:r>
              <a:rPr lang="ru-RU" sz="1600" b="1" dirty="0">
                <a:latin typeface="Golos Text" panose="020B0503020202020204"/>
                <a:cs typeface="Arial" pitchFamily="34" charset="0"/>
              </a:rPr>
              <a:t>руб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.</a:t>
            </a:r>
          </a:p>
          <a:p>
            <a:endParaRPr lang="ru-RU" sz="1600" b="1" dirty="0">
              <a:latin typeface="Golos Text" panose="020B0503020202020204"/>
              <a:cs typeface="Arial" pitchFamily="34" charset="0"/>
            </a:endParaRPr>
          </a:p>
          <a:p>
            <a:pPr lvl="0"/>
            <a:r>
              <a:rPr lang="ru-RU" sz="1600" b="1" dirty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Единовременная материальная помощь</a:t>
            </a:r>
          </a:p>
          <a:p>
            <a:pPr lvl="0"/>
            <a:r>
              <a:rPr lang="ru-RU" sz="1600" b="1" dirty="0">
                <a:latin typeface="Golos Text" panose="020B0503020202020204"/>
                <a:cs typeface="Arial" pitchFamily="34" charset="0"/>
              </a:rPr>
              <a:t>от 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5</a:t>
            </a:r>
            <a:r>
              <a:rPr lang="en-US" sz="1600" b="1" dirty="0" smtClean="0">
                <a:latin typeface="Golos Text" panose="020B0503020202020204"/>
                <a:cs typeface="Arial" pitchFamily="34" charset="0"/>
              </a:rPr>
              <a:t> 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000 руб.   до  25</a:t>
            </a:r>
            <a:r>
              <a:rPr lang="en-US" sz="1600" b="1" dirty="0" smtClean="0">
                <a:latin typeface="Golos Text" panose="020B0503020202020204"/>
                <a:cs typeface="Arial" pitchFamily="34" charset="0"/>
              </a:rPr>
              <a:t> 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000 </a:t>
            </a:r>
            <a:r>
              <a:rPr lang="ru-RU" sz="1600" b="1" dirty="0">
                <a:latin typeface="Golos Text" panose="020B0503020202020204"/>
                <a:cs typeface="Arial" pitchFamily="34" charset="0"/>
              </a:rPr>
              <a:t>руб</a:t>
            </a:r>
            <a:r>
              <a:rPr lang="ru-RU" sz="1600" b="1" dirty="0" smtClean="0">
                <a:latin typeface="Golos Text" panose="020B0503020202020204"/>
                <a:cs typeface="Arial" pitchFamily="34" charset="0"/>
              </a:rPr>
              <a:t>.</a:t>
            </a:r>
          </a:p>
          <a:p>
            <a:pPr lvl="0"/>
            <a:endParaRPr lang="ru-RU" sz="1600" b="1" dirty="0">
              <a:latin typeface="Golos Text" panose="020B0503020202020204"/>
              <a:cs typeface="Arial" pitchFamily="34" charset="0"/>
            </a:endParaRPr>
          </a:p>
          <a:p>
            <a:pPr lvl="0">
              <a:spcBef>
                <a:spcPts val="0"/>
              </a:spcBef>
            </a:pPr>
            <a:r>
              <a:rPr lang="ru-RU" sz="1600" b="1" dirty="0" smtClean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Стипендия </a:t>
            </a:r>
            <a:r>
              <a:rPr lang="ru-RU" sz="1600" b="1" dirty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Президента </a:t>
            </a:r>
            <a:r>
              <a:rPr lang="ru-RU" sz="1600" b="1" dirty="0" smtClean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РФ по </a:t>
            </a:r>
            <a:r>
              <a:rPr lang="ru-RU" sz="1600" b="1" dirty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приоритетным </a:t>
            </a:r>
            <a:r>
              <a:rPr lang="ru-RU" sz="1600" b="1" dirty="0" smtClean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направлениям</a:t>
            </a:r>
          </a:p>
          <a:p>
            <a:pPr lvl="0">
              <a:spcBef>
                <a:spcPts val="0"/>
              </a:spcBef>
            </a:pPr>
            <a:r>
              <a:rPr lang="ru-RU" sz="1600" b="1" dirty="0" smtClean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Стипендия </a:t>
            </a:r>
            <a:r>
              <a:rPr lang="ru-RU" sz="1600" b="1" dirty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Правительства РФ по приоритетным </a:t>
            </a:r>
            <a:r>
              <a:rPr lang="ru-RU" sz="1600" b="1" dirty="0" smtClean="0">
                <a:solidFill>
                  <a:srgbClr val="177242"/>
                </a:solidFill>
                <a:latin typeface="Golos Text" panose="020B0503020202020204"/>
                <a:cs typeface="Arial" pitchFamily="34" charset="0"/>
              </a:rPr>
              <a:t>направлениям</a:t>
            </a:r>
          </a:p>
          <a:p>
            <a:pPr lvl="0">
              <a:spcBef>
                <a:spcPts val="0"/>
              </a:spcBef>
            </a:pPr>
            <a:r>
              <a:rPr lang="ru-RU" sz="1600" b="1" dirty="0" smtClean="0">
                <a:solidFill>
                  <a:srgbClr val="007A4D"/>
                </a:solidFill>
                <a:latin typeface="Golos Text" panose="020B0503020202020204"/>
              </a:rPr>
              <a:t>Именные стипендии от </a:t>
            </a:r>
            <a:r>
              <a:rPr lang="ru-RU" sz="1600" b="1" dirty="0" smtClean="0">
                <a:latin typeface="Golos Text" panose="020B0503020202020204"/>
              </a:rPr>
              <a:t>7</a:t>
            </a:r>
            <a:r>
              <a:rPr lang="en-US" sz="1600" b="1" dirty="0" smtClean="0">
                <a:latin typeface="Golos Text" panose="020B0503020202020204"/>
              </a:rPr>
              <a:t> </a:t>
            </a:r>
            <a:r>
              <a:rPr lang="ru-RU" sz="1600" b="1" dirty="0" smtClean="0">
                <a:latin typeface="Golos Text" panose="020B0503020202020204"/>
              </a:rPr>
              <a:t>000 до 15</a:t>
            </a:r>
            <a:r>
              <a:rPr lang="en-US" sz="1600" b="1" dirty="0" smtClean="0">
                <a:latin typeface="Golos Text" panose="020B0503020202020204"/>
              </a:rPr>
              <a:t> </a:t>
            </a:r>
            <a:r>
              <a:rPr lang="ru-RU" sz="1600" b="1" dirty="0" smtClean="0">
                <a:latin typeface="Golos Text" panose="020B0503020202020204"/>
              </a:rPr>
              <a:t>000 руб.</a:t>
            </a:r>
            <a:endParaRPr lang="ru-RU" sz="1600" b="1" dirty="0" smtClean="0">
              <a:solidFill>
                <a:srgbClr val="007A4D"/>
              </a:solidFill>
              <a:latin typeface="Golos Text" panose="020B0503020202020204"/>
            </a:endParaRPr>
          </a:p>
          <a:p>
            <a:pPr lvl="0">
              <a:spcBef>
                <a:spcPts val="0"/>
              </a:spcBef>
            </a:pPr>
            <a:endParaRPr lang="ru-RU" sz="1600" b="1" dirty="0">
              <a:solidFill>
                <a:srgbClr val="008755"/>
              </a:solidFill>
              <a:latin typeface="Golos Text" panose="020B0503020202020204"/>
            </a:endParaRPr>
          </a:p>
          <a:p>
            <a:pPr lvl="0"/>
            <a:endParaRPr lang="ru-RU" sz="1400" b="1" dirty="0">
              <a:solidFill>
                <a:srgbClr val="177242"/>
              </a:solidFill>
              <a:latin typeface="Golos Text" panose="020B0503020202020204"/>
              <a:cs typeface="Arial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79251AA-4EEB-497C-B597-2D8CE9B015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080" y="3052697"/>
            <a:ext cx="3808652" cy="373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9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75418" y="6836086"/>
            <a:ext cx="1177737" cy="1563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23565" name="Rectangle 17"/>
          <p:cNvSpPr>
            <a:spLocks noChangeArrowheads="1"/>
          </p:cNvSpPr>
          <p:nvPr/>
        </p:nvSpPr>
        <p:spPr bwMode="auto">
          <a:xfrm rot="10800000" flipV="1">
            <a:off x="670560" y="32278"/>
            <a:ext cx="945592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4000" b="1" dirty="0">
                <a:solidFill>
                  <a:srgbClr val="0087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Работодатели-партнеры</a:t>
            </a:r>
          </a:p>
        </p:txBody>
      </p:sp>
      <p:pic>
        <p:nvPicPr>
          <p:cNvPr id="23574" name="Picture 29" descr="http://im6-tub-ru.yandex.net/i?id=193129833-47-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30" y="607049"/>
            <a:ext cx="2601572" cy="187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static4.banki.ru/ugc/0a/e0/73/20/sber-8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157" y="3761452"/>
            <a:ext cx="2742849" cy="139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ВТБ показал новый логотип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556" y="937111"/>
            <a:ext cx="2813185" cy="15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Югория страховая. Югория. Югория лого. Югория страховая компания. СК Югория логотип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64" y="5430283"/>
            <a:ext cx="2801881" cy="126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vatars.mds.yandex.net/i?id=349972dccc0f7fe829a2696bbf9fa8ff42d762fb-12321751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483" y="2900317"/>
            <a:ext cx="2727944" cy="172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ukoil Logo Vector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992" y="5479856"/>
            <a:ext cx="3261193" cy="86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625" y="869719"/>
            <a:ext cx="3230038" cy="142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prv1.lori-images.net/0038981793-larg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432" y="5079991"/>
            <a:ext cx="2470262" cy="121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Рисунок 28" descr="cid:image001.png@01D7A313.80CAF6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030" y="2442837"/>
            <a:ext cx="2505358" cy="909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 descr="https://www.ph4.org/_RU/DL/LOGO/g/gazprom_neft__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291" y="2077053"/>
            <a:ext cx="2712176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www.ph4.org/_RU/DL/LOGO/r/rostelecom_________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64" y="3939391"/>
            <a:ext cx="2801881" cy="122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555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311890E-08AD-43D5-958B-1F0D2AD3BA20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52CC969-A39B-44BD-A387-699BC0E5B1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B9C01ED6-83E6-4DD8-9780-C87B1B8B81B8}"/>
              </a:ext>
            </a:extLst>
          </p:cNvPr>
          <p:cNvSpPr txBox="1">
            <a:spLocks/>
          </p:cNvSpPr>
          <p:nvPr/>
        </p:nvSpPr>
        <p:spPr bwMode="auto">
          <a:xfrm>
            <a:off x="2280816" y="67611"/>
            <a:ext cx="76303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 sz="4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4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2" algn="ctr">
              <a:spcBef>
                <a:spcPct val="20000"/>
              </a:spcBef>
              <a:buFont typeface="Arial" charset="0"/>
              <a:buNone/>
            </a:pPr>
            <a:r>
              <a:rPr lang="ru-RU" sz="2400" b="1" dirty="0">
                <a:solidFill>
                  <a:schemeClr val="bg1"/>
                </a:solidFill>
                <a:latin typeface="Golos Text" panose="020B0503020202020204"/>
              </a:rPr>
              <a:t>СРОКИ ПРОВЕДЕНИЯ ПРИЁМНОЙ КАМПАНИИ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0E6AD90-D3AA-4F8F-B03D-318CF0EFA167}"/>
              </a:ext>
            </a:extLst>
          </p:cNvPr>
          <p:cNvSpPr txBox="1"/>
          <p:nvPr/>
        </p:nvSpPr>
        <p:spPr>
          <a:xfrm>
            <a:off x="397746" y="982011"/>
            <a:ext cx="11942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8755"/>
                </a:solidFill>
                <a:latin typeface="Golos Text" panose="020B0503020202020204"/>
              </a:rPr>
              <a:t>Для   получения  высшего   образования  </a:t>
            </a:r>
            <a:endParaRPr lang="ru-RU" sz="2000" b="1" dirty="0" smtClean="0">
              <a:solidFill>
                <a:srgbClr val="008755"/>
              </a:solidFill>
              <a:latin typeface="Golos Text" panose="020B0503020202020204"/>
            </a:endParaRPr>
          </a:p>
          <a:p>
            <a:r>
              <a:rPr lang="ru-RU" sz="2000" b="1" dirty="0" smtClean="0">
                <a:solidFill>
                  <a:srgbClr val="008755"/>
                </a:solidFill>
                <a:latin typeface="Golos Text" panose="020B0503020202020204"/>
              </a:rPr>
              <a:t>по  очной форме обучения  </a:t>
            </a:r>
            <a:r>
              <a:rPr lang="ru-RU" sz="2000" b="1" dirty="0" smtClean="0">
                <a:solidFill>
                  <a:srgbClr val="00629C"/>
                </a:solidFill>
                <a:latin typeface="Golos Text" panose="020B0503020202020204"/>
              </a:rPr>
              <a:t>с  20  июня </a:t>
            </a:r>
          </a:p>
          <a:p>
            <a:pPr algn="ctr"/>
            <a:endParaRPr lang="ru-RU" sz="2400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3CFB842-D918-426E-8D7D-2AF59FB640D3}"/>
              </a:ext>
            </a:extLst>
          </p:cNvPr>
          <p:cNvSpPr txBox="1"/>
          <p:nvPr/>
        </p:nvSpPr>
        <p:spPr>
          <a:xfrm>
            <a:off x="397746" y="1689167"/>
            <a:ext cx="7296925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spcBef>
                <a:spcPts val="1200"/>
              </a:spcBef>
            </a:pPr>
            <a:r>
              <a:rPr lang="ru-RU" sz="1600" b="1" dirty="0">
                <a:solidFill>
                  <a:srgbClr val="00629C"/>
                </a:solidFill>
                <a:latin typeface="Golos Text" panose="020B0503020202020204"/>
              </a:rPr>
              <a:t>до   </a:t>
            </a:r>
            <a:r>
              <a:rPr lang="ru-RU" sz="1600" b="1" dirty="0" smtClean="0">
                <a:solidFill>
                  <a:srgbClr val="00629C"/>
                </a:solidFill>
                <a:latin typeface="Golos Text" panose="020B0503020202020204"/>
              </a:rPr>
              <a:t>15  </a:t>
            </a:r>
            <a:r>
              <a:rPr lang="ru-RU" sz="1600" b="1" dirty="0">
                <a:solidFill>
                  <a:srgbClr val="00629C"/>
                </a:solidFill>
                <a:latin typeface="Golos Text" panose="020B0503020202020204"/>
              </a:rPr>
              <a:t>июля  </a:t>
            </a:r>
            <a:r>
              <a:rPr lang="ru-RU" sz="1400" dirty="0">
                <a:solidFill>
                  <a:prstClr val="black"/>
                </a:solidFill>
                <a:latin typeface="Golos Text" panose="020B0503020202020204"/>
              </a:rPr>
              <a:t>у лиц,  поступающих  для  обучения по  направлениям  подготовки (специальностям), при приёме на    которые проводятся дополнительные вступительные  испытания творческой или </a:t>
            </a:r>
            <a:r>
              <a:rPr lang="ru-RU" sz="1400" dirty="0" smtClean="0">
                <a:solidFill>
                  <a:prstClr val="black"/>
                </a:solidFill>
                <a:latin typeface="Golos Text" panose="020B0503020202020204"/>
              </a:rPr>
              <a:t>профессиональной </a:t>
            </a:r>
            <a:r>
              <a:rPr lang="ru-RU" sz="1400" dirty="0">
                <a:solidFill>
                  <a:prstClr val="black"/>
                </a:solidFill>
                <a:latin typeface="Golos Text" panose="020B0503020202020204"/>
              </a:rPr>
              <a:t>направленности;</a:t>
            </a:r>
          </a:p>
          <a:p>
            <a:pPr algn="l" eaLnBrk="1" hangingPunct="1">
              <a:spcBef>
                <a:spcPts val="1200"/>
              </a:spcBef>
            </a:pPr>
            <a:r>
              <a:rPr lang="ru-RU" sz="1600" b="1" dirty="0" smtClean="0">
                <a:solidFill>
                  <a:srgbClr val="00629C"/>
                </a:solidFill>
                <a:latin typeface="Golos Text" panose="020B0503020202020204"/>
              </a:rPr>
              <a:t>до  15 </a:t>
            </a:r>
            <a:r>
              <a:rPr lang="ru-RU" sz="1600" b="1" dirty="0">
                <a:solidFill>
                  <a:srgbClr val="00629C"/>
                </a:solidFill>
                <a:latin typeface="Golos Text" panose="020B0503020202020204"/>
              </a:rPr>
              <a:t>июля  </a:t>
            </a:r>
            <a:r>
              <a:rPr lang="ru-RU" sz="1400" dirty="0">
                <a:solidFill>
                  <a:prstClr val="black"/>
                </a:solidFill>
                <a:latin typeface="Golos Text" panose="020B0503020202020204"/>
              </a:rPr>
              <a:t>у  лиц,  поступающих  в  Университет  по  результатам  вступительных  испытаний, проводимых  вузом  самостоятельно;</a:t>
            </a:r>
          </a:p>
          <a:p>
            <a:pPr algn="l" eaLnBrk="1" hangingPunct="1">
              <a:spcBef>
                <a:spcPts val="1200"/>
              </a:spcBef>
            </a:pPr>
            <a:r>
              <a:rPr lang="ru-RU" sz="1600" b="1" dirty="0" smtClean="0">
                <a:solidFill>
                  <a:srgbClr val="00629C"/>
                </a:solidFill>
                <a:latin typeface="Golos Text" panose="020B0503020202020204"/>
              </a:rPr>
              <a:t>Вступительные </a:t>
            </a:r>
            <a:r>
              <a:rPr lang="ru-RU" sz="1600" b="1" dirty="0">
                <a:solidFill>
                  <a:srgbClr val="00629C"/>
                </a:solidFill>
                <a:latin typeface="Golos Text" panose="020B0503020202020204"/>
              </a:rPr>
              <a:t>испытания: </a:t>
            </a:r>
            <a:r>
              <a:rPr lang="ru-RU" sz="1600" b="1" dirty="0" smtClean="0">
                <a:solidFill>
                  <a:srgbClr val="00629C"/>
                </a:solidFill>
                <a:latin typeface="Golos Text" panose="020B0503020202020204"/>
              </a:rPr>
              <a:t>16.07-18.07 </a:t>
            </a:r>
            <a:endParaRPr lang="ru-RU" sz="1600" b="1" dirty="0">
              <a:solidFill>
                <a:srgbClr val="00629C"/>
              </a:solidFill>
              <a:latin typeface="Golos Text" panose="020B0503020202020204"/>
            </a:endParaRPr>
          </a:p>
          <a:p>
            <a:pPr algn="l" eaLnBrk="1" hangingPunct="1">
              <a:spcBef>
                <a:spcPts val="1200"/>
              </a:spcBef>
            </a:pPr>
            <a:r>
              <a:rPr lang="ru-RU" sz="1600" b="1" dirty="0">
                <a:solidFill>
                  <a:srgbClr val="00629C"/>
                </a:solidFill>
                <a:latin typeface="Golos Text" panose="020B0503020202020204"/>
              </a:rPr>
              <a:t>до 25 июля </a:t>
            </a:r>
            <a:r>
              <a:rPr lang="ru-RU" sz="1400" b="1" dirty="0">
                <a:solidFill>
                  <a:srgbClr val="00629C"/>
                </a:solidFill>
                <a:latin typeface="Golos Text" panose="020B0503020202020204"/>
              </a:rPr>
              <a:t>– </a:t>
            </a:r>
            <a:r>
              <a:rPr lang="ru-RU" b="1" dirty="0">
                <a:solidFill>
                  <a:srgbClr val="008755"/>
                </a:solidFill>
                <a:latin typeface="Golos Text" panose="020B0503020202020204"/>
              </a:rPr>
              <a:t>по результатам </a:t>
            </a:r>
            <a:r>
              <a:rPr lang="ru-RU" b="1" dirty="0" smtClean="0">
                <a:solidFill>
                  <a:srgbClr val="008755"/>
                </a:solidFill>
                <a:latin typeface="Golos Text" panose="020B0503020202020204"/>
              </a:rPr>
              <a:t>ЕГЭ</a:t>
            </a:r>
          </a:p>
          <a:p>
            <a:pPr algn="l" eaLnBrk="1" hangingPunct="1">
              <a:spcBef>
                <a:spcPts val="1200"/>
              </a:spcBef>
            </a:pPr>
            <a:r>
              <a:rPr lang="ru-RU" sz="2000" b="1" dirty="0" smtClean="0">
                <a:solidFill>
                  <a:srgbClr val="008755"/>
                </a:solidFill>
                <a:latin typeface="Golos Text" panose="020B0503020202020204"/>
              </a:rPr>
              <a:t>Зачисление:</a:t>
            </a:r>
            <a:endParaRPr lang="ru-RU" sz="2000" dirty="0" smtClean="0">
              <a:solidFill>
                <a:srgbClr val="008755"/>
              </a:solidFill>
              <a:latin typeface="Golos Text" panose="020B0503020202020204"/>
            </a:endParaRPr>
          </a:p>
          <a:p>
            <a:pPr algn="l" eaLnBrk="1" hangingPunct="1"/>
            <a:r>
              <a:rPr lang="ru-RU" sz="1600" b="1" dirty="0" smtClean="0">
                <a:solidFill>
                  <a:srgbClr val="016EAE"/>
                </a:solidFill>
                <a:latin typeface="Golos Text" panose="020B0503020202020204"/>
              </a:rPr>
              <a:t>27 июля </a:t>
            </a:r>
            <a:r>
              <a:rPr lang="ru-RU" sz="1600" b="1" dirty="0" smtClean="0">
                <a:solidFill>
                  <a:srgbClr val="008755"/>
                </a:solidFill>
                <a:latin typeface="Golos Text" panose="020B0503020202020204"/>
              </a:rPr>
              <a:t>– </a:t>
            </a:r>
            <a:r>
              <a:rPr lang="ru-RU" sz="1600" dirty="0" smtClean="0">
                <a:latin typeface="Golos Text" panose="020B0503020202020204"/>
              </a:rPr>
              <a:t>публикация конкурсных списков</a:t>
            </a:r>
          </a:p>
          <a:p>
            <a:pPr algn="l" eaLnBrk="1" hangingPunct="1"/>
            <a:r>
              <a:rPr lang="ru-RU" sz="1600" b="1" dirty="0" smtClean="0">
                <a:solidFill>
                  <a:srgbClr val="008755"/>
                </a:solidFill>
                <a:latin typeface="Golos Text" panose="020B0503020202020204"/>
              </a:rPr>
              <a:t>Приоритетный этап</a:t>
            </a:r>
          </a:p>
          <a:p>
            <a:pPr algn="l" eaLnBrk="1" hangingPunct="1"/>
            <a:r>
              <a:rPr lang="ru-RU" sz="1600" dirty="0" smtClean="0">
                <a:solidFill>
                  <a:srgbClr val="016EAE"/>
                </a:solidFill>
                <a:latin typeface="Golos Text" panose="020B0503020202020204"/>
              </a:rPr>
              <a:t>1 августа </a:t>
            </a:r>
            <a:r>
              <a:rPr lang="ru-RU" sz="1600" dirty="0" smtClean="0">
                <a:latin typeface="Golos Text" panose="020B0503020202020204"/>
              </a:rPr>
              <a:t>– день завершения согласий на зачисление</a:t>
            </a:r>
          </a:p>
          <a:p>
            <a:pPr algn="l" eaLnBrk="1" hangingPunct="1"/>
            <a:r>
              <a:rPr lang="en-US" sz="1600" dirty="0">
                <a:solidFill>
                  <a:srgbClr val="016EAE"/>
                </a:solidFill>
                <a:latin typeface="Golos Text" panose="020B0503020202020204"/>
              </a:rPr>
              <a:t>3</a:t>
            </a:r>
            <a:r>
              <a:rPr lang="ru-RU" sz="1600" dirty="0" smtClean="0">
                <a:solidFill>
                  <a:srgbClr val="016EAE"/>
                </a:solidFill>
                <a:latin typeface="Golos Text" panose="020B0503020202020204"/>
              </a:rPr>
              <a:t> августа </a:t>
            </a:r>
            <a:r>
              <a:rPr lang="ru-RU" sz="1600" dirty="0" smtClean="0">
                <a:latin typeface="Golos Text" panose="020B0503020202020204"/>
              </a:rPr>
              <a:t>– приказ о зачислении </a:t>
            </a:r>
          </a:p>
          <a:p>
            <a:pPr algn="l" eaLnBrk="1" hangingPunct="1"/>
            <a:r>
              <a:rPr lang="ru-RU" sz="1600" b="1" dirty="0" smtClean="0">
                <a:solidFill>
                  <a:srgbClr val="008755"/>
                </a:solidFill>
                <a:latin typeface="Golos Text" panose="020B0503020202020204"/>
              </a:rPr>
              <a:t>Основной этап</a:t>
            </a:r>
          </a:p>
          <a:p>
            <a:pPr algn="l" eaLnBrk="1" hangingPunct="1"/>
            <a:r>
              <a:rPr lang="ru-RU" sz="1600" dirty="0" smtClean="0">
                <a:solidFill>
                  <a:srgbClr val="016EAE"/>
                </a:solidFill>
                <a:latin typeface="Golos Text" panose="020B0503020202020204"/>
              </a:rPr>
              <a:t>5 августа </a:t>
            </a:r>
            <a:r>
              <a:rPr lang="ru-RU" sz="1600" dirty="0" smtClean="0">
                <a:latin typeface="Golos Text" panose="020B0503020202020204"/>
              </a:rPr>
              <a:t>– день завершения согласий на зачисление</a:t>
            </a:r>
          </a:p>
          <a:p>
            <a:pPr algn="l" eaLnBrk="1" hangingPunct="1"/>
            <a:r>
              <a:rPr lang="en-US" sz="1600" dirty="0">
                <a:solidFill>
                  <a:srgbClr val="016EAE"/>
                </a:solidFill>
                <a:latin typeface="Golos Text" panose="020B0503020202020204"/>
              </a:rPr>
              <a:t>7</a:t>
            </a:r>
            <a:r>
              <a:rPr lang="ru-RU" sz="1600" smtClean="0">
                <a:solidFill>
                  <a:srgbClr val="016EAE"/>
                </a:solidFill>
                <a:latin typeface="Golos Text" panose="020B0503020202020204"/>
              </a:rPr>
              <a:t> </a:t>
            </a:r>
            <a:r>
              <a:rPr lang="ru-RU" sz="1600" dirty="0" smtClean="0">
                <a:solidFill>
                  <a:srgbClr val="016EAE"/>
                </a:solidFill>
                <a:latin typeface="Golos Text" panose="020B0503020202020204"/>
              </a:rPr>
              <a:t>августа  </a:t>
            </a:r>
            <a:r>
              <a:rPr lang="ru-RU" sz="1600" dirty="0" smtClean="0">
                <a:latin typeface="Golos Text" panose="020B0503020202020204"/>
              </a:rPr>
              <a:t>- приказ о зачислении</a:t>
            </a:r>
          </a:p>
          <a:p>
            <a:pPr algn="l" eaLnBrk="1" hangingPunct="1">
              <a:spcBef>
                <a:spcPts val="1200"/>
              </a:spcBef>
            </a:pPr>
            <a:r>
              <a:rPr lang="ru-RU" sz="1600" b="1" dirty="0" smtClean="0">
                <a:solidFill>
                  <a:srgbClr val="008755"/>
                </a:solidFill>
                <a:latin typeface="Golos Text" panose="020B0503020202020204"/>
              </a:rPr>
              <a:t>По очно-заочной форме обучения: 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Golos Text" panose="020B0503020202020204"/>
              </a:rPr>
              <a:t>20.06 - 06.08 - прием документов</a:t>
            </a:r>
          </a:p>
          <a:p>
            <a:pPr algn="l" eaLnBrk="1" hangingPunct="1">
              <a:spcBef>
                <a:spcPts val="1200"/>
              </a:spcBef>
            </a:pPr>
            <a:endParaRPr lang="ru-RU" dirty="0">
              <a:latin typeface="Golos Text" panose="020B05030202020202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725" y="4302034"/>
            <a:ext cx="3902918" cy="231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6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97B87EA-CECB-4E6C-AB90-CB6C9F166B49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Golos Text" panose="020B0503020202020204" pitchFamily="34" charset="-52"/>
              </a:rPr>
              <a:t>ОСОБЫЕ ПРАВА</a:t>
            </a:r>
            <a:endParaRPr lang="ru-RU" sz="2800" b="1" dirty="0">
              <a:solidFill>
                <a:schemeClr val="bg1"/>
              </a:solidFill>
              <a:latin typeface="Golos Text" panose="020B0503020202020204" pitchFamily="3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8AE464B-E35B-4A12-87B3-DBB41C390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580593F-26FA-48AE-919B-358BF3B15F30}"/>
              </a:ext>
            </a:extLst>
          </p:cNvPr>
          <p:cNvSpPr txBox="1"/>
          <p:nvPr/>
        </p:nvSpPr>
        <p:spPr>
          <a:xfrm>
            <a:off x="336787" y="1100544"/>
            <a:ext cx="767432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endParaRPr lang="ru-RU" sz="1600" b="1" dirty="0">
              <a:solidFill>
                <a:srgbClr val="008755"/>
              </a:solidFill>
              <a:latin typeface="Golos Text" panose="020B0503020202020204"/>
            </a:endParaRPr>
          </a:p>
          <a:p>
            <a:pPr lvl="0"/>
            <a:endParaRPr lang="ru-RU" sz="1400" b="1" dirty="0">
              <a:solidFill>
                <a:srgbClr val="177242"/>
              </a:solidFill>
              <a:latin typeface="Golos Text" panose="020B0503020202020204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520701"/>
              </p:ext>
            </p:extLst>
          </p:nvPr>
        </p:nvGraphicFramePr>
        <p:xfrm>
          <a:off x="243840" y="1171202"/>
          <a:ext cx="11704319" cy="5273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7622"/>
                <a:gridCol w="4180606"/>
                <a:gridCol w="2622423"/>
                <a:gridCol w="2203668"/>
              </a:tblGrid>
              <a:tr h="6121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Льгота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Что дает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Сколько мест на бюджете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Кто имеет право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</a:tr>
              <a:tr h="10571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Особая квота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Поступление на бюджет по отдельному конкурсу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10% от всех бюджетных мест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Дети-сироты, люди с </a:t>
                      </a:r>
                      <a:r>
                        <a:rPr lang="ru-RU" sz="1600" dirty="0" smtClean="0">
                          <a:effectLst/>
                        </a:rPr>
                        <a:t>инвалидностью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</a:tr>
              <a:tr h="15371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Целевая квота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Поступление на места от правительства РФ по отдельному конкурсу и рабочее место у заказчика после окончания обучения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Ежегодно определяют по каждой специальности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Абитуриенты, участвующие в предложениях от сайта «Работа в России»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</a:tr>
              <a:tr h="1033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Отдельная квота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Поступление на бюджет по отдельному конкурсу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10% от всех бюджетных мест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Герои РФ и дети, чей родитель — участник </a:t>
                      </a:r>
                      <a:r>
                        <a:rPr lang="ru-RU" sz="1600" dirty="0" smtClean="0">
                          <a:effectLst/>
                        </a:rPr>
                        <a:t>СВО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</a:tr>
              <a:tr h="10333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Преимущественное право зачисления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При равном количестве баллов абитуриент будет стоять на строчку выше конкурента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Не влияет на количество мест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Полный </a:t>
                      </a:r>
                      <a:r>
                        <a:rPr lang="ru-RU" sz="1600" dirty="0">
                          <a:effectLst/>
                        </a:rPr>
                        <a:t>перечень — </a:t>
                      </a:r>
                      <a:r>
                        <a:rPr lang="ru-RU" sz="1600" u="sng" dirty="0">
                          <a:solidFill>
                            <a:schemeClr val="tx1"/>
                          </a:solidFill>
                          <a:effectLst/>
                          <a:hlinkClick r:id="rId3"/>
                        </a:rPr>
                        <a:t>ч. 9, 10, 11, 11.1 и 11.2 ст. 71 273-ФЗ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4" marR="4644" marT="4644" marB="4644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043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8814" y="694923"/>
            <a:ext cx="10340449" cy="764312"/>
          </a:xfrm>
          <a:prstGeom prst="rect">
            <a:avLst/>
          </a:prstGeom>
        </p:spPr>
        <p:txBody>
          <a:bodyPr spcFirstLastPara="1" vert="horz" wrap="square" lIns="0" tIns="12700" rIns="0" bIns="0" rtlCol="0" anchor="t" anchorCtr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2400" b="1" spc="51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ОБРАЗОВАТЕЛЬНЫЕ</a:t>
            </a:r>
            <a:r>
              <a:rPr lang="ru-RU" sz="2400" b="1" spc="11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 </a:t>
            </a:r>
            <a:r>
              <a:rPr lang="ru-RU" sz="2400" b="1" spc="31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ПРОГРАММЫ,</a:t>
            </a:r>
            <a:r>
              <a:rPr lang="ru-RU" sz="2400" b="1" spc="-31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 </a:t>
            </a:r>
            <a:r>
              <a:rPr lang="ru-RU" sz="2400" b="1" spc="25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РЕАЛИЗУЕМЫЕ </a:t>
            </a:r>
            <a:r>
              <a:rPr lang="ru-RU" sz="2400" b="1" spc="-335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 </a:t>
            </a:r>
            <a:r>
              <a:rPr lang="ru-RU" sz="2400" b="1" spc="15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В</a:t>
            </a:r>
            <a:r>
              <a:rPr lang="ru-RU" sz="2400" b="1" spc="-15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 </a:t>
            </a:r>
            <a:r>
              <a:rPr lang="ru-RU" sz="2400" b="1" spc="25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РАМКАХ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 </a:t>
            </a:r>
            <a:r>
              <a:rPr lang="ru-RU" sz="2400" b="1" spc="71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ФП</a:t>
            </a:r>
            <a:r>
              <a:rPr lang="ru-RU" sz="2400" b="1" spc="-20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 «</a:t>
            </a:r>
            <a:r>
              <a:rPr lang="ru-RU" sz="2400" b="1" spc="40" dirty="0">
                <a:solidFill>
                  <a:schemeClr val="accent1">
                    <a:lumMod val="75000"/>
                  </a:schemeClr>
                </a:solidFill>
                <a:latin typeface="Golos Text"/>
              </a:rPr>
              <a:t>ПРОФЕССИОНАЛИТЕТ» </a:t>
            </a:r>
            <a:endParaRPr lang="ru-RU" sz="2400" b="1" spc="235" dirty="0">
              <a:solidFill>
                <a:schemeClr val="accent1">
                  <a:lumMod val="75000"/>
                </a:schemeClr>
              </a:solidFill>
              <a:latin typeface="Golos Tex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0689" y="5735881"/>
            <a:ext cx="7111894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ru-RU" sz="1600" b="1" dirty="0" smtClean="0">
              <a:solidFill>
                <a:srgbClr val="F26048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Поступление по среднему баллу аттестата.</a:t>
            </a:r>
          </a:p>
          <a:p>
            <a:endParaRPr lang="ru-RU" sz="1600" b="1" dirty="0" smtClean="0">
              <a:solidFill>
                <a:srgbClr val="F26048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4516" y="722494"/>
            <a:ext cx="546273" cy="798735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544987"/>
              </p:ext>
            </p:extLst>
          </p:nvPr>
        </p:nvGraphicFramePr>
        <p:xfrm>
          <a:off x="533328" y="1463510"/>
          <a:ext cx="10825406" cy="424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99748"/>
                <a:gridCol w="40664"/>
                <a:gridCol w="1827014"/>
                <a:gridCol w="2057980"/>
              </a:tblGrid>
              <a:tr h="3267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Код/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специальность   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Внебюджет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311396"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18.02.09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Переработка нефти и газа</a:t>
                      </a: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3606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18.02.09 Переработка нефти и газа 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(на базе 11 классов)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465371"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13.02.13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Эксплуатация и обслуживание электрического и электромеханического   оборудования (по отраслям)</a:t>
                      </a: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4235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13.02.12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Электрические станции, сети, их релейная защита и автоматизация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40062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21.02.02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Бурение нефтяных и газовых скважин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276677"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21.02.10 Геология и разведка нефтяных и газовых месторождений</a:t>
                      </a: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348145"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21.02.01 Разработка и эксплуатация нефтяных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газовых месторождений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4029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09.02.11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Разработка и управление программным обеспечением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274389"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10.02.05 Обеспечение информационной безопасности автоматизированных систем</a:t>
                      </a:r>
                      <a:endParaRPr lang="ru-RU" sz="14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  <a:tr h="49101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Итого: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4" marR="5724" marT="572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32" marR="7632" marT="763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65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6769B79-BCFD-4DE3-BA2D-B108B03ABEAC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117EE1-E9A6-4D4E-8F84-61AA779133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E0F6B2AB-CA7A-470A-915F-C79C6B0BC6CE}"/>
              </a:ext>
            </a:extLst>
          </p:cNvPr>
          <p:cNvSpPr txBox="1">
            <a:spLocks/>
          </p:cNvSpPr>
          <p:nvPr/>
        </p:nvSpPr>
        <p:spPr bwMode="auto">
          <a:xfrm>
            <a:off x="1976799" y="50194"/>
            <a:ext cx="85693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800" b="1" dirty="0">
                <a:solidFill>
                  <a:srgbClr val="00629C"/>
                </a:solidFill>
                <a:latin typeface="Golos Text" panose="020B0503020202020204"/>
                <a:cs typeface="Arial" charset="0"/>
              </a:rPr>
              <a:t>      </a:t>
            </a:r>
            <a:r>
              <a:rPr lang="ru-RU" sz="2800" b="1" dirty="0" smtClean="0">
                <a:solidFill>
                  <a:schemeClr val="bg1"/>
                </a:solidFill>
                <a:latin typeface="Golos Text" panose="020B0503020202020204"/>
              </a:rPr>
              <a:t>ДОКУМЕНТЫ ДЛЯ ПРИЕМА В ЮГУ</a:t>
            </a:r>
            <a:endParaRPr lang="ru-RU" sz="28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FEF25D0-C079-43BD-8B21-3A0537E022E0}"/>
              </a:ext>
            </a:extLst>
          </p:cNvPr>
          <p:cNvSpPr txBox="1"/>
          <p:nvPr/>
        </p:nvSpPr>
        <p:spPr>
          <a:xfrm>
            <a:off x="5375940" y="1727422"/>
            <a:ext cx="6694141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1800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1</a:t>
            </a:r>
            <a:r>
              <a:rPr lang="ru-RU" sz="1800" b="1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.   Заявление</a:t>
            </a:r>
            <a:r>
              <a:rPr lang="ru-RU" sz="1800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 (заполняется бланк установленной формы).</a:t>
            </a:r>
            <a:endParaRPr lang="ru-RU" sz="1800" b="1" dirty="0">
              <a:solidFill>
                <a:srgbClr val="00629C"/>
              </a:solidFill>
              <a:latin typeface="Golos Text" panose="020B0503020202020204"/>
              <a:cs typeface="Arial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1800" b="1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2.   Документ об образовании </a:t>
            </a:r>
            <a:r>
              <a:rPr lang="ru-RU" sz="1800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(подлинник или копия).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sz="1800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3.   </a:t>
            </a:r>
            <a:r>
              <a:rPr lang="ru-RU" sz="1800" b="1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Копия паспорта</a:t>
            </a:r>
            <a:r>
              <a:rPr lang="ru-RU" sz="1800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 (паспорт предъявляется лично).</a:t>
            </a: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ru-RU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4.   </a:t>
            </a:r>
            <a:r>
              <a:rPr lang="ru-RU" b="1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Копия СНИЛС</a:t>
            </a: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ru-RU" sz="1800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5.   Копия ИНН</a:t>
            </a: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ru-RU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6.   Две </a:t>
            </a:r>
            <a:r>
              <a:rPr lang="ru-RU" b="1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фотографии 3х4.</a:t>
            </a:r>
            <a:endParaRPr lang="en-US" b="1" dirty="0">
              <a:solidFill>
                <a:srgbClr val="00629C"/>
              </a:solidFill>
              <a:latin typeface="Golos Text" panose="020B0503020202020204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ru-RU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7.   Документы, подтверждающие право на внеконкурсное зачисление, льготы, установленные законодательством  РФ</a:t>
            </a:r>
          </a:p>
          <a:p>
            <a:pPr>
              <a:lnSpc>
                <a:spcPct val="110000"/>
              </a:lnSpc>
              <a:spcBef>
                <a:spcPct val="0"/>
              </a:spcBef>
              <a:defRPr/>
            </a:pPr>
            <a:r>
              <a:rPr lang="ru-RU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8.   </a:t>
            </a:r>
            <a:r>
              <a:rPr lang="ru-RU" sz="1800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Документы, подтверждающие индивидуальные достижения (копии)</a:t>
            </a:r>
          </a:p>
          <a:p>
            <a:pPr marL="342900" indent="-342900">
              <a:lnSpc>
                <a:spcPct val="110000"/>
              </a:lnSpc>
              <a:spcBef>
                <a:spcPct val="0"/>
              </a:spcBef>
              <a:buAutoNum type="arabicPeriod" startAt="9"/>
              <a:defRPr/>
            </a:pPr>
            <a:r>
              <a:rPr lang="ru-RU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Копия приписного свидетельства или военного билета</a:t>
            </a:r>
          </a:p>
          <a:p>
            <a:pPr marL="342900" indent="-342900">
              <a:lnSpc>
                <a:spcPct val="110000"/>
              </a:lnSpc>
              <a:spcBef>
                <a:spcPct val="0"/>
              </a:spcBef>
              <a:buAutoNum type="arabicPeriod" startAt="9"/>
              <a:defRPr/>
            </a:pPr>
            <a:r>
              <a:rPr lang="ru-RU" b="1" dirty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 </a:t>
            </a:r>
            <a:r>
              <a:rPr lang="ru-RU" b="1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Заявление о согласии </a:t>
            </a:r>
            <a:r>
              <a:rPr lang="ru-RU" b="1" dirty="0" smtClean="0">
                <a:solidFill>
                  <a:srgbClr val="00629C"/>
                </a:solidFill>
                <a:latin typeface="Golos Text" panose="020B0503020202020204"/>
                <a:cs typeface="Arial" pitchFamily="34" charset="0"/>
              </a:rPr>
              <a:t>на зачисление</a:t>
            </a:r>
            <a:endParaRPr lang="ru-RU" sz="1800" b="1" dirty="0">
              <a:solidFill>
                <a:srgbClr val="00629C"/>
              </a:solidFill>
              <a:latin typeface="Golos Text" panose="020B0503020202020204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49C92B-2A1E-4189-8BA7-195C1ED5E131}"/>
              </a:ext>
            </a:extLst>
          </p:cNvPr>
          <p:cNvSpPr txBox="1"/>
          <p:nvPr/>
        </p:nvSpPr>
        <p:spPr>
          <a:xfrm>
            <a:off x="3047223" y="273515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E216299-3A26-4E26-AF4E-2E6291FC72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298902"/>
            <a:ext cx="4618552" cy="287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3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06169" y="5283223"/>
            <a:ext cx="5434644" cy="1156953"/>
          </a:xfrm>
          <a:prstGeom prst="rect">
            <a:avLst/>
          </a:prstGeom>
          <a:solidFill>
            <a:srgbClr val="0087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89524CD-6BA6-4A9F-A15A-CF8DDBE3DE96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329E6EF6-B986-4FE2-B400-12F0968C9E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CD6AE64-58E4-4D92-8397-2115A7CAC0FD}"/>
              </a:ext>
            </a:extLst>
          </p:cNvPr>
          <p:cNvSpPr txBox="1"/>
          <p:nvPr/>
        </p:nvSpPr>
        <p:spPr>
          <a:xfrm>
            <a:off x="336786" y="1278294"/>
            <a:ext cx="5497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29C"/>
                </a:solidFill>
                <a:latin typeface="Golos Text" panose="020B0503020202020204"/>
              </a:rPr>
              <a:t>КОНТАКТЫ ПРИЕМНОЙ КОМИССИИ ЮГУ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5BEE092-F1D4-47EB-AB72-E2EDACFD48DC}"/>
              </a:ext>
            </a:extLst>
          </p:cNvPr>
          <p:cNvSpPr txBox="1"/>
          <p:nvPr/>
        </p:nvSpPr>
        <p:spPr>
          <a:xfrm>
            <a:off x="336786" y="1679890"/>
            <a:ext cx="60727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0" indent="-901700">
              <a:lnSpc>
                <a:spcPct val="120000"/>
              </a:lnSpc>
              <a:buFont typeface="Arial" charset="0"/>
              <a:buNone/>
            </a:pPr>
            <a:endParaRPr lang="ru-RU" sz="2000" b="1" dirty="0" smtClean="0">
              <a:solidFill>
                <a:srgbClr val="00629C"/>
              </a:solidFill>
              <a:latin typeface="Golos Text" panose="020B0503020202020204"/>
              <a:cs typeface="Arial" charset="0"/>
            </a:endParaRP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ru-RU" sz="2000" b="1" dirty="0" smtClean="0">
                <a:solidFill>
                  <a:srgbClr val="00629C"/>
                </a:solidFill>
                <a:latin typeface="Golos Text" panose="020B0503020202020204"/>
                <a:cs typeface="Arial" charset="0"/>
              </a:rPr>
              <a:t>Адрес</a:t>
            </a:r>
            <a:r>
              <a:rPr lang="ru-RU" sz="2000" b="1" dirty="0">
                <a:solidFill>
                  <a:srgbClr val="00629C"/>
                </a:solidFill>
                <a:latin typeface="Golos Text" panose="020B0503020202020204"/>
                <a:cs typeface="Arial" charset="0"/>
              </a:rPr>
              <a:t>: </a:t>
            </a: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solidFill>
                  <a:srgbClr val="008755"/>
                </a:solidFill>
                <a:latin typeface="Golos Text" panose="020B0503020202020204"/>
                <a:cs typeface="Arial" charset="0"/>
              </a:rPr>
              <a:t>628012, ХМАО-Югра,</a:t>
            </a: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solidFill>
                  <a:srgbClr val="008755"/>
                </a:solidFill>
                <a:latin typeface="Golos Text" panose="020B0503020202020204"/>
                <a:cs typeface="Arial" charset="0"/>
              </a:rPr>
              <a:t>г. Ханты-Мансийск, ул. Чехова 16,</a:t>
            </a: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solidFill>
                  <a:srgbClr val="008755"/>
                </a:solidFill>
                <a:latin typeface="Golos Text" panose="020B0503020202020204"/>
                <a:cs typeface="Arial" charset="0"/>
              </a:rPr>
              <a:t>корпус 4,</a:t>
            </a:r>
            <a:r>
              <a:rPr lang="en-US" sz="2000" dirty="0">
                <a:solidFill>
                  <a:srgbClr val="008755"/>
                </a:solidFill>
                <a:latin typeface="Arial" charset="0"/>
                <a:cs typeface="Arial" charset="0"/>
              </a:rPr>
              <a:t> </a:t>
            </a:r>
            <a:r>
              <a:rPr lang="ru-RU" sz="2000" dirty="0">
                <a:solidFill>
                  <a:srgbClr val="008755"/>
                </a:solidFill>
                <a:latin typeface="Golos Text" panose="020B0503020202020204"/>
                <a:cs typeface="Arial" charset="0"/>
              </a:rPr>
              <a:t>к. 113,115</a:t>
            </a: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ru-RU" sz="2000" b="1" dirty="0">
                <a:solidFill>
                  <a:srgbClr val="00629C"/>
                </a:solidFill>
                <a:latin typeface="Golos Text" panose="020B0503020202020204"/>
                <a:cs typeface="Arial" charset="0"/>
              </a:rPr>
              <a:t>Телефон: </a:t>
            </a: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ru-RU" sz="2000" dirty="0">
                <a:solidFill>
                  <a:srgbClr val="008755"/>
                </a:solidFill>
                <a:latin typeface="Golos Text" panose="020B0503020202020204"/>
                <a:cs typeface="Arial" charset="0"/>
              </a:rPr>
              <a:t>8 (3467) 377- 000 доб. 440,441, 443, 446, </a:t>
            </a:r>
            <a:r>
              <a:rPr lang="ru-RU" sz="2000" dirty="0" smtClean="0">
                <a:solidFill>
                  <a:srgbClr val="008755"/>
                </a:solidFill>
                <a:latin typeface="Golos Text" panose="020B0503020202020204"/>
                <a:cs typeface="Arial" charset="0"/>
              </a:rPr>
              <a:t>545</a:t>
            </a: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ru-RU" sz="2000" b="1" dirty="0" smtClean="0">
                <a:solidFill>
                  <a:srgbClr val="00629C"/>
                </a:solidFill>
                <a:latin typeface="Golos Text" panose="020B0503020202020204"/>
                <a:cs typeface="Arial" charset="0"/>
              </a:rPr>
              <a:t>Сайт:</a:t>
            </a:r>
          </a:p>
          <a:p>
            <a:pPr marL="901700" indent="-901700">
              <a:lnSpc>
                <a:spcPct val="120000"/>
              </a:lnSpc>
              <a:buFont typeface="Arial" charset="0"/>
              <a:buNone/>
            </a:pPr>
            <a:r>
              <a:rPr lang="en-US" sz="2000" b="1" dirty="0" smtClean="0">
                <a:solidFill>
                  <a:srgbClr val="008755"/>
                </a:solidFill>
                <a:latin typeface="Golos Text" panose="020B0503020202020204"/>
                <a:cs typeface="Arial" charset="0"/>
              </a:rPr>
              <a:t>www.ugrasu.ru</a:t>
            </a:r>
            <a:endParaRPr lang="ru-RU" sz="2000" b="1" dirty="0">
              <a:solidFill>
                <a:srgbClr val="008755"/>
              </a:solidFill>
              <a:latin typeface="Golos Text" panose="020B0503020202020204"/>
            </a:endParaRPr>
          </a:p>
        </p:txBody>
      </p:sp>
      <p:pic>
        <p:nvPicPr>
          <p:cNvPr id="7" name="Picture 2" descr="C:\Users\m_gembuh\Desktop\для группы вк\canva\qr81675841.png">
            <a:extLst>
              <a:ext uri="{FF2B5EF4-FFF2-40B4-BE49-F238E27FC236}">
                <a16:creationId xmlns="" xmlns:a16="http://schemas.microsoft.com/office/drawing/2014/main" id="{0346ABBC-82F2-4081-8D31-4478790E8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9851" y="4994686"/>
            <a:ext cx="1796020" cy="1796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62B3C251-5DC1-46BD-B6F3-C93F62D934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378" y="1100092"/>
            <a:ext cx="3078021" cy="20183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31408" y="5333227"/>
            <a:ext cx="484703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Сделай правильный выбор – 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займи свое бюджетное место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37" y="3336619"/>
            <a:ext cx="4273132" cy="30170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291" y="1450149"/>
            <a:ext cx="1792964" cy="179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27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E0F6B2AB-CA7A-470A-915F-C79C6B0BC6CE}"/>
              </a:ext>
            </a:extLst>
          </p:cNvPr>
          <p:cNvSpPr txBox="1">
            <a:spLocks/>
          </p:cNvSpPr>
          <p:nvPr/>
        </p:nvSpPr>
        <p:spPr bwMode="auto">
          <a:xfrm>
            <a:off x="1976799" y="50194"/>
            <a:ext cx="85693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800" b="1" dirty="0">
                <a:solidFill>
                  <a:srgbClr val="00629C"/>
                </a:solidFill>
                <a:latin typeface="Golos Text" panose="020B0503020202020204"/>
                <a:cs typeface="Arial" charset="0"/>
              </a:rPr>
              <a:t>      </a:t>
            </a:r>
            <a:r>
              <a:rPr lang="ru-RU" sz="2800" b="1" smtClean="0">
                <a:solidFill>
                  <a:schemeClr val="bg1"/>
                </a:solidFill>
                <a:latin typeface="Golos Text" panose="020B0503020202020204"/>
              </a:rPr>
              <a:t>Анкета абитуриента</a:t>
            </a:r>
            <a:endParaRPr lang="ru-RU" sz="28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9144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52206" y="179723"/>
            <a:ext cx="32185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Golos Text" panose="020B0503020202020204"/>
              </a:rPr>
              <a:t>Курсы для школьников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9863" y="1332527"/>
            <a:ext cx="8752114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20000"/>
              </a:lnSpc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-apple-system"/>
              </a:rPr>
              <a:t>Очные курсы по русскому языку и математике (10 класс)</a:t>
            </a:r>
          </a:p>
          <a:p>
            <a:pPr marL="457200" lvl="0" indent="-457200">
              <a:lnSpc>
                <a:spcPct val="120000"/>
              </a:lnSpc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-apple-system"/>
              </a:rPr>
              <a:t>Очные курсы по химии для подготовки к ЕГЭ (11 класс)</a:t>
            </a:r>
          </a:p>
          <a:p>
            <a:pPr marL="457200" lvl="0" indent="-457200">
              <a:lnSpc>
                <a:spcPct val="120000"/>
              </a:lnSpc>
              <a:buFontTx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-apple-system"/>
              </a:rPr>
              <a:t>Онлайн - курсы по физике для подготовки к ЕГЭ (11 класс)</a:t>
            </a:r>
          </a:p>
          <a:p>
            <a:pPr marL="457200" indent="-457200">
              <a:lnSpc>
                <a:spcPct val="120000"/>
              </a:lnSpc>
              <a:buFontTx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-apple-system"/>
              </a:rPr>
              <a:t>Очные курсы по английскому языку (10 -11 класс)</a:t>
            </a:r>
          </a:p>
          <a:p>
            <a:pPr lvl="0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  <a:latin typeface="-apple-system"/>
              </a:rPr>
              <a:t>5.    Курсы китайского языка с нуля в смешанном формате (для  школьников и взрослых)                          </a:t>
            </a:r>
          </a:p>
          <a:p>
            <a:pPr lvl="0">
              <a:lnSpc>
                <a:spcPct val="12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-apple-system"/>
              </a:rPr>
              <a:t>                                       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 </a:t>
            </a:r>
          </a:p>
          <a:p>
            <a:pPr lvl="0">
              <a:lnSpc>
                <a:spcPct val="12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-apple-system"/>
              </a:rPr>
              <a:t>                             </a:t>
            </a:r>
          </a:p>
          <a:p>
            <a:pPr marL="457200" lvl="0" indent="-457200">
              <a:lnSpc>
                <a:spcPct val="120000"/>
              </a:lnSpc>
              <a:buAutoNum type="arabicPeriod"/>
            </a:pPr>
            <a:endParaRPr lang="ru-RU" sz="2000" dirty="0" smtClean="0">
              <a:solidFill>
                <a:srgbClr val="000000"/>
              </a:solidFill>
              <a:latin typeface="-apple-system"/>
            </a:endParaRPr>
          </a:p>
          <a:p>
            <a:pPr marL="457200" lvl="0" indent="-457200">
              <a:lnSpc>
                <a:spcPct val="120000"/>
              </a:lnSpc>
              <a:buAutoNum type="arabicPeriod"/>
            </a:pPr>
            <a:endParaRPr lang="ru-RU" sz="2000" dirty="0" smtClean="0">
              <a:solidFill>
                <a:srgbClr val="000000"/>
              </a:solidFill>
              <a:latin typeface="-apple-system"/>
            </a:endParaRPr>
          </a:p>
          <a:p>
            <a:pPr marL="457200" lvl="0" indent="-457200">
              <a:lnSpc>
                <a:spcPct val="120000"/>
              </a:lnSpc>
              <a:buAutoNum type="arabicPeriod"/>
            </a:pPr>
            <a:endParaRPr lang="ru-RU" sz="2000" dirty="0" smtClean="0">
              <a:solidFill>
                <a:srgbClr val="000000"/>
              </a:solidFill>
              <a:latin typeface="-apple-system"/>
            </a:endParaRPr>
          </a:p>
          <a:p>
            <a:pPr marL="457200" lvl="0" indent="-457200">
              <a:lnSpc>
                <a:spcPct val="120000"/>
              </a:lnSpc>
              <a:buAutoNum type="arabicPeriod"/>
            </a:pPr>
            <a:endParaRPr lang="ru-RU" sz="2000" dirty="0" smtClean="0">
              <a:solidFill>
                <a:srgbClr val="000000"/>
              </a:solidFill>
              <a:latin typeface="-apple-system"/>
            </a:endParaRPr>
          </a:p>
          <a:p>
            <a:pPr marL="457200" lvl="0" indent="-457200">
              <a:lnSpc>
                <a:spcPct val="120000"/>
              </a:lnSpc>
              <a:buAutoNum type="arabicPeriod"/>
            </a:pPr>
            <a:endParaRPr lang="ru-RU" sz="2000" dirty="0">
              <a:solidFill>
                <a:srgbClr val="000000"/>
              </a:solidFill>
              <a:latin typeface="-apple-system"/>
            </a:endParaRPr>
          </a:p>
          <a:p>
            <a:pPr marL="457200" lvl="0" indent="-457200">
              <a:lnSpc>
                <a:spcPct val="120000"/>
              </a:lnSpc>
              <a:buAutoNum type="arabicPeriod"/>
            </a:pPr>
            <a:endParaRPr lang="ru-RU" sz="2000" dirty="0" smtClean="0">
              <a:solidFill>
                <a:srgbClr val="000000"/>
              </a:solidFill>
              <a:latin typeface="-apple-system"/>
            </a:endParaRPr>
          </a:p>
          <a:p>
            <a:pPr marL="457200" lvl="0" indent="-457200">
              <a:lnSpc>
                <a:spcPct val="120000"/>
              </a:lnSpc>
              <a:buAutoNum type="arabicPeriod"/>
            </a:pPr>
            <a:endParaRPr lang="ru-RU" sz="2000" dirty="0">
              <a:solidFill>
                <a:srgbClr val="000000"/>
              </a:solidFill>
              <a:latin typeface="-apple-system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2142309" y="3662168"/>
            <a:ext cx="498120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Как записаться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Телефон: 8 (3467) 377-000 (доб. 545, 388)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Лично в ЮГУ: ул. Чехова, 16, корпус 4, кабинет 113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Документы для зачисления: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заявление на обучение;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согласие на обработку персональных данных</a:t>
            </a:r>
            <a:r>
              <a:rPr lang="ru-RU" altLang="ru-RU" sz="1600" dirty="0">
                <a:solidFill>
                  <a:srgbClr val="000000"/>
                </a:solidFill>
                <a:latin typeface="-apple-system"/>
              </a:rPr>
              <a:t>;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копия паспорта родителя;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копия паспорта или свидетельства о рождении слушателя;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- 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-apple-system"/>
              </a:rPr>
              <a:t>копия СНИЛС.</a:t>
            </a:r>
            <a:r>
              <a: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1040" name="Picture 16" descr="📄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96" y="50194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521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6769B79-BCFD-4DE3-BA2D-B108B03ABEAC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117EE1-E9A6-4D4E-8F84-61AA779133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E0F6B2AB-CA7A-470A-915F-C79C6B0BC6CE}"/>
              </a:ext>
            </a:extLst>
          </p:cNvPr>
          <p:cNvSpPr txBox="1">
            <a:spLocks/>
          </p:cNvSpPr>
          <p:nvPr/>
        </p:nvSpPr>
        <p:spPr bwMode="auto">
          <a:xfrm>
            <a:off x="1976799" y="50194"/>
            <a:ext cx="85693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800" b="1" dirty="0" smtClean="0">
                <a:solidFill>
                  <a:schemeClr val="bg1"/>
                </a:solidFill>
                <a:latin typeface="Golos Text" panose="020B0503020202020204"/>
                <a:cs typeface="Arial" charset="0"/>
              </a:rPr>
              <a:t>Электронный буклет направлений </a:t>
            </a:r>
            <a:endParaRPr lang="ru-RU" sz="28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49C92B-2A1E-4189-8BA7-195C1ED5E131}"/>
              </a:ext>
            </a:extLst>
          </p:cNvPr>
          <p:cNvSpPr txBox="1"/>
          <p:nvPr/>
        </p:nvSpPr>
        <p:spPr>
          <a:xfrm>
            <a:off x="3047223" y="273515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638" y="1349828"/>
            <a:ext cx="3805645" cy="380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0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251" y="1209136"/>
            <a:ext cx="4872487" cy="487248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6769B79-BCFD-4DE3-BA2D-B108B03ABEAC}"/>
              </a:ext>
            </a:extLst>
          </p:cNvPr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8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117EE1-E9A6-4D4E-8F84-61AA779133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6" y="111634"/>
            <a:ext cx="1990412" cy="65928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E0F6B2AB-CA7A-470A-915F-C79C6B0BC6CE}"/>
              </a:ext>
            </a:extLst>
          </p:cNvPr>
          <p:cNvSpPr txBox="1">
            <a:spLocks/>
          </p:cNvSpPr>
          <p:nvPr/>
        </p:nvSpPr>
        <p:spPr bwMode="auto">
          <a:xfrm>
            <a:off x="1976799" y="50194"/>
            <a:ext cx="85693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40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4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4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800" b="1" dirty="0">
                <a:solidFill>
                  <a:srgbClr val="00629C"/>
                </a:solidFill>
                <a:latin typeface="Golos Text" panose="020B0503020202020204"/>
                <a:cs typeface="Arial" charset="0"/>
              </a:rPr>
              <a:t>      </a:t>
            </a:r>
            <a:r>
              <a:rPr lang="ru-RU" sz="2800" b="1" dirty="0" smtClean="0">
                <a:solidFill>
                  <a:schemeClr val="bg1"/>
                </a:solidFill>
                <a:latin typeface="Golos Text" panose="020B0503020202020204"/>
              </a:rPr>
              <a:t>Анкета абитуриента</a:t>
            </a:r>
            <a:endParaRPr lang="ru-RU" sz="2800" b="1" dirty="0">
              <a:solidFill>
                <a:schemeClr val="bg1"/>
              </a:solidFill>
              <a:latin typeface="Golos Text" panose="020B0503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49C92B-2A1E-4189-8BA7-195C1ED5E131}"/>
              </a:ext>
            </a:extLst>
          </p:cNvPr>
          <p:cNvSpPr txBox="1"/>
          <p:nvPr/>
        </p:nvSpPr>
        <p:spPr>
          <a:xfrm>
            <a:off x="3047223" y="273515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75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8171</TotalTime>
  <Words>1050</Words>
  <Application>Microsoft Office PowerPoint</Application>
  <PresentationFormat>Широкоэкранный</PresentationFormat>
  <Paragraphs>352</Paragraphs>
  <Slides>19</Slides>
  <Notes>0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-apple-system</vt:lpstr>
      <vt:lpstr>Arial</vt:lpstr>
      <vt:lpstr>Calibri</vt:lpstr>
      <vt:lpstr>Golos Text</vt:lpstr>
      <vt:lpstr>Golos Text DemiBold</vt:lpstr>
      <vt:lpstr>Tahoma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ОБРАЗОВАТЕЛЬНЫЕ ПРОГРАММЫ, РЕАЛИЗУЕМЫЕ  В РАМКАХ ФП «ПРОФЕССИОНАЛИТЕТ»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Аделина Йовик</dc:creator>
  <cp:lastModifiedBy>CSP</cp:lastModifiedBy>
  <cp:revision>412</cp:revision>
  <cp:lastPrinted>2025-11-05T06:27:26Z</cp:lastPrinted>
  <dcterms:created xsi:type="dcterms:W3CDTF">2021-11-29T13:06:40Z</dcterms:created>
  <dcterms:modified xsi:type="dcterms:W3CDTF">2026-01-27T09:40:11Z</dcterms:modified>
</cp:coreProperties>
</file>