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6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0A23-26C5-49F4-A224-A210121888DF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A88-7C32-4EBB-A605-A1FB9E3FBE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567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0A23-26C5-49F4-A224-A210121888DF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A88-7C32-4EBB-A605-A1FB9E3FBE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07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0A23-26C5-49F4-A224-A210121888DF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A88-7C32-4EBB-A605-A1FB9E3FBE1D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96257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0A23-26C5-49F4-A224-A210121888DF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A88-7C32-4EBB-A605-A1FB9E3FBE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800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0A23-26C5-49F4-A224-A210121888DF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A88-7C32-4EBB-A605-A1FB9E3FBE1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1263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0A23-26C5-49F4-A224-A210121888DF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A88-7C32-4EBB-A605-A1FB9E3FBE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13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0A23-26C5-49F4-A224-A210121888DF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A88-7C32-4EBB-A605-A1FB9E3FBE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431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0A23-26C5-49F4-A224-A210121888DF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A88-7C32-4EBB-A605-A1FB9E3FBE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287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0A23-26C5-49F4-A224-A210121888DF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A88-7C32-4EBB-A605-A1FB9E3FBE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022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0A23-26C5-49F4-A224-A210121888DF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A88-7C32-4EBB-A605-A1FB9E3FBE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657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0A23-26C5-49F4-A224-A210121888DF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A88-7C32-4EBB-A605-A1FB9E3FBE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269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0A23-26C5-49F4-A224-A210121888DF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A88-7C32-4EBB-A605-A1FB9E3FBE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902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0A23-26C5-49F4-A224-A210121888DF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A88-7C32-4EBB-A605-A1FB9E3FBE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608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0A23-26C5-49F4-A224-A210121888DF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A88-7C32-4EBB-A605-A1FB9E3FBE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48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0A23-26C5-49F4-A224-A210121888DF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A88-7C32-4EBB-A605-A1FB9E3FBE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009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0A23-26C5-49F4-A224-A210121888DF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DA88-7C32-4EBB-A605-A1FB9E3FBE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004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00A23-26C5-49F4-A224-A210121888DF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8D5DA88-7C32-4EBB-A605-A1FB9E3FBE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50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  <p:sldLayoutId id="2147483838" r:id="rId12"/>
    <p:sldLayoutId id="2147483839" r:id="rId13"/>
    <p:sldLayoutId id="2147483840" r:id="rId14"/>
    <p:sldLayoutId id="2147483841" r:id="rId15"/>
    <p:sldLayoutId id="2147483842" r:id="rId16"/>
  </p:sldLayoutIdLst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236" y="78511"/>
            <a:ext cx="11714019" cy="34543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dirty="0" smtClean="0">
                <a:solidFill>
                  <a:prstClr val="black"/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  <a:t/>
            </a:r>
            <a:br>
              <a:rPr lang="ru-RU" sz="5400" dirty="0" smtClean="0">
                <a:solidFill>
                  <a:prstClr val="black"/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</a:br>
            <a:r>
              <a:rPr lang="ru-RU" sz="5400" dirty="0">
                <a:solidFill>
                  <a:prstClr val="black"/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  <a:t/>
            </a:r>
            <a:br>
              <a:rPr lang="ru-RU" sz="5400" dirty="0">
                <a:solidFill>
                  <a:prstClr val="black"/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</a:br>
            <a:r>
              <a:rPr lang="ru-RU" sz="5400" dirty="0" smtClean="0">
                <a:solidFill>
                  <a:prstClr val="black"/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  <a:t/>
            </a:r>
            <a:br>
              <a:rPr lang="ru-RU" sz="5400" dirty="0" smtClean="0">
                <a:solidFill>
                  <a:prstClr val="black"/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</a:br>
            <a:r>
              <a:rPr lang="ru-RU" sz="5400" dirty="0" smtClean="0">
                <a:solidFill>
                  <a:prstClr val="black"/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  <a:t/>
            </a:r>
            <a:br>
              <a:rPr lang="ru-RU" sz="5400" dirty="0" smtClean="0">
                <a:solidFill>
                  <a:prstClr val="black"/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</a:br>
            <a:r>
              <a:rPr lang="ru-RU" sz="5400" dirty="0" smtClean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  <a:t>ШКОЛА МОЛОДОГО МЕТОДИСТА</a:t>
            </a:r>
            <a:r>
              <a:rPr lang="ru-RU" sz="5400" dirty="0" smtClean="0">
                <a:solidFill>
                  <a:srgbClr val="002060"/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  <a:t/>
            </a:r>
            <a:br>
              <a:rPr lang="ru-RU" sz="5400" dirty="0" smtClean="0">
                <a:solidFill>
                  <a:srgbClr val="002060"/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</a:br>
            <a:r>
              <a:rPr lang="ru-RU" sz="5400" dirty="0">
                <a:solidFill>
                  <a:prstClr val="black"/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  <a:t/>
            </a:r>
            <a:br>
              <a:rPr lang="ru-RU" sz="5400" dirty="0">
                <a:solidFill>
                  <a:prstClr val="black"/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</a:b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  <a:t>«Повышение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rebuchet MS"/>
              </a:rPr>
              <a:t> </a:t>
            </a:r>
            <a:r>
              <a:rPr lang="ru-RU" sz="5400" b="1" dirty="0">
                <a:solidFill>
                  <a:schemeClr val="bg2">
                    <a:lumMod val="2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  <a:t>профессионального</a:t>
            </a:r>
            <a:r>
              <a:rPr lang="ru-RU" sz="5400" b="1" dirty="0">
                <a:solidFill>
                  <a:schemeClr val="bg2">
                    <a:lumMod val="2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rebuchet MS"/>
              </a:rPr>
              <a:t> </a:t>
            </a:r>
            <a:r>
              <a:rPr lang="ru-RU" sz="5400" b="1" dirty="0">
                <a:solidFill>
                  <a:schemeClr val="bg2">
                    <a:lumMod val="2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  <a:t>мастерства</a:t>
            </a:r>
            <a:r>
              <a:rPr lang="ru-RU" sz="5400" b="1" dirty="0">
                <a:solidFill>
                  <a:schemeClr val="bg2">
                    <a:lumMod val="2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rebuchet MS"/>
              </a:rPr>
              <a:t> </a:t>
            </a:r>
            <a:r>
              <a:rPr lang="ru-RU" sz="5400" b="1" dirty="0">
                <a:solidFill>
                  <a:schemeClr val="bg2">
                    <a:lumMod val="25000"/>
                  </a:schemeClr>
                </a:solidFill>
                <a:effectLst>
                  <a:reflection blurRad="6350" stA="55000" endA="300" endPos="0" dir="5400000" sy="-100000" algn="bl" rotWithShape="0"/>
                </a:effectLst>
                <a:latin typeface="Trebuchet MS"/>
              </a:rPr>
              <a:t>через</a:t>
            </a:r>
            <a:r>
              <a:rPr lang="ru-RU" sz="5400" b="1" dirty="0">
                <a:solidFill>
                  <a:schemeClr val="bg2">
                    <a:lumMod val="2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rebuchet MS"/>
              </a:rPr>
              <a:t> 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  <a:t>работу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rebuchet MS"/>
              </a:rPr>
              <a:t> 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  <a:t>с 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rebuchet MS"/>
              </a:rPr>
              <a:t> 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  <a:t>кадрами»</a:t>
            </a:r>
            <a:endParaRPr lang="ru-RU" b="1" dirty="0">
              <a:solidFill>
                <a:schemeClr val="bg2">
                  <a:lumMod val="25000"/>
                </a:schemeClr>
              </a:solidFill>
              <a:effectLst>
                <a:reflection blurRad="6350" endPos="0" dir="5400000" sy="-100000" algn="bl" rotWithShape="0"/>
              </a:effectLst>
            </a:endParaRPr>
          </a:p>
        </p:txBody>
      </p:sp>
      <p:pic>
        <p:nvPicPr>
          <p:cNvPr id="6" name="Рисунок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8" b="1188"/>
          <a:stretch>
            <a:fillRect/>
          </a:stretch>
        </p:blipFill>
        <p:spPr>
          <a:xfrm>
            <a:off x="0" y="3435927"/>
            <a:ext cx="3611486" cy="3422073"/>
          </a:xfrm>
          <a:prstGeom prst="snip2DiagRect">
            <a:avLst>
              <a:gd name="adj1" fmla="val 10815"/>
              <a:gd name="adj2" fmla="val 17910"/>
            </a:avLst>
          </a:prstGeom>
        </p:spPr>
      </p:pic>
      <p:sp>
        <p:nvSpPr>
          <p:cNvPr id="3" name="Подзаголовок 2"/>
          <p:cNvSpPr>
            <a:spLocks noGrp="1"/>
          </p:cNvSpPr>
          <p:nvPr>
            <p:ph type="body" sz="half" idx="2"/>
          </p:nvPr>
        </p:nvSpPr>
        <p:spPr>
          <a:xfrm>
            <a:off x="1122218" y="4572000"/>
            <a:ext cx="10855037" cy="2286000"/>
          </a:xfrm>
        </p:spPr>
        <p:txBody>
          <a:bodyPr>
            <a:normAutofit fontScale="77500" lnSpcReduction="20000"/>
          </a:bodyPr>
          <a:lstStyle/>
          <a:p>
            <a:pPr algn="r"/>
            <a:endParaRPr lang="ru-RU" sz="2200" b="1" dirty="0" smtClean="0">
              <a:solidFill>
                <a:schemeClr val="bg1"/>
              </a:solidFill>
            </a:endParaRPr>
          </a:p>
          <a:p>
            <a:pPr algn="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Исполнитель : </a:t>
            </a:r>
          </a:p>
          <a:p>
            <a:pPr algn="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Янгирова Гузель Айдаровна</a:t>
            </a:r>
          </a:p>
          <a:p>
            <a:pPr algn="r"/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Муравленко, 2020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367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>
        <p14:reveal/>
      </p:transition>
    </mc:Choice>
    <mc:Fallback>
      <p:transition spd="slow" advClick="0" advTm="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83809" y="711198"/>
            <a:ext cx="10193866" cy="3541487"/>
          </a:xfrm>
        </p:spPr>
        <p:txBody>
          <a:bodyPr>
            <a:normAutofit/>
          </a:bodyPr>
          <a:lstStyle/>
          <a:p>
            <a:pPr algn="ctr"/>
            <a:r>
              <a:rPr lang="ru-RU" sz="5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внимание!!!</a:t>
            </a:r>
            <a:endParaRPr lang="ru-RU" sz="5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5857" y="2278743"/>
            <a:ext cx="5426143" cy="4579258"/>
          </a:xfrm>
        </p:spPr>
      </p:pic>
    </p:spTree>
    <p:extLst>
      <p:ext uri="{BB962C8B-B14F-4D97-AF65-F5344CB8AC3E}">
        <p14:creationId xmlns:p14="http://schemas.microsoft.com/office/powerpoint/2010/main" val="3918213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2510" y="304799"/>
            <a:ext cx="11610108" cy="199505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профессионального  мастерства в учреждении МБУ «СШ «Арктика», через работу с кадровой службой 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2299855"/>
            <a:ext cx="11092151" cy="4073236"/>
          </a:xfrm>
        </p:spPr>
        <p:txBody>
          <a:bodyPr>
            <a:noAutofit/>
          </a:bodyPr>
          <a:lstStyle/>
          <a:p>
            <a:pPr algn="just"/>
            <a:r>
              <a:rPr lang="ru-RU" sz="3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 первую очередь это </a:t>
            </a:r>
            <a:r>
              <a:rPr lang="ru-RU" sz="3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взаимосвязанных действий и мероприятий направленных на повышение профессионального мастерства каждого </a:t>
            </a:r>
            <a:r>
              <a:rPr lang="ru-RU" sz="3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тренера, </a:t>
            </a:r>
            <a:r>
              <a:rPr lang="ru-RU" sz="3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развитие и повышение творческого потенциала </a:t>
            </a:r>
            <a:r>
              <a:rPr lang="ru-RU" sz="3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коллектива </a:t>
            </a:r>
            <a:r>
              <a:rPr lang="ru-RU" sz="3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целом, </a:t>
            </a:r>
            <a:r>
              <a:rPr lang="ru-RU" sz="3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направленная на </a:t>
            </a:r>
            <a:r>
              <a:rPr lang="ru-RU" sz="3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</a:t>
            </a:r>
            <a:r>
              <a:rPr lang="ru-RU" sz="3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тренировочного процесса </a:t>
            </a:r>
            <a:r>
              <a:rPr lang="ru-RU" sz="3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спортивной школы.</a:t>
            </a:r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812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9455" y="156553"/>
            <a:ext cx="11291454" cy="1497611"/>
          </a:xfrm>
          <a:noFill/>
        </p:spPr>
        <p:txBody>
          <a:bodyPr>
            <a:normAutofit/>
          </a:bodyPr>
          <a:lstStyle/>
          <a:p>
            <a:pPr algn="ctr"/>
            <a:r>
              <a:rPr lang="ru-RU" sz="4600" dirty="0" smtClean="0">
                <a:solidFill>
                  <a:schemeClr val="tx2">
                    <a:lumMod val="75000"/>
                  </a:schemeClr>
                </a:solidFill>
              </a:rPr>
              <a:t>Модель работы в учреждении </a:t>
            </a:r>
            <a:br>
              <a:rPr lang="ru-RU" sz="46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4600" dirty="0" smtClean="0">
                <a:solidFill>
                  <a:schemeClr val="tx2">
                    <a:lumMod val="75000"/>
                  </a:schemeClr>
                </a:solidFill>
              </a:rPr>
              <a:t>с кадрами </a:t>
            </a:r>
            <a:endParaRPr lang="ru-RU" sz="4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28800" y="2738068"/>
            <a:ext cx="3875314" cy="7041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ЗАМЕСТИТЕЛЬ ДИРЕКТОРА ПО СР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828800" y="3621650"/>
            <a:ext cx="3875314" cy="6507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НАЧАЛЬНИК ОТДЕЛА ПО СП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828800" y="4451861"/>
            <a:ext cx="3875314" cy="638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ИНСТРУКТОРА - МЕТОДИСТЫ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41714" y="5270089"/>
            <a:ext cx="3962400" cy="6662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</a:rPr>
              <a:t>ТРЕНЕРСКИЙ СОСТАВ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741714" y="6101283"/>
            <a:ext cx="3962400" cy="6043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КАДРОВАЯ СЛУЖБА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828800" y="1654163"/>
            <a:ext cx="3875314" cy="9189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</a:rPr>
              <a:t>ДИРЕКТОР</a:t>
            </a:r>
            <a:endParaRPr lang="ru-RU" sz="2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6093582" y="2224752"/>
            <a:ext cx="4238171" cy="35519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Работа эффективна, если она организована как целостная система, важен каждый.</a:t>
            </a:r>
            <a:endParaRPr lang="ru-RU" sz="2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614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-246743"/>
            <a:ext cx="10440609" cy="209005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Основные формы работы направленные на повышение мастерства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4" y="928915"/>
            <a:ext cx="11122780" cy="5718628"/>
          </a:xfrm>
        </p:spPr>
        <p:txBody>
          <a:bodyPr>
            <a:normAutofit/>
          </a:bodyPr>
          <a:lstStyle/>
          <a:p>
            <a:pPr marL="342900" indent="-342900" algn="ctr">
              <a:buAutoNum type="arabicPeriod"/>
            </a:pP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Еженедельные совещания;</a:t>
            </a:r>
          </a:p>
          <a:p>
            <a:pPr marL="342900" indent="-342900" algn="ctr">
              <a:buAutoNum type="arabicPeriod"/>
            </a:pP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Тренерско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методический совет;</a:t>
            </a:r>
          </a:p>
          <a:p>
            <a:pPr marL="342900" indent="-342900" algn="ctr">
              <a:buAutoNum type="arabicPeriod"/>
            </a:pP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Индивидуальная работа.</a:t>
            </a:r>
          </a:p>
          <a:p>
            <a:pPr algn="just"/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Ведущая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в работе с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кадрами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целостной системы принадлежит методическому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совету под контролем начальника отдела и заместителя директора,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работу которого возглавляет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спортивной школы.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призван координировать работу различных служб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учреждения. Методический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 является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консультативным органом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учреждения.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методический совет принимает активное участие в работе по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повышению профессионального мастерства тренерского состава, выявление потенциала, 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планированию графика повышения квалификации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тренерского состава,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участию их в конкурсах профессионального мастерства, разработке Программы развития и ее реализации, проведению методических семинаров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тп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2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401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246744"/>
            <a:ext cx="9729408" cy="123371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Возможные мероприятия повышения мастерства кадров учреждения: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2177143"/>
            <a:ext cx="9932608" cy="4125476"/>
          </a:xfrm>
        </p:spPr>
        <p:txBody>
          <a:bodyPr>
            <a:normAutofit/>
          </a:bodyPr>
          <a:lstStyle/>
          <a:p>
            <a:pPr marL="501650" lvl="0" indent="-457200" algn="just" defTabSz="9144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Arial" panose="020B0604020202020204" pitchFamily="34" charset="0"/>
              <a:buChar char="•"/>
            </a:pPr>
            <a:r>
              <a:rPr lang="ru-RU" altLang="ru-RU" sz="28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квалификации и переподготовка кадров </a:t>
            </a:r>
            <a:r>
              <a:rPr lang="ru-RU" altLang="ru-RU" sz="2800" dirty="0" smtClean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учреждения;</a:t>
            </a:r>
          </a:p>
          <a:p>
            <a:pPr marL="501650" lvl="0" indent="-457200" algn="just" defTabSz="9144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Arial" panose="020B0604020202020204" pitchFamily="34" charset="0"/>
              <a:buChar char="•"/>
            </a:pPr>
            <a:r>
              <a:rPr lang="ru-RU" altLang="ru-RU" sz="2800" dirty="0" smtClean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Самообразование;</a:t>
            </a:r>
          </a:p>
          <a:p>
            <a:pPr marL="501650" lvl="0" indent="-457200" algn="just" defTabSz="9144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Arial" panose="020B0604020202020204" pitchFamily="34" charset="0"/>
              <a:buChar char="•"/>
            </a:pPr>
            <a:r>
              <a:rPr lang="ru-RU" altLang="ru-RU" sz="2800" dirty="0" smtClean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Семинары;</a:t>
            </a:r>
          </a:p>
          <a:p>
            <a:pPr marL="501650" lvl="0" indent="-457200" algn="just" defTabSz="9144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Arial" panose="020B0604020202020204" pitchFamily="34" charset="0"/>
              <a:buChar char="•"/>
            </a:pPr>
            <a:r>
              <a:rPr lang="ru-RU" altLang="ru-RU" sz="2800" dirty="0" smtClean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Корпоративное обучение;</a:t>
            </a:r>
          </a:p>
          <a:p>
            <a:pPr marL="501650" lvl="0" indent="-457200" algn="just" defTabSz="9144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Arial" panose="020B0604020202020204" pitchFamily="34" charset="0"/>
              <a:buChar char="•"/>
            </a:pPr>
            <a:r>
              <a:rPr lang="ru-RU" altLang="ru-RU" sz="2800" dirty="0" smtClean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разработки;</a:t>
            </a:r>
          </a:p>
          <a:p>
            <a:pPr marL="501650" lvl="0" indent="-457200" algn="just" defTabSz="9144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Arial" panose="020B0604020202020204" pitchFamily="34" charset="0"/>
              <a:buChar char="•"/>
            </a:pPr>
            <a:r>
              <a:rPr lang="ru-RU" altLang="ru-RU" sz="2800" dirty="0" smtClean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altLang="ru-RU" sz="2800" dirty="0" err="1" smtClean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тп</a:t>
            </a:r>
            <a:r>
              <a:rPr lang="ru-RU" altLang="ru-RU" sz="2800" dirty="0" smtClean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</a:p>
          <a:p>
            <a:pPr marL="501650" lvl="0" indent="-457200" algn="just" defTabSz="9144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Arial" panose="020B0604020202020204" pitchFamily="34" charset="0"/>
              <a:buChar char="•"/>
            </a:pPr>
            <a:endParaRPr lang="ru-RU" altLang="ru-RU" sz="2800" dirty="0">
              <a:solidFill>
                <a:srgbClr val="4040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240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783771"/>
          </a:xfrm>
        </p:spPr>
        <p:txBody>
          <a:bodyPr/>
          <a:lstStyle/>
          <a:p>
            <a:r>
              <a:rPr lang="ru-RU" dirty="0" smtClean="0"/>
              <a:t>Методические рекомендации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5143" y="1988457"/>
            <a:ext cx="11059885" cy="410754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Главное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работе  это индивидуальная работа  с  каждым, кто повышает мастерство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оказание реальной, действенной, своевременной помощи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кадрам в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развитии их мастерства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профессиональных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знаний и умений, необходимых для современного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тренера ( или любого другого специалиста) ,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свойств, качеств личности. Работа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кадровой службой учреждения способствует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решению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актуальных проблем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квалификации,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именно: - быстрой и качественной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подготовке к мероприятиям по повышению мастерства.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6097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0286" y="609600"/>
            <a:ext cx="10218057" cy="1625600"/>
          </a:xfrm>
        </p:spPr>
        <p:txBody>
          <a:bodyPr>
            <a:noAutofit/>
          </a:bodyPr>
          <a:lstStyle/>
          <a:p>
            <a:pPr lvl="0" algn="just">
              <a:spcBef>
                <a:spcPts val="1000"/>
              </a:spcBef>
            </a:pPr>
            <a:r>
              <a:rPr lang="ru-RU" sz="3200" dirty="0" smtClean="0"/>
              <a:t>	В таблице представлена небольшая статистика нашего учреждения, прошедшим  какие-либо мероприятия по повышению мастерства(квалификации).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0284" y="2235200"/>
            <a:ext cx="11306628" cy="4622800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 же, учреждение принимает активное участие в мероприятиях, всевозможные акции, спартакиады трудящихся, конкурсы и 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тд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542623"/>
              </p:ext>
            </p:extLst>
          </p:nvPr>
        </p:nvGraphicFramePr>
        <p:xfrm>
          <a:off x="290284" y="2393664"/>
          <a:ext cx="11059886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7965">
                  <a:extLst>
                    <a:ext uri="{9D8B030D-6E8A-4147-A177-3AD203B41FA5}">
                      <a16:colId xmlns:a16="http://schemas.microsoft.com/office/drawing/2014/main" val="3421089002"/>
                    </a:ext>
                  </a:extLst>
                </a:gridCol>
                <a:gridCol w="4055292">
                  <a:extLst>
                    <a:ext uri="{9D8B030D-6E8A-4147-A177-3AD203B41FA5}">
                      <a16:colId xmlns:a16="http://schemas.microsoft.com/office/drawing/2014/main" val="398599578"/>
                    </a:ext>
                  </a:extLst>
                </a:gridCol>
                <a:gridCol w="3686629">
                  <a:extLst>
                    <a:ext uri="{9D8B030D-6E8A-4147-A177-3AD203B41FA5}">
                      <a16:colId xmlns:a16="http://schemas.microsoft.com/office/drawing/2014/main" val="3221782382"/>
                    </a:ext>
                  </a:extLst>
                </a:gridCol>
              </a:tblGrid>
              <a:tr h="36482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2019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2020 год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4340621"/>
                  </a:ext>
                </a:extLst>
              </a:tr>
              <a:tr h="364821">
                <a:tc>
                  <a:txBody>
                    <a:bodyPr/>
                    <a:lstStyle/>
                    <a:p>
                      <a:r>
                        <a:rPr kumimoji="0" lang="ru-RU" alt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Повышение квалификации и переподготовка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123031"/>
                  </a:ext>
                </a:extLst>
              </a:tr>
              <a:tr h="364821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Самообразование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3462558"/>
                  </a:ext>
                </a:extLst>
              </a:tr>
              <a:tr h="364821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профессиональных конкурсах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35287"/>
                  </a:ext>
                </a:extLst>
              </a:tr>
              <a:tr h="364821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Семинары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014863"/>
                  </a:ext>
                </a:extLst>
              </a:tr>
              <a:tr h="364821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вебинарах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(конференциях)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50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402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9888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870857"/>
          </a:xfrm>
        </p:spPr>
        <p:txBody>
          <a:bodyPr/>
          <a:lstStyle/>
          <a:p>
            <a:pPr algn="ctr"/>
            <a:r>
              <a:rPr lang="ru-RU" dirty="0" smtClean="0"/>
              <a:t>Вывод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7370" y="928914"/>
            <a:ext cx="10987315" cy="6226629"/>
          </a:xfrm>
        </p:spPr>
        <p:txBody>
          <a:bodyPr>
            <a:normAutofit/>
          </a:bodyPr>
          <a:lstStyle/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образом, работа с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кадрами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важнейшая составляющая система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спортивной школы 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строится в соответствии со стратегическими целями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учреждения.</a:t>
            </a:r>
          </a:p>
          <a:p>
            <a:pPr algn="just"/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Кадровая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– это цели, ценности и принципы в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работе,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свод правил, норм и принципов относительно всех аспектов работы с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коллективом.</a:t>
            </a:r>
          </a:p>
          <a:p>
            <a:pPr algn="just"/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работы с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кадрами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формируется уровень развития.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Постоянная связь содержания методической работы с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отличными результатами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кадров обеспечивает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непрерывный процесс совершенствования профессионального мастерства каждого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сотрудника учреждения. </a:t>
            </a:r>
          </a:p>
          <a:p>
            <a:pPr algn="just"/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говорить о работе тренерского состава, то это безусловно совершенствование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всей работы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тренеров  со спортсменами и занимающимися,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новыми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высотами и достижениями, что собственно и является одной из важных составляющих учреждения.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2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8999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4800" y="333829"/>
            <a:ext cx="11480799" cy="5820228"/>
          </a:xfrm>
        </p:spPr>
        <p:txBody>
          <a:bodyPr/>
          <a:lstStyle/>
          <a:p>
            <a:pPr lvl="0">
              <a:buClr>
                <a:srgbClr val="90C226"/>
              </a:buClr>
            </a:pP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работы учреждения неразрывно связаны с кадрами. </a:t>
            </a:r>
            <a:endParaRPr lang="ru-RU" sz="2800" dirty="0" smtClean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90C226"/>
              </a:buClr>
            </a:pPr>
            <a:endParaRPr lang="ru-RU" sz="28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Clr>
                <a:srgbClr val="90C226"/>
              </a:buClr>
            </a:pPr>
            <a:r>
              <a:rPr lang="ru-RU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 нашего учреждения достаточно </a:t>
            </a: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стабилен и </a:t>
            </a:r>
            <a:r>
              <a:rPr lang="ru-RU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профессионален,  не стоит на месте, а ежедневно развивается в различных профессиональных направлениях,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постоянные организационные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лучшую сторону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движение только  вперед!</a:t>
            </a:r>
          </a:p>
          <a:p>
            <a:pPr lvl="0">
              <a:buClr>
                <a:srgbClr val="90C226"/>
              </a:buClr>
            </a:pPr>
            <a:endParaRPr lang="ru-RU" sz="28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90C226"/>
              </a:buClr>
            </a:pPr>
            <a:endParaRPr lang="ru-RU" sz="28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5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«Скорость </a:t>
            </a:r>
            <a:r>
              <a:rPr lang="ru-RU" sz="25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движения неважна, главное - само движение вперед</a:t>
            </a:r>
            <a:r>
              <a:rPr lang="ru-RU" sz="25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.» (Платон)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687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654</TotalTime>
  <Words>323</Words>
  <Application>Microsoft Office PowerPoint</Application>
  <PresentationFormat>Широкоэкранный</PresentationFormat>
  <Paragraphs>70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Trebuchet MS</vt:lpstr>
      <vt:lpstr>Wingdings 3</vt:lpstr>
      <vt:lpstr>Аспект</vt:lpstr>
      <vt:lpstr>    ШКОЛА МОЛОДОГО МЕТОДИСТА  «Повышение профессионального мастерства через работу с  кадрами»</vt:lpstr>
      <vt:lpstr>Повышение профессионального  мастерства в учреждении МБУ «СШ «Арктика», через работу с кадровой службой </vt:lpstr>
      <vt:lpstr>Модель работы в учреждении  с кадрами </vt:lpstr>
      <vt:lpstr>Основные формы работы направленные на повышение мастерства  </vt:lpstr>
      <vt:lpstr>Возможные мероприятия повышения мастерства кадров учреждения:</vt:lpstr>
      <vt:lpstr>Методические рекомендации</vt:lpstr>
      <vt:lpstr> В таблице представлена небольшая статистика нашего учреждения, прошедшим  какие-либо мероприятия по повышению мастерства(квалификации).</vt:lpstr>
      <vt:lpstr>Вывод</vt:lpstr>
      <vt:lpstr>Презентация PowerPoint</vt:lpstr>
      <vt:lpstr> Спасибо за внимание!!!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«ШКОЛА МОЛОДОГО МЕТОДИСТА»  Повышение профессионального мастерства через работу с  кадрами</dc:title>
  <dc:creator>Гузель Янгирова</dc:creator>
  <cp:lastModifiedBy>Гузель Янгирова</cp:lastModifiedBy>
  <cp:revision>29</cp:revision>
  <dcterms:created xsi:type="dcterms:W3CDTF">2020-10-17T07:11:07Z</dcterms:created>
  <dcterms:modified xsi:type="dcterms:W3CDTF">2020-10-17T18:05:52Z</dcterms:modified>
</cp:coreProperties>
</file>