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62" r:id="rId15"/>
    <p:sldId id="270" r:id="rId16"/>
  </p:sldIdLst>
  <p:sldSz cx="12192000" cy="6858000"/>
  <p:notesSz cx="9947275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8" y="1122363"/>
            <a:ext cx="9144000" cy="238759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8" y="3602036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8" y="365123"/>
            <a:ext cx="2628900" cy="5811836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7" y="365123"/>
            <a:ext cx="7734298" cy="581183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8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8" y="4589461"/>
            <a:ext cx="10515600" cy="1500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7" y="1825623"/>
            <a:ext cx="5181598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3"/>
            <a:ext cx="5181598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6" y="365123"/>
            <a:ext cx="10515600" cy="132556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6" y="1681161"/>
            <a:ext cx="5157784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6" y="2505073"/>
            <a:ext cx="5157784" cy="3684586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1"/>
            <a:ext cx="5183186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3"/>
            <a:ext cx="5183186" cy="368458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6" y="457200"/>
            <a:ext cx="393223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6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6" y="2057400"/>
            <a:ext cx="3932235" cy="38115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6" y="457200"/>
            <a:ext cx="393223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6" y="987423"/>
            <a:ext cx="6172200" cy="48736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6" y="2057400"/>
            <a:ext cx="3932235" cy="38115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7" y="365123"/>
            <a:ext cx="105156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7" y="18256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7" y="635634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14.09.2022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7" y="6356349"/>
            <a:ext cx="411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8" y="635634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PT Sans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glubokih_197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489377" y="365122"/>
            <a:ext cx="7117291" cy="7020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6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Интерактив «Методист»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26334" y="1436771"/>
            <a:ext cx="11616104" cy="4351338"/>
          </a:xfrm>
        </p:spPr>
        <p:txBody>
          <a:bodyPr/>
          <a:lstStyle/>
          <a:p>
            <a:pPr marL="0" indent="0" algn="ctr">
              <a:buFont typeface="PT Sans"/>
              <a:buNone/>
              <a:defRPr/>
            </a:pPr>
            <a:r>
              <a:rPr sz="36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КЕЙС № 2</a:t>
            </a:r>
          </a:p>
          <a:p>
            <a:pPr marL="0" indent="0" algn="ctr">
              <a:buFont typeface="PT Sans"/>
              <a:buNone/>
              <a:defRPr/>
            </a:pPr>
            <a:endParaRPr sz="3600"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marL="0" indent="0" algn="ctr">
              <a:buFont typeface="PT Sans"/>
              <a:buNone/>
              <a:defRPr/>
            </a:pPr>
            <a:r>
              <a:rPr sz="48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«Нормативное правовое регулирование </a:t>
            </a:r>
            <a:endParaRPr sz="36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marL="0" indent="0" algn="ctr">
              <a:buFont typeface="PT Sans"/>
              <a:buNone/>
              <a:defRPr/>
            </a:pPr>
            <a:r>
              <a:rPr sz="48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 Спортивной школе»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5968559" y="3291840"/>
            <a:ext cx="219364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787" y="85926"/>
            <a:ext cx="3646425" cy="196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773539" y="1028171"/>
            <a:ext cx="10904307" cy="363071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Инициатор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– работник, предложивший подготовить проект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приказа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и внесший соответствующее обоснование; </a:t>
            </a:r>
            <a:endParaRPr/>
          </a:p>
          <a:p>
            <a:pPr>
              <a:defRPr/>
            </a:pPr>
            <a:endParaRPr sz="1800" b="0" i="0" u="none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Согласующее лицо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– работник, осуществляющий в пределах предоставленных полномочий рассмотрение и согласование проекта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приказа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; </a:t>
            </a:r>
            <a:endParaRPr/>
          </a:p>
          <a:p>
            <a:pPr>
              <a:defRPr/>
            </a:pPr>
            <a:endParaRPr sz="1800" b="0" i="0" u="none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Подписывающее лицо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– работник, которому предоставлено право подписи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приказа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; </a:t>
            </a:r>
            <a:endParaRPr sz="1800" b="1" i="0" u="none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sz="1800" b="0" i="0" u="none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Исполнител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ь – работник, ответственный за исполнение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приказа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657498" y="388055"/>
            <a:ext cx="5953124" cy="640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Роль должностных лиц при разработке НПА</a:t>
            </a:r>
            <a:endParaRPr/>
          </a:p>
          <a:p>
            <a:pPr>
              <a:defRPr/>
            </a:pPr>
            <a:endParaRPr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096526" y="3783541"/>
            <a:ext cx="6799791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Назовите должности по ролям разработки НПА</a:t>
            </a: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-3100299" y="2345204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0847" y="4264810"/>
            <a:ext cx="2295680" cy="2295680"/>
          </a:xfrm>
          <a:prstGeom prst="rect">
            <a:avLst/>
          </a:prstGeom>
        </p:spPr>
      </p:pic>
      <p:sp>
        <p:nvSpPr>
          <p:cNvPr id="9" name=" 8"/>
          <p:cNvSpPr/>
          <p:nvPr/>
        </p:nvSpPr>
        <p:spPr bwMode="auto">
          <a:xfrm>
            <a:off x="-3797035" y="-2272857"/>
            <a:ext cx="45720" cy="5783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21051" t="5490" r="21230" b="5096"/>
          <a:stretch/>
        </p:blipFill>
        <p:spPr bwMode="auto">
          <a:xfrm>
            <a:off x="3657498" y="4324919"/>
            <a:ext cx="1631597" cy="2175462"/>
          </a:xfrm>
          <a:prstGeom prst="rect">
            <a:avLst/>
          </a:prstGeom>
        </p:spPr>
      </p:pic>
      <p:sp>
        <p:nvSpPr>
          <p:cNvPr id="11" name=" 10"/>
          <p:cNvSpPr/>
          <p:nvPr/>
        </p:nvSpPr>
        <p:spPr bwMode="auto">
          <a:xfrm>
            <a:off x="5968559" y="3437288"/>
            <a:ext cx="113958" cy="22034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25650" y="4552285"/>
            <a:ext cx="1517995" cy="1974271"/>
          </a:xfrm>
          <a:prstGeom prst="rect">
            <a:avLst/>
          </a:prstGeom>
        </p:spPr>
      </p:pic>
      <p:sp>
        <p:nvSpPr>
          <p:cNvPr id="13" name=" 12"/>
          <p:cNvSpPr/>
          <p:nvPr/>
        </p:nvSpPr>
        <p:spPr bwMode="auto">
          <a:xfrm>
            <a:off x="8688704" y="3298438"/>
            <a:ext cx="45720" cy="10025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51450" y="4382877"/>
            <a:ext cx="2393923" cy="1930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84307" y="444498"/>
            <a:ext cx="7858676" cy="490360"/>
          </a:xfrm>
        </p:spPr>
        <p:txBody>
          <a:bodyPr/>
          <a:lstStyle/>
          <a:p>
            <a:pPr algn="ctr">
              <a:defRPr/>
            </a:pPr>
            <a:r>
              <a:rPr sz="1800" b="1">
                <a:latin typeface="Book Antiqua"/>
                <a:ea typeface="Book Antiqua"/>
                <a:cs typeface="Book Antiqua"/>
              </a:rPr>
              <a:t>Перечень нормативных правовых документов в учреждении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899463" y="1070065"/>
            <a:ext cx="10654392" cy="512989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Устав / Муниципальное задание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6C0000"/>
                </a:solidFill>
                <a:latin typeface="Book Antiqua"/>
                <a:ea typeface="Book Antiqua"/>
                <a:cs typeface="Book Antiqua"/>
              </a:rPr>
              <a:t>Приказ об утверждении Программы развития СШ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6C0000"/>
                </a:solidFill>
                <a:latin typeface="Book Antiqua"/>
                <a:ea typeface="Book Antiqua"/>
                <a:cs typeface="Book Antiqua"/>
              </a:rPr>
              <a:t>Приказ об утверждении Программы спортивной  подготовки по виду спорта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6C0000"/>
                </a:solidFill>
                <a:latin typeface="Book Antiqua"/>
                <a:ea typeface="Book Antiqua"/>
                <a:cs typeface="Book Antiqua"/>
              </a:rPr>
              <a:t>Приказ об осуществлении антидопинговой деятельности в СШ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Порядок приёма и перевода граждан / Положение о приемной комиссии 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 режиме тренировочных занятий и формах осуществления спортивной подготовки в СШ </a:t>
            </a:r>
            <a:endParaRPr b="1" spc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об индивидуальном плане 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 тренерском/методическом совете в СШ 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 присвоении спортивных разрядов "первый юношеский спортивный разряд", "второй юношеский спортивный разряд", "третий юношеский спортивный разряд" 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 внутреннем контроле в СШ 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  методе работы тренеров в СШ / Рейтинговании тренеров (спортсменов)</a:t>
            </a:r>
            <a:endParaRPr b="1" spc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 об организации выездов спортсменов на соревнования, тренировочные сборы и иные спортивные мероприятия, организации участия в соревнованиях и иных спортивных мероприятиях СШ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85840" indent="-284760" algn="l">
              <a:buClr>
                <a:srgbClr val="000000"/>
              </a:buClr>
              <a:buFont typeface="Arial"/>
              <a:buChar char="•"/>
              <a:defRPr/>
            </a:pPr>
            <a:r>
              <a:rPr lang="ru-RU" b="1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Должностные инструкции в соответствии с Профессиональными стандартами </a:t>
            </a:r>
            <a:endParaRPr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endParaRPr lang="ru-RU" spc="0">
              <a:solidFill>
                <a:srgbClr val="C00000"/>
              </a:solidFill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6" y="365123"/>
            <a:ext cx="10946435" cy="104050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600" b="1" dirty="0" err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Какой</a:t>
            </a:r>
            <a:r>
              <a:rPr sz="2600" b="1" dirty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600" b="1" dirty="0" err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документ</a:t>
            </a:r>
            <a:r>
              <a:rPr sz="2600" b="1" dirty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может помочь </a:t>
            </a:r>
            <a:r>
              <a:rPr sz="2600" b="1" dirty="0" err="1" smtClean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методист</a:t>
            </a:r>
            <a:r>
              <a:rPr lang="ru-RU" sz="2600" b="1" dirty="0" smtClean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у в организации непосредственного повышения профессионального мастерства тренера </a:t>
            </a:r>
            <a:r>
              <a:rPr sz="2600" b="1" dirty="0" smtClean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?</a:t>
            </a:r>
            <a:endParaRPr sz="2600" b="1" dirty="0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70849" y="1751643"/>
            <a:ext cx="7573762" cy="306634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marL="394023" indent="-394023">
              <a:buFont typeface="PT Sans"/>
              <a:buAutoNum type="arabicPeriod"/>
              <a:defRPr/>
            </a:pPr>
            <a:r>
              <a:rPr>
                <a:latin typeface="Book Antiqua"/>
                <a:ea typeface="Book Antiqua"/>
                <a:cs typeface="Book Antiqua"/>
              </a:rPr>
              <a:t>Устав</a:t>
            </a:r>
          </a:p>
          <a:p>
            <a:pPr marL="394023" indent="-394023">
              <a:buFont typeface="PT Sans"/>
              <a:buAutoNum type="arabicPeriod"/>
              <a:defRPr/>
            </a:pPr>
            <a:r>
              <a:rPr>
                <a:latin typeface="Book Antiqua"/>
                <a:ea typeface="Book Antiqua"/>
                <a:cs typeface="Book Antiqua"/>
              </a:rPr>
              <a:t>Должностная инструкция</a:t>
            </a:r>
          </a:p>
          <a:p>
            <a:pPr marL="394023" indent="-394023">
              <a:buFont typeface="PT Sans"/>
              <a:buAutoNum type="arabicPeriod"/>
              <a:defRPr/>
            </a:pPr>
            <a:r>
              <a:rPr>
                <a:latin typeface="Book Antiqua"/>
                <a:ea typeface="Book Antiqua"/>
                <a:cs typeface="Book Antiqua"/>
              </a:rPr>
              <a:t>Положение о работе с кадрами</a:t>
            </a:r>
          </a:p>
          <a:p>
            <a:pPr marL="394023" indent="-394023">
              <a:buFont typeface="PT Sans"/>
              <a:buAutoNum type="arabicPeriod"/>
              <a:defRPr/>
            </a:pPr>
            <a:r>
              <a:rPr>
                <a:latin typeface="Book Antiqua"/>
                <a:ea typeface="Book Antiqua"/>
                <a:cs typeface="Book Antiqua"/>
              </a:rPr>
              <a:t>Положение о методическом (тренерском) совете</a:t>
            </a:r>
          </a:p>
          <a:p>
            <a:pPr marL="394023" indent="-394023">
              <a:buFont typeface="PT Sans"/>
              <a:buAutoNum type="arabicPeriod"/>
              <a:defRPr/>
            </a:pPr>
            <a:r>
              <a:rPr>
                <a:latin typeface="Book Antiqua"/>
                <a:ea typeface="Book Antiqua"/>
                <a:cs typeface="Book Antiqua"/>
              </a:rPr>
              <a:t>Положение о работе со спортсменами</a:t>
            </a:r>
          </a:p>
          <a:p>
            <a:pPr marL="394023" indent="-394023">
              <a:buFont typeface="PT Sans"/>
              <a:buAutoNum type="arabicPeriod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Положение о  методе работы тренеров в СШ / Рейтинговании тренеров (спортсменов)</a:t>
            </a:r>
            <a:endParaRPr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8628362" y="60046"/>
            <a:ext cx="45720" cy="17920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37140" y="1889725"/>
            <a:ext cx="3920918" cy="3920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3"/>
            <a:ext cx="10515600" cy="904875"/>
          </a:xfrm>
        </p:spPr>
        <p:txBody>
          <a:bodyPr/>
          <a:lstStyle/>
          <a:p>
            <a:pPr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</a:t>
            </a:r>
            <a:r>
              <a:rPr sz="18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совет</a:t>
            </a:r>
            <a:r>
              <a:rPr sz="18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 - постоянно действующий коллегиальный орган, объединяющий наиболее квалифицированных педагогических работников образовательной организации в целях осуществления руководства </a:t>
            </a: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методической</a:t>
            </a:r>
            <a:r>
              <a:rPr sz="18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 (научно-</a:t>
            </a: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методической</a:t>
            </a:r>
            <a:r>
              <a:rPr sz="18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) деятельностью.</a:t>
            </a:r>
            <a:endParaRPr sz="18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PT Sans"/>
              <a:buNone/>
              <a:defRPr/>
            </a:pPr>
            <a:r>
              <a:rPr/>
              <a:t> </a:t>
            </a:r>
          </a:p>
        </p:txBody>
      </p:sp>
      <p:sp>
        <p:nvSpPr>
          <p:cNvPr id="6" name=" 5"/>
          <p:cNvSpPr/>
          <p:nvPr/>
        </p:nvSpPr>
        <p:spPr bwMode="auto">
          <a:xfrm>
            <a:off x="5968558" y="3291840"/>
            <a:ext cx="255024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-1999389" y="879382"/>
            <a:ext cx="140614" cy="18462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17170" t="24652" r="18492" b="6435"/>
          <a:stretch/>
        </p:blipFill>
        <p:spPr bwMode="auto">
          <a:xfrm>
            <a:off x="930146" y="1599263"/>
            <a:ext cx="9860138" cy="5112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82291" y="294568"/>
            <a:ext cx="7781020" cy="525639"/>
          </a:xfrm>
        </p:spPr>
        <p:txBody>
          <a:bodyPr/>
          <a:lstStyle/>
          <a:p>
            <a:pPr algn="ctr">
              <a:defRPr/>
            </a:pPr>
            <a:r>
              <a:rPr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Форма проведения методического совета</a:t>
            </a:r>
            <a:endParaRPr sz="1800" b="1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917572" y="881944"/>
            <a:ext cx="6112425" cy="554743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>
              <a:buFont typeface="PT Sans"/>
              <a:buNone/>
              <a:defRPr/>
            </a:pPr>
            <a:r>
              <a:rPr sz="1400" b="0" i="1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Формы организации и проведения заседаний М</a:t>
            </a:r>
            <a:r>
              <a:rPr lang="en-US" sz="1400" b="0" i="1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C</a:t>
            </a:r>
            <a:r>
              <a:rPr sz="1400" b="0" i="1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 могут быть следующими: </a:t>
            </a:r>
            <a:endParaRPr sz="1400" b="1" i="1" u="none">
              <a:solidFill>
                <a:srgbClr val="333333"/>
              </a:solidFill>
              <a:latin typeface="Book Antiqua"/>
              <a:ea typeface="Book Antiqua"/>
              <a:cs typeface="Book Antiqua"/>
            </a:endParaRPr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Теоретический семинар,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Семинар-практикум,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Конференция,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Творческая дискуссия,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Творческий диалог,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Гостиная,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Час коллективного творчества,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фестиваль (по итогам методической работы за год),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Деловая игра,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КВН,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Ярмарка методических идей,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тренинг,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Встреча за круглым столом, 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4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Авторская мастерская.</a:t>
            </a:r>
            <a:endParaRPr sz="1400" b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7688327" y="1227736"/>
            <a:ext cx="112731" cy="2079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9211" y="1334745"/>
            <a:ext cx="5240302" cy="4131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2564904"/>
            <a:ext cx="6121899" cy="264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Разработать, актуализировать </a:t>
            </a:r>
            <a:r>
              <a:rPr lang="ru-RU" dirty="0" smtClean="0">
                <a:solidFill>
                  <a:srgbClr val="FF0000"/>
                </a:solidFill>
              </a:rPr>
              <a:t>Положение о методическом совете</a:t>
            </a:r>
            <a:r>
              <a:rPr lang="ru-RU" dirty="0" smtClean="0"/>
              <a:t> в вашей организации </a:t>
            </a:r>
            <a:r>
              <a:rPr lang="ru-RU" dirty="0" smtClean="0">
                <a:solidFill>
                  <a:srgbClr val="FF0000"/>
                </a:solidFill>
              </a:rPr>
              <a:t>до 30 сентября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Положение направить на эл. адрес </a:t>
            </a:r>
            <a:r>
              <a:rPr lang="en-US" dirty="0" smtClean="0">
                <a:hlinkClick r:id="rId2"/>
              </a:rPr>
              <a:t>glubokih_1976@mail.ru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8128" y="1916832"/>
            <a:ext cx="3952200" cy="369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5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727" y="365122"/>
            <a:ext cx="8729708" cy="70202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600" b="0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Программа работы кейса № 2</a:t>
            </a:r>
            <a:endParaRPr sz="3600" b="0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136482" y="1574448"/>
            <a:ext cx="8648150" cy="354870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 marL="0" indent="0" algn="ctr">
              <a:buFont typeface="PT Sans"/>
              <a:buNone/>
              <a:defRPr/>
            </a:pPr>
            <a:endParaRPr sz="2800" dirty="0">
              <a:solidFill>
                <a:schemeClr val="tx1"/>
              </a:solidFill>
            </a:endParaRPr>
          </a:p>
          <a:p>
            <a:pPr marL="394023" indent="-394023">
              <a:buFont typeface="PT Sans"/>
              <a:buAutoNum type="arabicPeriod"/>
              <a:defRPr/>
            </a:pPr>
            <a:r>
              <a:rPr dirty="0" err="1">
                <a:latin typeface="Book Antiqua"/>
                <a:ea typeface="Book Antiqua"/>
                <a:cs typeface="Book Antiqua"/>
              </a:rPr>
              <a:t>Теоретическая</a:t>
            </a:r>
            <a:r>
              <a:rPr dirty="0">
                <a:latin typeface="Book Antiqua"/>
                <a:ea typeface="Book Antiqua"/>
                <a:cs typeface="Book Antiqua"/>
              </a:rPr>
              <a:t> </a:t>
            </a:r>
            <a:r>
              <a:rPr dirty="0" err="1" smtClean="0">
                <a:latin typeface="Book Antiqua"/>
                <a:ea typeface="Book Antiqua"/>
                <a:cs typeface="Book Antiqua"/>
              </a:rPr>
              <a:t>часть</a:t>
            </a:r>
            <a:r>
              <a:rPr lang="ru-RU" dirty="0" smtClean="0">
                <a:latin typeface="Book Antiqua"/>
                <a:ea typeface="Book Antiqua"/>
                <a:cs typeface="Book Antiqua"/>
              </a:rPr>
              <a:t> «Нормативное регулирование деятельности СШ»</a:t>
            </a:r>
            <a:r>
              <a:rPr dirty="0" smtClean="0">
                <a:latin typeface="Book Antiqua"/>
                <a:ea typeface="Book Antiqua"/>
                <a:cs typeface="Book Antiqua"/>
              </a:rPr>
              <a:t>;</a:t>
            </a:r>
            <a:endParaRPr dirty="0">
              <a:latin typeface="Book Antiqua"/>
              <a:ea typeface="Book Antiqua"/>
              <a:cs typeface="Book Antiqua"/>
            </a:endParaRPr>
          </a:p>
          <a:p>
            <a:pPr marL="394023" indent="-394023">
              <a:buFont typeface="PT Sans"/>
              <a:buAutoNum type="arabicPeriod"/>
              <a:defRPr/>
            </a:pPr>
            <a:r>
              <a:rPr lang="ru-RU" dirty="0" smtClean="0">
                <a:latin typeface="Book Antiqua"/>
                <a:ea typeface="Book Antiqua"/>
                <a:cs typeface="Book Antiqua"/>
              </a:rPr>
              <a:t>Самостоятельная работа «Аудит </a:t>
            </a:r>
            <a:r>
              <a:rPr lang="ru-RU" dirty="0">
                <a:latin typeface="Book Antiqua"/>
                <a:ea typeface="Book Antiqua"/>
                <a:cs typeface="Book Antiqua"/>
              </a:rPr>
              <a:t>нормативных правовых документов в Спортивной </a:t>
            </a:r>
            <a:r>
              <a:rPr lang="ru-RU" dirty="0" smtClean="0">
                <a:latin typeface="Book Antiqua"/>
                <a:ea typeface="Book Antiqua"/>
                <a:cs typeface="Book Antiqua"/>
              </a:rPr>
              <a:t>школе»;</a:t>
            </a:r>
            <a:endParaRPr lang="ru-RU" dirty="0">
              <a:latin typeface="Book Antiqua"/>
              <a:ea typeface="Book Antiqua"/>
              <a:cs typeface="Book Antiqua"/>
            </a:endParaRPr>
          </a:p>
          <a:p>
            <a:pPr marL="394023" indent="-394023">
              <a:buFont typeface="PT Sans"/>
              <a:buAutoNum type="arabicPeriod"/>
              <a:defRPr/>
            </a:pPr>
            <a:endParaRPr lang="ru-RU" dirty="0">
              <a:latin typeface="Book Antiqua"/>
              <a:ea typeface="Book Antiqua"/>
              <a:cs typeface="Book Antiqua"/>
            </a:endParaRPr>
          </a:p>
          <a:p>
            <a:pPr marL="394023" indent="-394023">
              <a:buFont typeface="PT Sans"/>
              <a:buAutoNum type="arabicPeriod"/>
              <a:defRPr/>
            </a:pPr>
            <a:r>
              <a:rPr dirty="0" err="1" smtClean="0">
                <a:latin typeface="Book Antiqua"/>
                <a:ea typeface="Book Antiqua"/>
                <a:cs typeface="Book Antiqua"/>
              </a:rPr>
              <a:t>Практическая</a:t>
            </a:r>
            <a:r>
              <a:rPr dirty="0" smtClean="0">
                <a:latin typeface="Book Antiqua"/>
                <a:ea typeface="Book Antiqua"/>
                <a:cs typeface="Book Antiqua"/>
              </a:rPr>
              <a:t> </a:t>
            </a:r>
            <a:r>
              <a:rPr dirty="0" err="1" smtClean="0">
                <a:latin typeface="Book Antiqua"/>
                <a:ea typeface="Book Antiqua"/>
                <a:cs typeface="Book Antiqua"/>
              </a:rPr>
              <a:t>часть</a:t>
            </a:r>
            <a:r>
              <a:rPr lang="ru-RU" dirty="0">
                <a:latin typeface="Book Antiqua"/>
                <a:ea typeface="Book Antiqua"/>
                <a:cs typeface="Book Antiqua"/>
              </a:rPr>
              <a:t> </a:t>
            </a:r>
            <a:r>
              <a:rPr lang="ru-RU" dirty="0" smtClean="0">
                <a:latin typeface="Book Antiqua"/>
                <a:ea typeface="Book Antiqua"/>
                <a:cs typeface="Book Antiqua"/>
              </a:rPr>
              <a:t>«Школа передового опыта: ответы на вопросы»</a:t>
            </a:r>
            <a:endParaRPr dirty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5968559" y="3291840"/>
            <a:ext cx="219364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1351990" y="-632169"/>
            <a:ext cx="56739" cy="13764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2392" y="1962729"/>
            <a:ext cx="2580568" cy="2580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02961" y="180171"/>
            <a:ext cx="6584271" cy="89254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Напомним!</a:t>
            </a:r>
            <a:r>
              <a:rPr>
                <a:latin typeface="Book Antiqua"/>
                <a:ea typeface="Book Antiqua"/>
                <a:cs typeface="Book Antiqua"/>
              </a:rPr>
              <a:t> КЕЙС № 1 </a:t>
            </a:r>
            <a:endParaRPr sz="36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58565" y="1128203"/>
            <a:ext cx="7693980" cy="515089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Рассмотрение системы методической работы в Спортивной школе</a:t>
            </a: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Сравнительная характеристика</a:t>
            </a: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Подготовка схемы методической работы в спортивной школе</a:t>
            </a:r>
          </a:p>
          <a:p>
            <a:pPr marL="0" indent="0" algn="just">
              <a:buFont typeface="PT Sans"/>
              <a:buNone/>
              <a:defRPr/>
            </a:pPr>
            <a:endParaRPr sz="2200">
              <a:latin typeface="Book Antiqua"/>
              <a:ea typeface="Book Antiqua"/>
              <a:cs typeface="Book Antiqua"/>
            </a:endParaRP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Командная работа и ее образование</a:t>
            </a: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Формы управления в Спортивной школе</a:t>
            </a:r>
          </a:p>
          <a:p>
            <a:pPr marL="0" indent="0" algn="just">
              <a:buFont typeface="PT Sans"/>
              <a:buNone/>
              <a:defRPr/>
            </a:pPr>
            <a:endParaRPr sz="2200">
              <a:latin typeface="Book Antiqua"/>
              <a:ea typeface="Book Antiqua"/>
              <a:cs typeface="Book Antiqua"/>
            </a:endParaRP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Профессиональный стандарт и должностная инструкция </a:t>
            </a: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Этапы разработки должностной инструкции</a:t>
            </a:r>
          </a:p>
          <a:p>
            <a:pPr marL="394023" indent="-394023" algn="just">
              <a:buFont typeface="PT Sans"/>
              <a:buAutoNum type="arabicPeriod"/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Ознакомление с новым Профстандартом</a:t>
            </a:r>
          </a:p>
        </p:txBody>
      </p:sp>
      <p:sp>
        <p:nvSpPr>
          <p:cNvPr id="6" name=" 5"/>
          <p:cNvSpPr/>
          <p:nvPr/>
        </p:nvSpPr>
        <p:spPr bwMode="auto">
          <a:xfrm>
            <a:off x="5968558" y="3291840"/>
            <a:ext cx="219363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Google Shape;154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87246" y="2802014"/>
            <a:ext cx="3158624" cy="1738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 7"/>
          <p:cNvSpPr/>
          <p:nvPr/>
        </p:nvSpPr>
        <p:spPr bwMode="auto">
          <a:xfrm>
            <a:off x="-7142483" y="-87062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16846" t="17997" r="15124" b="14017"/>
          <a:stretch/>
        </p:blipFill>
        <p:spPr bwMode="auto">
          <a:xfrm>
            <a:off x="278373" y="906261"/>
            <a:ext cx="3067497" cy="1724342"/>
          </a:xfrm>
          <a:prstGeom prst="rect">
            <a:avLst/>
          </a:prstGeom>
        </p:spPr>
      </p:pic>
      <p:pic>
        <p:nvPicPr>
          <p:cNvPr id="10" name="Google Shape;182;p22"/>
          <p:cNvPicPr/>
          <p:nvPr/>
        </p:nvPicPr>
        <p:blipFill>
          <a:blip r:embed="rId4">
            <a:alphaModFix/>
          </a:blip>
          <a:srcRect t="12403"/>
          <a:stretch/>
        </p:blipFill>
        <p:spPr bwMode="auto">
          <a:xfrm>
            <a:off x="278373" y="4827232"/>
            <a:ext cx="3196963" cy="18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2960" y="22227"/>
            <a:ext cx="9809924" cy="86002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22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Выберите схему Системы методической работы в вашей организации</a:t>
            </a:r>
            <a:endParaRPr sz="22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 4"/>
          <p:cNvSpPr/>
          <p:nvPr/>
        </p:nvSpPr>
        <p:spPr bwMode="auto">
          <a:xfrm>
            <a:off x="5968558" y="3291840"/>
            <a:ext cx="219363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 5"/>
          <p:cNvSpPr/>
          <p:nvPr/>
        </p:nvSpPr>
        <p:spPr bwMode="auto">
          <a:xfrm>
            <a:off x="-7142483" y="-87062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62190" y="1864176"/>
            <a:ext cx="1766286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вариант 1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382743" y="1578260"/>
            <a:ext cx="1599678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вариант 2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62190" y="5031487"/>
            <a:ext cx="1502730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вариант 3</a:t>
            </a:r>
          </a:p>
        </p:txBody>
      </p:sp>
      <p:grpSp>
        <p:nvGrpSpPr>
          <p:cNvPr id="10" name="Схема 1"/>
          <p:cNvGrpSpPr/>
          <p:nvPr/>
        </p:nvGrpSpPr>
        <p:grpSpPr bwMode="auto">
          <a:xfrm>
            <a:off x="2496575" y="878519"/>
            <a:ext cx="5346312" cy="2311893"/>
            <a:chOff x="0" y="0"/>
            <a:chExt cx="5346312" cy="2311893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0" y="0"/>
              <a:ext cx="1506139" cy="41285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9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/>
                <a:t>Директор</a:t>
              </a:r>
              <a:endParaRPr sz="1200"/>
            </a:p>
          </p:txBody>
        </p:sp>
        <p:sp>
          <p:nvSpPr>
            <p:cNvPr id="12" name="Стрелка вправо 11"/>
            <p:cNvSpPr/>
            <p:nvPr/>
          </p:nvSpPr>
          <p:spPr bwMode="auto">
            <a:xfrm rot="1713923">
              <a:off x="1621463" y="390801"/>
              <a:ext cx="239747" cy="1857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9" anchor="ctr" anchorCtr="0">
              <a:noAutofit/>
            </a:bodyPr>
            <a:lstStyle/>
            <a:p>
              <a:pPr lvl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1200"/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1537722" y="554531"/>
              <a:ext cx="1506139" cy="44437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9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/>
                <a:t>Заместитель замдиректора по методической работе</a:t>
              </a:r>
              <a:endParaRPr sz="1200"/>
            </a:p>
          </p:txBody>
        </p:sp>
        <p:sp>
          <p:nvSpPr>
            <p:cNvPr id="14" name="Стрелка вправо 13"/>
            <p:cNvSpPr/>
            <p:nvPr/>
          </p:nvSpPr>
          <p:spPr bwMode="auto">
            <a:xfrm rot="2051165">
              <a:off x="2633234" y="972644"/>
              <a:ext cx="282689" cy="1857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9" anchor="ctr" anchorCtr="0">
              <a:noAutofit/>
            </a:bodyPr>
            <a:lstStyle/>
            <a:p>
              <a:pPr lvl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1200"/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505296" y="1163685"/>
              <a:ext cx="1506139" cy="41285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9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/>
                <a:t>Инструктор-методист</a:t>
              </a:r>
              <a:endParaRPr sz="1200"/>
            </a:p>
          </p:txBody>
        </p:sp>
        <p:sp>
          <p:nvSpPr>
            <p:cNvPr id="16" name="Стрелка вправо 15"/>
            <p:cNvSpPr/>
            <p:nvPr/>
          </p:nvSpPr>
          <p:spPr bwMode="auto">
            <a:xfrm rot="1617803">
              <a:off x="3732565" y="1591932"/>
              <a:ext cx="386477" cy="1857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9" anchor="ctr" anchorCtr="0">
              <a:noAutofit/>
            </a:bodyPr>
            <a:lstStyle/>
            <a:p>
              <a:pPr lvl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1200"/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3840173" y="1729441"/>
              <a:ext cx="1506139" cy="58245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69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/>
                <a:t>Тренер </a:t>
              </a:r>
              <a:br>
                <a:rPr lang="ru-RU" sz="1200"/>
              </a:br>
              <a:r>
                <a:rPr lang="ru-RU" sz="1200"/>
                <a:t>(тренер-преподаватель)</a:t>
              </a:r>
              <a:endParaRPr sz="1200"/>
            </a:p>
          </p:txBody>
        </p:sp>
      </p:grpSp>
      <p:sp>
        <p:nvSpPr>
          <p:cNvPr id="18" name=" 17"/>
          <p:cNvSpPr/>
          <p:nvPr/>
        </p:nvSpPr>
        <p:spPr bwMode="auto">
          <a:xfrm>
            <a:off x="1596339" y="-1928184"/>
            <a:ext cx="64360" cy="9706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 l="49591" t="31099" r="17269" b="18551"/>
          <a:stretch/>
        </p:blipFill>
        <p:spPr bwMode="auto">
          <a:xfrm>
            <a:off x="8416237" y="2138407"/>
            <a:ext cx="3532690" cy="3235548"/>
          </a:xfrm>
          <a:prstGeom prst="rect">
            <a:avLst/>
          </a:prstGeom>
        </p:spPr>
      </p:pic>
      <p:grpSp>
        <p:nvGrpSpPr>
          <p:cNvPr id="20" name="Группа 17"/>
          <p:cNvGrpSpPr/>
          <p:nvPr/>
        </p:nvGrpSpPr>
        <p:grpSpPr bwMode="auto">
          <a:xfrm>
            <a:off x="1660700" y="3812465"/>
            <a:ext cx="6523532" cy="2998672"/>
            <a:chOff x="0" y="0"/>
            <a:chExt cx="5654935" cy="2998672"/>
          </a:xfrm>
        </p:grpSpPr>
        <p:sp>
          <p:nvSpPr>
            <p:cNvPr id="21" name="Выгнутая вверх стрелка 5"/>
            <p:cNvSpPr/>
            <p:nvPr/>
          </p:nvSpPr>
          <p:spPr bwMode="auto">
            <a:xfrm rot="5399978">
              <a:off x="4252846" y="887355"/>
              <a:ext cx="2104743" cy="699432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2" name="Схема 7"/>
            <p:cNvGrpSpPr/>
            <p:nvPr/>
          </p:nvGrpSpPr>
          <p:grpSpPr bwMode="auto">
            <a:xfrm>
              <a:off x="0" y="0"/>
              <a:ext cx="5534716" cy="1694541"/>
              <a:chOff x="0" y="0"/>
              <a:chExt cx="5534716" cy="1694541"/>
            </a:xfrm>
          </p:grpSpPr>
          <p:sp>
            <p:nvSpPr>
              <p:cNvPr id="23" name="Скругленный прямоугольник 22"/>
              <p:cNvSpPr/>
              <p:nvPr/>
            </p:nvSpPr>
            <p:spPr bwMode="auto">
              <a:xfrm>
                <a:off x="0" y="0"/>
                <a:ext cx="1143037" cy="36090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3">
                <a:srgbClr val="000000"/>
              </a:lnRef>
              <a:fillRef idx="1">
                <a:srgbClr val="000000"/>
              </a:fillRef>
              <a:effectRef idx="1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113791" tIns="113791" rIns="113791" bIns="60959" numCol="1" spcCol="1269" anchor="t" anchorCtr="0">
                <a:noAutofit/>
              </a:bodyPr>
              <a:lstStyle/>
              <a:p>
                <a:pPr lvl="0" algn="ctr" defTabSz="71119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>
                    <a:solidFill>
                      <a:schemeClr val="tx1"/>
                    </a:solidFill>
                  </a:rPr>
                  <a:t>Руководитель </a:t>
                </a:r>
                <a:endParaRPr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182243" y="422252"/>
                <a:ext cx="1143037" cy="123435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  <a:alpha val="9000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spcFirstLastPara="0" vert="horz" wrap="square" lIns="78231" tIns="78231" rIns="78231" bIns="78231" numCol="1" spcCol="1269" anchor="t" anchorCtr="0">
                <a:noAutofit/>
              </a:bodyPr>
              <a:lstStyle/>
              <a:p>
                <a:pPr marL="0" marR="0" lvl="1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defRPr/>
                </a:pPr>
                <a:r>
                  <a:rPr lang="ru-RU" sz="1000" b="1"/>
                  <a:t>П</a:t>
                </a:r>
                <a:r>
                  <a:rPr lang="ru-RU" sz="1000" b="0"/>
                  <a:t>ланирование</a:t>
                </a:r>
                <a:endParaRPr sz="1000" b="0"/>
              </a:p>
              <a:p>
                <a:pPr marL="0" marR="0" lvl="1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defRPr/>
                </a:pPr>
                <a:r>
                  <a:rPr lang="ru-RU" sz="1000" b="0"/>
                  <a:t>Постановка</a:t>
                </a:r>
                <a:br>
                  <a:rPr lang="ru-RU" sz="1000" b="0"/>
                </a:br>
                <a:r>
                  <a:rPr lang="ru-RU" sz="1000" b="0"/>
                  <a:t>    задач</a:t>
                </a:r>
                <a:endParaRPr sz="1000" b="0"/>
              </a:p>
              <a:p>
                <a:pPr marL="0" marR="0" lvl="1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defRPr/>
                </a:pPr>
                <a:r>
                  <a:rPr lang="ru-RU" sz="1000" b="0"/>
                  <a:t>Контроль </a:t>
                </a:r>
                <a:endParaRPr sz="1000" b="0"/>
              </a:p>
            </p:txBody>
          </p:sp>
          <p:sp>
            <p:nvSpPr>
              <p:cNvPr id="25" name="Стрелка вправо 24"/>
              <p:cNvSpPr/>
              <p:nvPr/>
            </p:nvSpPr>
            <p:spPr bwMode="auto">
              <a:xfrm>
                <a:off x="1270080" y="132313"/>
                <a:ext cx="367353" cy="27190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0">
                <a:srgbClr val="000000"/>
              </a:lnRef>
              <a:fillRef idx="1">
                <a:srgbClr val="000000"/>
              </a:fillRef>
              <a:effectRef idx="1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69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1842851" y="44503"/>
                <a:ext cx="1143037" cy="36090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3">
                <a:srgbClr val="000000"/>
              </a:lnRef>
              <a:fillRef idx="1">
                <a:srgbClr val="000000"/>
              </a:fillRef>
              <a:effectRef idx="1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113791" tIns="113791" rIns="113791" bIns="60959" numCol="1" spcCol="1269" anchor="t" anchorCtr="0">
                <a:noAutofit/>
              </a:bodyPr>
              <a:lstStyle/>
              <a:p>
                <a:pPr lvl="0" algn="l" defTabSz="71119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>
                    <a:solidFill>
                      <a:schemeClr val="tx1"/>
                    </a:solidFill>
                  </a:rPr>
                  <a:t>Методист</a:t>
                </a:r>
                <a:r>
                  <a:rPr lang="ru-RU" sz="1000">
                    <a:solidFill>
                      <a:schemeClr val="tx1"/>
                    </a:solidFill>
                  </a:rPr>
                  <a:t> </a:t>
                </a:r>
                <a:endParaRPr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 bwMode="auto">
              <a:xfrm>
                <a:off x="1761706" y="388567"/>
                <a:ext cx="1507354" cy="123435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  <a:alpha val="9000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spcFirstLastPara="0" vert="horz" wrap="square" lIns="78231" tIns="78231" rIns="78231" bIns="78231" numCol="1" spcCol="1269" anchor="t" anchorCtr="0">
                <a:noAutofit/>
              </a:bodyPr>
              <a:lstStyle/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Информирование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Консультирование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Наставничество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Сопровождение КПК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Организация методических мероприятий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endParaRPr lang="ru-RU" sz="110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endParaRPr lang="ru-RU" sz="1100"/>
              </a:p>
            </p:txBody>
          </p:sp>
          <p:sp>
            <p:nvSpPr>
              <p:cNvPr id="28" name="Стрелка вправо 27"/>
              <p:cNvSpPr/>
              <p:nvPr/>
            </p:nvSpPr>
            <p:spPr bwMode="auto">
              <a:xfrm>
                <a:off x="3106239" y="132313"/>
                <a:ext cx="367353" cy="27190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0">
                <a:srgbClr val="000000"/>
              </a:lnRef>
              <a:fillRef idx="1">
                <a:srgbClr val="000000"/>
              </a:fillRef>
              <a:effectRef idx="1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69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0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3622799" y="54912"/>
                <a:ext cx="1143037" cy="36090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3">
                <a:srgbClr val="000000"/>
              </a:lnRef>
              <a:fillRef idx="1">
                <a:srgbClr val="000000"/>
              </a:fillRef>
              <a:effectRef idx="1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113791" tIns="113791" rIns="113791" bIns="60959" numCol="1" spcCol="1269" anchor="t" anchorCtr="0">
                <a:noAutofit/>
              </a:bodyPr>
              <a:lstStyle/>
              <a:p>
                <a:pPr lvl="0" algn="l" defTabSz="71119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>
                    <a:solidFill>
                      <a:schemeClr val="tx1"/>
                    </a:solidFill>
                  </a:rPr>
                  <a:t>Тренер</a:t>
                </a:r>
                <a:r>
                  <a:rPr lang="ru-RU" sz="1000">
                    <a:solidFill>
                      <a:schemeClr val="tx1"/>
                    </a:solidFill>
                  </a:rPr>
                  <a:t> </a:t>
                </a:r>
                <a:endParaRPr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 bwMode="auto">
              <a:xfrm>
                <a:off x="3805420" y="460187"/>
                <a:ext cx="1729296" cy="123435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  <a:alpha val="9000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  <p:txBody>
              <a:bodyPr spcFirstLastPara="0" vert="horz" wrap="square" lIns="78231" tIns="78231" rIns="78231" bIns="78231" numCol="1" spcCol="1269" anchor="t" anchorCtr="0">
                <a:noAutofit/>
              </a:bodyPr>
              <a:lstStyle/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Самообразование 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Участие в метод. мероприятиях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Применение на практике полученных знаний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r>
                  <a:rPr lang="ru-RU" sz="1000" b="0"/>
                  <a:t>Экспериментальная и исследовательская работа</a:t>
                </a:r>
                <a:endParaRPr sz="1000" b="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endParaRPr lang="ru-RU" sz="1100"/>
              </a:p>
              <a:p>
                <a:pPr marL="57150" lvl="1" indent="-57150" algn="l" defTabSz="488949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har char="••"/>
                  <a:defRPr/>
                </a:pPr>
                <a:endParaRPr lang="ru-RU" sz="1100"/>
              </a:p>
            </p:txBody>
          </p:sp>
        </p:grpSp>
        <p:sp>
          <p:nvSpPr>
            <p:cNvPr id="31" name="Скругленный прямоугольник 8"/>
            <p:cNvSpPr/>
            <p:nvPr/>
          </p:nvSpPr>
          <p:spPr bwMode="auto">
            <a:xfrm>
              <a:off x="3315923" y="1754625"/>
              <a:ext cx="1547433" cy="102629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 b="1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000" b="0">
                  <a:solidFill>
                    <a:schemeClr val="tx1"/>
                  </a:solidFill>
                </a:rPr>
                <a:t>Статистика результатов, затруднения, потребности в повышении квалификации</a:t>
              </a:r>
              <a:endParaRPr sz="1000" b="0"/>
            </a:p>
            <a:p>
              <a:pPr algn="ctr">
                <a:defRPr/>
              </a:pPr>
              <a:endParaRPr sz="1000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9"/>
            <p:cNvSpPr/>
            <p:nvPr/>
          </p:nvSpPr>
          <p:spPr bwMode="auto">
            <a:xfrm>
              <a:off x="768750" y="1720767"/>
              <a:ext cx="1613148" cy="1277904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00" b="0">
                  <a:solidFill>
                    <a:schemeClr val="tx1"/>
                  </a:solidFill>
                </a:rPr>
                <a:t>Аналитика статистики,</a:t>
              </a:r>
              <a:endParaRPr sz="1000" b="0"/>
            </a:p>
            <a:p>
              <a:pPr algn="ctr">
                <a:defRPr/>
              </a:pPr>
              <a:r>
                <a:rPr lang="ru-RU" sz="1000" b="0">
                  <a:solidFill>
                    <a:schemeClr val="tx1"/>
                  </a:solidFill>
                </a:rPr>
                <a:t>предложения по преодолению затруднений, проект планирования метод сопровождения повышения мастерства, квалификации тренера</a:t>
              </a:r>
              <a:endParaRPr sz="1000" b="0">
                <a:solidFill>
                  <a:schemeClr val="tx1"/>
                </a:solidFill>
              </a:endParaRPr>
            </a:p>
          </p:txBody>
        </p:sp>
        <p:cxnSp>
          <p:nvCxnSpPr>
            <p:cNvPr id="33" name="Прямая со стрелкой 2"/>
            <p:cNvCxnSpPr>
              <a:cxnSpLocks/>
            </p:cNvCxnSpPr>
            <p:nvPr/>
          </p:nvCxnSpPr>
          <p:spPr bwMode="auto">
            <a:xfrm flipH="1" flipV="1">
              <a:off x="3055614" y="1497328"/>
              <a:ext cx="402205" cy="22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16"/>
            <p:cNvCxnSpPr>
              <a:cxnSpLocks/>
            </p:cNvCxnSpPr>
            <p:nvPr/>
          </p:nvCxnSpPr>
          <p:spPr bwMode="auto">
            <a:xfrm flipH="1" flipV="1">
              <a:off x="1120725" y="1508495"/>
              <a:ext cx="402205" cy="22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Удалось усовершенствовать систему работы в СШ?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Google Shape;8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401" y="1916832"/>
            <a:ext cx="6481650" cy="3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280" y="2060848"/>
            <a:ext cx="2983875" cy="298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38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928149" y="485342"/>
            <a:ext cx="6995442" cy="82781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Нормативный правовой акт</a:t>
            </a:r>
          </a:p>
        </p:txBody>
      </p:sp>
      <p:sp>
        <p:nvSpPr>
          <p:cNvPr id="5" name=" 4"/>
          <p:cNvSpPr/>
          <p:nvPr/>
        </p:nvSpPr>
        <p:spPr bwMode="auto">
          <a:xfrm>
            <a:off x="7899137" y="3272621"/>
            <a:ext cx="121212" cy="25667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625" y="36990"/>
            <a:ext cx="2360917" cy="1735274"/>
          </a:xfrm>
          <a:prstGeom prst="rect">
            <a:avLst/>
          </a:prstGeom>
        </p:spPr>
      </p:pic>
      <p:sp>
        <p:nvSpPr>
          <p:cNvPr id="7" name=" 6"/>
          <p:cNvSpPr/>
          <p:nvPr/>
        </p:nvSpPr>
        <p:spPr bwMode="auto">
          <a:xfrm>
            <a:off x="2562523" y="1313155"/>
            <a:ext cx="9026178" cy="9709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Официальный документ, принятый (изданный) в определенной форме правотворческим органом в пределах его компетенции и направленный на установление, изменение и отмену правовых норм</a:t>
            </a:r>
          </a:p>
        </p:txBody>
      </p:sp>
      <p:sp>
        <p:nvSpPr>
          <p:cNvPr id="8" name=" 7"/>
          <p:cNvSpPr/>
          <p:nvPr/>
        </p:nvSpPr>
        <p:spPr bwMode="auto">
          <a:xfrm>
            <a:off x="712872" y="3617058"/>
            <a:ext cx="11032491" cy="12194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Термин «нормативный документ» является родовым, охватывающим такие понятия, как стандарты и иные нормативные документы по стандартизации - правила, рекомендации, регламенты, общероссийские классификаторы.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602038" y="750567"/>
            <a:ext cx="9312305" cy="118089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Закон 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 обладающий высшей юридической силой нормативный акт, принятый в особом порядке высшим представительным органом государственной власти или непосредственно народом и регулирующий наиболее важные общественные отношения</a:t>
            </a:r>
            <a:endParaRPr sz="18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 4"/>
          <p:cNvSpPr/>
          <p:nvPr/>
        </p:nvSpPr>
        <p:spPr bwMode="auto">
          <a:xfrm>
            <a:off x="650687" y="2183986"/>
            <a:ext cx="8801278" cy="20117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Нормати́вный правово́й акт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— официальный документ установленной формы, принятый в пределах компетенции уполномоченного государственного орган (должностного лица), иных социальных структур или путём референдума с соблюдением установленной законодательством процедуры, содержащий общеобязательные правила поведения, рассчитанные на неопределённый круг лиц и неоднократное применение</a:t>
            </a:r>
            <a:endParaRPr/>
          </a:p>
        </p:txBody>
      </p:sp>
      <p:sp>
        <p:nvSpPr>
          <p:cNvPr id="6" name=" 5"/>
          <p:cNvSpPr/>
          <p:nvPr/>
        </p:nvSpPr>
        <p:spPr bwMode="auto">
          <a:xfrm>
            <a:off x="650687" y="4292394"/>
            <a:ext cx="8446708" cy="18812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Локальные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нормативные акты –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это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внутренние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документы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организации, которые представляют собой свод правил и обязанностей внутри организации, при этом они не урегулированы трудовым законодательством. Нормативы данного </a:t>
            </a: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документа</a:t>
            </a: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не должны противоречить трудовому договору, Трудовому кодексу и другим законам Российской Федерации.</a:t>
            </a: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9198214" y="4836184"/>
            <a:ext cx="45720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37464" y="234240"/>
            <a:ext cx="2572533" cy="2296939"/>
          </a:xfrm>
          <a:prstGeom prst="rect">
            <a:avLst/>
          </a:prstGeom>
        </p:spPr>
      </p:pic>
      <p:sp>
        <p:nvSpPr>
          <p:cNvPr id="9" name=" 8"/>
          <p:cNvSpPr/>
          <p:nvPr/>
        </p:nvSpPr>
        <p:spPr bwMode="auto">
          <a:xfrm>
            <a:off x="-9551325" y="6481684"/>
            <a:ext cx="109070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98214" y="2987804"/>
            <a:ext cx="2950618" cy="260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545884" y="770432"/>
            <a:ext cx="11421148" cy="79942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Регла́мент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(от фр. règlement, regle — правило): Документ, который перечисляет и описывает по порядку этапы (шаги), которые должна предпринимать группа участников для выполнения процесса, как правило, с указанием требуемых сроков выполнения этапов (шагов). </a:t>
            </a:r>
            <a:endParaRPr/>
          </a:p>
        </p:txBody>
      </p:sp>
      <p:sp>
        <p:nvSpPr>
          <p:cNvPr id="5" name=" 4"/>
          <p:cNvSpPr/>
          <p:nvPr/>
        </p:nvSpPr>
        <p:spPr bwMode="auto">
          <a:xfrm>
            <a:off x="506295" y="1636958"/>
            <a:ext cx="11048079" cy="50295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Правило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- Закономерность, устойчивая систематическая взаимосвязь между явлениями, а также высказывание, описывающее эту закономерность.</a:t>
            </a:r>
            <a:endParaRPr/>
          </a:p>
        </p:txBody>
      </p:sp>
      <p:sp>
        <p:nvSpPr>
          <p:cNvPr id="6" name=" 5"/>
          <p:cNvSpPr/>
          <p:nvPr/>
        </p:nvSpPr>
        <p:spPr bwMode="auto">
          <a:xfrm>
            <a:off x="506295" y="2329777"/>
            <a:ext cx="11092176" cy="129501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— нормативно-правовой или локальный правовой акт, определяющий основные правила организации и деятельности государственных органов, систем однородных органов, структурных подразделений органа, а также учреждений, организаций и предприятий (филиалов), которые им подчиняются, временно создаваемых комиссий, групп, бюро и других, а также определяет их взаимоотношения с другими органами, организациями, учреждениями и гражданами.</a:t>
            </a: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545884" y="3895054"/>
            <a:ext cx="11198010" cy="122022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Порядок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– это документ, определяющий </a:t>
            </a: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последовательность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целенаправленных действий для решения определенной задачи. Однозначно описывает процедуру, может содержать сроки. </a:t>
            </a: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Порядок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может быть составной частью Регламента. </a:t>
            </a:r>
            <a:endParaRPr/>
          </a:p>
          <a:p>
            <a:pPr>
              <a:defRPr/>
            </a:pP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Например, «</a:t>
            </a: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Порядок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выдачи академических справок», «</a:t>
            </a: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Порядок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выпуска приказов», и т.п.</a:t>
            </a:r>
            <a:endParaRPr/>
          </a:p>
        </p:txBody>
      </p:sp>
      <p:sp>
        <p:nvSpPr>
          <p:cNvPr id="8" name=" 7"/>
          <p:cNvSpPr/>
          <p:nvPr/>
        </p:nvSpPr>
        <p:spPr bwMode="auto">
          <a:xfrm>
            <a:off x="545884" y="5219790"/>
            <a:ext cx="11008490" cy="57458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Инструкция</a:t>
            </a:r>
            <a:r>
              <a:rPr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— документ, содержащий правила, указания или руководства, устанавливающие порядок и способ выполнения или осуществления чего-либо.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349222" y="308679"/>
            <a:ext cx="5406319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Виды нормативных правовых документов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408571" y="1103965"/>
            <a:ext cx="6224553" cy="225624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Чаще всего в регламент входят следующие части:</a:t>
            </a:r>
            <a:endParaRPr/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-общие положения</a:t>
            </a:r>
            <a:endParaRPr/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-термины, определения, сокращения</a:t>
            </a:r>
            <a:endParaRPr/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-описание процедуры</a:t>
            </a:r>
            <a:endParaRPr/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-ответственность</a:t>
            </a:r>
            <a:endParaRPr/>
          </a:p>
          <a:p>
            <a:pPr>
              <a:defRPr/>
            </a:pPr>
            <a:r>
              <a:rPr sz="18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-контроль</a:t>
            </a:r>
            <a:endParaRPr/>
          </a:p>
        </p:txBody>
      </p:sp>
      <p:sp>
        <p:nvSpPr>
          <p:cNvPr id="5" name=" 4"/>
          <p:cNvSpPr/>
          <p:nvPr/>
        </p:nvSpPr>
        <p:spPr bwMode="auto">
          <a:xfrm>
            <a:off x="6430276" y="1049362"/>
            <a:ext cx="4815416" cy="443633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В Положение рекомендуется включать следующие разделы:</a:t>
            </a:r>
            <a:endParaRPr sz="1800" b="0" i="0" u="none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- Общие положения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Структура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Цель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Область деятельности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Права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Обязанности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Ответственность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Взаимодействие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Взаимодействие с другими подразделениями организации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-Взаимодействие с другими организациями </a:t>
            </a: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- Приложение: .....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122983" y="370415"/>
            <a:ext cx="6614583" cy="49388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Структура нормативных правовых документов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787846" y="5615674"/>
            <a:ext cx="7037916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Какой документ сложнее разработать и почему?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PT Sans"/>
        <a:ea typeface="Arial"/>
        <a:cs typeface="Arial"/>
      </a:majorFont>
      <a:minorFont>
        <a:latin typeface="PT Sans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983</Words>
  <Application>Microsoft Office PowerPoint</Application>
  <DocSecurity>0</DocSecurity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DejaVu Sans</vt:lpstr>
      <vt:lpstr>PT Sans</vt:lpstr>
      <vt:lpstr>Office Theme</vt:lpstr>
      <vt:lpstr>Интерактив «Методист»</vt:lpstr>
      <vt:lpstr>Программа работы кейса № 2</vt:lpstr>
      <vt:lpstr>Напомним! КЕЙС № 1 </vt:lpstr>
      <vt:lpstr>Выберите схему Системы методической работы в вашей организации</vt:lpstr>
      <vt:lpstr>Удалось усовершенствовать систему работы в СШ?</vt:lpstr>
      <vt:lpstr>Нормативный правовой акт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нормативных правовых документов в учреждении</vt:lpstr>
      <vt:lpstr>Какой документ может помочь методисту в организации непосредственного повышения профессионального мастерства тренера ?</vt:lpstr>
      <vt:lpstr>Методический совет - постоянно действующий коллегиальный орган, объединяющий наиболее квалифицированных педагогических работников образовательной организации в целях осуществления руководства методической (научно-методической) деятельностью.</vt:lpstr>
      <vt:lpstr>Форма проведения методического совета</vt:lpstr>
      <vt:lpstr>Домашнее задание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Елена Васильевна Плеханова</cp:lastModifiedBy>
  <cp:revision>13</cp:revision>
  <cp:lastPrinted>2022-09-14T03:53:59Z</cp:lastPrinted>
  <dcterms:created xsi:type="dcterms:W3CDTF">2012-12-03T06:56:55Z</dcterms:created>
  <dcterms:modified xsi:type="dcterms:W3CDTF">2022-09-14T03:55:30Z</dcterms:modified>
  <cp:category/>
  <dc:identifier/>
  <cp:contentStatus/>
  <dc:language/>
  <cp:version/>
</cp:coreProperties>
</file>