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s/slide8.xml" ContentType="application/vnd.openxmlformats-officedocument.presentationml.slide+xml"/>
  <Override PartName="/docProps/app.xml" ContentType="application/vnd.openxmlformats-officedocument.extended-properties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docProps/core.xml" ContentType="application/vnd.openxmlformats-package.core-properties+xml"/>
  <Override PartName="/ppt/viewProps.xml" ContentType="application/vnd.openxmlformats-officedocument.presentationml.viewProps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671E6759-9ED4-B8DE-D3A6-804C41381F69}">
  <a:tblStyle styleId="{671E6759-9ED4-B8DE-D3A6-804C41381F69}" styleName="Medium Style 2 - Accent 1">
    <a:wholeTbl>
      <a:tcTxStyle>
        <a:fontRef idx="minor"/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/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/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/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/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presProps" Target="presProps.xml" /><Relationship Id="rId15" Type="http://schemas.openxmlformats.org/officeDocument/2006/relationships/tableStyles" Target="tableStyles.xml" /><Relationship Id="rId16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itle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Shape 1058"/>
          <p:cNvSpPr>
            <a:spLocks noChangeArrowheads="1" noGrp="1"/>
          </p:cNvSpPr>
          <p:nvPr userDrawn="1"/>
        </p:nvSpPr>
        <p:spPr bwMode="auto">
          <a:xfrm>
            <a:off x="8220990" y="1"/>
            <a:ext cx="3971005" cy="6857460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3874" y="0"/>
                </a:moveTo>
                <a:lnTo>
                  <a:pt x="3874" y="19794"/>
                </a:lnTo>
                <a:lnTo>
                  <a:pt x="3874" y="19794"/>
                </a:lnTo>
                <a:cubicBezTo>
                  <a:pt x="3874" y="19794"/>
                  <a:pt x="3932" y="19794"/>
                  <a:pt x="3932" y="19794"/>
                </a:cubicBezTo>
                <a:lnTo>
                  <a:pt x="3932" y="19794"/>
                </a:lnTo>
                <a:cubicBezTo>
                  <a:pt x="1759" y="19794"/>
                  <a:pt x="0" y="20605"/>
                  <a:pt x="0" y="21600"/>
                </a:cubicBezTo>
                <a:lnTo>
                  <a:pt x="0" y="21600"/>
                </a:lnTo>
                <a:cubicBezTo>
                  <a:pt x="0" y="22594"/>
                  <a:pt x="1759" y="23405"/>
                  <a:pt x="3932" y="23405"/>
                </a:cubicBezTo>
                <a:lnTo>
                  <a:pt x="3932" y="23405"/>
                </a:lnTo>
                <a:cubicBezTo>
                  <a:pt x="3932" y="23405"/>
                  <a:pt x="3874" y="23405"/>
                  <a:pt x="3874" y="23405"/>
                </a:cubicBezTo>
                <a:lnTo>
                  <a:pt x="3874" y="43200"/>
                </a:lnTo>
                <a:lnTo>
                  <a:pt x="43200" y="43200"/>
                </a:lnTo>
                <a:lnTo>
                  <a:pt x="43200" y="0"/>
                </a:lnTo>
                <a:lnTo>
                  <a:pt x="3874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51" name="Shape 1102"/>
          <p:cNvSpPr>
            <a:spLocks noChangeArrowheads="1" noGrp="1"/>
          </p:cNvSpPr>
          <p:nvPr userDrawn="1"/>
        </p:nvSpPr>
        <p:spPr bwMode="auto">
          <a:xfrm>
            <a:off x="8400255" y="3356809"/>
            <a:ext cx="190499" cy="145245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43200" y="0"/>
                </a:moveTo>
                <a:lnTo>
                  <a:pt x="43200" y="43200"/>
                </a:lnTo>
                <a:lnTo>
                  <a:pt x="0" y="21623"/>
                </a:lnTo>
                <a:lnTo>
                  <a:pt x="43200" y="0"/>
                </a:lnTo>
              </a:path>
            </a:pathLst>
          </a:custGeom>
          <a:solidFill>
            <a:srgbClr val="FFFFFF"/>
          </a:solidFill>
          <a:ln w="9524" cap="rnd">
            <a:solidFill>
              <a:srgbClr val="000000"/>
            </a:solidFill>
            <a:bevel/>
            <a:headEnd/>
            <a:tailEnd/>
          </a:ln>
        </p:spPr>
      </p:sp>
      <p:sp>
        <p:nvSpPr>
          <p:cNvPr id="19" name="Text Placeholder 4"/>
          <p:cNvSpPr>
            <a:spLocks noGrp="1"/>
          </p:cNvSpPr>
          <p:nvPr>
            <p:ph type="subTitle" idx="1" hasCustomPrompt="1"/>
          </p:nvPr>
        </p:nvSpPr>
        <p:spPr bwMode="auto">
          <a:xfrm>
            <a:off x="8881393" y="2597939"/>
            <a:ext cx="2974883" cy="166158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171450" indent="-171450" algn="l">
              <a:buFont typeface="Arial"/>
              <a:buChar char="•"/>
              <a:defRPr sz="20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23395" y="2569090"/>
            <a:ext cx="7383251" cy="1654020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11" name="Дата 10"/>
          <p:cNvSpPr>
            <a:spLocks noGrp="1"/>
          </p:cNvSpPr>
          <p:nvPr>
            <p:ph type="dt" sz="half" idx="15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 lang="ru-RU"/>
              <a:t/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6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7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vertTx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vertTitleAndTx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839199" y="274642"/>
            <a:ext cx="2743200" cy="5835649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609599" y="274642"/>
            <a:ext cx="8026399" cy="5835649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obj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secHead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963083" y="4406904"/>
            <a:ext cx="10363199" cy="136207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963083" y="2906717"/>
            <a:ext cx="10363199" cy="150018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woObj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15413" y="1595438"/>
            <a:ext cx="5178986" cy="45148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97599" y="1595438"/>
            <a:ext cx="5178986" cy="45148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 lang="ru-RU"/>
              <a:t/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woTxTwoObj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15413" y="1535113"/>
            <a:ext cx="5181103" cy="63976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15413" y="2174874"/>
            <a:ext cx="518110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93377" y="1535113"/>
            <a:ext cx="5183210" cy="63976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93377" y="2174874"/>
            <a:ext cx="518321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 lang="ru-RU"/>
              <a:t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 lang="ru-RU"/>
              <a:t/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itleOnly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 lang="ru-RU"/>
              <a:t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blank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 lang="ru-RU"/>
              <a:t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objTx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10" y="273054"/>
            <a:ext cx="4011084" cy="1162049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4766732" y="273050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609610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picTx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15413" y="4800603"/>
            <a:ext cx="1056117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815413" y="612778"/>
            <a:ext cx="10561173" cy="41147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15413" y="5367337"/>
            <a:ext cx="1056117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Shape 1100"/>
          <p:cNvSpPr>
            <a:spLocks noChangeArrowheads="1" noGrp="1"/>
          </p:cNvSpPr>
          <p:nvPr userDrawn="1"/>
        </p:nvSpPr>
        <p:spPr bwMode="auto">
          <a:xfrm>
            <a:off x="3669" y="270"/>
            <a:ext cx="12184661" cy="6857460"/>
          </a:xfrm>
          <a:custGeom>
            <a:avLst/>
            <a:gdLst>
              <a:gd name="connsiteX0" fmla="*/ 43199 w 43199"/>
              <a:gd name="connsiteY0" fmla="*/ 23405 h 43200"/>
              <a:gd name="connsiteX1" fmla="*/ 43199 w 43199"/>
              <a:gd name="connsiteY1" fmla="*/ 23405 h 43200"/>
              <a:gd name="connsiteX2" fmla="*/ 41239 w 43199"/>
              <a:gd name="connsiteY2" fmla="*/ 21600 h 43200"/>
              <a:gd name="connsiteX3" fmla="*/ 43199 w 43199"/>
              <a:gd name="connsiteY3" fmla="*/ 19794 h 43200"/>
              <a:gd name="connsiteX4" fmla="*/ 43199 w 43199"/>
              <a:gd name="connsiteY4" fmla="*/ 19794 h 43200"/>
              <a:gd name="connsiteX5" fmla="*/ 43174 w 43199"/>
              <a:gd name="connsiteY5" fmla="*/ 19794 h 43200"/>
              <a:gd name="connsiteX6" fmla="*/ 43174 w 43199"/>
              <a:gd name="connsiteY6" fmla="*/ 0 h 43200"/>
              <a:gd name="connsiteX7" fmla="*/ 0 w 43199"/>
              <a:gd name="connsiteY7" fmla="*/ 0 h 43200"/>
              <a:gd name="connsiteX8" fmla="*/ 0 w 43199"/>
              <a:gd name="connsiteY8" fmla="*/ 43200 h 43200"/>
              <a:gd name="connsiteX9" fmla="*/ 43174 w 43199"/>
              <a:gd name="connsiteY9" fmla="*/ 43200 h 43200"/>
              <a:gd name="connsiteX10" fmla="*/ 43174 w 43199"/>
              <a:gd name="connsiteY10" fmla="*/ 23405 h 43200"/>
              <a:gd name="connsiteX11" fmla="*/ 43174 w 43199"/>
              <a:gd name="connsiteY11" fmla="*/ 23405 h 43200"/>
              <a:gd name="connsiteX12" fmla="*/ 43199 w 43199"/>
              <a:gd name="connsiteY12" fmla="*/ 23405 h 43200"/>
              <a:gd name="connsiteX0" fmla="*/ 43199 w 43199"/>
              <a:gd name="connsiteY0" fmla="*/ 23405 h 43200"/>
              <a:gd name="connsiteX1" fmla="*/ 43199 w 43199"/>
              <a:gd name="connsiteY1" fmla="*/ 23405 h 43200"/>
              <a:gd name="connsiteX2" fmla="*/ 43199 w 43199"/>
              <a:gd name="connsiteY2" fmla="*/ 19794 h 43200"/>
              <a:gd name="connsiteX3" fmla="*/ 43199 w 43199"/>
              <a:gd name="connsiteY3" fmla="*/ 19794 h 43200"/>
              <a:gd name="connsiteX4" fmla="*/ 43174 w 43199"/>
              <a:gd name="connsiteY4" fmla="*/ 19794 h 43200"/>
              <a:gd name="connsiteX5" fmla="*/ 43174 w 43199"/>
              <a:gd name="connsiteY5" fmla="*/ 0 h 43200"/>
              <a:gd name="connsiteX6" fmla="*/ 0 w 43199"/>
              <a:gd name="connsiteY6" fmla="*/ 0 h 43200"/>
              <a:gd name="connsiteX7" fmla="*/ 0 w 43199"/>
              <a:gd name="connsiteY7" fmla="*/ 43200 h 43200"/>
              <a:gd name="connsiteX8" fmla="*/ 43174 w 43199"/>
              <a:gd name="connsiteY8" fmla="*/ 43200 h 43200"/>
              <a:gd name="connsiteX9" fmla="*/ 43174 w 43199"/>
              <a:gd name="connsiteY9" fmla="*/ 23405 h 43200"/>
              <a:gd name="connsiteX10" fmla="*/ 43174 w 43199"/>
              <a:gd name="connsiteY10" fmla="*/ 23405 h 43200"/>
              <a:gd name="connsiteX11" fmla="*/ 43199 w 43199"/>
              <a:gd name="connsiteY11" fmla="*/ 23405 h 43200"/>
              <a:gd name="connsiteX0" fmla="*/ 43174 w 43199"/>
              <a:gd name="connsiteY0" fmla="*/ 23405 h 43200"/>
              <a:gd name="connsiteX1" fmla="*/ 43199 w 43199"/>
              <a:gd name="connsiteY1" fmla="*/ 23405 h 43200"/>
              <a:gd name="connsiteX2" fmla="*/ 43199 w 43199"/>
              <a:gd name="connsiteY2" fmla="*/ 19794 h 43200"/>
              <a:gd name="connsiteX3" fmla="*/ 43199 w 43199"/>
              <a:gd name="connsiteY3" fmla="*/ 19794 h 43200"/>
              <a:gd name="connsiteX4" fmla="*/ 43174 w 43199"/>
              <a:gd name="connsiteY4" fmla="*/ 19794 h 43200"/>
              <a:gd name="connsiteX5" fmla="*/ 43174 w 43199"/>
              <a:gd name="connsiteY5" fmla="*/ 0 h 43200"/>
              <a:gd name="connsiteX6" fmla="*/ 0 w 43199"/>
              <a:gd name="connsiteY6" fmla="*/ 0 h 43200"/>
              <a:gd name="connsiteX7" fmla="*/ 0 w 43199"/>
              <a:gd name="connsiteY7" fmla="*/ 43200 h 43200"/>
              <a:gd name="connsiteX8" fmla="*/ 43174 w 43199"/>
              <a:gd name="connsiteY8" fmla="*/ 43200 h 43200"/>
              <a:gd name="connsiteX9" fmla="*/ 43174 w 43199"/>
              <a:gd name="connsiteY9" fmla="*/ 23405 h 43200"/>
              <a:gd name="connsiteX10" fmla="*/ 43174 w 43199"/>
              <a:gd name="connsiteY10" fmla="*/ 23405 h 43200"/>
              <a:gd name="connsiteX0" fmla="*/ 43174 w 43199"/>
              <a:gd name="connsiteY0" fmla="*/ 23405 h 43200"/>
              <a:gd name="connsiteX1" fmla="*/ 43199 w 43199"/>
              <a:gd name="connsiteY1" fmla="*/ 23405 h 43200"/>
              <a:gd name="connsiteX2" fmla="*/ 43199 w 43199"/>
              <a:gd name="connsiteY2" fmla="*/ 19794 h 43200"/>
              <a:gd name="connsiteX3" fmla="*/ 43199 w 43199"/>
              <a:gd name="connsiteY3" fmla="*/ 19794 h 43200"/>
              <a:gd name="connsiteX4" fmla="*/ 43174 w 43199"/>
              <a:gd name="connsiteY4" fmla="*/ 0 h 43200"/>
              <a:gd name="connsiteX5" fmla="*/ 0 w 43199"/>
              <a:gd name="connsiteY5" fmla="*/ 0 h 43200"/>
              <a:gd name="connsiteX6" fmla="*/ 0 w 43199"/>
              <a:gd name="connsiteY6" fmla="*/ 43200 h 43200"/>
              <a:gd name="connsiteX7" fmla="*/ 43174 w 43199"/>
              <a:gd name="connsiteY7" fmla="*/ 43200 h 43200"/>
              <a:gd name="connsiteX8" fmla="*/ 43174 w 43199"/>
              <a:gd name="connsiteY8" fmla="*/ 23405 h 43200"/>
              <a:gd name="connsiteX9" fmla="*/ 43174 w 43199"/>
              <a:gd name="connsiteY9" fmla="*/ 23405 h 43200"/>
              <a:gd name="connsiteX0" fmla="*/ 43174 w 43199"/>
              <a:gd name="connsiteY0" fmla="*/ 23405 h 43200"/>
              <a:gd name="connsiteX1" fmla="*/ 43199 w 43199"/>
              <a:gd name="connsiteY1" fmla="*/ 23405 h 43200"/>
              <a:gd name="connsiteX2" fmla="*/ 43199 w 43199"/>
              <a:gd name="connsiteY2" fmla="*/ 19794 h 43200"/>
              <a:gd name="connsiteX3" fmla="*/ 43199 w 43199"/>
              <a:gd name="connsiteY3" fmla="*/ 19794 h 43200"/>
              <a:gd name="connsiteX4" fmla="*/ 43174 w 43199"/>
              <a:gd name="connsiteY4" fmla="*/ 0 h 43200"/>
              <a:gd name="connsiteX5" fmla="*/ 0 w 43199"/>
              <a:gd name="connsiteY5" fmla="*/ 0 h 43200"/>
              <a:gd name="connsiteX6" fmla="*/ 0 w 43199"/>
              <a:gd name="connsiteY6" fmla="*/ 43200 h 43200"/>
              <a:gd name="connsiteX7" fmla="*/ 43174 w 43199"/>
              <a:gd name="connsiteY7" fmla="*/ 43200 h 43200"/>
              <a:gd name="connsiteX8" fmla="*/ 43174 w 43199"/>
              <a:gd name="connsiteY8" fmla="*/ 23405 h 43200"/>
              <a:gd name="connsiteX0" fmla="*/ 43174 w 43199"/>
              <a:gd name="connsiteY0" fmla="*/ 43200 h 43200"/>
              <a:gd name="connsiteX1" fmla="*/ 43199 w 43199"/>
              <a:gd name="connsiteY1" fmla="*/ 23405 h 43200"/>
              <a:gd name="connsiteX2" fmla="*/ 43199 w 43199"/>
              <a:gd name="connsiteY2" fmla="*/ 19794 h 43200"/>
              <a:gd name="connsiteX3" fmla="*/ 43199 w 43199"/>
              <a:gd name="connsiteY3" fmla="*/ 19794 h 43200"/>
              <a:gd name="connsiteX4" fmla="*/ 43174 w 43199"/>
              <a:gd name="connsiteY4" fmla="*/ 0 h 43200"/>
              <a:gd name="connsiteX5" fmla="*/ 0 w 43199"/>
              <a:gd name="connsiteY5" fmla="*/ 0 h 43200"/>
              <a:gd name="connsiteX6" fmla="*/ 0 w 43199"/>
              <a:gd name="connsiteY6" fmla="*/ 43200 h 43200"/>
              <a:gd name="connsiteX7" fmla="*/ 43174 w 43199"/>
              <a:gd name="connsiteY7" fmla="*/ 43200 h 43200"/>
              <a:gd name="connsiteX0" fmla="*/ 43174 w 43199"/>
              <a:gd name="connsiteY0" fmla="*/ 43200 h 43200"/>
              <a:gd name="connsiteX1" fmla="*/ 43199 w 43199"/>
              <a:gd name="connsiteY1" fmla="*/ 23405 h 43200"/>
              <a:gd name="connsiteX2" fmla="*/ 43199 w 43199"/>
              <a:gd name="connsiteY2" fmla="*/ 19794 h 43200"/>
              <a:gd name="connsiteX3" fmla="*/ 43174 w 43199"/>
              <a:gd name="connsiteY3" fmla="*/ 0 h 43200"/>
              <a:gd name="connsiteX4" fmla="*/ 0 w 43199"/>
              <a:gd name="connsiteY4" fmla="*/ 0 h 43200"/>
              <a:gd name="connsiteX5" fmla="*/ 0 w 43199"/>
              <a:gd name="connsiteY5" fmla="*/ 43200 h 43200"/>
              <a:gd name="connsiteX6" fmla="*/ 43174 w 43199"/>
              <a:gd name="connsiteY6" fmla="*/ 43200 h 43200"/>
              <a:gd name="connsiteX0" fmla="*/ 43174 w 46380"/>
              <a:gd name="connsiteY0" fmla="*/ 43200 h 43200"/>
              <a:gd name="connsiteX1" fmla="*/ 43199 w 46380"/>
              <a:gd name="connsiteY1" fmla="*/ 19794 h 43200"/>
              <a:gd name="connsiteX2" fmla="*/ 43174 w 46380"/>
              <a:gd name="connsiteY2" fmla="*/ 0 h 43200"/>
              <a:gd name="connsiteX3" fmla="*/ 0 w 46380"/>
              <a:gd name="connsiteY3" fmla="*/ 0 h 43200"/>
              <a:gd name="connsiteX4" fmla="*/ 0 w 46380"/>
              <a:gd name="connsiteY4" fmla="*/ 43200 h 43200"/>
              <a:gd name="connsiteX5" fmla="*/ 43174 w 46380"/>
              <a:gd name="connsiteY5" fmla="*/ 43200 h 43200"/>
              <a:gd name="connsiteX0" fmla="*/ 43174 w 43199"/>
              <a:gd name="connsiteY0" fmla="*/ 43200 h 43200"/>
              <a:gd name="connsiteX1" fmla="*/ 43199 w 43199"/>
              <a:gd name="connsiteY1" fmla="*/ 19794 h 43200"/>
              <a:gd name="connsiteX2" fmla="*/ 43174 w 43199"/>
              <a:gd name="connsiteY2" fmla="*/ 0 h 43200"/>
              <a:gd name="connsiteX3" fmla="*/ 0 w 43199"/>
              <a:gd name="connsiteY3" fmla="*/ 0 h 43200"/>
              <a:gd name="connsiteX4" fmla="*/ 0 w 43199"/>
              <a:gd name="connsiteY4" fmla="*/ 43200 h 43200"/>
              <a:gd name="connsiteX5" fmla="*/ 43174 w 43199"/>
              <a:gd name="connsiteY5" fmla="*/ 43200 h 43200"/>
              <a:gd name="connsiteX0" fmla="*/ 43174 w 43174"/>
              <a:gd name="connsiteY0" fmla="*/ 43200 h 43200"/>
              <a:gd name="connsiteX1" fmla="*/ 43174 w 43174"/>
              <a:gd name="connsiteY1" fmla="*/ 0 h 43200"/>
              <a:gd name="connsiteX2" fmla="*/ 0 w 43174"/>
              <a:gd name="connsiteY2" fmla="*/ 0 h 43200"/>
              <a:gd name="connsiteX3" fmla="*/ 0 w 43174"/>
              <a:gd name="connsiteY3" fmla="*/ 43200 h 43200"/>
              <a:gd name="connsiteX4" fmla="*/ 43174 w 43174"/>
              <a:gd name="connsiteY4" fmla="*/ 43200 h 43200"/>
              <a:gd name="connsiteX0" fmla="*/ 43174 w 43174"/>
              <a:gd name="connsiteY0" fmla="*/ 43200 h 43200"/>
              <a:gd name="connsiteX1" fmla="*/ 43174 w 43174"/>
              <a:gd name="connsiteY1" fmla="*/ 0 h 43200"/>
              <a:gd name="connsiteX2" fmla="*/ 0 w 43174"/>
              <a:gd name="connsiteY2" fmla="*/ 0 h 43200"/>
              <a:gd name="connsiteX3" fmla="*/ 0 w 43174"/>
              <a:gd name="connsiteY3" fmla="*/ 43200 h 43200"/>
              <a:gd name="connsiteX4" fmla="*/ 43174 w 43174"/>
              <a:gd name="connsiteY4" fmla="*/ 43200 h 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174" h="43200" fill="norm" stroke="0" extrusionOk="0">
                <a:moveTo>
                  <a:pt x="43174" y="43200"/>
                </a:moveTo>
                <a:lnTo>
                  <a:pt x="43174" y="0"/>
                </a:lnTo>
                <a:lnTo>
                  <a:pt x="0" y="0"/>
                </a:lnTo>
                <a:lnTo>
                  <a:pt x="0" y="43200"/>
                </a:lnTo>
                <a:lnTo>
                  <a:pt x="43174" y="4320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8" name="Shape 1103"/>
          <p:cNvSpPr>
            <a:spLocks noChangeArrowheads="1" noGrp="1"/>
          </p:cNvSpPr>
          <p:nvPr userDrawn="1"/>
        </p:nvSpPr>
        <p:spPr bwMode="auto">
          <a:xfrm>
            <a:off x="183165" y="101751"/>
            <a:ext cx="7789614" cy="5857890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43199" y="21599"/>
                </a:moveTo>
                <a:lnTo>
                  <a:pt x="43199" y="21599"/>
                </a:lnTo>
                <a:lnTo>
                  <a:pt x="43199" y="21599"/>
                </a:lnTo>
                <a:cubicBezTo>
                  <a:pt x="43199" y="21599"/>
                  <a:pt x="43199" y="21599"/>
                  <a:pt x="43199" y="21599"/>
                </a:cubicBezTo>
                <a:lnTo>
                  <a:pt x="43199" y="21599"/>
                </a:lnTo>
                <a:lnTo>
                  <a:pt x="43199" y="21599"/>
                </a:lnTo>
                <a:cubicBezTo>
                  <a:pt x="43199" y="33449"/>
                  <a:pt x="33448" y="43199"/>
                  <a:pt x="21600" y="43199"/>
                </a:cubicBezTo>
                <a:lnTo>
                  <a:pt x="21600" y="43199"/>
                </a:lnTo>
                <a:cubicBezTo>
                  <a:pt x="9749" y="43199"/>
                  <a:pt x="0" y="33449"/>
                  <a:pt x="0" y="21599"/>
                </a:cubicBezTo>
                <a:lnTo>
                  <a:pt x="0" y="21599"/>
                </a:lnTo>
                <a:cubicBezTo>
                  <a:pt x="0" y="9750"/>
                  <a:pt x="9749" y="0"/>
                  <a:pt x="21600" y="0"/>
                </a:cubicBezTo>
                <a:lnTo>
                  <a:pt x="21600" y="0"/>
                </a:lnTo>
                <a:cubicBezTo>
                  <a:pt x="33448" y="0"/>
                  <a:pt x="43199" y="9750"/>
                  <a:pt x="43199" y="21599"/>
                </a:cubicBezTo>
              </a:path>
            </a:pathLst>
          </a:custGeom>
          <a:solidFill>
            <a:srgbClr val="FFFFFF">
              <a:alpha val="1568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9" name="Shape 1104"/>
          <p:cNvSpPr>
            <a:spLocks noChangeArrowheads="1" noGrp="1"/>
          </p:cNvSpPr>
          <p:nvPr userDrawn="1"/>
        </p:nvSpPr>
        <p:spPr bwMode="auto">
          <a:xfrm>
            <a:off x="244971" y="130323"/>
            <a:ext cx="7610403" cy="5723438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43200" y="21600"/>
                </a:moveTo>
                <a:lnTo>
                  <a:pt x="43200" y="21600"/>
                </a:lnTo>
                <a:lnTo>
                  <a:pt x="43200" y="21600"/>
                </a:lnTo>
                <a:cubicBezTo>
                  <a:pt x="43200" y="21600"/>
                  <a:pt x="43200" y="21600"/>
                  <a:pt x="43200" y="21600"/>
                </a:cubicBezTo>
                <a:lnTo>
                  <a:pt x="43200" y="21600"/>
                </a:lnTo>
                <a:lnTo>
                  <a:pt x="43200" y="21600"/>
                </a:lnTo>
                <a:cubicBezTo>
                  <a:pt x="43200" y="33449"/>
                  <a:pt x="33450" y="43200"/>
                  <a:pt x="21600" y="43200"/>
                </a:cubicBezTo>
                <a:lnTo>
                  <a:pt x="21600" y="43200"/>
                </a:lnTo>
                <a:cubicBezTo>
                  <a:pt x="9749" y="43200"/>
                  <a:pt x="0" y="33449"/>
                  <a:pt x="0" y="21600"/>
                </a:cubicBezTo>
                <a:lnTo>
                  <a:pt x="0" y="21600"/>
                </a:lnTo>
                <a:cubicBezTo>
                  <a:pt x="0" y="9751"/>
                  <a:pt x="9749" y="0"/>
                  <a:pt x="21600" y="0"/>
                </a:cubicBezTo>
                <a:lnTo>
                  <a:pt x="21600" y="0"/>
                </a:lnTo>
                <a:cubicBezTo>
                  <a:pt x="33450" y="0"/>
                  <a:pt x="43200" y="9750"/>
                  <a:pt x="43200" y="21600"/>
                </a:cubicBezTo>
              </a:path>
            </a:pathLst>
          </a:custGeom>
          <a:solidFill>
            <a:srgbClr val="FFFFFF">
              <a:alpha val="3137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0" name="Shape 1105"/>
          <p:cNvSpPr>
            <a:spLocks noChangeArrowheads="1" noGrp="1"/>
          </p:cNvSpPr>
          <p:nvPr userDrawn="1"/>
        </p:nvSpPr>
        <p:spPr bwMode="auto">
          <a:xfrm>
            <a:off x="306493" y="159054"/>
            <a:ext cx="7431757" cy="5588830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43200" y="21599"/>
                </a:moveTo>
                <a:lnTo>
                  <a:pt x="43200" y="21599"/>
                </a:lnTo>
                <a:lnTo>
                  <a:pt x="43200" y="21599"/>
                </a:lnTo>
                <a:cubicBezTo>
                  <a:pt x="43200" y="21599"/>
                  <a:pt x="43200" y="21599"/>
                  <a:pt x="43200" y="21599"/>
                </a:cubicBezTo>
                <a:lnTo>
                  <a:pt x="43200" y="21599"/>
                </a:lnTo>
                <a:lnTo>
                  <a:pt x="43200" y="21599"/>
                </a:lnTo>
                <a:cubicBezTo>
                  <a:pt x="43200" y="33450"/>
                  <a:pt x="33448" y="43200"/>
                  <a:pt x="21599" y="43200"/>
                </a:cubicBezTo>
                <a:lnTo>
                  <a:pt x="21599" y="43200"/>
                </a:lnTo>
                <a:cubicBezTo>
                  <a:pt x="9749" y="43200"/>
                  <a:pt x="0" y="33450"/>
                  <a:pt x="0" y="21599"/>
                </a:cubicBezTo>
                <a:lnTo>
                  <a:pt x="0" y="21599"/>
                </a:lnTo>
                <a:cubicBezTo>
                  <a:pt x="0" y="9750"/>
                  <a:pt x="9749" y="0"/>
                  <a:pt x="21599" y="0"/>
                </a:cubicBezTo>
                <a:lnTo>
                  <a:pt x="21599" y="0"/>
                </a:lnTo>
                <a:cubicBezTo>
                  <a:pt x="33448" y="0"/>
                  <a:pt x="43200" y="9750"/>
                  <a:pt x="43200" y="21599"/>
                </a:cubicBezTo>
              </a:path>
            </a:pathLst>
          </a:custGeom>
          <a:solidFill>
            <a:srgbClr val="FFFFFF">
              <a:alpha val="4705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1" name="Shape 1106"/>
          <p:cNvSpPr>
            <a:spLocks noChangeArrowheads="1" noGrp="1"/>
          </p:cNvSpPr>
          <p:nvPr userDrawn="1"/>
        </p:nvSpPr>
        <p:spPr bwMode="auto">
          <a:xfrm>
            <a:off x="368021" y="187787"/>
            <a:ext cx="7252827" cy="5454378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43200" y="21599"/>
                </a:moveTo>
                <a:lnTo>
                  <a:pt x="43200" y="21599"/>
                </a:lnTo>
                <a:lnTo>
                  <a:pt x="43200" y="21599"/>
                </a:lnTo>
                <a:cubicBezTo>
                  <a:pt x="43200" y="21599"/>
                  <a:pt x="43200" y="21599"/>
                  <a:pt x="43200" y="21599"/>
                </a:cubicBezTo>
                <a:lnTo>
                  <a:pt x="43200" y="21599"/>
                </a:lnTo>
                <a:lnTo>
                  <a:pt x="43200" y="21599"/>
                </a:lnTo>
                <a:cubicBezTo>
                  <a:pt x="43200" y="33447"/>
                  <a:pt x="33450" y="43200"/>
                  <a:pt x="21600" y="43200"/>
                </a:cubicBezTo>
                <a:lnTo>
                  <a:pt x="21600" y="43200"/>
                </a:lnTo>
                <a:cubicBezTo>
                  <a:pt x="9750" y="43200"/>
                  <a:pt x="0" y="33447"/>
                  <a:pt x="0" y="21599"/>
                </a:cubicBezTo>
                <a:lnTo>
                  <a:pt x="0" y="21599"/>
                </a:lnTo>
                <a:cubicBezTo>
                  <a:pt x="0" y="9749"/>
                  <a:pt x="9750" y="0"/>
                  <a:pt x="21600" y="0"/>
                </a:cubicBezTo>
                <a:lnTo>
                  <a:pt x="21600" y="0"/>
                </a:lnTo>
                <a:cubicBezTo>
                  <a:pt x="33450" y="0"/>
                  <a:pt x="43200" y="9749"/>
                  <a:pt x="43200" y="21599"/>
                </a:cubicBezTo>
              </a:path>
            </a:pathLst>
          </a:custGeom>
          <a:solidFill>
            <a:srgbClr val="FFFFFF">
              <a:alpha val="6274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2" name="Shape 1107"/>
          <p:cNvSpPr>
            <a:spLocks noChangeArrowheads="1" noGrp="1"/>
          </p:cNvSpPr>
          <p:nvPr userDrawn="1"/>
        </p:nvSpPr>
        <p:spPr bwMode="auto">
          <a:xfrm>
            <a:off x="429541" y="216360"/>
            <a:ext cx="7074181" cy="5319929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43200" y="21599"/>
                </a:moveTo>
                <a:lnTo>
                  <a:pt x="43200" y="21599"/>
                </a:lnTo>
                <a:lnTo>
                  <a:pt x="43200" y="21599"/>
                </a:lnTo>
                <a:cubicBezTo>
                  <a:pt x="43200" y="21599"/>
                  <a:pt x="43200" y="21599"/>
                  <a:pt x="43200" y="21599"/>
                </a:cubicBezTo>
                <a:lnTo>
                  <a:pt x="43200" y="21599"/>
                </a:lnTo>
                <a:lnTo>
                  <a:pt x="43200" y="21599"/>
                </a:lnTo>
                <a:cubicBezTo>
                  <a:pt x="43200" y="33448"/>
                  <a:pt x="33448" y="43200"/>
                  <a:pt x="21600" y="43200"/>
                </a:cubicBezTo>
                <a:lnTo>
                  <a:pt x="21600" y="43200"/>
                </a:lnTo>
                <a:cubicBezTo>
                  <a:pt x="9751" y="43200"/>
                  <a:pt x="0" y="33448"/>
                  <a:pt x="0" y="21599"/>
                </a:cubicBezTo>
                <a:lnTo>
                  <a:pt x="0" y="21599"/>
                </a:lnTo>
                <a:cubicBezTo>
                  <a:pt x="0" y="9751"/>
                  <a:pt x="9751" y="0"/>
                  <a:pt x="21600" y="0"/>
                </a:cubicBezTo>
                <a:lnTo>
                  <a:pt x="21600" y="0"/>
                </a:lnTo>
                <a:cubicBezTo>
                  <a:pt x="33448" y="0"/>
                  <a:pt x="43200" y="9751"/>
                  <a:pt x="43200" y="21599"/>
                </a:cubicBezTo>
              </a:path>
            </a:pathLst>
          </a:custGeom>
          <a:solidFill>
            <a:srgbClr val="FFFFFF">
              <a:alpha val="7843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3" name="Shape 1108"/>
          <p:cNvSpPr>
            <a:spLocks noChangeArrowheads="1" noGrp="1"/>
          </p:cNvSpPr>
          <p:nvPr userDrawn="1"/>
        </p:nvSpPr>
        <p:spPr bwMode="auto">
          <a:xfrm>
            <a:off x="491347" y="245090"/>
            <a:ext cx="6894970" cy="5185318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43200" y="21600"/>
                </a:moveTo>
                <a:lnTo>
                  <a:pt x="43200" y="21600"/>
                </a:lnTo>
                <a:lnTo>
                  <a:pt x="43200" y="21600"/>
                </a:lnTo>
                <a:cubicBezTo>
                  <a:pt x="43200" y="21600"/>
                  <a:pt x="43200" y="21600"/>
                  <a:pt x="43200" y="21600"/>
                </a:cubicBezTo>
                <a:lnTo>
                  <a:pt x="43200" y="21600"/>
                </a:lnTo>
                <a:lnTo>
                  <a:pt x="43200" y="21600"/>
                </a:lnTo>
                <a:cubicBezTo>
                  <a:pt x="43200" y="33449"/>
                  <a:pt x="33449" y="43200"/>
                  <a:pt x="21599" y="43200"/>
                </a:cubicBezTo>
                <a:lnTo>
                  <a:pt x="21599" y="43200"/>
                </a:lnTo>
                <a:cubicBezTo>
                  <a:pt x="9750" y="43200"/>
                  <a:pt x="0" y="33449"/>
                  <a:pt x="0" y="21600"/>
                </a:cubicBezTo>
                <a:lnTo>
                  <a:pt x="0" y="21600"/>
                </a:lnTo>
                <a:cubicBezTo>
                  <a:pt x="0" y="9750"/>
                  <a:pt x="9750" y="0"/>
                  <a:pt x="21599" y="0"/>
                </a:cubicBezTo>
                <a:lnTo>
                  <a:pt x="21599" y="0"/>
                </a:lnTo>
                <a:cubicBezTo>
                  <a:pt x="33449" y="0"/>
                  <a:pt x="43200" y="9750"/>
                  <a:pt x="43200" y="21600"/>
                </a:cubicBezTo>
              </a:path>
            </a:pathLst>
          </a:custGeom>
          <a:solidFill>
            <a:srgbClr val="FFFFFF">
              <a:alpha val="9411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4" name="Shape 1109"/>
          <p:cNvSpPr>
            <a:spLocks noChangeArrowheads="1" noGrp="1"/>
          </p:cNvSpPr>
          <p:nvPr userDrawn="1"/>
        </p:nvSpPr>
        <p:spPr bwMode="auto">
          <a:xfrm>
            <a:off x="552877" y="273821"/>
            <a:ext cx="6716041" cy="5050710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43200" y="21600"/>
                </a:moveTo>
                <a:lnTo>
                  <a:pt x="43200" y="21600"/>
                </a:lnTo>
                <a:lnTo>
                  <a:pt x="43200" y="21600"/>
                </a:lnTo>
                <a:cubicBezTo>
                  <a:pt x="43200" y="21600"/>
                  <a:pt x="43200" y="21600"/>
                  <a:pt x="43200" y="21600"/>
                </a:cubicBezTo>
                <a:lnTo>
                  <a:pt x="43200" y="21600"/>
                </a:lnTo>
                <a:lnTo>
                  <a:pt x="43200" y="21600"/>
                </a:lnTo>
                <a:cubicBezTo>
                  <a:pt x="43200" y="33448"/>
                  <a:pt x="33449" y="43199"/>
                  <a:pt x="21600" y="43199"/>
                </a:cubicBezTo>
                <a:lnTo>
                  <a:pt x="21600" y="43199"/>
                </a:lnTo>
                <a:cubicBezTo>
                  <a:pt x="9750" y="43199"/>
                  <a:pt x="0" y="33448"/>
                  <a:pt x="0" y="21600"/>
                </a:cubicBezTo>
                <a:lnTo>
                  <a:pt x="0" y="21600"/>
                </a:lnTo>
                <a:cubicBezTo>
                  <a:pt x="0" y="9748"/>
                  <a:pt x="9750" y="0"/>
                  <a:pt x="21600" y="0"/>
                </a:cubicBezTo>
                <a:lnTo>
                  <a:pt x="21600" y="0"/>
                </a:lnTo>
                <a:cubicBezTo>
                  <a:pt x="33449" y="0"/>
                  <a:pt x="43200" y="9748"/>
                  <a:pt x="43200" y="21600"/>
                </a:cubicBezTo>
              </a:path>
            </a:pathLst>
          </a:custGeom>
          <a:solidFill>
            <a:srgbClr val="FFFFFF">
              <a:alpha val="10980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5" name="Shape 1110"/>
          <p:cNvSpPr>
            <a:spLocks noChangeArrowheads="1" noGrp="1"/>
          </p:cNvSpPr>
          <p:nvPr userDrawn="1"/>
        </p:nvSpPr>
        <p:spPr bwMode="auto">
          <a:xfrm>
            <a:off x="614397" y="302395"/>
            <a:ext cx="6537394" cy="4916258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43199" y="21600"/>
                </a:moveTo>
                <a:lnTo>
                  <a:pt x="43199" y="21600"/>
                </a:lnTo>
                <a:lnTo>
                  <a:pt x="43199" y="21600"/>
                </a:lnTo>
                <a:cubicBezTo>
                  <a:pt x="43199" y="21600"/>
                  <a:pt x="43199" y="21600"/>
                  <a:pt x="43199" y="21600"/>
                </a:cubicBezTo>
                <a:lnTo>
                  <a:pt x="43199" y="21600"/>
                </a:lnTo>
                <a:lnTo>
                  <a:pt x="43199" y="21600"/>
                </a:lnTo>
                <a:cubicBezTo>
                  <a:pt x="43199" y="33449"/>
                  <a:pt x="33449" y="43200"/>
                  <a:pt x="21600" y="43200"/>
                </a:cubicBezTo>
                <a:lnTo>
                  <a:pt x="21600" y="43200"/>
                </a:lnTo>
                <a:cubicBezTo>
                  <a:pt x="9750" y="43200"/>
                  <a:pt x="0" y="33449"/>
                  <a:pt x="0" y="21600"/>
                </a:cubicBezTo>
                <a:lnTo>
                  <a:pt x="0" y="21600"/>
                </a:lnTo>
                <a:cubicBezTo>
                  <a:pt x="0" y="9751"/>
                  <a:pt x="9750" y="0"/>
                  <a:pt x="21600" y="0"/>
                </a:cubicBezTo>
                <a:lnTo>
                  <a:pt x="21600" y="0"/>
                </a:lnTo>
                <a:cubicBezTo>
                  <a:pt x="33449" y="0"/>
                  <a:pt x="43199" y="9751"/>
                  <a:pt x="43199" y="21600"/>
                </a:cubicBezTo>
              </a:path>
            </a:pathLst>
          </a:custGeom>
          <a:solidFill>
            <a:srgbClr val="FFFFFF">
              <a:alpha val="12549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6" name="Shape 1111"/>
          <p:cNvSpPr>
            <a:spLocks noChangeArrowheads="1" noGrp="1"/>
          </p:cNvSpPr>
          <p:nvPr userDrawn="1"/>
        </p:nvSpPr>
        <p:spPr bwMode="auto">
          <a:xfrm>
            <a:off x="676203" y="331128"/>
            <a:ext cx="6358183" cy="4781650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43199" y="21600"/>
                </a:moveTo>
                <a:lnTo>
                  <a:pt x="43199" y="21600"/>
                </a:lnTo>
                <a:lnTo>
                  <a:pt x="43199" y="21600"/>
                </a:lnTo>
                <a:cubicBezTo>
                  <a:pt x="43199" y="21600"/>
                  <a:pt x="43199" y="21600"/>
                  <a:pt x="43199" y="21600"/>
                </a:cubicBezTo>
                <a:lnTo>
                  <a:pt x="43199" y="21600"/>
                </a:lnTo>
                <a:lnTo>
                  <a:pt x="43199" y="21600"/>
                </a:lnTo>
                <a:cubicBezTo>
                  <a:pt x="43199" y="33449"/>
                  <a:pt x="33449" y="43199"/>
                  <a:pt x="21598" y="43199"/>
                </a:cubicBezTo>
                <a:lnTo>
                  <a:pt x="21598" y="43199"/>
                </a:lnTo>
                <a:cubicBezTo>
                  <a:pt x="9750" y="43199"/>
                  <a:pt x="0" y="33449"/>
                  <a:pt x="0" y="21600"/>
                </a:cubicBezTo>
                <a:lnTo>
                  <a:pt x="0" y="21600"/>
                </a:lnTo>
                <a:cubicBezTo>
                  <a:pt x="0" y="9750"/>
                  <a:pt x="9750" y="0"/>
                  <a:pt x="21598" y="0"/>
                </a:cubicBezTo>
                <a:lnTo>
                  <a:pt x="21598" y="0"/>
                </a:lnTo>
                <a:cubicBezTo>
                  <a:pt x="33449" y="0"/>
                  <a:pt x="43199" y="9750"/>
                  <a:pt x="43199" y="21600"/>
                </a:cubicBezTo>
              </a:path>
            </a:pathLst>
          </a:custGeom>
          <a:solidFill>
            <a:srgbClr val="FFFFFF">
              <a:alpha val="14117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7" name="Shape 1112"/>
          <p:cNvSpPr>
            <a:spLocks noChangeArrowheads="1" noGrp="1"/>
          </p:cNvSpPr>
          <p:nvPr userDrawn="1"/>
        </p:nvSpPr>
        <p:spPr bwMode="auto">
          <a:xfrm>
            <a:off x="737731" y="359857"/>
            <a:ext cx="6179254" cy="4647039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43200" y="21600"/>
                </a:moveTo>
                <a:lnTo>
                  <a:pt x="43200" y="21600"/>
                </a:lnTo>
                <a:lnTo>
                  <a:pt x="43200" y="21600"/>
                </a:lnTo>
                <a:cubicBezTo>
                  <a:pt x="43200" y="21600"/>
                  <a:pt x="43200" y="21600"/>
                  <a:pt x="43200" y="21600"/>
                </a:cubicBezTo>
                <a:lnTo>
                  <a:pt x="43200" y="21600"/>
                </a:lnTo>
                <a:lnTo>
                  <a:pt x="43200" y="21600"/>
                </a:lnTo>
                <a:cubicBezTo>
                  <a:pt x="43200" y="33449"/>
                  <a:pt x="33448" y="43199"/>
                  <a:pt x="21599" y="43199"/>
                </a:cubicBezTo>
                <a:lnTo>
                  <a:pt x="21599" y="43199"/>
                </a:lnTo>
                <a:cubicBezTo>
                  <a:pt x="9750" y="43199"/>
                  <a:pt x="0" y="33449"/>
                  <a:pt x="0" y="21600"/>
                </a:cubicBezTo>
                <a:lnTo>
                  <a:pt x="0" y="21600"/>
                </a:lnTo>
                <a:cubicBezTo>
                  <a:pt x="0" y="9751"/>
                  <a:pt x="9750" y="0"/>
                  <a:pt x="21599" y="0"/>
                </a:cubicBezTo>
                <a:lnTo>
                  <a:pt x="21599" y="0"/>
                </a:lnTo>
                <a:cubicBezTo>
                  <a:pt x="33448" y="0"/>
                  <a:pt x="43200" y="9751"/>
                  <a:pt x="43200" y="21599"/>
                </a:cubicBezTo>
              </a:path>
            </a:pathLst>
          </a:custGeom>
          <a:solidFill>
            <a:srgbClr val="FFFFFF">
              <a:alpha val="15686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8" name="Shape 1113"/>
          <p:cNvSpPr>
            <a:spLocks noChangeArrowheads="1" noGrp="1"/>
          </p:cNvSpPr>
          <p:nvPr userDrawn="1"/>
        </p:nvSpPr>
        <p:spPr bwMode="auto">
          <a:xfrm>
            <a:off x="799253" y="388590"/>
            <a:ext cx="6000607" cy="4512430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43200" y="21599"/>
                </a:moveTo>
                <a:lnTo>
                  <a:pt x="43200" y="21599"/>
                </a:lnTo>
                <a:lnTo>
                  <a:pt x="43200" y="21599"/>
                </a:lnTo>
                <a:cubicBezTo>
                  <a:pt x="43200" y="21599"/>
                  <a:pt x="43200" y="21599"/>
                  <a:pt x="43200" y="21599"/>
                </a:cubicBezTo>
                <a:lnTo>
                  <a:pt x="43200" y="21599"/>
                </a:lnTo>
                <a:lnTo>
                  <a:pt x="43200" y="21599"/>
                </a:lnTo>
                <a:cubicBezTo>
                  <a:pt x="43200" y="33449"/>
                  <a:pt x="33449" y="43200"/>
                  <a:pt x="21600" y="43200"/>
                </a:cubicBezTo>
                <a:lnTo>
                  <a:pt x="21600" y="43200"/>
                </a:lnTo>
                <a:cubicBezTo>
                  <a:pt x="9750" y="43200"/>
                  <a:pt x="0" y="33449"/>
                  <a:pt x="0" y="21599"/>
                </a:cubicBezTo>
                <a:lnTo>
                  <a:pt x="0" y="21599"/>
                </a:lnTo>
                <a:cubicBezTo>
                  <a:pt x="0" y="9749"/>
                  <a:pt x="9750" y="0"/>
                  <a:pt x="21600" y="0"/>
                </a:cubicBezTo>
                <a:lnTo>
                  <a:pt x="21600" y="0"/>
                </a:lnTo>
                <a:cubicBezTo>
                  <a:pt x="33449" y="0"/>
                  <a:pt x="43200" y="9749"/>
                  <a:pt x="43200" y="21599"/>
                </a:cubicBezTo>
              </a:path>
            </a:pathLst>
          </a:custGeom>
          <a:solidFill>
            <a:srgbClr val="FFFFFF">
              <a:alpha val="17647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9" name="Shape 1114"/>
          <p:cNvSpPr>
            <a:spLocks noChangeArrowheads="1" noGrp="1"/>
          </p:cNvSpPr>
          <p:nvPr userDrawn="1"/>
        </p:nvSpPr>
        <p:spPr bwMode="auto">
          <a:xfrm>
            <a:off x="860777" y="417163"/>
            <a:ext cx="5821679" cy="4377979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43200" y="21600"/>
                </a:moveTo>
                <a:lnTo>
                  <a:pt x="43200" y="21600"/>
                </a:lnTo>
                <a:lnTo>
                  <a:pt x="43200" y="21600"/>
                </a:lnTo>
                <a:cubicBezTo>
                  <a:pt x="43200" y="21600"/>
                  <a:pt x="43200" y="21600"/>
                  <a:pt x="43200" y="21600"/>
                </a:cubicBezTo>
                <a:lnTo>
                  <a:pt x="43200" y="21600"/>
                </a:lnTo>
                <a:lnTo>
                  <a:pt x="43200" y="21600"/>
                </a:lnTo>
                <a:cubicBezTo>
                  <a:pt x="43200" y="33449"/>
                  <a:pt x="33449" y="43200"/>
                  <a:pt x="21599" y="43200"/>
                </a:cubicBezTo>
                <a:lnTo>
                  <a:pt x="21599" y="43200"/>
                </a:lnTo>
                <a:cubicBezTo>
                  <a:pt x="9750" y="43200"/>
                  <a:pt x="0" y="33449"/>
                  <a:pt x="0" y="21600"/>
                </a:cubicBezTo>
                <a:lnTo>
                  <a:pt x="0" y="21600"/>
                </a:lnTo>
                <a:cubicBezTo>
                  <a:pt x="0" y="9750"/>
                  <a:pt x="9750" y="0"/>
                  <a:pt x="21599" y="0"/>
                </a:cubicBezTo>
                <a:lnTo>
                  <a:pt x="21599" y="0"/>
                </a:lnTo>
                <a:cubicBezTo>
                  <a:pt x="33449" y="0"/>
                  <a:pt x="43200" y="9750"/>
                  <a:pt x="43200" y="21600"/>
                </a:cubicBezTo>
              </a:path>
            </a:pathLst>
          </a:custGeom>
          <a:solidFill>
            <a:srgbClr val="FFFFFF">
              <a:alpha val="19215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20" name="Shape 1115"/>
          <p:cNvSpPr>
            <a:spLocks noChangeArrowheads="1" noGrp="1"/>
          </p:cNvSpPr>
          <p:nvPr userDrawn="1"/>
        </p:nvSpPr>
        <p:spPr bwMode="auto">
          <a:xfrm>
            <a:off x="922587" y="445894"/>
            <a:ext cx="5642750" cy="4243529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43200" y="21599"/>
                </a:moveTo>
                <a:lnTo>
                  <a:pt x="43200" y="21599"/>
                </a:lnTo>
                <a:lnTo>
                  <a:pt x="43200" y="21599"/>
                </a:lnTo>
                <a:cubicBezTo>
                  <a:pt x="43200" y="21599"/>
                  <a:pt x="43200" y="21599"/>
                  <a:pt x="43200" y="21599"/>
                </a:cubicBezTo>
                <a:lnTo>
                  <a:pt x="43200" y="21599"/>
                </a:lnTo>
                <a:lnTo>
                  <a:pt x="43200" y="21599"/>
                </a:lnTo>
                <a:cubicBezTo>
                  <a:pt x="43200" y="33449"/>
                  <a:pt x="33448" y="43200"/>
                  <a:pt x="21600" y="43200"/>
                </a:cubicBezTo>
                <a:lnTo>
                  <a:pt x="21600" y="43200"/>
                </a:lnTo>
                <a:cubicBezTo>
                  <a:pt x="9748" y="43200"/>
                  <a:pt x="0" y="33449"/>
                  <a:pt x="0" y="21599"/>
                </a:cubicBezTo>
                <a:lnTo>
                  <a:pt x="0" y="21599"/>
                </a:lnTo>
                <a:cubicBezTo>
                  <a:pt x="0" y="9750"/>
                  <a:pt x="9748" y="0"/>
                  <a:pt x="21600" y="0"/>
                </a:cubicBezTo>
                <a:lnTo>
                  <a:pt x="21600" y="0"/>
                </a:lnTo>
                <a:cubicBezTo>
                  <a:pt x="33448" y="0"/>
                  <a:pt x="43200" y="9750"/>
                  <a:pt x="43200" y="21599"/>
                </a:cubicBezTo>
              </a:path>
            </a:pathLst>
          </a:custGeom>
          <a:solidFill>
            <a:srgbClr val="FFFFFF">
              <a:alpha val="20784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21" name="Shape 1116"/>
          <p:cNvSpPr>
            <a:spLocks noChangeArrowheads="1" noGrp="1"/>
          </p:cNvSpPr>
          <p:nvPr userDrawn="1"/>
        </p:nvSpPr>
        <p:spPr bwMode="auto">
          <a:xfrm>
            <a:off x="984107" y="474624"/>
            <a:ext cx="5463821" cy="4108918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43199" y="21599"/>
                </a:moveTo>
                <a:lnTo>
                  <a:pt x="43199" y="21599"/>
                </a:lnTo>
                <a:lnTo>
                  <a:pt x="43199" y="21599"/>
                </a:lnTo>
                <a:cubicBezTo>
                  <a:pt x="43199" y="21599"/>
                  <a:pt x="43199" y="21599"/>
                  <a:pt x="43199" y="21599"/>
                </a:cubicBezTo>
                <a:lnTo>
                  <a:pt x="43199" y="21599"/>
                </a:lnTo>
                <a:lnTo>
                  <a:pt x="43199" y="21599"/>
                </a:lnTo>
                <a:cubicBezTo>
                  <a:pt x="43199" y="33448"/>
                  <a:pt x="33448" y="43200"/>
                  <a:pt x="21599" y="43200"/>
                </a:cubicBezTo>
                <a:lnTo>
                  <a:pt x="21599" y="43200"/>
                </a:lnTo>
                <a:cubicBezTo>
                  <a:pt x="9750" y="43200"/>
                  <a:pt x="0" y="33448"/>
                  <a:pt x="0" y="21599"/>
                </a:cubicBezTo>
                <a:lnTo>
                  <a:pt x="0" y="21599"/>
                </a:lnTo>
                <a:cubicBezTo>
                  <a:pt x="0" y="9749"/>
                  <a:pt x="9750" y="0"/>
                  <a:pt x="21599" y="0"/>
                </a:cubicBezTo>
                <a:lnTo>
                  <a:pt x="21599" y="0"/>
                </a:lnTo>
                <a:cubicBezTo>
                  <a:pt x="33448" y="0"/>
                  <a:pt x="43199" y="9749"/>
                  <a:pt x="43199" y="21599"/>
                </a:cubicBezTo>
              </a:path>
            </a:pathLst>
          </a:custGeom>
          <a:solidFill>
            <a:srgbClr val="FFFFFF">
              <a:alpha val="22352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22" name="Shape 1117"/>
          <p:cNvSpPr>
            <a:spLocks noChangeArrowheads="1" noGrp="1"/>
          </p:cNvSpPr>
          <p:nvPr userDrawn="1"/>
        </p:nvSpPr>
        <p:spPr bwMode="auto">
          <a:xfrm>
            <a:off x="1045632" y="503197"/>
            <a:ext cx="5284893" cy="3974469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43200" y="21599"/>
                </a:moveTo>
                <a:lnTo>
                  <a:pt x="43200" y="21599"/>
                </a:lnTo>
                <a:lnTo>
                  <a:pt x="43200" y="21599"/>
                </a:lnTo>
                <a:cubicBezTo>
                  <a:pt x="43200" y="21599"/>
                  <a:pt x="43200" y="21599"/>
                  <a:pt x="43200" y="21599"/>
                </a:cubicBezTo>
                <a:lnTo>
                  <a:pt x="43200" y="21599"/>
                </a:lnTo>
                <a:lnTo>
                  <a:pt x="43200" y="21599"/>
                </a:lnTo>
                <a:cubicBezTo>
                  <a:pt x="43200" y="33449"/>
                  <a:pt x="33450" y="43200"/>
                  <a:pt x="21599" y="43200"/>
                </a:cubicBezTo>
                <a:lnTo>
                  <a:pt x="21599" y="43200"/>
                </a:lnTo>
                <a:cubicBezTo>
                  <a:pt x="9751" y="43200"/>
                  <a:pt x="0" y="33449"/>
                  <a:pt x="0" y="21599"/>
                </a:cubicBezTo>
                <a:lnTo>
                  <a:pt x="0" y="21599"/>
                </a:lnTo>
                <a:cubicBezTo>
                  <a:pt x="0" y="9750"/>
                  <a:pt x="9751" y="0"/>
                  <a:pt x="21599" y="0"/>
                </a:cubicBezTo>
                <a:lnTo>
                  <a:pt x="21599" y="0"/>
                </a:lnTo>
                <a:cubicBezTo>
                  <a:pt x="33450" y="0"/>
                  <a:pt x="43200" y="9750"/>
                  <a:pt x="43200" y="21599"/>
                </a:cubicBezTo>
              </a:path>
            </a:pathLst>
          </a:custGeom>
          <a:solidFill>
            <a:srgbClr val="FFFFFF">
              <a:alpha val="23921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23" name="Shape 1118"/>
          <p:cNvSpPr>
            <a:spLocks noChangeArrowheads="1" noGrp="1"/>
          </p:cNvSpPr>
          <p:nvPr userDrawn="1"/>
        </p:nvSpPr>
        <p:spPr bwMode="auto">
          <a:xfrm>
            <a:off x="1107443" y="531930"/>
            <a:ext cx="5105963" cy="3839859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43200" y="21600"/>
                </a:moveTo>
                <a:lnTo>
                  <a:pt x="43200" y="21600"/>
                </a:lnTo>
                <a:lnTo>
                  <a:pt x="43200" y="21600"/>
                </a:lnTo>
                <a:cubicBezTo>
                  <a:pt x="43200" y="21600"/>
                  <a:pt x="43200" y="21600"/>
                  <a:pt x="43200" y="21600"/>
                </a:cubicBezTo>
                <a:lnTo>
                  <a:pt x="43200" y="21600"/>
                </a:lnTo>
                <a:lnTo>
                  <a:pt x="43200" y="21600"/>
                </a:lnTo>
                <a:cubicBezTo>
                  <a:pt x="43200" y="33449"/>
                  <a:pt x="33448" y="43200"/>
                  <a:pt x="21599" y="43200"/>
                </a:cubicBezTo>
                <a:lnTo>
                  <a:pt x="21599" y="43200"/>
                </a:lnTo>
                <a:cubicBezTo>
                  <a:pt x="9749" y="43200"/>
                  <a:pt x="0" y="33449"/>
                  <a:pt x="0" y="21600"/>
                </a:cubicBezTo>
                <a:lnTo>
                  <a:pt x="0" y="21600"/>
                </a:lnTo>
                <a:cubicBezTo>
                  <a:pt x="0" y="9750"/>
                  <a:pt x="9749" y="0"/>
                  <a:pt x="21599" y="0"/>
                </a:cubicBezTo>
                <a:lnTo>
                  <a:pt x="21599" y="0"/>
                </a:lnTo>
                <a:cubicBezTo>
                  <a:pt x="33448" y="0"/>
                  <a:pt x="43200" y="9750"/>
                  <a:pt x="43200" y="21600"/>
                </a:cubicBezTo>
              </a:path>
            </a:pathLst>
          </a:custGeom>
          <a:solidFill>
            <a:srgbClr val="FFFFFF">
              <a:alpha val="25490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24" name="Shape 1119"/>
          <p:cNvSpPr>
            <a:spLocks noChangeArrowheads="1" noGrp="1"/>
          </p:cNvSpPr>
          <p:nvPr userDrawn="1"/>
        </p:nvSpPr>
        <p:spPr bwMode="auto">
          <a:xfrm>
            <a:off x="1168963" y="560659"/>
            <a:ext cx="4927034" cy="3705250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43200" y="21600"/>
                </a:moveTo>
                <a:lnTo>
                  <a:pt x="43200" y="21600"/>
                </a:lnTo>
                <a:lnTo>
                  <a:pt x="43200" y="21600"/>
                </a:lnTo>
                <a:cubicBezTo>
                  <a:pt x="43200" y="21600"/>
                  <a:pt x="43200" y="21600"/>
                  <a:pt x="43200" y="21600"/>
                </a:cubicBezTo>
                <a:lnTo>
                  <a:pt x="43200" y="21600"/>
                </a:lnTo>
                <a:lnTo>
                  <a:pt x="43200" y="21600"/>
                </a:lnTo>
                <a:cubicBezTo>
                  <a:pt x="43200" y="33448"/>
                  <a:pt x="33450" y="43200"/>
                  <a:pt x="21600" y="43200"/>
                </a:cubicBezTo>
                <a:lnTo>
                  <a:pt x="21600" y="43200"/>
                </a:lnTo>
                <a:cubicBezTo>
                  <a:pt x="9749" y="43200"/>
                  <a:pt x="0" y="33448"/>
                  <a:pt x="0" y="21600"/>
                </a:cubicBezTo>
                <a:lnTo>
                  <a:pt x="0" y="21600"/>
                </a:lnTo>
                <a:cubicBezTo>
                  <a:pt x="0" y="9749"/>
                  <a:pt x="9749" y="0"/>
                  <a:pt x="21600" y="0"/>
                </a:cubicBezTo>
                <a:lnTo>
                  <a:pt x="21600" y="0"/>
                </a:lnTo>
                <a:cubicBezTo>
                  <a:pt x="33450" y="0"/>
                  <a:pt x="43200" y="9749"/>
                  <a:pt x="43200" y="21600"/>
                </a:cubicBezTo>
              </a:path>
            </a:pathLst>
          </a:custGeom>
          <a:solidFill>
            <a:srgbClr val="FFFFFF">
              <a:alpha val="27058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25" name="Shape 1120"/>
          <p:cNvSpPr>
            <a:spLocks noChangeArrowheads="1" noGrp="1"/>
          </p:cNvSpPr>
          <p:nvPr userDrawn="1"/>
        </p:nvSpPr>
        <p:spPr bwMode="auto">
          <a:xfrm>
            <a:off x="2023254" y="5083093"/>
            <a:ext cx="1181945" cy="888929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21600" y="0"/>
                </a:moveTo>
                <a:lnTo>
                  <a:pt x="21600" y="0"/>
                </a:lnTo>
                <a:cubicBezTo>
                  <a:pt x="33534" y="0"/>
                  <a:pt x="43200" y="9673"/>
                  <a:pt x="43200" y="21599"/>
                </a:cubicBezTo>
                <a:lnTo>
                  <a:pt x="43200" y="21599"/>
                </a:lnTo>
                <a:cubicBezTo>
                  <a:pt x="43200" y="33533"/>
                  <a:pt x="33534" y="43200"/>
                  <a:pt x="21600" y="43200"/>
                </a:cubicBezTo>
                <a:lnTo>
                  <a:pt x="21600" y="43200"/>
                </a:lnTo>
                <a:cubicBezTo>
                  <a:pt x="9665" y="43200"/>
                  <a:pt x="0" y="33533"/>
                  <a:pt x="0" y="21599"/>
                </a:cubicBezTo>
                <a:lnTo>
                  <a:pt x="0" y="21599"/>
                </a:lnTo>
                <a:cubicBezTo>
                  <a:pt x="0" y="9673"/>
                  <a:pt x="9665" y="0"/>
                  <a:pt x="21600" y="0"/>
                </a:cubicBezTo>
                <a:close/>
              </a:path>
            </a:pathLst>
          </a:custGeom>
          <a:solidFill>
            <a:srgbClr val="FFFFFF">
              <a:alpha val="11764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26" name="Shape 1121"/>
          <p:cNvSpPr>
            <a:spLocks noChangeArrowheads="1" noGrp="1"/>
          </p:cNvSpPr>
          <p:nvPr userDrawn="1"/>
        </p:nvSpPr>
        <p:spPr bwMode="auto">
          <a:xfrm>
            <a:off x="2851007" y="4515765"/>
            <a:ext cx="1869157" cy="1405620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21596" y="0"/>
                </a:moveTo>
                <a:lnTo>
                  <a:pt x="21596" y="0"/>
                </a:lnTo>
                <a:cubicBezTo>
                  <a:pt x="33526" y="0"/>
                  <a:pt x="43200" y="9669"/>
                  <a:pt x="43200" y="21601"/>
                </a:cubicBezTo>
                <a:lnTo>
                  <a:pt x="43200" y="21601"/>
                </a:lnTo>
                <a:cubicBezTo>
                  <a:pt x="43200" y="33530"/>
                  <a:pt x="33526" y="43200"/>
                  <a:pt x="21596" y="43200"/>
                </a:cubicBezTo>
                <a:lnTo>
                  <a:pt x="21596" y="43200"/>
                </a:lnTo>
                <a:cubicBezTo>
                  <a:pt x="9673" y="43200"/>
                  <a:pt x="0" y="33530"/>
                  <a:pt x="0" y="21601"/>
                </a:cubicBezTo>
                <a:lnTo>
                  <a:pt x="0" y="21601"/>
                </a:lnTo>
                <a:cubicBezTo>
                  <a:pt x="0" y="9669"/>
                  <a:pt x="9673" y="0"/>
                  <a:pt x="21596" y="0"/>
                </a:cubicBezTo>
                <a:close/>
              </a:path>
            </a:pathLst>
          </a:custGeom>
          <a:solidFill>
            <a:srgbClr val="FFFFFF">
              <a:alpha val="14509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29" name="Shape 1124"/>
          <p:cNvSpPr>
            <a:spLocks noChangeArrowheads="1" noGrp="1"/>
          </p:cNvSpPr>
          <p:nvPr userDrawn="1"/>
        </p:nvSpPr>
        <p:spPr bwMode="auto">
          <a:xfrm>
            <a:off x="3037839" y="4457826"/>
            <a:ext cx="835941" cy="628758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21600" y="0"/>
                </a:moveTo>
                <a:lnTo>
                  <a:pt x="21600" y="0"/>
                </a:lnTo>
                <a:cubicBezTo>
                  <a:pt x="33530" y="0"/>
                  <a:pt x="43200" y="9672"/>
                  <a:pt x="43200" y="21604"/>
                </a:cubicBezTo>
                <a:lnTo>
                  <a:pt x="43200" y="21604"/>
                </a:lnTo>
                <a:cubicBezTo>
                  <a:pt x="43200" y="33525"/>
                  <a:pt x="33530" y="43200"/>
                  <a:pt x="21600" y="43200"/>
                </a:cubicBezTo>
                <a:lnTo>
                  <a:pt x="21600" y="43200"/>
                </a:lnTo>
                <a:cubicBezTo>
                  <a:pt x="9669" y="43200"/>
                  <a:pt x="0" y="33525"/>
                  <a:pt x="0" y="21604"/>
                </a:cubicBezTo>
                <a:lnTo>
                  <a:pt x="0" y="21604"/>
                </a:lnTo>
                <a:cubicBezTo>
                  <a:pt x="0" y="9672"/>
                  <a:pt x="9669" y="0"/>
                  <a:pt x="21600" y="0"/>
                </a:cubicBezTo>
                <a:close/>
              </a:path>
            </a:pathLst>
          </a:custGeom>
          <a:solidFill>
            <a:srgbClr val="FFFFFF">
              <a:alpha val="784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30" name="Shape 1125"/>
          <p:cNvSpPr>
            <a:spLocks noChangeArrowheads="1" noGrp="1"/>
          </p:cNvSpPr>
          <p:nvPr userDrawn="1"/>
        </p:nvSpPr>
        <p:spPr bwMode="auto">
          <a:xfrm>
            <a:off x="1015999" y="4613071"/>
            <a:ext cx="685800" cy="515578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21599" y="0"/>
                </a:moveTo>
                <a:lnTo>
                  <a:pt x="21599" y="0"/>
                </a:lnTo>
                <a:cubicBezTo>
                  <a:pt x="33527" y="0"/>
                  <a:pt x="43200" y="9668"/>
                  <a:pt x="43200" y="21599"/>
                </a:cubicBezTo>
                <a:lnTo>
                  <a:pt x="43200" y="21599"/>
                </a:lnTo>
                <a:cubicBezTo>
                  <a:pt x="43200" y="33530"/>
                  <a:pt x="33527" y="43200"/>
                  <a:pt x="21599" y="43200"/>
                </a:cubicBezTo>
                <a:lnTo>
                  <a:pt x="21599" y="43200"/>
                </a:lnTo>
                <a:cubicBezTo>
                  <a:pt x="9671" y="43200"/>
                  <a:pt x="0" y="33530"/>
                  <a:pt x="0" y="21599"/>
                </a:cubicBezTo>
                <a:lnTo>
                  <a:pt x="0" y="21599"/>
                </a:lnTo>
                <a:cubicBezTo>
                  <a:pt x="0" y="9668"/>
                  <a:pt x="9671" y="0"/>
                  <a:pt x="21599" y="0"/>
                </a:cubicBezTo>
                <a:close/>
              </a:path>
            </a:pathLst>
          </a:custGeom>
          <a:solidFill>
            <a:srgbClr val="FFFFFF">
              <a:alpha val="45098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43" name="Shape 1138"/>
          <p:cNvSpPr>
            <a:spLocks noChangeArrowheads="1" noGrp="1"/>
          </p:cNvSpPr>
          <p:nvPr userDrawn="1"/>
        </p:nvSpPr>
        <p:spPr bwMode="auto">
          <a:xfrm>
            <a:off x="2311403" y="4372901"/>
            <a:ext cx="796430" cy="598915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21600" y="0"/>
                </a:moveTo>
                <a:lnTo>
                  <a:pt x="21600" y="0"/>
                </a:lnTo>
                <a:cubicBezTo>
                  <a:pt x="33525" y="0"/>
                  <a:pt x="43200" y="9675"/>
                  <a:pt x="43200" y="21594"/>
                </a:cubicBezTo>
                <a:lnTo>
                  <a:pt x="43200" y="21594"/>
                </a:lnTo>
                <a:cubicBezTo>
                  <a:pt x="43200" y="33524"/>
                  <a:pt x="33525" y="43200"/>
                  <a:pt x="21600" y="43200"/>
                </a:cubicBezTo>
                <a:lnTo>
                  <a:pt x="21600" y="43200"/>
                </a:lnTo>
                <a:cubicBezTo>
                  <a:pt x="9674" y="43200"/>
                  <a:pt x="0" y="33524"/>
                  <a:pt x="0" y="21594"/>
                </a:cubicBezTo>
                <a:lnTo>
                  <a:pt x="0" y="21594"/>
                </a:lnTo>
                <a:cubicBezTo>
                  <a:pt x="0" y="9675"/>
                  <a:pt x="9674" y="0"/>
                  <a:pt x="21600" y="0"/>
                </a:cubicBezTo>
                <a:close/>
              </a:path>
            </a:pathLst>
          </a:custGeom>
          <a:solidFill>
            <a:srgbClr val="FFFFFF">
              <a:alpha val="7843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44" name="Shape 1139"/>
          <p:cNvSpPr>
            <a:spLocks noChangeArrowheads="1" noGrp="1"/>
          </p:cNvSpPr>
          <p:nvPr userDrawn="1"/>
        </p:nvSpPr>
        <p:spPr bwMode="auto">
          <a:xfrm>
            <a:off x="1648462" y="4729109"/>
            <a:ext cx="755507" cy="568121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21608" y="0"/>
                </a:moveTo>
                <a:lnTo>
                  <a:pt x="21608" y="0"/>
                </a:lnTo>
                <a:cubicBezTo>
                  <a:pt x="33533" y="0"/>
                  <a:pt x="43200" y="9668"/>
                  <a:pt x="43200" y="21593"/>
                </a:cubicBezTo>
                <a:lnTo>
                  <a:pt x="43200" y="21593"/>
                </a:lnTo>
                <a:cubicBezTo>
                  <a:pt x="43200" y="33519"/>
                  <a:pt x="33533" y="43200"/>
                  <a:pt x="21608" y="43200"/>
                </a:cubicBezTo>
                <a:lnTo>
                  <a:pt x="21608" y="43200"/>
                </a:lnTo>
                <a:cubicBezTo>
                  <a:pt x="9682" y="43200"/>
                  <a:pt x="0" y="33519"/>
                  <a:pt x="0" y="21593"/>
                </a:cubicBezTo>
                <a:lnTo>
                  <a:pt x="0" y="21593"/>
                </a:lnTo>
                <a:cubicBezTo>
                  <a:pt x="0" y="9668"/>
                  <a:pt x="9682" y="0"/>
                  <a:pt x="21608" y="0"/>
                </a:cubicBezTo>
                <a:close/>
              </a:path>
            </a:pathLst>
          </a:custGeom>
          <a:solidFill>
            <a:srgbClr val="FFFFFF">
              <a:alpha val="24705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45" name="Shape 1140"/>
          <p:cNvSpPr>
            <a:spLocks noChangeArrowheads="1" noGrp="1"/>
          </p:cNvSpPr>
          <p:nvPr userDrawn="1"/>
        </p:nvSpPr>
        <p:spPr bwMode="auto">
          <a:xfrm>
            <a:off x="1506501" y="5387076"/>
            <a:ext cx="753250" cy="566374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21607" y="0"/>
                </a:moveTo>
                <a:lnTo>
                  <a:pt x="21607" y="0"/>
                </a:lnTo>
                <a:cubicBezTo>
                  <a:pt x="33536" y="0"/>
                  <a:pt x="43200" y="9673"/>
                  <a:pt x="43200" y="21599"/>
                </a:cubicBezTo>
                <a:lnTo>
                  <a:pt x="43200" y="21599"/>
                </a:lnTo>
                <a:cubicBezTo>
                  <a:pt x="43200" y="33526"/>
                  <a:pt x="33536" y="43200"/>
                  <a:pt x="21607" y="43200"/>
                </a:cubicBezTo>
                <a:lnTo>
                  <a:pt x="21607" y="43200"/>
                </a:lnTo>
                <a:cubicBezTo>
                  <a:pt x="9679" y="43200"/>
                  <a:pt x="0" y="33526"/>
                  <a:pt x="0" y="21599"/>
                </a:cubicBezTo>
                <a:lnTo>
                  <a:pt x="0" y="21599"/>
                </a:lnTo>
                <a:cubicBezTo>
                  <a:pt x="0" y="9673"/>
                  <a:pt x="9679" y="0"/>
                  <a:pt x="21607" y="0"/>
                </a:cubicBezTo>
                <a:close/>
              </a:path>
            </a:pathLst>
          </a:custGeom>
          <a:solidFill>
            <a:srgbClr val="FFFFFF">
              <a:alpha val="32549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46" name="Shape 1141"/>
          <p:cNvSpPr>
            <a:spLocks noChangeArrowheads="1" noGrp="1"/>
          </p:cNvSpPr>
          <p:nvPr userDrawn="1"/>
        </p:nvSpPr>
        <p:spPr bwMode="auto">
          <a:xfrm>
            <a:off x="2370101" y="5855034"/>
            <a:ext cx="893513" cy="671935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21600" y="0"/>
                </a:moveTo>
                <a:lnTo>
                  <a:pt x="21600" y="0"/>
                </a:lnTo>
                <a:cubicBezTo>
                  <a:pt x="33525" y="0"/>
                  <a:pt x="43200" y="9674"/>
                  <a:pt x="43200" y="21605"/>
                </a:cubicBezTo>
                <a:lnTo>
                  <a:pt x="43200" y="21605"/>
                </a:lnTo>
                <a:cubicBezTo>
                  <a:pt x="43200" y="33535"/>
                  <a:pt x="33525" y="43200"/>
                  <a:pt x="21600" y="43200"/>
                </a:cubicBezTo>
                <a:lnTo>
                  <a:pt x="21600" y="43200"/>
                </a:lnTo>
                <a:cubicBezTo>
                  <a:pt x="9674" y="43200"/>
                  <a:pt x="0" y="33535"/>
                  <a:pt x="0" y="21605"/>
                </a:cubicBezTo>
                <a:lnTo>
                  <a:pt x="0" y="21605"/>
                </a:lnTo>
                <a:cubicBezTo>
                  <a:pt x="0" y="9674"/>
                  <a:pt x="9674" y="0"/>
                  <a:pt x="21600" y="0"/>
                </a:cubicBezTo>
                <a:close/>
              </a:path>
            </a:pathLst>
          </a:custGeom>
          <a:solidFill>
            <a:srgbClr val="FFFFFF">
              <a:alpha val="7058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47" name="Shape 1142"/>
          <p:cNvSpPr>
            <a:spLocks noChangeArrowheads="1" noGrp="1"/>
          </p:cNvSpPr>
          <p:nvPr userDrawn="1"/>
        </p:nvSpPr>
        <p:spPr bwMode="auto">
          <a:xfrm>
            <a:off x="2241977" y="6244482"/>
            <a:ext cx="688339" cy="517801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21591" y="0"/>
                </a:moveTo>
                <a:lnTo>
                  <a:pt x="21591" y="0"/>
                </a:lnTo>
                <a:cubicBezTo>
                  <a:pt x="33528" y="0"/>
                  <a:pt x="43198" y="9667"/>
                  <a:pt x="43198" y="21600"/>
                </a:cubicBezTo>
                <a:lnTo>
                  <a:pt x="43198" y="21600"/>
                </a:lnTo>
                <a:cubicBezTo>
                  <a:pt x="43198" y="33519"/>
                  <a:pt x="33528" y="43200"/>
                  <a:pt x="21591" y="43200"/>
                </a:cubicBezTo>
                <a:lnTo>
                  <a:pt x="21591" y="43200"/>
                </a:lnTo>
                <a:cubicBezTo>
                  <a:pt x="9670" y="43200"/>
                  <a:pt x="0" y="33519"/>
                  <a:pt x="0" y="21600"/>
                </a:cubicBezTo>
                <a:lnTo>
                  <a:pt x="0" y="21600"/>
                </a:lnTo>
                <a:cubicBezTo>
                  <a:pt x="0" y="9667"/>
                  <a:pt x="9670" y="0"/>
                  <a:pt x="21591" y="0"/>
                </a:cubicBezTo>
                <a:close/>
              </a:path>
            </a:pathLst>
          </a:custGeom>
          <a:solidFill>
            <a:srgbClr val="FFFFFF">
              <a:alpha val="30979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48" name="Shape 1143"/>
          <p:cNvSpPr>
            <a:spLocks noChangeArrowheads="1" noGrp="1"/>
          </p:cNvSpPr>
          <p:nvPr userDrawn="1"/>
        </p:nvSpPr>
        <p:spPr bwMode="auto">
          <a:xfrm>
            <a:off x="3596920" y="5964721"/>
            <a:ext cx="726439" cy="546215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21599" y="0"/>
                </a:moveTo>
                <a:lnTo>
                  <a:pt x="21599" y="0"/>
                </a:lnTo>
                <a:cubicBezTo>
                  <a:pt x="33531" y="0"/>
                  <a:pt x="43200" y="9666"/>
                  <a:pt x="43200" y="21605"/>
                </a:cubicBezTo>
                <a:lnTo>
                  <a:pt x="43200" y="21605"/>
                </a:lnTo>
                <a:cubicBezTo>
                  <a:pt x="43200" y="33533"/>
                  <a:pt x="33531" y="43200"/>
                  <a:pt x="21599" y="43200"/>
                </a:cubicBezTo>
                <a:lnTo>
                  <a:pt x="21599" y="43200"/>
                </a:lnTo>
                <a:cubicBezTo>
                  <a:pt x="9666" y="43200"/>
                  <a:pt x="0" y="33533"/>
                  <a:pt x="0" y="21605"/>
                </a:cubicBezTo>
                <a:lnTo>
                  <a:pt x="0" y="21605"/>
                </a:lnTo>
                <a:cubicBezTo>
                  <a:pt x="0" y="9666"/>
                  <a:pt x="9666" y="0"/>
                  <a:pt x="21599" y="0"/>
                </a:cubicBezTo>
                <a:close/>
              </a:path>
            </a:pathLst>
          </a:custGeom>
          <a:solidFill>
            <a:srgbClr val="FFFFFF">
              <a:alpha val="67450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49" name="Shape 1144"/>
          <p:cNvSpPr>
            <a:spLocks noChangeArrowheads="1" noGrp="1"/>
          </p:cNvSpPr>
          <p:nvPr userDrawn="1"/>
        </p:nvSpPr>
        <p:spPr bwMode="auto">
          <a:xfrm>
            <a:off x="3037843" y="5578669"/>
            <a:ext cx="977899" cy="735271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21606" y="0"/>
                </a:moveTo>
                <a:lnTo>
                  <a:pt x="21606" y="0"/>
                </a:lnTo>
                <a:cubicBezTo>
                  <a:pt x="33524" y="0"/>
                  <a:pt x="43200" y="9671"/>
                  <a:pt x="43200" y="21599"/>
                </a:cubicBezTo>
                <a:lnTo>
                  <a:pt x="43200" y="21599"/>
                </a:lnTo>
                <a:cubicBezTo>
                  <a:pt x="43200" y="33528"/>
                  <a:pt x="33524" y="43200"/>
                  <a:pt x="21606" y="43200"/>
                </a:cubicBezTo>
                <a:lnTo>
                  <a:pt x="21606" y="43200"/>
                </a:lnTo>
                <a:cubicBezTo>
                  <a:pt x="9674" y="43200"/>
                  <a:pt x="0" y="33528"/>
                  <a:pt x="0" y="21599"/>
                </a:cubicBezTo>
                <a:lnTo>
                  <a:pt x="0" y="21599"/>
                </a:lnTo>
                <a:cubicBezTo>
                  <a:pt x="0" y="9671"/>
                  <a:pt x="9674" y="0"/>
                  <a:pt x="21606" y="0"/>
                </a:cubicBezTo>
                <a:close/>
              </a:path>
            </a:pathLst>
          </a:custGeom>
          <a:solidFill>
            <a:srgbClr val="FFFFFF">
              <a:alpha val="31372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52" name="Shape 1147"/>
          <p:cNvSpPr>
            <a:spLocks noChangeArrowheads="1" noGrp="1"/>
          </p:cNvSpPr>
          <p:nvPr userDrawn="1"/>
        </p:nvSpPr>
        <p:spPr bwMode="auto">
          <a:xfrm>
            <a:off x="2609712" y="36827"/>
            <a:ext cx="752403" cy="565898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21600" y="0"/>
                </a:moveTo>
                <a:lnTo>
                  <a:pt x="21600" y="0"/>
                </a:lnTo>
                <a:cubicBezTo>
                  <a:pt x="33541" y="0"/>
                  <a:pt x="43200" y="9670"/>
                  <a:pt x="43200" y="21593"/>
                </a:cubicBezTo>
                <a:lnTo>
                  <a:pt x="43200" y="21593"/>
                </a:lnTo>
                <a:cubicBezTo>
                  <a:pt x="43200" y="33529"/>
                  <a:pt x="33541" y="43200"/>
                  <a:pt x="21600" y="43200"/>
                </a:cubicBezTo>
                <a:lnTo>
                  <a:pt x="21600" y="43200"/>
                </a:lnTo>
                <a:cubicBezTo>
                  <a:pt x="9673" y="43200"/>
                  <a:pt x="0" y="33529"/>
                  <a:pt x="0" y="21593"/>
                </a:cubicBezTo>
                <a:lnTo>
                  <a:pt x="0" y="21593"/>
                </a:lnTo>
                <a:cubicBezTo>
                  <a:pt x="0" y="9670"/>
                  <a:pt x="9673" y="0"/>
                  <a:pt x="21600" y="0"/>
                </a:cubicBezTo>
                <a:close/>
              </a:path>
            </a:pathLst>
          </a:custGeom>
          <a:solidFill>
            <a:srgbClr val="FFFFFF">
              <a:alpha val="14509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53" name="Shape 1148"/>
          <p:cNvSpPr>
            <a:spLocks noChangeArrowheads="1" noGrp="1"/>
          </p:cNvSpPr>
          <p:nvPr userDrawn="1"/>
        </p:nvSpPr>
        <p:spPr bwMode="auto">
          <a:xfrm>
            <a:off x="2272174" y="35715"/>
            <a:ext cx="748734" cy="563041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21608" y="0"/>
                </a:moveTo>
                <a:lnTo>
                  <a:pt x="21608" y="0"/>
                </a:lnTo>
                <a:cubicBezTo>
                  <a:pt x="33527" y="0"/>
                  <a:pt x="43200" y="9670"/>
                  <a:pt x="43200" y="21593"/>
                </a:cubicBezTo>
                <a:lnTo>
                  <a:pt x="43200" y="21593"/>
                </a:lnTo>
                <a:cubicBezTo>
                  <a:pt x="43200" y="33529"/>
                  <a:pt x="33527" y="43200"/>
                  <a:pt x="21608" y="43200"/>
                </a:cubicBezTo>
                <a:lnTo>
                  <a:pt x="21608" y="43200"/>
                </a:lnTo>
                <a:cubicBezTo>
                  <a:pt x="9672" y="43200"/>
                  <a:pt x="0" y="33529"/>
                  <a:pt x="0" y="21593"/>
                </a:cubicBezTo>
                <a:lnTo>
                  <a:pt x="0" y="21593"/>
                </a:lnTo>
                <a:cubicBezTo>
                  <a:pt x="0" y="9670"/>
                  <a:pt x="9672" y="0"/>
                  <a:pt x="21608" y="0"/>
                </a:cubicBezTo>
                <a:close/>
              </a:path>
            </a:pathLst>
          </a:custGeom>
          <a:solidFill>
            <a:srgbClr val="FFFFFF">
              <a:alpha val="16470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799253" y="1600203"/>
            <a:ext cx="10577333" cy="4525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815413" y="6356353"/>
            <a:ext cx="28447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7184183-74E9-4393-9769-E1D9236041BE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165599" y="6356353"/>
            <a:ext cx="3860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6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787829" y="274638"/>
            <a:ext cx="1058875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592277" y="6356353"/>
            <a:ext cx="2784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6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A530004-958A-4E15-9840-E9741BECB0F3}" type="slidenum">
              <a:rPr lang="ru-RU"/>
              <a:t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>
        <a:spcBef>
          <a:spcPts val="0"/>
        </a:spcBef>
        <a:buNone/>
        <a:defRPr sz="4400" b="1">
          <a:solidFill>
            <a:schemeClr val="accent6">
              <a:lumMod val="50000"/>
            </a:schemeClr>
          </a:solidFill>
          <a:latin typeface="+mj-lt"/>
          <a:ea typeface="+mj-ea"/>
          <a:cs typeface="Arial"/>
        </a:defRPr>
      </a:lvl1pPr>
    </p:titleStyle>
    <p:bodyStyle>
      <a:lvl1pPr marL="342900" indent="-342900" algn="l" defTabSz="914400">
        <a:spcBef>
          <a:spcPts val="0"/>
        </a:spcBef>
        <a:buFont typeface="Arial"/>
        <a:buChar char="•"/>
        <a:defRPr sz="32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>
        <a:spcBef>
          <a:spcPts val="0"/>
        </a:spcBef>
        <a:buFont typeface="Arial"/>
        <a:buChar char="–"/>
        <a:defRPr sz="28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>
        <a:spcBef>
          <a:spcPts val="0"/>
        </a:spcBef>
        <a:buFont typeface="Arial"/>
        <a:buChar char="•"/>
        <a:defRPr sz="24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>
        <a:spcBef>
          <a:spcPts val="0"/>
        </a:spcBef>
        <a:buFont typeface="Arial"/>
        <a:buChar char="–"/>
        <a:defRPr sz="20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>
        <a:spcBef>
          <a:spcPts val="0"/>
        </a:spcBef>
        <a:buFont typeface="Arial"/>
        <a:buChar char="»"/>
        <a:defRPr sz="20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5pPr>
      <a:lvl6pPr marL="2514599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6.jp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 flipH="0" flipV="0">
            <a:off x="716218" y="134001"/>
            <a:ext cx="7383251" cy="4028911"/>
          </a:xfrm>
          <a:effectLst/>
        </p:spPr>
        <p:txBody>
          <a:bodyPr/>
          <a:lstStyle/>
          <a:p>
            <a:pPr algn="ctr">
              <a:defRPr/>
            </a:pPr>
            <a:r>
              <a:rPr lang="ru-RU" sz="7200">
                <a:ln w="12700">
                  <a:solidFill>
                    <a:schemeClr val="accent6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PT Astra Serif"/>
                <a:cs typeface="PT Astra Serif"/>
              </a:rPr>
              <a:t> Техника стрельбы в биатлона </a:t>
            </a:r>
            <a:endParaRPr sz="7200">
              <a:ln w="12700">
                <a:solidFill>
                  <a:schemeClr val="accent6"/>
                </a:solidFill>
              </a:ln>
              <a:solidFill>
                <a:schemeClr val="accent1">
                  <a:lumMod val="60000"/>
                  <a:lumOff val="40000"/>
                </a:schemeClr>
              </a:solidFill>
              <a:latin typeface="PT Astra Serif"/>
              <a:cs typeface="PT Astra Serif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8881393" y="4872842"/>
            <a:ext cx="2974883" cy="1661581"/>
          </a:xfrm>
        </p:spPr>
        <p:txBody>
          <a:bodyPr/>
          <a:lstStyle/>
          <a:p>
            <a:pPr marL="0" indent="0" algn="ctr">
              <a:buFont typeface="Arial"/>
              <a:buNone/>
              <a:defRPr/>
            </a:pPr>
            <a:r>
              <a:rPr lang="ru-RU">
                <a:solidFill>
                  <a:schemeClr val="bg1"/>
                </a:solidFill>
              </a:rPr>
              <a:t>«Опорная» физкультурно-спортивная организация по биатлону </a:t>
            </a:r>
            <a:endParaRPr>
              <a:solidFill>
                <a:schemeClr val="bg1"/>
              </a:solidFill>
            </a:endParaRPr>
          </a:p>
        </p:txBody>
      </p:sp>
      <p:pic>
        <p:nvPicPr>
          <p:cNvPr id="742978212" name="Рисунок 4"/>
          <p:cNvPicPr>
            <a:picLocks noChangeAspect="1"/>
          </p:cNvPicPr>
          <p:nvPr/>
        </p:nvPicPr>
        <p:blipFill>
          <a:blip r:embed="rId2"/>
          <a:srcRect l="3359" t="-4692" r="9783" b="4691"/>
          <a:stretch/>
        </p:blipFill>
        <p:spPr bwMode="auto">
          <a:xfrm>
            <a:off x="9504180" y="295922"/>
            <a:ext cx="1596318" cy="1503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10524540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9433720" y="2459691"/>
            <a:ext cx="1981199" cy="2124074"/>
          </a:xfrm>
          <a:prstGeom prst="rect">
            <a:avLst/>
          </a:prstGeom>
        </p:spPr>
      </p:pic>
      <p:sp>
        <p:nvSpPr>
          <p:cNvPr id="1447377255" name=""/>
          <p:cNvSpPr txBox="1"/>
          <p:nvPr/>
        </p:nvSpPr>
        <p:spPr bwMode="auto">
          <a:xfrm flipH="0" flipV="0">
            <a:off x="33293" y="4709566"/>
            <a:ext cx="4550427" cy="310899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l">
              <a:defRPr/>
            </a:pPr>
            <a:r>
              <a:rPr lang="ru-RU">
                <a:ln w="12700">
                  <a:solidFill>
                    <a:schemeClr val="accent6"/>
                  </a:solidFill>
                </a:ln>
                <a:solidFill>
                  <a:schemeClr val="tx1"/>
                </a:solidFill>
                <a:latin typeface="PT Astra Serif"/>
                <a:cs typeface="PT Astra Serif"/>
              </a:rPr>
              <a:t>подготовлено на основе учебно-методического пособия ГОУ ВПО «Саратовский государственный университет имени Н.Г. Чернышевского»</a:t>
            </a:r>
            <a:endParaRPr>
              <a:ln w="12700">
                <a:solidFill>
                  <a:schemeClr val="accent6"/>
                </a:solidFill>
              </a:ln>
              <a:solidFill>
                <a:schemeClr val="tx1"/>
              </a:solidFill>
              <a:latin typeface="PT Astra Serif"/>
              <a:cs typeface="PT Astra Serif"/>
            </a:endParaRPr>
          </a:p>
          <a:p>
            <a:pPr algn="l">
              <a:defRPr/>
            </a:pPr>
            <a:r>
              <a:rPr lang="ru-RU">
                <a:ln w="12700">
                  <a:solidFill>
                    <a:schemeClr val="accent6"/>
                  </a:solidFill>
                </a:ln>
                <a:solidFill>
                  <a:schemeClr val="tx1"/>
                </a:solidFill>
                <a:latin typeface="PT Astra Serif"/>
                <a:cs typeface="PT Astra Serif"/>
              </a:rPr>
              <a:t>«Организация и методика проведения  учебно-тренировочных занятий по биатлону»  </a:t>
            </a:r>
            <a:br>
              <a:rPr lang="ru-RU">
                <a:ln w="12700">
                  <a:solidFill>
                    <a:schemeClr val="accent6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PT Astra Serif"/>
                <a:cs typeface="PT Astra Serif"/>
              </a:rPr>
            </a:br>
            <a:endParaRPr sz="7200">
              <a:ln w="12700">
                <a:solidFill>
                  <a:schemeClr val="accent6"/>
                </a:solidFill>
              </a:ln>
              <a:solidFill>
                <a:schemeClr val="accent1">
                  <a:lumMod val="60000"/>
                  <a:lumOff val="40000"/>
                </a:schemeClr>
              </a:solidFill>
              <a:latin typeface="PT Astra Serif"/>
              <a:cs typeface="PT Astra Serif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2599196" name="Title 1"/>
          <p:cNvSpPr>
            <a:spLocks noGrp="1"/>
          </p:cNvSpPr>
          <p:nvPr>
            <p:ph type="ctrTitle"/>
          </p:nvPr>
        </p:nvSpPr>
        <p:spPr bwMode="auto">
          <a:xfrm flipH="0" flipV="0">
            <a:off x="389761" y="-306380"/>
            <a:ext cx="8058773" cy="1654020"/>
          </a:xfrm>
        </p:spPr>
        <p:txBody>
          <a:bodyPr/>
          <a:lstStyle/>
          <a:p>
            <a:pPr algn="ctr">
              <a:defRPr/>
            </a:pPr>
            <a:r>
              <a:rPr lang="ru-RU">
                <a:ln w="12700">
                  <a:solidFill>
                    <a:schemeClr val="accent6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PT Astra Serif"/>
                <a:cs typeface="PT Astra Serif"/>
              </a:rPr>
              <a:t>Техника </a:t>
            </a:r>
            <a:r>
              <a:rPr lang="ru-RU">
                <a:latin typeface="PT Astra Serif"/>
                <a:cs typeface="PT Astra Serif"/>
              </a:rPr>
              <a:t> </a:t>
            </a:r>
            <a:r>
              <a:rPr lang="ru-RU">
                <a:ln w="12700">
                  <a:solidFill>
                    <a:schemeClr val="accent6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PT Astra Serif"/>
                <a:cs typeface="PT Astra Serif"/>
              </a:rPr>
              <a:t>стрельбы </a:t>
            </a:r>
            <a:endParaRPr>
              <a:ln w="12700">
                <a:solidFill>
                  <a:schemeClr val="accent6"/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latin typeface="PT Astra Serif"/>
              <a:cs typeface="PT Astra Serif"/>
            </a:endParaRPr>
          </a:p>
        </p:txBody>
      </p:sp>
      <p:sp>
        <p:nvSpPr>
          <p:cNvPr id="1889721369" name="Subtitle 2"/>
          <p:cNvSpPr>
            <a:spLocks noGrp="1"/>
          </p:cNvSpPr>
          <p:nvPr>
            <p:ph type="subTitle" idx="1"/>
          </p:nvPr>
        </p:nvSpPr>
        <p:spPr bwMode="auto">
          <a:xfrm flipH="0" flipV="0">
            <a:off x="138157" y="-486513"/>
            <a:ext cx="8166603" cy="4924795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>
            <a:normAutofit fontScale="30000" lnSpcReduction="14000"/>
          </a:bodyPr>
          <a:lstStyle/>
          <a:p>
            <a:pPr>
              <a:defRPr/>
            </a:pPr>
            <a:endParaRPr/>
          </a:p>
          <a:p>
            <a:pPr marL="0" indent="0">
              <a:buFont typeface="Arial"/>
              <a:buNone/>
              <a:defRPr/>
            </a:pPr>
            <a:endParaRPr sz="3600">
              <a:solidFill>
                <a:srgbClr val="002060"/>
              </a:solidFill>
              <a:latin typeface="PT Astra Serif"/>
              <a:cs typeface="PT Astra Serif"/>
            </a:endParaRPr>
          </a:p>
          <a:p>
            <a:pPr>
              <a:defRPr/>
            </a:pPr>
            <a:endParaRPr sz="7200"/>
          </a:p>
          <a:p>
            <a:pPr marL="0" indent="0">
              <a:buFont typeface="Arial"/>
              <a:buNone/>
              <a:defRPr/>
            </a:pPr>
            <a:endParaRPr sz="9600">
              <a:solidFill>
                <a:srgbClr val="002060"/>
              </a:solidFill>
              <a:latin typeface="PT Astra Serif"/>
              <a:cs typeface="PT Astra Serif"/>
            </a:endParaRPr>
          </a:p>
          <a:p>
            <a:pPr marL="0" indent="0">
              <a:buFont typeface="Arial"/>
              <a:buNone/>
              <a:defRPr/>
            </a:pPr>
            <a:endParaRPr sz="7200">
              <a:latin typeface="PT Astra Serif"/>
              <a:cs typeface="PT Astra Serif"/>
            </a:endParaRPr>
          </a:p>
          <a:p>
            <a:pPr marL="0" indent="0">
              <a:buFont typeface="Arial"/>
              <a:buNone/>
              <a:defRPr/>
            </a:pPr>
            <a:endParaRPr/>
          </a:p>
          <a:p>
            <a:pPr marL="0" indent="0">
              <a:buFont typeface="Arial"/>
              <a:buNone/>
              <a:defRPr/>
            </a:pPr>
            <a:r>
              <a:rPr sz="9600" b="0" i="0" u="none">
                <a:solidFill>
                  <a:srgbClr val="002060"/>
                </a:solidFill>
                <a:latin typeface="PT Astra Serif"/>
                <a:ea typeface="Arial"/>
                <a:cs typeface="PT Astra Serif"/>
              </a:rPr>
              <a:t>На </a:t>
            </a:r>
            <a:r>
              <a:rPr sz="9600" b="0" i="0" u="none">
                <a:solidFill>
                  <a:srgbClr val="002060"/>
                </a:solidFill>
                <a:latin typeface="PT Astra Serif"/>
                <a:ea typeface="Arial"/>
                <a:cs typeface="PT Astra Serif"/>
              </a:rPr>
              <a:t>каждой </a:t>
            </a:r>
            <a:r>
              <a:rPr sz="9600" b="0" i="0" u="none">
                <a:solidFill>
                  <a:srgbClr val="002060"/>
                </a:solidFill>
                <a:latin typeface="PT Astra Serif"/>
                <a:ea typeface="Arial"/>
                <a:cs typeface="PT Astra Serif"/>
              </a:rPr>
              <a:t>тренировке </a:t>
            </a:r>
            <a:r>
              <a:rPr sz="9600" b="0" i="0" u="none">
                <a:solidFill>
                  <a:srgbClr val="002060"/>
                </a:solidFill>
                <a:latin typeface="PT Astra Serif"/>
                <a:ea typeface="Arial"/>
                <a:cs typeface="PT Astra Serif"/>
              </a:rPr>
              <a:t>необходимо некоторое время уделять </a:t>
            </a:r>
            <a:r>
              <a:rPr sz="9600" b="0" i="0" u="none">
                <a:solidFill>
                  <a:srgbClr val="002060"/>
                </a:solidFill>
                <a:latin typeface="PT Astra Serif"/>
                <a:ea typeface="Arial"/>
                <a:cs typeface="PT Astra Serif"/>
              </a:rPr>
              <a:t>исключительно изучени</a:t>
            </a:r>
            <a:r>
              <a:rPr sz="9600" b="0" i="0" u="none">
                <a:solidFill>
                  <a:srgbClr val="002060"/>
                </a:solidFill>
                <a:latin typeface="PT Astra Serif"/>
                <a:ea typeface="Arial"/>
                <a:cs typeface="PT Astra Serif"/>
              </a:rPr>
              <a:t>ю процесса спуска. </a:t>
            </a:r>
            <a:endParaRPr sz="9600" b="0" i="0" u="none">
              <a:solidFill>
                <a:srgbClr val="002060"/>
              </a:solidFill>
              <a:latin typeface="PT Astra Serif"/>
              <a:ea typeface="Arial"/>
              <a:cs typeface="PT Astra Serif"/>
            </a:endParaRPr>
          </a:p>
          <a:p>
            <a:pPr marL="0" indent="0">
              <a:buFont typeface="Arial"/>
              <a:buNone/>
              <a:defRPr/>
            </a:pPr>
            <a:r>
              <a:rPr sz="9600" b="0" i="0" u="none">
                <a:solidFill>
                  <a:srgbClr val="002060"/>
                </a:solidFill>
                <a:latin typeface="PT Astra Serif"/>
                <a:ea typeface="Arial"/>
                <a:cs typeface="PT Astra Serif"/>
              </a:rPr>
              <a:t>Если же этим пренебречь, то может </a:t>
            </a:r>
            <a:r>
              <a:rPr sz="9600" b="0" i="0" u="none">
                <a:solidFill>
                  <a:srgbClr val="002060"/>
                </a:solidFill>
                <a:latin typeface="PT Astra Serif"/>
                <a:ea typeface="Arial"/>
                <a:cs typeface="PT Astra Serif"/>
              </a:rPr>
              <a:t>случиться так, что при неудачном выступлении на соревнованиях или после </a:t>
            </a:r>
            <a:r>
              <a:rPr sz="9600" b="0" i="0" u="none">
                <a:solidFill>
                  <a:srgbClr val="002060"/>
                </a:solidFill>
                <a:latin typeface="PT Astra Serif"/>
                <a:ea typeface="Arial"/>
                <a:cs typeface="PT Astra Serif"/>
              </a:rPr>
              <a:t>нескольких неудачных выстрелов юный биатлонист разучится </a:t>
            </a:r>
            <a:r>
              <a:rPr sz="9600" b="0" i="0" u="none">
                <a:solidFill>
                  <a:srgbClr val="002060"/>
                </a:solidFill>
                <a:latin typeface="PT Astra Serif"/>
                <a:ea typeface="Arial"/>
                <a:cs typeface="PT Astra Serif"/>
              </a:rPr>
              <a:t>производить выстрел.</a:t>
            </a:r>
            <a:endParaRPr sz="9600">
              <a:solidFill>
                <a:srgbClr val="002060"/>
              </a:solidFill>
              <a:latin typeface="PT Astra Serif"/>
              <a:cs typeface="PT Astra Serif"/>
            </a:endParaRPr>
          </a:p>
        </p:txBody>
      </p:sp>
      <p:pic>
        <p:nvPicPr>
          <p:cNvPr id="1228059501" name="Рисунок 4"/>
          <p:cNvPicPr>
            <a:picLocks noChangeAspect="1"/>
          </p:cNvPicPr>
          <p:nvPr/>
        </p:nvPicPr>
        <p:blipFill>
          <a:blip r:embed="rId2"/>
          <a:srcRect l="3359" t="-4692" r="9783" b="4691"/>
          <a:stretch/>
        </p:blipFill>
        <p:spPr bwMode="auto">
          <a:xfrm>
            <a:off x="9504180" y="942903"/>
            <a:ext cx="1596315" cy="1503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52706386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9433719" y="3376245"/>
            <a:ext cx="1981197" cy="2124072"/>
          </a:xfrm>
          <a:prstGeom prst="rect">
            <a:avLst/>
          </a:prstGeom>
        </p:spPr>
      </p:pic>
      <p:pic>
        <p:nvPicPr>
          <p:cNvPr id="94437766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4059806" y="3881886"/>
            <a:ext cx="4016674" cy="26777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5040979" name="Subtitle 2"/>
          <p:cNvSpPr>
            <a:spLocks noGrp="1"/>
          </p:cNvSpPr>
          <p:nvPr>
            <p:ph type="subTitle" idx="1"/>
          </p:nvPr>
        </p:nvSpPr>
        <p:spPr bwMode="auto">
          <a:xfrm flipH="0" flipV="0">
            <a:off x="124820" y="994995"/>
            <a:ext cx="8266980" cy="4762499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>
            <a:normAutofit fontScale="95000" lnSpcReduction="1000"/>
          </a:bodyPr>
          <a:lstStyle/>
          <a:p>
            <a:pPr marL="0" indent="0" algn="ctr">
              <a:buFont typeface="Arial"/>
              <a:buNone/>
              <a:defRPr/>
            </a:pPr>
            <a:r>
              <a:rPr lang="ru-RU" sz="3000" b="0">
                <a:solidFill>
                  <a:srgbClr val="002060"/>
                </a:solidFill>
                <a:latin typeface="PT Astra Serif"/>
                <a:cs typeface="PT Astra Serif"/>
              </a:rPr>
              <a:t>Специальные качества, умение и навыки биатлониста формируются, прежде всего, при комплексной подготовке, которая предусматривает, с одной стороны, совершенствование техники передвижения на лыжах с оружием, развитие спортивной работоспособности, а с другой-совершенствование техники и тактики стрельбы в условиях, приближенных к соревновательным. </a:t>
            </a:r>
            <a:endParaRPr sz="3000" b="0">
              <a:solidFill>
                <a:srgbClr val="002060"/>
              </a:solidFill>
              <a:latin typeface="PT Astra Serif"/>
              <a:cs typeface="PT Astra Serif"/>
            </a:endParaRPr>
          </a:p>
          <a:p>
            <a:pPr marL="0" indent="0">
              <a:buFont typeface="Arial"/>
              <a:buNone/>
              <a:defRPr/>
            </a:pPr>
            <a:endParaRPr sz="3000" b="0">
              <a:solidFill>
                <a:srgbClr val="002060"/>
              </a:solidFill>
              <a:latin typeface="PT Astra Serif"/>
              <a:cs typeface="PT Astra Serif"/>
            </a:endParaRPr>
          </a:p>
          <a:p>
            <a:pPr marL="0" indent="0">
              <a:buFont typeface="Arial"/>
              <a:buNone/>
              <a:defRPr/>
            </a:pPr>
            <a:endParaRPr>
              <a:solidFill>
                <a:srgbClr val="002060"/>
              </a:solidFill>
            </a:endParaRPr>
          </a:p>
        </p:txBody>
      </p:sp>
      <p:pic>
        <p:nvPicPr>
          <p:cNvPr id="1930145082" name="Рисунок 4"/>
          <p:cNvPicPr>
            <a:picLocks noChangeAspect="1"/>
          </p:cNvPicPr>
          <p:nvPr/>
        </p:nvPicPr>
        <p:blipFill>
          <a:blip r:embed="rId2"/>
          <a:srcRect l="3359" t="-4692" r="9783" b="4691"/>
          <a:stretch/>
        </p:blipFill>
        <p:spPr bwMode="auto">
          <a:xfrm>
            <a:off x="9504180" y="942903"/>
            <a:ext cx="1596316" cy="1503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71479978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9433719" y="3376245"/>
            <a:ext cx="1981197" cy="21240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62982665" name="Title 1"/>
          <p:cNvSpPr>
            <a:spLocks noGrp="1"/>
          </p:cNvSpPr>
          <p:nvPr>
            <p:ph type="ctrTitle"/>
          </p:nvPr>
        </p:nvSpPr>
        <p:spPr bwMode="auto">
          <a:xfrm flipH="0" flipV="0">
            <a:off x="55752" y="889303"/>
            <a:ext cx="8536556" cy="1610811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>
            <a:normAutofit fontScale="90000" lnSpcReduction="2000"/>
          </a:bodyPr>
          <a:lstStyle/>
          <a:p>
            <a:pPr>
              <a:defRPr/>
            </a:pPr>
            <a:endParaRPr/>
          </a:p>
          <a:p>
            <a:pPr algn="l">
              <a:defRPr/>
            </a:pPr>
            <a:r>
              <a:rPr sz="2400" b="1" i="0" u="none">
                <a:solidFill>
                  <a:srgbClr val="002060"/>
                </a:solidFill>
                <a:latin typeface="PT Astra Serif"/>
                <a:ea typeface="Arial"/>
                <a:cs typeface="PT Astra Serif"/>
              </a:rPr>
              <a:t>БИАТЛОН</a:t>
            </a:r>
            <a:r>
              <a:rPr sz="2400" b="0" i="0" u="none">
                <a:solidFill>
                  <a:srgbClr val="002060"/>
                </a:solidFill>
                <a:latin typeface="PT Astra Serif"/>
                <a:ea typeface="Arial"/>
                <a:cs typeface="PT Astra Serif"/>
              </a:rPr>
              <a:t> </a:t>
            </a:r>
            <a:r>
              <a:rPr sz="2400" b="0" i="0" u="none">
                <a:solidFill>
                  <a:srgbClr val="002060"/>
                </a:solidFill>
                <a:latin typeface="PT Astra Serif"/>
                <a:ea typeface="Arial"/>
                <a:cs typeface="PT Astra Serif"/>
              </a:rPr>
              <a:t>(лат. </a:t>
            </a:r>
            <a:r>
              <a:rPr lang="en-US" sz="2400" b="0" i="0" u="none">
                <a:solidFill>
                  <a:srgbClr val="002060"/>
                </a:solidFill>
                <a:latin typeface="PT Astra Serif"/>
                <a:ea typeface="Arial"/>
                <a:cs typeface="PT Astra Serif"/>
              </a:rPr>
              <a:t>b</a:t>
            </a:r>
            <a:r>
              <a:rPr sz="2400" b="0" i="0" u="none">
                <a:solidFill>
                  <a:srgbClr val="002060"/>
                </a:solidFill>
                <a:latin typeface="PT Astra Serif"/>
                <a:ea typeface="Arial"/>
                <a:cs typeface="PT Astra Serif"/>
              </a:rPr>
              <a:t>i – дву(х), от bis – дважды и греч. Athlon – борьба, состязание)</a:t>
            </a:r>
            <a:r>
              <a:rPr lang="en-US" sz="2400" b="0" i="0" u="none">
                <a:solidFill>
                  <a:srgbClr val="002060"/>
                </a:solidFill>
                <a:latin typeface="PT Astra Serif"/>
                <a:ea typeface="Arial"/>
                <a:cs typeface="PT Astra Serif"/>
              </a:rPr>
              <a:t> </a:t>
            </a:r>
            <a:r>
              <a:rPr lang="en-US" sz="2400" b="0" i="0" u="none">
                <a:solidFill>
                  <a:srgbClr val="002060"/>
                </a:solidFill>
                <a:latin typeface="PT Astra Serif"/>
                <a:ea typeface="Arial"/>
                <a:cs typeface="PT Astra Serif"/>
              </a:rPr>
              <a:t>-</a:t>
            </a:r>
            <a:r>
              <a:rPr sz="2400" b="0" i="0" u="none">
                <a:solidFill>
                  <a:srgbClr val="002060"/>
                </a:solidFill>
                <a:latin typeface="PT Astra Serif"/>
                <a:ea typeface="Arial"/>
                <a:cs typeface="PT Astra Serif"/>
              </a:rPr>
              <a:t> вид зимнего спорта, лыжные гонки на различные дистанции со стрельбой по мишеням из мелкокалиберной винтовки (из положения лежа и стоя) на специальных огневых рубежах. Победителем гонки считается спортсмен (команда), быстрее всех прошедший дистанцию (включая время, затраченное на поражение.</a:t>
            </a:r>
            <a:endParaRPr lang="ru-RU"/>
          </a:p>
        </p:txBody>
      </p:sp>
      <p:sp>
        <p:nvSpPr>
          <p:cNvPr id="681037098" name="Subtitle 2"/>
          <p:cNvSpPr>
            <a:spLocks noGrp="1"/>
          </p:cNvSpPr>
          <p:nvPr>
            <p:ph type="subTitle" idx="1"/>
          </p:nvPr>
        </p:nvSpPr>
        <p:spPr bwMode="auto">
          <a:xfrm flipH="0" flipV="0">
            <a:off x="-131415" y="-428851"/>
            <a:ext cx="9298821" cy="1661580"/>
          </a:xfrm>
        </p:spPr>
        <p:txBody>
          <a:bodyPr/>
          <a:lstStyle/>
          <a:p>
            <a:pPr marL="0" indent="0" algn="ctr">
              <a:buFont typeface="Arial"/>
              <a:buNone/>
              <a:defRPr/>
            </a:pPr>
            <a:r>
              <a:rPr lang="ru-RU" sz="4000">
                <a:ln w="12700">
                  <a:solidFill>
                    <a:schemeClr val="accent6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PT Astra Serif"/>
                <a:cs typeface="PT Astra Serif"/>
              </a:rPr>
              <a:t>Понятие вида спорта «Биатлон»</a:t>
            </a:r>
            <a:r>
              <a:rPr lang="ru-RU" sz="4000">
                <a:solidFill>
                  <a:schemeClr val="accent1">
                    <a:lumMod val="60000"/>
                    <a:lumOff val="40000"/>
                  </a:schemeClr>
                </a:solidFill>
                <a:latin typeface="PT Astra Serif"/>
                <a:cs typeface="PT Astra Serif"/>
              </a:rPr>
              <a:t> </a:t>
            </a:r>
            <a:endParaRPr sz="4000">
              <a:solidFill>
                <a:schemeClr val="accent1">
                  <a:lumMod val="60000"/>
                  <a:lumOff val="40000"/>
                </a:schemeClr>
              </a:solidFill>
              <a:latin typeface="PT Astra Serif"/>
              <a:cs typeface="PT Astra Serif"/>
            </a:endParaRPr>
          </a:p>
        </p:txBody>
      </p:sp>
      <p:pic>
        <p:nvPicPr>
          <p:cNvPr id="2073681972" name="Рисунок 4"/>
          <p:cNvPicPr>
            <a:picLocks noChangeAspect="1"/>
          </p:cNvPicPr>
          <p:nvPr/>
        </p:nvPicPr>
        <p:blipFill>
          <a:blip r:embed="rId2"/>
          <a:srcRect l="3359" t="-4692" r="9783" b="4691"/>
          <a:stretch/>
        </p:blipFill>
        <p:spPr bwMode="auto">
          <a:xfrm>
            <a:off x="9504180" y="942903"/>
            <a:ext cx="1596317" cy="1503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75816435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9433719" y="3376247"/>
            <a:ext cx="1981198" cy="2124073"/>
          </a:xfrm>
          <a:prstGeom prst="rect">
            <a:avLst/>
          </a:prstGeom>
        </p:spPr>
      </p:pic>
      <p:pic>
        <p:nvPicPr>
          <p:cNvPr id="1952656997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1349412" y="3180990"/>
            <a:ext cx="5619273" cy="33762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40939460" name="Title 1"/>
          <p:cNvSpPr>
            <a:spLocks noGrp="1"/>
          </p:cNvSpPr>
          <p:nvPr>
            <p:ph type="ctrTitle"/>
          </p:nvPr>
        </p:nvSpPr>
        <p:spPr bwMode="auto">
          <a:xfrm flipH="0" flipV="0">
            <a:off x="-88018" y="102828"/>
            <a:ext cx="8725259" cy="1654020"/>
          </a:xfrm>
        </p:spPr>
        <p:txBody>
          <a:bodyPr/>
          <a:lstStyle/>
          <a:p>
            <a:pPr algn="ctr">
              <a:defRPr/>
            </a:pPr>
            <a:r>
              <a:rPr lang="ru-RU">
                <a:ln w="12700">
                  <a:solidFill>
                    <a:schemeClr val="accent6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PT Astra Serif"/>
                <a:cs typeface="PT Astra Serif"/>
              </a:rPr>
              <a:t>Из истории возникновения биатлона </a:t>
            </a:r>
            <a:endParaRPr>
              <a:latin typeface="PT Astra Serif"/>
              <a:cs typeface="PT Astra Serif"/>
            </a:endParaRPr>
          </a:p>
        </p:txBody>
      </p:sp>
      <p:sp>
        <p:nvSpPr>
          <p:cNvPr id="1276970246" name="Subtitle 2"/>
          <p:cNvSpPr>
            <a:spLocks noGrp="1"/>
          </p:cNvSpPr>
          <p:nvPr>
            <p:ph type="subTitle" idx="1"/>
          </p:nvPr>
        </p:nvSpPr>
        <p:spPr bwMode="auto">
          <a:xfrm flipH="0" flipV="0">
            <a:off x="163583" y="1289272"/>
            <a:ext cx="8545542" cy="5342283"/>
          </a:xfrm>
        </p:spPr>
        <p:txBody>
          <a:bodyPr/>
          <a:lstStyle/>
          <a:p>
            <a:pPr marL="0" indent="0">
              <a:buFont typeface="Arial"/>
              <a:buNone/>
              <a:defRPr/>
            </a:pPr>
            <a:r>
              <a:rPr lang="ru-RU" sz="2200" b="0">
                <a:solidFill>
                  <a:srgbClr val="002060"/>
                </a:solidFill>
                <a:latin typeface="PT Astra Serif"/>
                <a:cs typeface="PT Astra Serif"/>
              </a:rPr>
              <a:t>П</a:t>
            </a:r>
            <a:r>
              <a:rPr lang="ru-RU" sz="2200" b="0">
                <a:solidFill>
                  <a:srgbClr val="002060"/>
                </a:solidFill>
                <a:latin typeface="PT Astra Serif"/>
                <a:cs typeface="PT Astra Serif"/>
              </a:rPr>
              <a:t>ервая гонка отдаленно напоминающая биатлон, прошла еще в 1767 году </a:t>
            </a:r>
            <a:endParaRPr sz="2200" b="0">
              <a:solidFill>
                <a:srgbClr val="002060"/>
              </a:solidFill>
              <a:latin typeface="PT Astra Serif"/>
              <a:cs typeface="PT Astra Serif"/>
            </a:endParaRPr>
          </a:p>
          <a:p>
            <a:pPr marL="0" indent="0">
              <a:buFont typeface="Arial"/>
              <a:buNone/>
              <a:defRPr/>
            </a:pPr>
            <a:r>
              <a:rPr lang="ru-RU" sz="2200" b="0">
                <a:solidFill>
                  <a:srgbClr val="002060"/>
                </a:solidFill>
                <a:latin typeface="PT Astra Serif"/>
                <a:cs typeface="PT Astra Serif"/>
              </a:rPr>
              <a:t>Как вид спорта биатлон оформился в </a:t>
            </a:r>
            <a:r>
              <a:rPr lang="en-US" sz="2200" b="0">
                <a:solidFill>
                  <a:srgbClr val="002060"/>
                </a:solidFill>
                <a:latin typeface="PT Astra Serif"/>
                <a:cs typeface="PT Astra Serif"/>
              </a:rPr>
              <a:t>XIX </a:t>
            </a:r>
            <a:r>
              <a:rPr lang="ru-RU" sz="2200" b="0">
                <a:solidFill>
                  <a:srgbClr val="002060"/>
                </a:solidFill>
                <a:latin typeface="PT Astra Serif"/>
                <a:cs typeface="PT Astra Serif"/>
              </a:rPr>
              <a:t>веке в Норвегии в качестве упражнения для солдат</a:t>
            </a:r>
            <a:endParaRPr sz="2200" b="0">
              <a:solidFill>
                <a:srgbClr val="002060"/>
              </a:solidFill>
              <a:latin typeface="PT Astra Serif"/>
              <a:cs typeface="PT Astra Serif"/>
            </a:endParaRPr>
          </a:p>
          <a:p>
            <a:pPr marL="0" indent="0">
              <a:buFont typeface="Arial"/>
              <a:buNone/>
              <a:defRPr/>
            </a:pPr>
            <a:r>
              <a:rPr lang="ru-RU" sz="2200" b="0">
                <a:solidFill>
                  <a:srgbClr val="002060"/>
                </a:solidFill>
                <a:latin typeface="PT Astra Serif"/>
                <a:cs typeface="PT Astra Serif"/>
              </a:rPr>
              <a:t>Биатлон был представлен на олимпийских играх в 1924, 1928,1936 и 1948 годах</a:t>
            </a:r>
            <a:endParaRPr sz="2200" b="0">
              <a:solidFill>
                <a:srgbClr val="002060"/>
              </a:solidFill>
              <a:latin typeface="PT Astra Serif"/>
              <a:cs typeface="PT Astra Serif"/>
            </a:endParaRPr>
          </a:p>
          <a:p>
            <a:pPr marL="0" indent="0">
              <a:buFont typeface="Arial"/>
              <a:buNone/>
              <a:defRPr/>
            </a:pPr>
            <a:r>
              <a:rPr lang="ru-RU" sz="2200" b="0">
                <a:solidFill>
                  <a:srgbClr val="002060"/>
                </a:solidFill>
                <a:latin typeface="PT Astra Serif"/>
                <a:cs typeface="PT Astra Serif"/>
              </a:rPr>
              <a:t>Свой Олимпийский дебют этот вид спорта осуществил в 1960 году в американском Скво-Вэйли</a:t>
            </a:r>
            <a:endParaRPr sz="2200" b="0">
              <a:solidFill>
                <a:srgbClr val="002060"/>
              </a:solidFill>
              <a:latin typeface="PT Astra Serif"/>
              <a:cs typeface="PT Astra Serif"/>
            </a:endParaRPr>
          </a:p>
          <a:p>
            <a:pPr marL="0" indent="0">
              <a:buFont typeface="Arial"/>
              <a:buNone/>
              <a:defRPr/>
            </a:pPr>
            <a:r>
              <a:rPr lang="ru-RU" sz="2200" b="0">
                <a:solidFill>
                  <a:srgbClr val="002060"/>
                </a:solidFill>
                <a:latin typeface="PT Astra Serif"/>
                <a:cs typeface="PT Astra Serif"/>
              </a:rPr>
              <a:t>Первым олимпийским чемпионом стал швед Клас Лестандер,</a:t>
            </a:r>
            <a:endParaRPr sz="2200" b="0">
              <a:solidFill>
                <a:srgbClr val="002060"/>
              </a:solidFill>
              <a:latin typeface="PT Astra Serif"/>
              <a:cs typeface="PT Astra Serif"/>
            </a:endParaRPr>
          </a:p>
          <a:p>
            <a:pPr marL="0" indent="0">
              <a:buFont typeface="Arial"/>
              <a:buNone/>
              <a:defRPr/>
            </a:pPr>
            <a:r>
              <a:rPr lang="ru-RU" sz="2200" b="0">
                <a:solidFill>
                  <a:srgbClr val="002060"/>
                </a:solidFill>
                <a:latin typeface="PT Astra Serif"/>
                <a:cs typeface="PT Astra Serif"/>
              </a:rPr>
              <a:t>Серебро добыл фин Атти Турвайнен, а бронзовая награда досталась Александру Привалову , впоследствии легендарному тренеру </a:t>
            </a:r>
            <a:endParaRPr sz="2200" b="0">
              <a:solidFill>
                <a:srgbClr val="002060"/>
              </a:solidFill>
              <a:latin typeface="PT Astra Serif"/>
              <a:cs typeface="PT Astra Serif"/>
            </a:endParaRPr>
          </a:p>
        </p:txBody>
      </p:sp>
      <p:pic>
        <p:nvPicPr>
          <p:cNvPr id="2120534081" name="Рисунок 4"/>
          <p:cNvPicPr>
            <a:picLocks noChangeAspect="1"/>
          </p:cNvPicPr>
          <p:nvPr/>
        </p:nvPicPr>
        <p:blipFill>
          <a:blip r:embed="rId2"/>
          <a:srcRect l="3359" t="-4692" r="9783" b="4691"/>
          <a:stretch/>
        </p:blipFill>
        <p:spPr bwMode="auto">
          <a:xfrm>
            <a:off x="9504180" y="942903"/>
            <a:ext cx="1596316" cy="1503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59281451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9433719" y="3376245"/>
            <a:ext cx="1981197" cy="21240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91635634" name="Title 1"/>
          <p:cNvSpPr>
            <a:spLocks noGrp="1"/>
          </p:cNvSpPr>
          <p:nvPr>
            <p:ph type="ctrTitle"/>
          </p:nvPr>
        </p:nvSpPr>
        <p:spPr bwMode="auto">
          <a:xfrm flipH="0" flipV="0">
            <a:off x="335846" y="-414210"/>
            <a:ext cx="8058774" cy="1654020"/>
          </a:xfrm>
        </p:spPr>
        <p:txBody>
          <a:bodyPr/>
          <a:lstStyle/>
          <a:p>
            <a:pPr algn="ctr">
              <a:defRPr/>
            </a:pPr>
            <a:r>
              <a:rPr lang="ru-RU">
                <a:ln w="12700">
                  <a:solidFill>
                    <a:schemeClr val="accent6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PT Astra Serif"/>
                <a:cs typeface="PT Astra Serif"/>
              </a:rPr>
              <a:t>Техника </a:t>
            </a:r>
            <a:r>
              <a:rPr lang="ru-RU">
                <a:latin typeface="PT Astra Serif"/>
                <a:cs typeface="PT Astra Serif"/>
              </a:rPr>
              <a:t> </a:t>
            </a:r>
            <a:r>
              <a:rPr lang="ru-RU">
                <a:ln w="12700">
                  <a:solidFill>
                    <a:schemeClr val="accent6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PT Astra Serif"/>
                <a:cs typeface="PT Astra Serif"/>
              </a:rPr>
              <a:t>стрельбы </a:t>
            </a:r>
            <a:endParaRPr>
              <a:ln w="12700">
                <a:solidFill>
                  <a:schemeClr val="accent6"/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latin typeface="PT Astra Serif"/>
              <a:cs typeface="PT Astra Serif"/>
            </a:endParaRPr>
          </a:p>
        </p:txBody>
      </p:sp>
      <p:sp>
        <p:nvSpPr>
          <p:cNvPr id="469758892" name="Subtitle 2"/>
          <p:cNvSpPr>
            <a:spLocks noGrp="1"/>
          </p:cNvSpPr>
          <p:nvPr>
            <p:ph type="subTitle" idx="1"/>
          </p:nvPr>
        </p:nvSpPr>
        <p:spPr bwMode="auto">
          <a:xfrm flipH="0" flipV="0">
            <a:off x="228015" y="1482848"/>
            <a:ext cx="8166603" cy="2672548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>
            <a:normAutofit fontScale="25000" lnSpcReduction="15000"/>
          </a:bodyPr>
          <a:lstStyle/>
          <a:p>
            <a:pPr>
              <a:defRPr/>
            </a:pPr>
            <a:endParaRPr/>
          </a:p>
          <a:p>
            <a:pPr marL="0" indent="0">
              <a:buFont typeface="Arial"/>
              <a:buNone/>
              <a:defRPr/>
            </a:pPr>
            <a:r>
              <a:rPr sz="9600" b="0" i="0" u="none">
                <a:solidFill>
                  <a:srgbClr val="002060"/>
                </a:solidFill>
                <a:latin typeface="PT Astra Serif"/>
                <a:ea typeface="Arial"/>
                <a:cs typeface="PT Astra Serif"/>
              </a:rPr>
              <a:t>З</a:t>
            </a:r>
            <a:r>
              <a:rPr sz="9600" b="0" i="0" u="none">
                <a:solidFill>
                  <a:srgbClr val="002060"/>
                </a:solidFill>
                <a:latin typeface="PT Astra Serif"/>
                <a:ea typeface="Arial"/>
                <a:cs typeface="PT Astra Serif"/>
              </a:rPr>
              <a:t>а</a:t>
            </a:r>
            <a:r>
              <a:rPr sz="9600" b="0" i="0" u="none">
                <a:solidFill>
                  <a:srgbClr val="002060"/>
                </a:solidFill>
                <a:latin typeface="PT Astra Serif"/>
                <a:ea typeface="Arial"/>
                <a:cs typeface="PT Astra Serif"/>
              </a:rPr>
              <a:t> 10-15 метров до рубежа б</a:t>
            </a:r>
            <a:r>
              <a:rPr sz="9600" b="0" i="0" u="none">
                <a:solidFill>
                  <a:srgbClr val="002060"/>
                </a:solidFill>
                <a:latin typeface="PT Astra Serif"/>
                <a:ea typeface="Arial"/>
                <a:cs typeface="PT Astra Serif"/>
              </a:rPr>
              <a:t>иатлонист (по ходу движения) берет винтовку </a:t>
            </a:r>
            <a:r>
              <a:rPr sz="9600" b="0" i="0" u="none">
                <a:solidFill>
                  <a:srgbClr val="002060"/>
                </a:solidFill>
                <a:latin typeface="PT Astra Serif"/>
                <a:ea typeface="Arial"/>
                <a:cs typeface="PT Astra Serif"/>
              </a:rPr>
              <a:t>за ложу и круговым движением руки снизу-вперед-кверху («вертушка Тихонова»)</a:t>
            </a:r>
            <a:r>
              <a:rPr sz="9600" b="0" i="0" u="none">
                <a:solidFill>
                  <a:srgbClr val="002060"/>
                </a:solidFill>
                <a:latin typeface="PT Astra Serif"/>
                <a:ea typeface="Arial"/>
                <a:cs typeface="PT Astra Serif"/>
              </a:rPr>
              <a:t> переводит оружие для изготовки к стрельбе. Время подхода к рубежу до начала </a:t>
            </a:r>
            <a:r>
              <a:rPr sz="9600" b="0" i="0" u="none">
                <a:solidFill>
                  <a:srgbClr val="002060"/>
                </a:solidFill>
                <a:latin typeface="PT Astra Serif"/>
                <a:ea typeface="Arial"/>
                <a:cs typeface="PT Astra Serif"/>
              </a:rPr>
              <a:t>действий на нем у высокок</a:t>
            </a:r>
            <a:r>
              <a:rPr sz="9600" b="0" i="0" u="none">
                <a:solidFill>
                  <a:srgbClr val="002060"/>
                </a:solidFill>
                <a:latin typeface="PT Astra Serif"/>
                <a:ea typeface="Arial"/>
                <a:cs typeface="PT Astra Serif"/>
              </a:rPr>
              <a:t>валифицированных биатлонистов незначительно - 5-8 секунд.</a:t>
            </a:r>
            <a:endParaRPr sz="3600">
              <a:solidFill>
                <a:srgbClr val="002060"/>
              </a:solidFill>
              <a:latin typeface="PT Astra Serif"/>
              <a:cs typeface="PT Astra Serif"/>
            </a:endParaRPr>
          </a:p>
          <a:p>
            <a:pPr marL="0" indent="0">
              <a:buFont typeface="Arial"/>
              <a:buNone/>
              <a:defRPr/>
            </a:pPr>
            <a:endParaRPr sz="1400">
              <a:solidFill>
                <a:srgbClr val="002060"/>
              </a:solidFill>
            </a:endParaRPr>
          </a:p>
          <a:p>
            <a:pPr>
              <a:defRPr/>
            </a:pPr>
            <a:endParaRPr sz="9600">
              <a:solidFill>
                <a:srgbClr val="002060"/>
              </a:solidFill>
            </a:endParaRPr>
          </a:p>
          <a:p>
            <a:pPr marL="0" indent="0">
              <a:buFont typeface="Arial"/>
              <a:buNone/>
              <a:defRPr/>
            </a:pPr>
            <a:r>
              <a:rPr lang="ru-RU" sz="9600" b="0" i="0" u="none" strike="noStrike" cap="none" spc="0">
                <a:solidFill>
                  <a:srgbClr val="002060"/>
                </a:solidFill>
                <a:latin typeface="PT Astra Serif"/>
                <a:ea typeface="Arial"/>
                <a:cs typeface="PT Astra Serif"/>
              </a:rPr>
              <a:t>С момента снятия винтовки с плеча и до окончания стрельбы выполняются действия, называемые действиями на огневом рубеже. </a:t>
            </a:r>
            <a:endParaRPr sz="9600" b="0" i="0" u="none">
              <a:solidFill>
                <a:srgbClr val="002060"/>
              </a:solidFill>
              <a:latin typeface="PT Astra Serif"/>
              <a:cs typeface="PT Astra Serif"/>
            </a:endParaRPr>
          </a:p>
          <a:p>
            <a:pPr marL="0" indent="0">
              <a:buFont typeface="Arial"/>
              <a:buNone/>
              <a:defRPr/>
            </a:pPr>
            <a:endParaRPr sz="9600" b="0" i="0" u="none">
              <a:solidFill>
                <a:srgbClr val="002060"/>
              </a:solidFill>
              <a:latin typeface="PT Astra Serif"/>
              <a:cs typeface="PT Astra Serif"/>
            </a:endParaRPr>
          </a:p>
          <a:p>
            <a:pPr marL="0" indent="0">
              <a:buFont typeface="Arial"/>
              <a:buNone/>
              <a:defRPr/>
            </a:pPr>
            <a:endParaRPr sz="7200">
              <a:latin typeface="PT Astra Serif"/>
              <a:cs typeface="PT Astra Serif"/>
            </a:endParaRPr>
          </a:p>
          <a:p>
            <a:pPr marL="0" indent="0">
              <a:buFont typeface="Arial"/>
              <a:buNone/>
              <a:defRPr/>
            </a:pPr>
            <a:endParaRPr sz="7200">
              <a:latin typeface="PT Astra Serif"/>
              <a:cs typeface="PT Astra Serif"/>
            </a:endParaRPr>
          </a:p>
        </p:txBody>
      </p:sp>
      <p:pic>
        <p:nvPicPr>
          <p:cNvPr id="1373027497" name="Рисунок 4"/>
          <p:cNvPicPr>
            <a:picLocks noChangeAspect="1"/>
          </p:cNvPicPr>
          <p:nvPr/>
        </p:nvPicPr>
        <p:blipFill>
          <a:blip r:embed="rId2"/>
          <a:srcRect l="3359" t="-4692" r="9783" b="4691"/>
          <a:stretch/>
        </p:blipFill>
        <p:spPr bwMode="auto">
          <a:xfrm>
            <a:off x="9504180" y="942903"/>
            <a:ext cx="1596316" cy="1503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34241887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9433719" y="3376245"/>
            <a:ext cx="1981197" cy="2124072"/>
          </a:xfrm>
          <a:prstGeom prst="rect">
            <a:avLst/>
          </a:prstGeom>
        </p:spPr>
      </p:pic>
      <p:pic>
        <p:nvPicPr>
          <p:cNvPr id="1821217135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3924233" y="3935801"/>
            <a:ext cx="4040745" cy="26957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83343283" name="Title 1"/>
          <p:cNvSpPr>
            <a:spLocks noGrp="1"/>
          </p:cNvSpPr>
          <p:nvPr>
            <p:ph type="ctrTitle"/>
          </p:nvPr>
        </p:nvSpPr>
        <p:spPr bwMode="auto">
          <a:xfrm flipH="0" flipV="0">
            <a:off x="335846" y="-522041"/>
            <a:ext cx="8058773" cy="1654020"/>
          </a:xfrm>
        </p:spPr>
        <p:txBody>
          <a:bodyPr/>
          <a:lstStyle/>
          <a:p>
            <a:pPr algn="ctr">
              <a:defRPr/>
            </a:pPr>
            <a:r>
              <a:rPr lang="ru-RU">
                <a:ln w="12700">
                  <a:solidFill>
                    <a:schemeClr val="accent6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PT Astra Serif"/>
                <a:cs typeface="PT Astra Serif"/>
              </a:rPr>
              <a:t>Техника </a:t>
            </a:r>
            <a:r>
              <a:rPr lang="ru-RU">
                <a:latin typeface="PT Astra Serif"/>
                <a:cs typeface="PT Astra Serif"/>
              </a:rPr>
              <a:t> </a:t>
            </a:r>
            <a:r>
              <a:rPr lang="ru-RU">
                <a:ln w="12700">
                  <a:solidFill>
                    <a:schemeClr val="accent6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PT Astra Serif"/>
                <a:cs typeface="PT Astra Serif"/>
              </a:rPr>
              <a:t>стрельбы </a:t>
            </a:r>
            <a:endParaRPr>
              <a:ln w="12700">
                <a:solidFill>
                  <a:schemeClr val="accent6"/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latin typeface="PT Astra Serif"/>
              <a:cs typeface="PT Astra Serif"/>
            </a:endParaRPr>
          </a:p>
        </p:txBody>
      </p:sp>
      <p:sp>
        <p:nvSpPr>
          <p:cNvPr id="2039907933" name="Subtitle 2"/>
          <p:cNvSpPr>
            <a:spLocks noGrp="1"/>
          </p:cNvSpPr>
          <p:nvPr>
            <p:ph type="subTitle" idx="1"/>
          </p:nvPr>
        </p:nvSpPr>
        <p:spPr bwMode="auto">
          <a:xfrm flipH="0" flipV="0">
            <a:off x="421686" y="1204103"/>
            <a:ext cx="8166603" cy="862641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>
            <a:normAutofit fontScale="25000" lnSpcReduction="15000"/>
          </a:bodyPr>
          <a:lstStyle/>
          <a:p>
            <a:pPr marL="0" indent="0" algn="ctr">
              <a:buFont typeface="Arial"/>
              <a:buNone/>
              <a:defRPr/>
            </a:pPr>
            <a:r>
              <a:rPr lang="ru-RU" sz="9600" b="0" i="0" u="none" strike="noStrike" cap="none" spc="0">
                <a:solidFill>
                  <a:srgbClr val="002060"/>
                </a:solidFill>
                <a:latin typeface="PT Astra Serif"/>
                <a:ea typeface="Arial"/>
                <a:cs typeface="PT Astra Serif"/>
              </a:rPr>
              <a:t>Таблица среднего</a:t>
            </a:r>
            <a:r>
              <a:rPr lang="ru-RU" sz="9600" b="0" i="0" u="none" strike="noStrike" cap="none" spc="0">
                <a:solidFill>
                  <a:srgbClr val="002060"/>
                </a:solidFill>
                <a:latin typeface="PT Astra Serif"/>
                <a:ea typeface="Arial"/>
                <a:cs typeface="PT Astra Serif"/>
              </a:rPr>
              <a:t> времени пребыва</a:t>
            </a:r>
            <a:r>
              <a:rPr lang="ru-RU" sz="9600" b="0" i="0" u="none" strike="noStrike" cap="none" spc="0">
                <a:solidFill>
                  <a:srgbClr val="002060"/>
                </a:solidFill>
                <a:latin typeface="PT Astra Serif"/>
                <a:ea typeface="Arial"/>
                <a:cs typeface="PT Astra Serif"/>
              </a:rPr>
              <a:t>ния спортсмена на огневом рубеже:</a:t>
            </a:r>
            <a:endParaRPr sz="9600" b="0" i="0" u="none">
              <a:solidFill>
                <a:srgbClr val="002060"/>
              </a:solidFill>
              <a:latin typeface="PT Astra Serif"/>
              <a:cs typeface="PT Astra Serif"/>
            </a:endParaRPr>
          </a:p>
          <a:p>
            <a:pPr marL="0" indent="0">
              <a:buFont typeface="Arial"/>
              <a:buNone/>
              <a:defRPr/>
            </a:pPr>
            <a:endParaRPr sz="9600">
              <a:latin typeface="PT Astra Serif"/>
              <a:cs typeface="PT Astra Serif"/>
            </a:endParaRPr>
          </a:p>
          <a:p>
            <a:pPr marL="0" indent="0">
              <a:buFont typeface="Arial"/>
              <a:buNone/>
              <a:defRPr/>
            </a:pPr>
            <a:endParaRPr sz="9600" b="0" i="0" u="none">
              <a:solidFill>
                <a:srgbClr val="002060"/>
              </a:solidFill>
              <a:latin typeface="PT Astra Serif"/>
              <a:cs typeface="PT Astra Serif"/>
            </a:endParaRPr>
          </a:p>
          <a:p>
            <a:pPr marL="0" indent="0">
              <a:buFont typeface="Arial"/>
              <a:buNone/>
              <a:defRPr/>
            </a:pPr>
            <a:endParaRPr sz="7200">
              <a:latin typeface="PT Astra Serif"/>
              <a:cs typeface="PT Astra Serif"/>
            </a:endParaRPr>
          </a:p>
          <a:p>
            <a:pPr marL="0" indent="0">
              <a:buFont typeface="Arial"/>
              <a:buNone/>
              <a:defRPr/>
            </a:pPr>
            <a:endParaRPr sz="7200">
              <a:latin typeface="PT Astra Serif"/>
              <a:cs typeface="PT Astra Serif"/>
            </a:endParaRPr>
          </a:p>
        </p:txBody>
      </p:sp>
      <p:pic>
        <p:nvPicPr>
          <p:cNvPr id="1212887654" name="Рисунок 4"/>
          <p:cNvPicPr>
            <a:picLocks noChangeAspect="1"/>
          </p:cNvPicPr>
          <p:nvPr/>
        </p:nvPicPr>
        <p:blipFill>
          <a:blip r:embed="rId2"/>
          <a:srcRect l="3359" t="-4692" r="9783" b="4691"/>
          <a:stretch/>
        </p:blipFill>
        <p:spPr bwMode="auto">
          <a:xfrm>
            <a:off x="9504180" y="942903"/>
            <a:ext cx="1596315" cy="1503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7528353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9433719" y="3376245"/>
            <a:ext cx="1981197" cy="2124072"/>
          </a:xfrm>
          <a:prstGeom prst="rect">
            <a:avLst/>
          </a:prstGeom>
        </p:spPr>
      </p:pic>
      <p:graphicFrame>
        <p:nvGraphicFramePr>
          <p:cNvPr id="668012004" name=""/>
          <p:cNvGraphicFramePr>
            <a:graphicFrameLocks xmlns:a="http://schemas.openxmlformats.org/drawingml/2006/main"/>
          </p:cNvGraphicFramePr>
          <p:nvPr/>
        </p:nvGraphicFramePr>
        <p:xfrm>
          <a:off x="126097" y="1396736"/>
          <a:ext cx="8462192" cy="5392418"/>
        </p:xfrm>
        <a:graphic>
          <a:graphicData uri="http://schemas.openxmlformats.org/drawingml/2006/table">
            <a:tbl>
              <a:tblPr firstRow="1" firstCol="1" lastRow="0" lastCol="0" bandRow="1" bandCol="0">
                <a:tableStyleId>{671E6759-9ED4-B8DE-D3A6-804C41381F69}</a:tableStyleId>
              </a:tblPr>
              <a:tblGrid>
                <a:gridCol w="1408248"/>
                <a:gridCol w="1408248"/>
                <a:gridCol w="1408248"/>
                <a:gridCol w="1408248"/>
                <a:gridCol w="1408248"/>
                <a:gridCol w="1408248"/>
              </a:tblGrid>
              <a:tr h="1170896">
                <a:tc>
                  <a:txBody>
                    <a:bodyPr/>
                    <a:p>
                      <a:pPr algn="ctr">
                        <a:defRPr/>
                      </a:pPr>
                      <a:r>
                        <a:rPr>
                          <a:latin typeface="PT Astra Serif"/>
                          <a:cs typeface="PT Astra Serif"/>
                        </a:rPr>
                        <a:t>Квалификация спортсмена </a:t>
                      </a:r>
                      <a:endParaRPr>
                        <a:latin typeface="PT Astra Serif"/>
                        <a:cs typeface="PT Astra Serif"/>
                      </a:endParaRPr>
                    </a:p>
                  </a:txBody>
                  <a:tcPr vert="horz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>
                          <a:latin typeface="PT Astra Serif"/>
                          <a:cs typeface="PT Astra Serif"/>
                        </a:rPr>
                        <a:t>Подход к рубежу, сек.</a:t>
                      </a:r>
                      <a:endParaRPr>
                        <a:latin typeface="PT Astra Serif"/>
                        <a:cs typeface="PT Astra Serif"/>
                      </a:endParaRPr>
                    </a:p>
                  </a:txBody>
                  <a:tcPr vert="horz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>
                          <a:latin typeface="PT Astra Serif"/>
                          <a:cs typeface="PT Astra Serif"/>
                        </a:rPr>
                        <a:t>Изготовка к стрельбе </a:t>
                      </a:r>
                      <a:endParaRPr>
                        <a:latin typeface="PT Astra Serif"/>
                        <a:cs typeface="PT Astra Serif"/>
                      </a:endParaRPr>
                    </a:p>
                  </a:txBody>
                  <a:tcPr vert="horz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>
                          <a:latin typeface="PT Astra Serif"/>
                          <a:cs typeface="PT Astra Serif"/>
                        </a:rPr>
                        <a:t>Скорострельность </a:t>
                      </a:r>
                      <a:endParaRPr>
                        <a:latin typeface="PT Astra Serif"/>
                        <a:cs typeface="PT Astra Serif"/>
                      </a:endParaRPr>
                    </a:p>
                  </a:txBody>
                  <a:tcPr vert="horz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>
                          <a:latin typeface="PT Astra Serif"/>
                          <a:cs typeface="PT Astra Serif"/>
                        </a:rPr>
                        <a:t>Уход с рубежа </a:t>
                      </a:r>
                      <a:endParaRPr>
                        <a:latin typeface="PT Astra Serif"/>
                        <a:cs typeface="PT Astra Serif"/>
                      </a:endParaRPr>
                    </a:p>
                  </a:txBody>
                  <a:tcPr vert="horz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>
                          <a:latin typeface="PT Astra Serif"/>
                          <a:cs typeface="PT Astra Serif"/>
                        </a:rPr>
                        <a:t>Общее время </a:t>
                      </a:r>
                      <a:endParaRPr>
                        <a:latin typeface="PT Astra Serif"/>
                        <a:cs typeface="PT Astra Serif"/>
                      </a:endParaRPr>
                    </a:p>
                  </a:txBody>
                  <a:tcPr vert="horz"/>
                </a:tc>
              </a:tr>
              <a:tr h="892832">
                <a:tc>
                  <a:txBody>
                    <a:bodyPr/>
                    <a:p>
                      <a:pPr>
                        <a:defRPr/>
                      </a:pPr>
                      <a:r>
                        <a:rPr>
                          <a:latin typeface="PT Astra Serif"/>
                          <a:cs typeface="PT Astra Serif"/>
                        </a:rPr>
                        <a:t>Мастер спорта (1-10 места)</a:t>
                      </a:r>
                      <a:endParaRPr>
                        <a:latin typeface="PT Astra Serif"/>
                        <a:cs typeface="PT Astra Serif"/>
                      </a:endParaRPr>
                    </a:p>
                  </a:txBody>
                  <a:tcPr vert="horz"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>
                          <a:latin typeface="PT Astra Serif"/>
                          <a:cs typeface="PT Astra Serif"/>
                        </a:rPr>
                        <a:t>6,8</a:t>
                      </a:r>
                      <a:endParaRPr>
                        <a:latin typeface="PT Astra Serif"/>
                        <a:cs typeface="PT Astra Serif"/>
                      </a:endParaRPr>
                    </a:p>
                  </a:txBody>
                  <a:tcPr vert="horz"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>
                          <a:latin typeface="PT Astra Serif"/>
                          <a:cs typeface="PT Astra Serif"/>
                        </a:rPr>
                        <a:t>13,6</a:t>
                      </a:r>
                      <a:endParaRPr>
                        <a:latin typeface="PT Astra Serif"/>
                        <a:cs typeface="PT Astra Serif"/>
                      </a:endParaRPr>
                    </a:p>
                  </a:txBody>
                  <a:tcPr vert="horz"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>
                          <a:latin typeface="PT Astra Serif"/>
                          <a:cs typeface="PT Astra Serif"/>
                        </a:rPr>
                        <a:t>20,3</a:t>
                      </a:r>
                      <a:endParaRPr>
                        <a:latin typeface="PT Astra Serif"/>
                        <a:cs typeface="PT Astra Serif"/>
                      </a:endParaRPr>
                    </a:p>
                  </a:txBody>
                  <a:tcPr vert="horz"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>
                          <a:latin typeface="PT Astra Serif"/>
                          <a:cs typeface="PT Astra Serif"/>
                        </a:rPr>
                        <a:t>6,4</a:t>
                      </a:r>
                      <a:endParaRPr>
                        <a:latin typeface="PT Astra Serif"/>
                        <a:cs typeface="PT Astra Serif"/>
                      </a:endParaRPr>
                    </a:p>
                  </a:txBody>
                  <a:tcPr vert="horz"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>
                          <a:latin typeface="PT Astra Serif"/>
                          <a:cs typeface="PT Astra Serif"/>
                        </a:rPr>
                        <a:t>40,3</a:t>
                      </a:r>
                      <a:endParaRPr>
                        <a:latin typeface="PT Astra Serif"/>
                        <a:cs typeface="PT Astra Serif"/>
                      </a:endParaRPr>
                    </a:p>
                  </a:txBody>
                  <a:tcPr vert="horz"/>
                </a:tc>
              </a:tr>
              <a:tr h="1422647">
                <a:tc>
                  <a:txBody>
                    <a:bodyPr/>
                    <a:p>
                      <a:pPr>
                        <a:defRPr/>
                      </a:pPr>
                      <a:r>
                        <a:rPr>
                          <a:latin typeface="PT Astra Serif"/>
                          <a:cs typeface="PT Astra Serif"/>
                        </a:rPr>
                        <a:t>Мастера спорта и перворазрядники(осн.)</a:t>
                      </a:r>
                      <a:endParaRPr>
                        <a:latin typeface="PT Astra Serif"/>
                        <a:cs typeface="PT Astra Serif"/>
                      </a:endParaRPr>
                    </a:p>
                  </a:txBody>
                  <a:tcPr vert="horz"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>
                          <a:latin typeface="PT Astra Serif"/>
                          <a:cs typeface="PT Astra Serif"/>
                        </a:rPr>
                        <a:t>8,2</a:t>
                      </a:r>
                      <a:endParaRPr>
                        <a:latin typeface="PT Astra Serif"/>
                        <a:cs typeface="PT Astra Serif"/>
                      </a:endParaRPr>
                    </a:p>
                  </a:txBody>
                  <a:tcPr vert="horz"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>
                          <a:latin typeface="PT Astra Serif"/>
                          <a:cs typeface="PT Astra Serif"/>
                        </a:rPr>
                        <a:t>18,4</a:t>
                      </a:r>
                      <a:endParaRPr>
                        <a:latin typeface="PT Astra Serif"/>
                        <a:cs typeface="PT Astra Serif"/>
                      </a:endParaRPr>
                    </a:p>
                  </a:txBody>
                  <a:tcPr vert="horz"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>
                          <a:latin typeface="PT Astra Serif"/>
                          <a:cs typeface="PT Astra Serif"/>
                        </a:rPr>
                        <a:t>24,7</a:t>
                      </a:r>
                      <a:endParaRPr>
                        <a:latin typeface="PT Astra Serif"/>
                        <a:cs typeface="PT Astra Serif"/>
                      </a:endParaRPr>
                    </a:p>
                  </a:txBody>
                  <a:tcPr vert="horz"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>
                          <a:latin typeface="PT Astra Serif"/>
                          <a:cs typeface="PT Astra Serif"/>
                        </a:rPr>
                        <a:t>7,6</a:t>
                      </a:r>
                      <a:endParaRPr>
                        <a:latin typeface="PT Astra Serif"/>
                        <a:cs typeface="PT Astra Serif"/>
                      </a:endParaRPr>
                    </a:p>
                  </a:txBody>
                  <a:tcPr vert="horz"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>
                          <a:latin typeface="PT Astra Serif"/>
                          <a:cs typeface="PT Astra Serif"/>
                        </a:rPr>
                        <a:t>50,7</a:t>
                      </a:r>
                      <a:endParaRPr>
                        <a:latin typeface="PT Astra Serif"/>
                        <a:cs typeface="PT Astra Serif"/>
                      </a:endParaRPr>
                    </a:p>
                  </a:txBody>
                  <a:tcPr vert="horz"/>
                </a:tc>
              </a:tr>
              <a:tr h="1687098">
                <a:tc>
                  <a:txBody>
                    <a:bodyPr/>
                    <a:p>
                      <a:pPr>
                        <a:defRPr/>
                      </a:pPr>
                      <a:r>
                        <a:rPr>
                          <a:latin typeface="PT Astra Serif"/>
                          <a:cs typeface="PT Astra Serif"/>
                        </a:rPr>
                        <a:t>Спортсмены, замыкающие соревнования</a:t>
                      </a:r>
                      <a:endParaRPr>
                        <a:latin typeface="PT Astra Serif"/>
                        <a:cs typeface="PT Astra Serif"/>
                      </a:endParaRPr>
                    </a:p>
                  </a:txBody>
                  <a:tcPr vert="horz"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>
                          <a:latin typeface="PT Astra Serif"/>
                          <a:cs typeface="PT Astra Serif"/>
                        </a:rPr>
                        <a:t>9,1</a:t>
                      </a:r>
                      <a:endParaRPr>
                        <a:latin typeface="PT Astra Serif"/>
                        <a:cs typeface="PT Astra Serif"/>
                      </a:endParaRPr>
                    </a:p>
                  </a:txBody>
                  <a:tcPr vert="horz"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>
                          <a:latin typeface="PT Astra Serif"/>
                          <a:cs typeface="PT Astra Serif"/>
                        </a:rPr>
                        <a:t>20,2</a:t>
                      </a:r>
                      <a:endParaRPr>
                        <a:latin typeface="PT Astra Serif"/>
                        <a:cs typeface="PT Astra Serif"/>
                      </a:endParaRPr>
                    </a:p>
                  </a:txBody>
                  <a:tcPr vert="horz"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>
                          <a:latin typeface="PT Astra Serif"/>
                          <a:cs typeface="PT Astra Serif"/>
                        </a:rPr>
                        <a:t>29,4</a:t>
                      </a:r>
                      <a:endParaRPr>
                        <a:latin typeface="PT Astra Serif"/>
                        <a:cs typeface="PT Astra Serif"/>
                      </a:endParaRPr>
                    </a:p>
                  </a:txBody>
                  <a:tcPr vert="horz"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>
                          <a:latin typeface="PT Astra Serif"/>
                          <a:cs typeface="PT Astra Serif"/>
                        </a:rPr>
                        <a:t>8,3</a:t>
                      </a:r>
                      <a:endParaRPr>
                        <a:latin typeface="PT Astra Serif"/>
                        <a:cs typeface="PT Astra Serif"/>
                      </a:endParaRPr>
                    </a:p>
                  </a:txBody>
                  <a:tcPr vert="horz"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>
                          <a:latin typeface="PT Astra Serif"/>
                          <a:cs typeface="PT Astra Serif"/>
                        </a:rPr>
                        <a:t>57,9</a:t>
                      </a:r>
                      <a:endParaRPr>
                        <a:latin typeface="PT Astra Serif"/>
                        <a:cs typeface="PT Astra Serif"/>
                      </a:endParaRPr>
                    </a:p>
                  </a:txBody>
                  <a:tcPr vert="horz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16961820" name="Title 1"/>
          <p:cNvSpPr>
            <a:spLocks noGrp="1"/>
          </p:cNvSpPr>
          <p:nvPr>
            <p:ph type="ctrTitle"/>
          </p:nvPr>
        </p:nvSpPr>
        <p:spPr bwMode="auto">
          <a:xfrm flipH="0" flipV="0">
            <a:off x="389761" y="-306380"/>
            <a:ext cx="8058773" cy="1654020"/>
          </a:xfrm>
        </p:spPr>
        <p:txBody>
          <a:bodyPr/>
          <a:lstStyle/>
          <a:p>
            <a:pPr algn="ctr">
              <a:defRPr/>
            </a:pPr>
            <a:r>
              <a:rPr lang="ru-RU">
                <a:ln w="12700">
                  <a:solidFill>
                    <a:schemeClr val="accent6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PT Astra Serif"/>
                <a:cs typeface="PT Astra Serif"/>
              </a:rPr>
              <a:t>Техника </a:t>
            </a:r>
            <a:r>
              <a:rPr lang="ru-RU">
                <a:latin typeface="PT Astra Serif"/>
                <a:cs typeface="PT Astra Serif"/>
              </a:rPr>
              <a:t> </a:t>
            </a:r>
            <a:r>
              <a:rPr lang="ru-RU">
                <a:ln w="12700">
                  <a:solidFill>
                    <a:schemeClr val="accent6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PT Astra Serif"/>
                <a:cs typeface="PT Astra Serif"/>
              </a:rPr>
              <a:t>стрельбы </a:t>
            </a:r>
            <a:endParaRPr>
              <a:ln w="12700">
                <a:solidFill>
                  <a:schemeClr val="accent6"/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latin typeface="PT Astra Serif"/>
              <a:cs typeface="PT Astra Serif"/>
            </a:endParaRPr>
          </a:p>
        </p:txBody>
      </p:sp>
      <p:sp>
        <p:nvSpPr>
          <p:cNvPr id="7275323" name="Subtitle 2"/>
          <p:cNvSpPr>
            <a:spLocks noGrp="1"/>
          </p:cNvSpPr>
          <p:nvPr>
            <p:ph type="subTitle" idx="1"/>
          </p:nvPr>
        </p:nvSpPr>
        <p:spPr bwMode="auto">
          <a:xfrm flipH="0" flipV="0">
            <a:off x="138158" y="520628"/>
            <a:ext cx="8166603" cy="2672548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>
            <a:normAutofit fontScale="30000" lnSpcReduction="14000"/>
          </a:bodyPr>
          <a:lstStyle/>
          <a:p>
            <a:pPr>
              <a:defRPr/>
            </a:pPr>
            <a:endParaRPr/>
          </a:p>
          <a:p>
            <a:pPr marL="0" indent="0">
              <a:buFont typeface="Arial"/>
              <a:buNone/>
              <a:defRPr/>
            </a:pPr>
            <a:endParaRPr sz="3600">
              <a:solidFill>
                <a:srgbClr val="002060"/>
              </a:solidFill>
              <a:latin typeface="PT Astra Serif"/>
              <a:cs typeface="PT Astra Serif"/>
            </a:endParaRPr>
          </a:p>
          <a:p>
            <a:pPr>
              <a:defRPr/>
            </a:pPr>
            <a:endParaRPr sz="7200"/>
          </a:p>
          <a:p>
            <a:pPr marL="0" indent="0">
              <a:buFont typeface="Arial"/>
              <a:buNone/>
              <a:defRPr/>
            </a:pPr>
            <a:r>
              <a:rPr sz="9600" b="0" i="0" u="none">
                <a:solidFill>
                  <a:srgbClr val="002060"/>
                </a:solidFill>
                <a:latin typeface="PT Astra Serif"/>
                <a:ea typeface="Arial"/>
                <a:cs typeface="PT Astra Serif"/>
              </a:rPr>
              <a:t>Главными </a:t>
            </a:r>
            <a:r>
              <a:rPr sz="9600" b="0" i="0" u="none">
                <a:solidFill>
                  <a:srgbClr val="002060"/>
                </a:solidFill>
                <a:latin typeface="PT Astra Serif"/>
                <a:ea typeface="Arial"/>
                <a:cs typeface="PT Astra Serif"/>
              </a:rPr>
              <a:t>элементами т</a:t>
            </a:r>
            <a:r>
              <a:rPr sz="9600" b="0" i="0" u="none">
                <a:solidFill>
                  <a:srgbClr val="002060"/>
                </a:solidFill>
                <a:latin typeface="PT Astra Serif"/>
                <a:ea typeface="Arial"/>
                <a:cs typeface="PT Astra Serif"/>
              </a:rPr>
              <a:t>ехники </a:t>
            </a:r>
            <a:r>
              <a:rPr sz="9600" b="0" i="0" u="none">
                <a:solidFill>
                  <a:srgbClr val="002060"/>
                </a:solidFill>
                <a:latin typeface="PT Astra Serif"/>
                <a:ea typeface="Arial"/>
                <a:cs typeface="PT Astra Serif"/>
              </a:rPr>
              <a:t>стрельбы</a:t>
            </a:r>
            <a:r>
              <a:rPr sz="9600" b="0" i="0" u="none">
                <a:solidFill>
                  <a:srgbClr val="002060"/>
                </a:solidFill>
                <a:latin typeface="PT Astra Serif"/>
                <a:ea typeface="Arial"/>
                <a:cs typeface="PT Astra Serif"/>
              </a:rPr>
              <a:t> являются</a:t>
            </a:r>
            <a:r>
              <a:rPr sz="9600">
                <a:solidFill>
                  <a:srgbClr val="002060"/>
                </a:solidFill>
                <a:latin typeface="PT Astra Serif"/>
                <a:cs typeface="PT Astra Serif"/>
              </a:rPr>
              <a:t>: изготовка,</a:t>
            </a:r>
            <a:r>
              <a:rPr sz="9600" b="1" i="0" u="none">
                <a:solidFill>
                  <a:srgbClr val="002060"/>
                </a:solidFill>
                <a:latin typeface="PT Astra Serif"/>
                <a:ea typeface="Arial"/>
                <a:cs typeface="PT Astra Serif"/>
              </a:rPr>
              <a:t>прицеливание, нажим на спусковой крючок и производство выстрела.</a:t>
            </a:r>
            <a:endParaRPr sz="9600">
              <a:solidFill>
                <a:srgbClr val="002060"/>
              </a:solidFill>
              <a:latin typeface="PT Astra Serif"/>
              <a:cs typeface="PT Astra Serif"/>
            </a:endParaRPr>
          </a:p>
          <a:p>
            <a:pPr marL="0" indent="0">
              <a:buFont typeface="Arial"/>
              <a:buNone/>
              <a:defRPr/>
            </a:pPr>
            <a:endParaRPr sz="7200">
              <a:latin typeface="PT Astra Serif"/>
              <a:cs typeface="PT Astra Serif"/>
            </a:endParaRPr>
          </a:p>
          <a:p>
            <a:pPr marL="0" indent="0">
              <a:buFont typeface="Arial"/>
              <a:buNone/>
              <a:defRPr/>
            </a:pPr>
            <a:endParaRPr sz="7200">
              <a:latin typeface="PT Astra Serif"/>
              <a:cs typeface="PT Astra Serif"/>
            </a:endParaRPr>
          </a:p>
        </p:txBody>
      </p:sp>
      <p:pic>
        <p:nvPicPr>
          <p:cNvPr id="674863744" name="Рисунок 4"/>
          <p:cNvPicPr>
            <a:picLocks noChangeAspect="1"/>
          </p:cNvPicPr>
          <p:nvPr/>
        </p:nvPicPr>
        <p:blipFill>
          <a:blip r:embed="rId2"/>
          <a:srcRect l="3359" t="-4692" r="9783" b="4691"/>
          <a:stretch/>
        </p:blipFill>
        <p:spPr bwMode="auto">
          <a:xfrm>
            <a:off x="9504180" y="942903"/>
            <a:ext cx="1596315" cy="1503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91358953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9433719" y="3376245"/>
            <a:ext cx="1981197" cy="2124072"/>
          </a:xfrm>
          <a:prstGeom prst="rect">
            <a:avLst/>
          </a:prstGeom>
        </p:spPr>
      </p:pic>
      <p:pic>
        <p:nvPicPr>
          <p:cNvPr id="704708197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706993" y="2551980"/>
            <a:ext cx="7028930" cy="39537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61879964" name="Title 1"/>
          <p:cNvSpPr>
            <a:spLocks noGrp="1"/>
          </p:cNvSpPr>
          <p:nvPr>
            <p:ph type="ctrTitle"/>
          </p:nvPr>
        </p:nvSpPr>
        <p:spPr bwMode="auto">
          <a:xfrm flipH="0" flipV="0">
            <a:off x="389761" y="-306380"/>
            <a:ext cx="8058773" cy="1654020"/>
          </a:xfrm>
        </p:spPr>
        <p:txBody>
          <a:bodyPr/>
          <a:lstStyle/>
          <a:p>
            <a:pPr algn="ctr">
              <a:defRPr/>
            </a:pPr>
            <a:r>
              <a:rPr lang="ru-RU">
                <a:ln w="12700">
                  <a:solidFill>
                    <a:schemeClr val="accent6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PT Astra Serif"/>
                <a:cs typeface="PT Astra Serif"/>
              </a:rPr>
              <a:t>Техника </a:t>
            </a:r>
            <a:r>
              <a:rPr lang="ru-RU">
                <a:latin typeface="PT Astra Serif"/>
                <a:cs typeface="PT Astra Serif"/>
              </a:rPr>
              <a:t> </a:t>
            </a:r>
            <a:r>
              <a:rPr lang="ru-RU">
                <a:ln w="12700">
                  <a:solidFill>
                    <a:schemeClr val="accent6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PT Astra Serif"/>
                <a:cs typeface="PT Astra Serif"/>
              </a:rPr>
              <a:t>стрельбы </a:t>
            </a:r>
            <a:endParaRPr>
              <a:ln w="12700">
                <a:solidFill>
                  <a:schemeClr val="accent6"/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latin typeface="PT Astra Serif"/>
              <a:cs typeface="PT Astra Serif"/>
            </a:endParaRPr>
          </a:p>
        </p:txBody>
      </p:sp>
      <p:sp>
        <p:nvSpPr>
          <p:cNvPr id="1014466661" name="Subtitle 2"/>
          <p:cNvSpPr>
            <a:spLocks noGrp="1"/>
          </p:cNvSpPr>
          <p:nvPr>
            <p:ph type="subTitle" idx="1"/>
          </p:nvPr>
        </p:nvSpPr>
        <p:spPr bwMode="auto">
          <a:xfrm flipH="0" flipV="0">
            <a:off x="138157" y="376856"/>
            <a:ext cx="8166603" cy="7054502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>
            <a:normAutofit fontScale="25000" lnSpcReduction="15000"/>
          </a:bodyPr>
          <a:lstStyle/>
          <a:p>
            <a:pPr>
              <a:defRPr/>
            </a:pPr>
            <a:endParaRPr/>
          </a:p>
          <a:p>
            <a:pPr marL="0" indent="0">
              <a:buFont typeface="Arial"/>
              <a:buNone/>
              <a:defRPr/>
            </a:pPr>
            <a:endParaRPr sz="3600">
              <a:solidFill>
                <a:srgbClr val="002060"/>
              </a:solidFill>
              <a:latin typeface="PT Astra Serif"/>
              <a:cs typeface="PT Astra Serif"/>
            </a:endParaRPr>
          </a:p>
          <a:p>
            <a:pPr>
              <a:defRPr/>
            </a:pPr>
            <a:endParaRPr sz="7200"/>
          </a:p>
          <a:p>
            <a:pPr>
              <a:defRPr/>
            </a:pPr>
            <a:endParaRPr/>
          </a:p>
          <a:p>
            <a:pPr marL="0" indent="0">
              <a:buFont typeface="Arial"/>
              <a:buNone/>
              <a:defRPr/>
            </a:pPr>
            <a:r>
              <a:rPr sz="9600" b="1" i="1" u="none">
                <a:solidFill>
                  <a:srgbClr val="002060"/>
                </a:solidFill>
                <a:latin typeface="PT Astra Serif"/>
                <a:ea typeface="Arial"/>
                <a:cs typeface="PT Astra Serif"/>
              </a:rPr>
              <a:t>Изготовка</a:t>
            </a:r>
            <a:r>
              <a:rPr sz="9600" b="1" i="1" u="none">
                <a:solidFill>
                  <a:srgbClr val="262633"/>
                </a:solidFill>
                <a:latin typeface="PT Astra Serif"/>
                <a:ea typeface="Arial"/>
                <a:cs typeface="PT Astra Serif"/>
              </a:rPr>
              <a:t>. </a:t>
            </a:r>
            <a:r>
              <a:rPr sz="9600" b="0" i="0" u="none">
                <a:solidFill>
                  <a:srgbClr val="002060"/>
                </a:solidFill>
                <a:latin typeface="PT Astra Serif"/>
                <a:ea typeface="Arial"/>
                <a:cs typeface="PT Astra Serif"/>
              </a:rPr>
              <a:t>Одним из основных факторов, предопределяющих качество выстрела, является устойчивость системы «стрелок-оружие». </a:t>
            </a:r>
            <a:endParaRPr sz="9600" b="0" i="0" u="none">
              <a:solidFill>
                <a:srgbClr val="002060"/>
              </a:solidFill>
              <a:latin typeface="PT Astra Serif"/>
              <a:ea typeface="Arial"/>
              <a:cs typeface="PT Astra Serif"/>
            </a:endParaRPr>
          </a:p>
          <a:p>
            <a:pPr marL="0" indent="0">
              <a:buFont typeface="Arial"/>
              <a:buNone/>
              <a:defRPr/>
            </a:pPr>
            <a:endParaRPr sz="9600">
              <a:solidFill>
                <a:srgbClr val="002060"/>
              </a:solidFill>
              <a:latin typeface="PT Astra Serif"/>
              <a:cs typeface="PT Astra Serif"/>
            </a:endParaRPr>
          </a:p>
          <a:p>
            <a:pPr marL="0" indent="0">
              <a:buFont typeface="Arial"/>
              <a:buNone/>
              <a:defRPr/>
            </a:pPr>
            <a:endParaRPr sz="9600">
              <a:latin typeface="PT Astra Serif"/>
              <a:cs typeface="PT Astra Serif"/>
            </a:endParaRPr>
          </a:p>
          <a:p>
            <a:pPr marL="0" indent="0">
              <a:buFont typeface="Arial"/>
              <a:buNone/>
              <a:defRPr/>
            </a:pPr>
            <a:r>
              <a:rPr sz="9600" b="1" i="1" u="none">
                <a:solidFill>
                  <a:srgbClr val="002060"/>
                </a:solidFill>
                <a:latin typeface="PT Astra Serif"/>
                <a:ea typeface="Arial"/>
                <a:cs typeface="PT Astra Serif"/>
              </a:rPr>
              <a:t>Требования к изготовке:</a:t>
            </a:r>
            <a:r>
              <a:rPr sz="9600" b="0" i="0" u="none">
                <a:solidFill>
                  <a:srgbClr val="002060"/>
                </a:solidFill>
                <a:latin typeface="PT Astra Serif"/>
                <a:ea typeface="Arial"/>
                <a:cs typeface="PT Astra Serif"/>
              </a:rPr>
              <a:t> устойчивость тела стрелка и оружия; свободное </a:t>
            </a:r>
            <a:r>
              <a:rPr sz="9600" b="0" i="0" u="none">
                <a:solidFill>
                  <a:srgbClr val="002060"/>
                </a:solidFill>
                <a:latin typeface="PT Astra Serif"/>
                <a:ea typeface="Arial"/>
                <a:cs typeface="PT Astra Serif"/>
              </a:rPr>
              <a:t>перемещение оружия по вертикали и горизонтали; удобство позы для стрельбы.</a:t>
            </a:r>
            <a:endParaRPr sz="9600">
              <a:solidFill>
                <a:srgbClr val="002060"/>
              </a:solidFill>
              <a:latin typeface="PT Astra Serif"/>
              <a:cs typeface="PT Astra Serif"/>
            </a:endParaRPr>
          </a:p>
          <a:p>
            <a:pPr marL="0" indent="0">
              <a:buFont typeface="Arial"/>
              <a:buNone/>
              <a:defRPr/>
            </a:pPr>
            <a:endParaRPr sz="9600"/>
          </a:p>
          <a:p>
            <a:pPr marL="0" indent="0">
              <a:buFont typeface="Arial"/>
              <a:buNone/>
              <a:defRPr/>
            </a:pPr>
            <a:r>
              <a:rPr sz="9600" i="1">
                <a:solidFill>
                  <a:srgbClr val="002060"/>
                </a:solidFill>
                <a:latin typeface="PT Astra Serif"/>
                <a:cs typeface="PT Astra Serif"/>
              </a:rPr>
              <a:t>Правильность изготовки проверяется так: </a:t>
            </a:r>
            <a:r>
              <a:rPr sz="9600" b="0">
                <a:solidFill>
                  <a:srgbClr val="002060"/>
                </a:solidFill>
                <a:latin typeface="PT Astra Serif"/>
                <a:cs typeface="PT Astra Serif"/>
              </a:rPr>
              <a:t>п</a:t>
            </a:r>
            <a:r>
              <a:rPr sz="9600" b="0">
                <a:solidFill>
                  <a:srgbClr val="002060"/>
                </a:solidFill>
                <a:latin typeface="PT Astra Serif"/>
                <a:cs typeface="PT Astra Serif"/>
              </a:rPr>
              <a:t>осле принятия позы изготовк</a:t>
            </a:r>
            <a:r>
              <a:rPr sz="9600" b="0" i="0" u="none">
                <a:solidFill>
                  <a:srgbClr val="002060"/>
                </a:solidFill>
                <a:latin typeface="PT Astra Serif"/>
                <a:ea typeface="Arial"/>
                <a:cs typeface="PT Astra Serif"/>
              </a:rPr>
              <a:t>и</a:t>
            </a:r>
            <a:r>
              <a:rPr sz="9600" b="1" i="0" u="none">
                <a:solidFill>
                  <a:srgbClr val="002060"/>
                </a:solidFill>
                <a:latin typeface="PT Astra Serif"/>
                <a:ea typeface="Arial"/>
                <a:cs typeface="PT Astra Serif"/>
              </a:rPr>
              <a:t> </a:t>
            </a:r>
            <a:r>
              <a:rPr sz="9600" b="0" i="0" u="none">
                <a:solidFill>
                  <a:srgbClr val="002060"/>
                </a:solidFill>
                <a:latin typeface="PT Astra Serif"/>
                <a:ea typeface="Arial"/>
                <a:cs typeface="PT Astra Serif"/>
              </a:rPr>
              <a:t>наведения винтовки в</a:t>
            </a:r>
            <a:r>
              <a:rPr sz="9600" b="0" i="0" u="none">
                <a:solidFill>
                  <a:srgbClr val="002060"/>
                </a:solidFill>
                <a:latin typeface="PT Astra Serif"/>
                <a:ea typeface="Arial"/>
                <a:cs typeface="PT Astra Serif"/>
              </a:rPr>
              <a:t> сторону мишени следует ненадолго закрыть и открыть </a:t>
            </a:r>
            <a:r>
              <a:rPr sz="9600" b="0" i="0" u="none">
                <a:solidFill>
                  <a:srgbClr val="002060"/>
                </a:solidFill>
                <a:latin typeface="PT Astra Serif"/>
                <a:ea typeface="Arial"/>
                <a:cs typeface="PT Astra Serif"/>
              </a:rPr>
              <a:t>глаза. Изготовку можно считать верной, если линия прицеливания проходит </a:t>
            </a:r>
            <a:r>
              <a:rPr sz="9600" b="0" i="0" u="none">
                <a:solidFill>
                  <a:srgbClr val="002060"/>
                </a:solidFill>
                <a:latin typeface="PT Astra Serif"/>
                <a:ea typeface="Arial"/>
                <a:cs typeface="PT Astra Serif"/>
              </a:rPr>
              <a:t>недалеко от мише</a:t>
            </a:r>
            <a:r>
              <a:rPr sz="9600" b="0" i="0" u="none">
                <a:solidFill>
                  <a:srgbClr val="002060"/>
                </a:solidFill>
                <a:latin typeface="PT Astra Serif"/>
                <a:ea typeface="Arial"/>
                <a:cs typeface="PT Astra Serif"/>
              </a:rPr>
              <a:t>ни. </a:t>
            </a:r>
            <a:endParaRPr sz="9600" b="0" i="0" u="none">
              <a:solidFill>
                <a:srgbClr val="002060"/>
              </a:solidFill>
              <a:latin typeface="PT Astra Serif"/>
              <a:ea typeface="Arial"/>
              <a:cs typeface="PT Astra Serif"/>
            </a:endParaRPr>
          </a:p>
          <a:p>
            <a:pPr marL="0" indent="0">
              <a:buFont typeface="Arial"/>
              <a:buNone/>
              <a:defRPr/>
            </a:pPr>
            <a:r>
              <a:rPr sz="9600" b="0" i="0" u="none">
                <a:solidFill>
                  <a:srgbClr val="002060"/>
                </a:solidFill>
                <a:latin typeface="PT Astra Serif"/>
                <a:ea typeface="Arial"/>
                <a:cs typeface="PT Astra Serif"/>
              </a:rPr>
              <a:t>В практике принято считать, что линия прицеливания </a:t>
            </a:r>
            <a:r>
              <a:rPr sz="9600" b="0" i="0" u="none">
                <a:solidFill>
                  <a:srgbClr val="002060"/>
                </a:solidFill>
                <a:latin typeface="PT Astra Serif"/>
                <a:ea typeface="Arial"/>
                <a:cs typeface="PT Astra Serif"/>
              </a:rPr>
              <a:t>должна проходить на расстоянии 1,5-2 диаметров мишени.</a:t>
            </a:r>
            <a:endParaRPr sz="9600">
              <a:solidFill>
                <a:srgbClr val="002060"/>
              </a:solidFill>
              <a:latin typeface="PT Astra Serif"/>
              <a:cs typeface="PT Astra Serif"/>
            </a:endParaRPr>
          </a:p>
          <a:p>
            <a:pPr marL="0" indent="0">
              <a:buFont typeface="Arial"/>
              <a:buNone/>
              <a:defRPr/>
            </a:pPr>
            <a:endParaRPr sz="4800">
              <a:solidFill>
                <a:srgbClr val="002060"/>
              </a:solidFill>
              <a:latin typeface="PT Astra Serif"/>
              <a:cs typeface="PT Astra Serif"/>
            </a:endParaRPr>
          </a:p>
        </p:txBody>
      </p:sp>
      <p:pic>
        <p:nvPicPr>
          <p:cNvPr id="1077581247" name="Рисунок 4"/>
          <p:cNvPicPr>
            <a:picLocks noChangeAspect="1"/>
          </p:cNvPicPr>
          <p:nvPr/>
        </p:nvPicPr>
        <p:blipFill>
          <a:blip r:embed="rId2"/>
          <a:srcRect l="3359" t="-4692" r="9783" b="4691"/>
          <a:stretch/>
        </p:blipFill>
        <p:spPr bwMode="auto">
          <a:xfrm>
            <a:off x="9504180" y="942903"/>
            <a:ext cx="1596315" cy="1503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433231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9433719" y="3376245"/>
            <a:ext cx="1981197" cy="21240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63109867" name="Title 1"/>
          <p:cNvSpPr>
            <a:spLocks noGrp="1"/>
          </p:cNvSpPr>
          <p:nvPr>
            <p:ph type="ctrTitle"/>
          </p:nvPr>
        </p:nvSpPr>
        <p:spPr bwMode="auto">
          <a:xfrm flipH="0" flipV="0">
            <a:off x="389761" y="-504069"/>
            <a:ext cx="8058773" cy="1654020"/>
          </a:xfrm>
        </p:spPr>
        <p:txBody>
          <a:bodyPr/>
          <a:lstStyle/>
          <a:p>
            <a:pPr algn="ctr">
              <a:defRPr/>
            </a:pPr>
            <a:r>
              <a:rPr lang="ru-RU">
                <a:ln w="12700">
                  <a:solidFill>
                    <a:schemeClr val="accent6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PT Astra Serif"/>
                <a:cs typeface="PT Astra Serif"/>
              </a:rPr>
              <a:t>Техника </a:t>
            </a:r>
            <a:r>
              <a:rPr lang="ru-RU">
                <a:latin typeface="PT Astra Serif"/>
                <a:cs typeface="PT Astra Serif"/>
              </a:rPr>
              <a:t> </a:t>
            </a:r>
            <a:r>
              <a:rPr lang="ru-RU">
                <a:ln w="12700">
                  <a:solidFill>
                    <a:schemeClr val="accent6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PT Astra Serif"/>
                <a:cs typeface="PT Astra Serif"/>
              </a:rPr>
              <a:t>стрельбы </a:t>
            </a:r>
            <a:endParaRPr>
              <a:ln w="12700">
                <a:solidFill>
                  <a:schemeClr val="accent6"/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latin typeface="PT Astra Serif"/>
              <a:cs typeface="PT Astra Serif"/>
            </a:endParaRPr>
          </a:p>
        </p:txBody>
      </p:sp>
      <p:sp>
        <p:nvSpPr>
          <p:cNvPr id="1848145652" name="Subtitle 2"/>
          <p:cNvSpPr>
            <a:spLocks noGrp="1"/>
          </p:cNvSpPr>
          <p:nvPr>
            <p:ph type="subTitle" idx="1"/>
          </p:nvPr>
        </p:nvSpPr>
        <p:spPr bwMode="auto">
          <a:xfrm flipH="0" flipV="0">
            <a:off x="281931" y="322940"/>
            <a:ext cx="8166603" cy="6721965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>
            <a:normAutofit fontScale="25000" lnSpcReduction="15000"/>
          </a:bodyPr>
          <a:lstStyle/>
          <a:p>
            <a:pPr marL="0" indent="0">
              <a:buFont typeface="Arial"/>
              <a:buNone/>
              <a:defRPr/>
            </a:pPr>
            <a:endParaRPr sz="12000">
              <a:latin typeface="PT Astra Serif"/>
              <a:cs typeface="PT Astra Serif"/>
            </a:endParaRPr>
          </a:p>
          <a:p>
            <a:pPr marL="0" indent="0">
              <a:buFont typeface="Arial"/>
              <a:buNone/>
              <a:defRPr/>
            </a:pPr>
            <a:r>
              <a:rPr sz="10500" b="1" i="1" u="none">
                <a:solidFill>
                  <a:srgbClr val="002060"/>
                </a:solidFill>
                <a:latin typeface="PT Astra Serif"/>
                <a:ea typeface="Arial"/>
                <a:cs typeface="PT Astra Serif"/>
              </a:rPr>
              <a:t>Прицеливание</a:t>
            </a:r>
            <a:endParaRPr sz="10500" b="1" i="1">
              <a:solidFill>
                <a:srgbClr val="002060"/>
              </a:solidFill>
            </a:endParaRPr>
          </a:p>
          <a:p>
            <a:pPr marL="0" indent="0">
              <a:buFont typeface="Arial"/>
              <a:buNone/>
              <a:defRPr/>
            </a:pPr>
            <a:r>
              <a:rPr sz="10500" b="0" i="0" u="none">
                <a:solidFill>
                  <a:srgbClr val="002060"/>
                </a:solidFill>
                <a:latin typeface="PT Astra Serif"/>
                <a:ea typeface="Arial"/>
                <a:cs typeface="PT Astra Serif"/>
              </a:rPr>
              <a:t>Правильное </a:t>
            </a:r>
            <a:r>
              <a:rPr sz="10500" b="0" i="0" u="none">
                <a:solidFill>
                  <a:srgbClr val="002060"/>
                </a:solidFill>
                <a:latin typeface="PT Astra Serif"/>
                <a:ea typeface="Arial"/>
                <a:cs typeface="PT Astra Serif"/>
              </a:rPr>
              <a:t>прицеливание заключается в том , чтобы расположить на одной </a:t>
            </a:r>
            <a:r>
              <a:rPr sz="10500" b="0" i="0" u="none">
                <a:solidFill>
                  <a:srgbClr val="002060"/>
                </a:solidFill>
                <a:latin typeface="PT Astra Serif"/>
                <a:ea typeface="Arial"/>
                <a:cs typeface="PT Astra Serif"/>
              </a:rPr>
              <a:t>линии (линии прицеливания)</a:t>
            </a:r>
            <a:endParaRPr sz="10500" b="0">
              <a:solidFill>
                <a:srgbClr val="002060"/>
              </a:solidFill>
              <a:latin typeface="PT Astra Serif"/>
              <a:cs typeface="PT Astra Serif"/>
            </a:endParaRPr>
          </a:p>
          <a:p>
            <a:pPr marL="0" indent="0">
              <a:buFont typeface="Arial"/>
              <a:buNone/>
              <a:defRPr/>
            </a:pPr>
            <a:r>
              <a:rPr sz="10500" b="0" i="0" u="none">
                <a:solidFill>
                  <a:srgbClr val="002060"/>
                </a:solidFill>
                <a:latin typeface="PT Astra Serif"/>
                <a:ea typeface="Arial"/>
                <a:cs typeface="PT Astra Serif"/>
              </a:rPr>
              <a:t>прицел, вершину мушки и точку прицеливания и тем самым придать оружию</a:t>
            </a:r>
            <a:r>
              <a:rPr sz="10500" b="0">
                <a:solidFill>
                  <a:srgbClr val="002060"/>
                </a:solidFill>
                <a:latin typeface="PT Astra Serif"/>
                <a:cs typeface="PT Astra Serif"/>
              </a:rPr>
              <a:t> </a:t>
            </a:r>
            <a:r>
              <a:rPr sz="10500" b="0">
                <a:solidFill>
                  <a:srgbClr val="002060"/>
                </a:solidFill>
                <a:latin typeface="PT Astra Serif"/>
                <a:cs typeface="PT Astra Serif"/>
              </a:rPr>
              <a:t>требуемое </a:t>
            </a:r>
            <a:r>
              <a:rPr sz="10500" b="0">
                <a:solidFill>
                  <a:srgbClr val="002060"/>
                </a:solidFill>
                <a:latin typeface="PT Astra Serif"/>
                <a:cs typeface="PT Astra Serif"/>
              </a:rPr>
              <a:t>направление по отношению к цели</a:t>
            </a:r>
            <a:endParaRPr sz="10500" b="0">
              <a:solidFill>
                <a:srgbClr val="002060"/>
              </a:solidFill>
              <a:latin typeface="PT Astra Serif"/>
              <a:cs typeface="PT Astra Serif"/>
            </a:endParaRPr>
          </a:p>
          <a:p>
            <a:pPr>
              <a:defRPr/>
            </a:pPr>
            <a:endParaRPr sz="10500">
              <a:latin typeface="PT Astra Serif"/>
              <a:cs typeface="PT Astra Serif"/>
            </a:endParaRPr>
          </a:p>
          <a:p>
            <a:pPr marL="0" indent="0">
              <a:buFont typeface="Arial"/>
              <a:buNone/>
              <a:defRPr/>
            </a:pPr>
            <a:r>
              <a:rPr sz="10500" b="0" i="0" u="none">
                <a:solidFill>
                  <a:srgbClr val="002060"/>
                </a:solidFill>
                <a:latin typeface="PT Astra Serif"/>
                <a:ea typeface="Arial"/>
                <a:cs typeface="PT Astra Serif"/>
              </a:rPr>
              <a:t>Для формирования </a:t>
            </a:r>
            <a:r>
              <a:rPr sz="10500" b="0" i="0" u="none">
                <a:solidFill>
                  <a:srgbClr val="002060"/>
                </a:solidFill>
                <a:latin typeface="PT Astra Serif"/>
                <a:ea typeface="Arial"/>
                <a:cs typeface="PT Astra Serif"/>
              </a:rPr>
              <a:t>навыка </a:t>
            </a:r>
            <a:r>
              <a:rPr sz="10500" b="0" i="0" u="none">
                <a:solidFill>
                  <a:srgbClr val="002060"/>
                </a:solidFill>
                <a:latin typeface="PT Astra Serif"/>
                <a:ea typeface="Arial"/>
                <a:cs typeface="PT Astra Serif"/>
              </a:rPr>
              <a:t>прицеливания целесообразно </a:t>
            </a:r>
            <a:r>
              <a:rPr sz="10500" b="0" i="0" u="none">
                <a:solidFill>
                  <a:srgbClr val="002060"/>
                </a:solidFill>
                <a:latin typeface="PT Astra Serif"/>
                <a:ea typeface="Arial"/>
                <a:cs typeface="PT Astra Serif"/>
              </a:rPr>
              <a:t>применять </a:t>
            </a:r>
            <a:r>
              <a:rPr sz="10500" b="0" i="0" u="none">
                <a:solidFill>
                  <a:srgbClr val="002060"/>
                </a:solidFill>
                <a:latin typeface="PT Astra Serif"/>
                <a:ea typeface="Arial"/>
                <a:cs typeface="PT Astra Serif"/>
              </a:rPr>
              <a:t>упражнение «стрельба по белому листу».</a:t>
            </a:r>
            <a:endParaRPr sz="10500">
              <a:solidFill>
                <a:srgbClr val="002060"/>
              </a:solidFill>
              <a:latin typeface="PT Astra Serif"/>
              <a:cs typeface="PT Astra Serif"/>
            </a:endParaRPr>
          </a:p>
          <a:p>
            <a:pPr marL="0" indent="0">
              <a:buFont typeface="Arial"/>
              <a:buNone/>
              <a:defRPr/>
            </a:pPr>
            <a:r>
              <a:rPr sz="10500" b="0" i="0" u="none">
                <a:solidFill>
                  <a:srgbClr val="002060"/>
                </a:solidFill>
                <a:latin typeface="PT Astra Serif"/>
                <a:ea typeface="Arial"/>
                <a:cs typeface="PT Astra Serif"/>
              </a:rPr>
              <a:t>Обычная мишень переворачивается обратной стороной или </a:t>
            </a:r>
            <a:r>
              <a:rPr sz="10500" b="0" i="0" u="none">
                <a:solidFill>
                  <a:srgbClr val="002060"/>
                </a:solidFill>
                <a:latin typeface="PT Astra Serif"/>
                <a:ea typeface="Arial"/>
                <a:cs typeface="PT Astra Serif"/>
              </a:rPr>
              <a:t>берется любой лист бумаги того же размера. Спортсмен получает задание не </a:t>
            </a:r>
            <a:r>
              <a:rPr sz="10500" b="0" i="0" u="none">
                <a:solidFill>
                  <a:srgbClr val="002060"/>
                </a:solidFill>
                <a:latin typeface="PT Astra Serif"/>
                <a:ea typeface="Arial"/>
                <a:cs typeface="PT Astra Serif"/>
              </a:rPr>
              <a:t>стремиться к хорошему результату стрельбы, а следить лишь за тем, чтобы в </a:t>
            </a:r>
            <a:r>
              <a:rPr sz="10500" b="0" i="0" u="none">
                <a:solidFill>
                  <a:srgbClr val="002060"/>
                </a:solidFill>
                <a:latin typeface="PT Astra Serif"/>
                <a:ea typeface="Arial"/>
                <a:cs typeface="PT Astra Serif"/>
              </a:rPr>
              <a:t>момент прицеливания отчетливо видеть мушку, находящуюся в центре </a:t>
            </a:r>
            <a:r>
              <a:rPr sz="10500" b="0" i="0" u="none">
                <a:solidFill>
                  <a:srgbClr val="002060"/>
                </a:solidFill>
                <a:latin typeface="PT Astra Serif"/>
                <a:ea typeface="Arial"/>
                <a:cs typeface="PT Astra Serif"/>
              </a:rPr>
              <a:t>диоптрического отверстия, и при этом плавно осуществлять спуск.</a:t>
            </a:r>
            <a:endParaRPr sz="10500">
              <a:solidFill>
                <a:srgbClr val="002060"/>
              </a:solidFill>
              <a:latin typeface="PT Astra Serif"/>
              <a:cs typeface="PT Astra Serif"/>
            </a:endParaRPr>
          </a:p>
          <a:p>
            <a:pPr marL="0" indent="0">
              <a:buFont typeface="Arial"/>
              <a:buNone/>
              <a:defRPr/>
            </a:pPr>
            <a:endParaRPr sz="10000">
              <a:latin typeface="PT Astra Serif"/>
              <a:cs typeface="PT Astra Serif"/>
            </a:endParaRPr>
          </a:p>
        </p:txBody>
      </p:sp>
      <p:pic>
        <p:nvPicPr>
          <p:cNvPr id="1829025871" name="Рисунок 4"/>
          <p:cNvPicPr>
            <a:picLocks noChangeAspect="1"/>
          </p:cNvPicPr>
          <p:nvPr/>
        </p:nvPicPr>
        <p:blipFill>
          <a:blip r:embed="rId2"/>
          <a:srcRect l="3359" t="-4692" r="9783" b="4691"/>
          <a:stretch/>
        </p:blipFill>
        <p:spPr bwMode="auto">
          <a:xfrm>
            <a:off x="9504180" y="942903"/>
            <a:ext cx="1596315" cy="1503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47469363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9433719" y="3376245"/>
            <a:ext cx="1981197" cy="21240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78929681" name="Title 1"/>
          <p:cNvSpPr>
            <a:spLocks noGrp="1"/>
          </p:cNvSpPr>
          <p:nvPr>
            <p:ph type="ctrTitle"/>
          </p:nvPr>
        </p:nvSpPr>
        <p:spPr bwMode="auto">
          <a:xfrm flipH="0" flipV="0">
            <a:off x="389761" y="-306380"/>
            <a:ext cx="8058773" cy="1654020"/>
          </a:xfrm>
        </p:spPr>
        <p:txBody>
          <a:bodyPr/>
          <a:lstStyle/>
          <a:p>
            <a:pPr algn="ctr">
              <a:defRPr/>
            </a:pPr>
            <a:r>
              <a:rPr lang="ru-RU">
                <a:ln w="12700">
                  <a:solidFill>
                    <a:schemeClr val="accent6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PT Astra Serif"/>
                <a:cs typeface="PT Astra Serif"/>
              </a:rPr>
              <a:t>Техника </a:t>
            </a:r>
            <a:r>
              <a:rPr lang="ru-RU">
                <a:latin typeface="PT Astra Serif"/>
                <a:cs typeface="PT Astra Serif"/>
              </a:rPr>
              <a:t> </a:t>
            </a:r>
            <a:r>
              <a:rPr lang="ru-RU">
                <a:ln w="12700">
                  <a:solidFill>
                    <a:schemeClr val="accent6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PT Astra Serif"/>
                <a:cs typeface="PT Astra Serif"/>
              </a:rPr>
              <a:t>стрельбы </a:t>
            </a:r>
            <a:endParaRPr>
              <a:ln w="12700">
                <a:solidFill>
                  <a:schemeClr val="accent6"/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latin typeface="PT Astra Serif"/>
              <a:cs typeface="PT Astra Serif"/>
            </a:endParaRPr>
          </a:p>
        </p:txBody>
      </p:sp>
      <p:sp>
        <p:nvSpPr>
          <p:cNvPr id="1378313619" name="Subtitle 2"/>
          <p:cNvSpPr>
            <a:spLocks noGrp="1"/>
          </p:cNvSpPr>
          <p:nvPr>
            <p:ph type="subTitle" idx="1"/>
          </p:nvPr>
        </p:nvSpPr>
        <p:spPr bwMode="auto">
          <a:xfrm flipH="0" flipV="0">
            <a:off x="281931" y="2179944"/>
            <a:ext cx="8166603" cy="2672548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>
            <a:normAutofit fontScale="25000" lnSpcReduction="15000"/>
          </a:bodyPr>
          <a:lstStyle/>
          <a:p>
            <a:pPr>
              <a:defRPr/>
            </a:pPr>
            <a:endParaRPr/>
          </a:p>
          <a:p>
            <a:pPr marL="0" indent="0">
              <a:buFont typeface="Arial"/>
              <a:buNone/>
              <a:defRPr/>
            </a:pPr>
            <a:endParaRPr sz="3600">
              <a:solidFill>
                <a:srgbClr val="002060"/>
              </a:solidFill>
              <a:latin typeface="PT Astra Serif"/>
              <a:cs typeface="PT Astra Serif"/>
            </a:endParaRPr>
          </a:p>
          <a:p>
            <a:pPr>
              <a:defRPr/>
            </a:pPr>
            <a:endParaRPr sz="7200"/>
          </a:p>
          <a:p>
            <a:pPr>
              <a:defRPr/>
            </a:pPr>
            <a:endParaRPr sz="9600">
              <a:solidFill>
                <a:srgbClr val="002060"/>
              </a:solidFill>
              <a:latin typeface="PT Astra Serif"/>
              <a:cs typeface="PT Astra Serif"/>
            </a:endParaRPr>
          </a:p>
          <a:p>
            <a:pPr marL="0" indent="0">
              <a:buFont typeface="Arial"/>
              <a:buNone/>
              <a:defRPr/>
            </a:pPr>
            <a:r>
              <a:rPr sz="9600" b="1" i="1" u="none">
                <a:solidFill>
                  <a:srgbClr val="002060"/>
                </a:solidFill>
                <a:latin typeface="PT Astra Serif"/>
                <a:ea typeface="Arial"/>
                <a:cs typeface="PT Astra Serif"/>
              </a:rPr>
              <a:t>Спуск курка.</a:t>
            </a:r>
            <a:r>
              <a:rPr sz="9600" b="0" i="0" u="none">
                <a:solidFill>
                  <a:srgbClr val="002060"/>
                </a:solidFill>
                <a:latin typeface="PT Astra Serif"/>
                <a:ea typeface="Arial"/>
                <a:cs typeface="PT Astra Serif"/>
              </a:rPr>
              <a:t> Наиболее сложным элементом техники стрельбы является спуск. От его правильности зависит успех всей проделанной работы.</a:t>
            </a:r>
            <a:endParaRPr sz="9600">
              <a:solidFill>
                <a:srgbClr val="002060"/>
              </a:solidFill>
              <a:latin typeface="PT Astra Serif"/>
              <a:cs typeface="PT Astra Serif"/>
            </a:endParaRPr>
          </a:p>
          <a:p>
            <a:pPr marL="0" indent="0">
              <a:buFont typeface="Arial"/>
              <a:buNone/>
              <a:defRPr/>
            </a:pPr>
            <a:endParaRPr sz="9600">
              <a:solidFill>
                <a:srgbClr val="002060"/>
              </a:solidFill>
              <a:latin typeface="PT Astra Serif"/>
              <a:cs typeface="PT Astra Serif"/>
            </a:endParaRPr>
          </a:p>
          <a:p>
            <a:pPr>
              <a:defRPr/>
            </a:pPr>
            <a:endParaRPr/>
          </a:p>
          <a:p>
            <a:pPr marL="0" indent="0">
              <a:buFont typeface="Arial"/>
              <a:buNone/>
              <a:defRPr/>
            </a:pPr>
            <a:r>
              <a:rPr sz="9600" b="1" i="1" u="none">
                <a:solidFill>
                  <a:srgbClr val="002060"/>
                </a:solidFill>
                <a:latin typeface="PT Astra Serif"/>
                <a:ea typeface="Arial"/>
                <a:cs typeface="PT Astra Serif"/>
              </a:rPr>
              <a:t>Биатлонисты используют два </a:t>
            </a:r>
            <a:r>
              <a:rPr sz="9600" b="1" i="1" u="none">
                <a:solidFill>
                  <a:srgbClr val="002060"/>
                </a:solidFill>
                <a:latin typeface="PT Astra Serif"/>
                <a:ea typeface="Arial"/>
                <a:cs typeface="PT Astra Serif"/>
              </a:rPr>
              <a:t>варианта спуска.</a:t>
            </a:r>
            <a:endParaRPr sz="9600" b="1" i="1">
              <a:solidFill>
                <a:srgbClr val="002060"/>
              </a:solidFill>
              <a:latin typeface="PT Astra Serif"/>
              <a:cs typeface="PT Astra Serif"/>
            </a:endParaRPr>
          </a:p>
          <a:p>
            <a:pPr marL="0" indent="0">
              <a:buFont typeface="Arial"/>
              <a:buNone/>
              <a:defRPr/>
            </a:pPr>
            <a:endParaRPr sz="9600">
              <a:solidFill>
                <a:srgbClr val="002060"/>
              </a:solidFill>
              <a:latin typeface="PT Astra Serif"/>
              <a:cs typeface="PT Astra Serif"/>
            </a:endParaRPr>
          </a:p>
          <a:p>
            <a:pPr marL="0" indent="0">
              <a:buFont typeface="Arial"/>
              <a:buNone/>
              <a:defRPr/>
            </a:pPr>
            <a:r>
              <a:rPr sz="9600" b="1" i="0" u="none">
                <a:solidFill>
                  <a:srgbClr val="002060"/>
                </a:solidFill>
                <a:latin typeface="PT Astra Serif"/>
                <a:ea typeface="Arial"/>
                <a:cs typeface="PT Astra Serif"/>
              </a:rPr>
              <a:t>1. «Сухой» спуск</a:t>
            </a:r>
            <a:r>
              <a:rPr sz="9600" b="0" i="0" u="none">
                <a:solidFill>
                  <a:srgbClr val="002060"/>
                </a:solidFill>
                <a:latin typeface="PT Astra Serif"/>
                <a:ea typeface="Arial"/>
                <a:cs typeface="PT Astra Serif"/>
              </a:rPr>
              <a:t> – без «</a:t>
            </a:r>
            <a:r>
              <a:rPr sz="9600" b="0" i="0" u="none">
                <a:solidFill>
                  <a:srgbClr val="002060"/>
                </a:solidFill>
                <a:latin typeface="PT Astra Serif"/>
                <a:ea typeface="Arial"/>
                <a:cs typeface="PT Astra Serif"/>
              </a:rPr>
              <a:t>предупреждения». </a:t>
            </a:r>
            <a:endParaRPr sz="9600" b="0" i="0" u="none">
              <a:solidFill>
                <a:srgbClr val="002060"/>
              </a:solidFill>
              <a:latin typeface="PT Astra Serif"/>
              <a:ea typeface="Arial"/>
              <a:cs typeface="PT Astra Serif"/>
            </a:endParaRPr>
          </a:p>
          <a:p>
            <a:pPr marL="0" indent="0">
              <a:buFont typeface="Arial"/>
              <a:buNone/>
              <a:defRPr/>
            </a:pPr>
            <a:r>
              <a:rPr sz="9600" b="0" i="0" u="none">
                <a:solidFill>
                  <a:srgbClr val="002060"/>
                </a:solidFill>
                <a:latin typeface="PT Astra Serif"/>
                <a:ea typeface="Arial"/>
                <a:cs typeface="PT Astra Serif"/>
              </a:rPr>
              <a:t>Он характерен тем, что </a:t>
            </a:r>
            <a:r>
              <a:rPr sz="9600" b="0" i="0" u="none">
                <a:solidFill>
                  <a:srgbClr val="002060"/>
                </a:solidFill>
                <a:latin typeface="PT Astra Serif"/>
                <a:ea typeface="Arial"/>
                <a:cs typeface="PT Astra Serif"/>
              </a:rPr>
              <a:t>спусковой крючок при нажатии заметно не перемещается, но как только </a:t>
            </a:r>
            <a:r>
              <a:rPr sz="9600" b="0" i="0" u="none">
                <a:solidFill>
                  <a:srgbClr val="002060"/>
                </a:solidFill>
                <a:latin typeface="PT Astra Serif"/>
                <a:ea typeface="Arial"/>
                <a:cs typeface="PT Astra Serif"/>
              </a:rPr>
              <a:t>прилагаемое усилие превысит его натяжение, происходит выстрел. </a:t>
            </a:r>
            <a:endParaRPr sz="9600" b="0" i="0" u="none">
              <a:solidFill>
                <a:srgbClr val="002060"/>
              </a:solidFill>
              <a:latin typeface="PT Astra Serif"/>
              <a:ea typeface="Arial"/>
              <a:cs typeface="PT Astra Serif"/>
            </a:endParaRPr>
          </a:p>
          <a:p>
            <a:pPr marL="0" indent="0">
              <a:buFont typeface="Arial"/>
              <a:buNone/>
              <a:defRPr/>
            </a:pPr>
            <a:r>
              <a:rPr sz="9600" b="1" i="0" u="none">
                <a:solidFill>
                  <a:srgbClr val="002060"/>
                </a:solidFill>
                <a:latin typeface="PT Astra Serif"/>
                <a:ea typeface="Arial"/>
                <a:cs typeface="PT Astra Serif"/>
              </a:rPr>
              <a:t>2. Спуск с «предупреждением»</a:t>
            </a:r>
            <a:r>
              <a:rPr sz="9600" b="0" i="0" u="none">
                <a:solidFill>
                  <a:srgbClr val="002060"/>
                </a:solidFill>
                <a:latin typeface="PT Astra Serif"/>
                <a:ea typeface="Arial"/>
                <a:cs typeface="PT Astra Serif"/>
              </a:rPr>
              <a:t>. </a:t>
            </a:r>
            <a:endParaRPr sz="9600" b="0" i="0" u="none">
              <a:solidFill>
                <a:srgbClr val="002060"/>
              </a:solidFill>
              <a:latin typeface="PT Astra Serif"/>
              <a:ea typeface="Arial"/>
              <a:cs typeface="PT Astra Serif"/>
            </a:endParaRPr>
          </a:p>
          <a:p>
            <a:pPr marL="0" indent="0">
              <a:buFont typeface="Arial"/>
              <a:buNone/>
              <a:defRPr/>
            </a:pPr>
            <a:r>
              <a:rPr sz="9600" b="0" i="0" u="none">
                <a:solidFill>
                  <a:srgbClr val="002060"/>
                </a:solidFill>
                <a:latin typeface="PT Astra Serif"/>
                <a:ea typeface="Arial"/>
                <a:cs typeface="PT Astra Serif"/>
              </a:rPr>
              <a:t>Характеризуется предварительным свободным ходом с пускового крючка и последующей остановкой на так называемом «предупреждении», после дополнительного усилия для преодоления сопротивления «предупреждения» следует выстрел.</a:t>
            </a:r>
            <a:endParaRPr sz="9600">
              <a:solidFill>
                <a:srgbClr val="002060"/>
              </a:solidFill>
              <a:latin typeface="PT Astra Serif"/>
              <a:cs typeface="PT Astra Serif"/>
            </a:endParaRPr>
          </a:p>
          <a:p>
            <a:pPr marL="0" indent="0">
              <a:buFont typeface="Arial"/>
              <a:buNone/>
              <a:defRPr/>
            </a:pPr>
            <a:endParaRPr sz="9600">
              <a:solidFill>
                <a:srgbClr val="002060"/>
              </a:solidFill>
              <a:latin typeface="PT Astra Serif"/>
              <a:cs typeface="PT Astra Serif"/>
            </a:endParaRPr>
          </a:p>
          <a:p>
            <a:pPr marL="0" indent="0">
              <a:buFont typeface="Arial"/>
              <a:buNone/>
              <a:defRPr/>
            </a:pPr>
            <a:endParaRPr sz="7200">
              <a:latin typeface="PT Astra Serif"/>
              <a:cs typeface="PT Astra Serif"/>
            </a:endParaRPr>
          </a:p>
        </p:txBody>
      </p:sp>
      <p:pic>
        <p:nvPicPr>
          <p:cNvPr id="1214763422" name="Рисунок 4"/>
          <p:cNvPicPr>
            <a:picLocks noChangeAspect="1"/>
          </p:cNvPicPr>
          <p:nvPr/>
        </p:nvPicPr>
        <p:blipFill>
          <a:blip r:embed="rId2"/>
          <a:srcRect l="3359" t="-4692" r="9783" b="4691"/>
          <a:stretch/>
        </p:blipFill>
        <p:spPr bwMode="auto">
          <a:xfrm>
            <a:off x="9504180" y="942903"/>
            <a:ext cx="1596315" cy="1503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87218586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9433719" y="3376245"/>
            <a:ext cx="1981197" cy="21240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Official">
  <a:themeElements>
    <a:clrScheme name="Technic">
      <a:dk1>
        <a:srgbClr val="000000"/>
      </a:dk1>
      <a:lt1>
        <a:srgbClr val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Классическая 2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>
    <a:extraClrScheme>
      <a:clrScheme name="Official">
        <a:dk1>
          <a:srgbClr val="000000"/>
        </a:dk1>
        <a:lt1>
          <a:srgbClr val="FFFFFF"/>
        </a:lt1>
        <a:dk2>
          <a:srgbClr val="434342"/>
        </a:dk2>
        <a:lt2>
          <a:srgbClr val="CDD7D9"/>
        </a:lt2>
        <a:accent1>
          <a:srgbClr val="797B7E"/>
        </a:accent1>
        <a:accent2>
          <a:srgbClr val="F96A1B"/>
        </a:accent2>
        <a:accent3>
          <a:srgbClr val="08A1D9"/>
        </a:accent3>
        <a:accent4>
          <a:srgbClr val="7C984A"/>
        </a:accent4>
        <a:accent5>
          <a:srgbClr val="C2AD8D"/>
        </a:accent5>
        <a:accent6>
          <a:srgbClr val="506E94"/>
        </a:accent6>
        <a:hlink>
          <a:srgbClr val="5F5F5F"/>
        </a:hlink>
        <a:folHlink>
          <a:srgbClr val="969696"/>
        </a:folHlink>
      </a:clrScheme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Р7-Офис/7.2.1.14</Application>
  <DocSecurity>0</DocSecurity>
  <PresentationFormat>Widescreen</PresentationFormat>
  <Paragraphs>0</Paragraphs>
  <Slides>11</Slides>
  <Notes>11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dc:identifier/>
  <dc:language/>
  <cp:lastModifiedBy/>
  <cp:revision>11</cp:revision>
  <dcterms:created xsi:type="dcterms:W3CDTF">2012-12-03T06:56:55Z</dcterms:created>
  <dcterms:modified xsi:type="dcterms:W3CDTF">2022-11-30T04:56:02Z</dcterms:modified>
  <cp:category/>
  <cp:contentStatus/>
  <cp:version/>
</cp:coreProperties>
</file>