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9" r:id="rId12"/>
    <p:sldId id="271" r:id="rId13"/>
    <p:sldId id="270" r:id="rId14"/>
    <p:sldId id="265" r:id="rId15"/>
    <p:sldId id="268" r:id="rId16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24"/>
  </p:normalViewPr>
  <p:slideViewPr>
    <p:cSldViewPr>
      <p:cViewPr varScale="1">
        <p:scale>
          <a:sx n="106" d="100"/>
          <a:sy n="106" d="100"/>
        </p:scale>
        <p:origin x="67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6E6DFD6-D1E5-DE4A-BC18-74BE9667CCDF}" type="datetimeFigureOut">
              <a:rPr lang="ru-RU"/>
              <a:t>06.10.2023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434165-3473-1943-B33F-2F903656CB1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6E6DFD6-D1E5-DE4A-BC18-74BE9667CCDF}" type="datetimeFigureOut">
              <a:rPr lang="ru-RU"/>
              <a:t>06.10.2023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434165-3473-1943-B33F-2F903656CB1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6E6DFD6-D1E5-DE4A-BC18-74BE9667CCDF}" type="datetimeFigureOut">
              <a:rPr lang="ru-RU"/>
              <a:t>06.10.2023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434165-3473-1943-B33F-2F903656CB1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9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772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791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0254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721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1509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9483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576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6E6DFD6-D1E5-DE4A-BC18-74BE9667CCDF}" type="datetimeFigureOut">
              <a:rPr lang="ru-RU"/>
              <a:t>06.10.2023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434165-3473-1943-B33F-2F903656CB1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514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430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92444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2504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6529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1642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0726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775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6E6DFD6-D1E5-DE4A-BC18-74BE9667CCDF}" type="datetimeFigureOut">
              <a:rPr lang="ru-RU"/>
              <a:t>06.10.2023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434165-3473-1943-B33F-2F903656CB1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6E6DFD6-D1E5-DE4A-BC18-74BE9667CCDF}" type="datetimeFigureOut">
              <a:rPr lang="ru-RU"/>
              <a:t>06.10.2023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434165-3473-1943-B33F-2F903656CB1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6E6DFD6-D1E5-DE4A-BC18-74BE9667CCDF}" type="datetimeFigureOut">
              <a:rPr lang="ru-RU"/>
              <a:t>06.10.2023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434165-3473-1943-B33F-2F903656CB1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6E6DFD6-D1E5-DE4A-BC18-74BE9667CCDF}" type="datetimeFigureOut">
              <a:rPr lang="ru-RU"/>
              <a:t>06.10.2023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434165-3473-1943-B33F-2F903656CB1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6E6DFD6-D1E5-DE4A-BC18-74BE9667CCDF}" type="datetimeFigureOut">
              <a:rPr lang="ru-RU"/>
              <a:t>06.10.2023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434165-3473-1943-B33F-2F903656CB1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6E6DFD6-D1E5-DE4A-BC18-74BE9667CCDF}" type="datetimeFigureOut">
              <a:rPr lang="ru-RU"/>
              <a:t>06.10.2023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434165-3473-1943-B33F-2F903656CB1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6E6DFD6-D1E5-DE4A-BC18-74BE9667CCDF}" type="datetimeFigureOut">
              <a:rPr lang="ru-RU"/>
              <a:t>06.10.2023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434165-3473-1943-B33F-2F903656CB1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6E6DFD6-D1E5-DE4A-BC18-74BE9667CCDF}" type="datetimeFigureOut">
              <a:rPr lang="ru-RU"/>
              <a:t>06.10.2023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434165-3473-1943-B33F-2F903656CB18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6E6DFD6-D1E5-DE4A-BC18-74BE9667CCD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2434165-3473-1943-B33F-2F903656C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710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csp-metod@yanao.ru" TargetMode="Externa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g"/><Relationship Id="rId3" Type="http://schemas.openxmlformats.org/officeDocument/2006/relationships/image" Target="../media/image5.emf"/><Relationship Id="rId7" Type="http://schemas.openxmlformats.org/officeDocument/2006/relationships/image" Target="../media/image9.png"/><Relationship Id="rId12" Type="http://schemas.openxmlformats.org/officeDocument/2006/relationships/image" Target="../media/image1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jpg"/><Relationship Id="rId5" Type="http://schemas.openxmlformats.org/officeDocument/2006/relationships/image" Target="../media/image7.jpg"/><Relationship Id="rId10" Type="http://schemas.openxmlformats.org/officeDocument/2006/relationships/image" Target="../media/image12.jp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7.png"/><Relationship Id="rId7" Type="http://schemas.openxmlformats.org/officeDocument/2006/relationships/image" Target="../media/image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19.png"/><Relationship Id="rId4" Type="http://schemas.openxmlformats.org/officeDocument/2006/relationships/image" Target="../media/image18.jp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7.png"/><Relationship Id="rId7" Type="http://schemas.openxmlformats.org/officeDocument/2006/relationships/image" Target="../media/image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19.png"/><Relationship Id="rId4" Type="http://schemas.openxmlformats.org/officeDocument/2006/relationships/image" Target="../media/image18.jp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7.png"/><Relationship Id="rId7" Type="http://schemas.openxmlformats.org/officeDocument/2006/relationships/image" Target="../media/image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19.png"/><Relationship Id="rId4" Type="http://schemas.openxmlformats.org/officeDocument/2006/relationships/image" Target="../media/image18.jp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7.png"/><Relationship Id="rId7" Type="http://schemas.openxmlformats.org/officeDocument/2006/relationships/image" Target="../media/image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19.png"/><Relationship Id="rId4" Type="http://schemas.openxmlformats.org/officeDocument/2006/relationships/image" Target="../media/image18.jp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7.png"/><Relationship Id="rId7" Type="http://schemas.openxmlformats.org/officeDocument/2006/relationships/image" Target="../media/image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19.png"/><Relationship Id="rId4" Type="http://schemas.openxmlformats.org/officeDocument/2006/relationships/image" Target="../media/image18.jp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20"/>
          <p:cNvGrpSpPr/>
          <p:nvPr/>
        </p:nvGrpSpPr>
        <p:grpSpPr bwMode="auto">
          <a:xfrm>
            <a:off x="-81825" y="0"/>
            <a:ext cx="12273825" cy="6862684"/>
            <a:chOff x="-81825" y="0"/>
            <a:chExt cx="12273825" cy="6862684"/>
          </a:xfrm>
        </p:grpSpPr>
        <p:grpSp>
          <p:nvGrpSpPr>
            <p:cNvPr id="5" name="Группа 17"/>
            <p:cNvGrpSpPr/>
            <p:nvPr/>
          </p:nvGrpSpPr>
          <p:grpSpPr bwMode="auto">
            <a:xfrm>
              <a:off x="157673" y="0"/>
              <a:ext cx="12034327" cy="6862684"/>
              <a:chOff x="157673" y="0"/>
              <a:chExt cx="12034327" cy="6862684"/>
            </a:xfrm>
          </p:grpSpPr>
          <p:grpSp>
            <p:nvGrpSpPr>
              <p:cNvPr id="6" name="Группа 10"/>
              <p:cNvGrpSpPr/>
              <p:nvPr/>
            </p:nvGrpSpPr>
            <p:grpSpPr bwMode="auto">
              <a:xfrm>
                <a:off x="157673" y="0"/>
                <a:ext cx="12034327" cy="6862684"/>
                <a:chOff x="157673" y="0"/>
                <a:chExt cx="12034327" cy="6862684"/>
              </a:xfrm>
            </p:grpSpPr>
            <p:pic>
              <p:nvPicPr>
                <p:cNvPr id="7" name="Picture 6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 l="5424" r="28692"/>
                <a:stretch/>
              </p:blipFill>
              <p:spPr bwMode="auto">
                <a:xfrm>
                  <a:off x="4159348" y="0"/>
                  <a:ext cx="8032652" cy="6858000"/>
                </a:xfrm>
                <a:prstGeom prst="rect">
                  <a:avLst/>
                </a:prstGeom>
                <a:noFill/>
              </p:spPr>
            </p:pic>
            <p:sp>
              <p:nvSpPr>
                <p:cNvPr id="8" name="Прямоугольник 6"/>
                <p:cNvSpPr/>
                <p:nvPr/>
              </p:nvSpPr>
              <p:spPr bwMode="auto">
                <a:xfrm>
                  <a:off x="157673" y="0"/>
                  <a:ext cx="5697415" cy="685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9" name="Месяц 5"/>
                <p:cNvSpPr/>
                <p:nvPr/>
              </p:nvSpPr>
              <p:spPr bwMode="auto">
                <a:xfrm>
                  <a:off x="3878577" y="0"/>
                  <a:ext cx="4300807" cy="6858000"/>
                </a:xfrm>
                <a:prstGeom prst="moon">
                  <a:avLst>
                    <a:gd name="adj" fmla="val 47922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10" name="Треугольник 8"/>
                <p:cNvSpPr/>
                <p:nvPr/>
              </p:nvSpPr>
              <p:spPr bwMode="auto">
                <a:xfrm rot="10800000">
                  <a:off x="5430130" y="0"/>
                  <a:ext cx="2616591" cy="1322363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11" name="Треугольник 9"/>
                <p:cNvSpPr/>
                <p:nvPr/>
              </p:nvSpPr>
              <p:spPr bwMode="auto">
                <a:xfrm flipH="1">
                  <a:off x="5815530" y="5540321"/>
                  <a:ext cx="2127149" cy="1322363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</p:grpSp>
          <p:pic>
            <p:nvPicPr>
              <p:cNvPr id="12" name="Picture 12"/>
              <p:cNvPicPr>
                <a:picLocks noChangeAspect="1" noChangeArrowheads="1"/>
              </p:cNvPicPr>
              <p:nvPr/>
            </p:nvPicPr>
            <p:blipFill>
              <a:blip r:embed="rId3"/>
              <a:stretch/>
            </p:blipFill>
            <p:spPr bwMode="auto">
              <a:xfrm>
                <a:off x="2003174" y="295424"/>
                <a:ext cx="1121249" cy="1125417"/>
              </a:xfrm>
              <a:prstGeom prst="rect">
                <a:avLst/>
              </a:prstGeom>
              <a:noFill/>
            </p:spPr>
          </p:pic>
        </p:grpSp>
        <p:sp>
          <p:nvSpPr>
            <p:cNvPr id="13" name="Прямоугольник 18"/>
            <p:cNvSpPr/>
            <p:nvPr/>
          </p:nvSpPr>
          <p:spPr bwMode="auto">
            <a:xfrm>
              <a:off x="0" y="5310549"/>
              <a:ext cx="5655212" cy="830997"/>
            </a:xfrm>
            <a:prstGeom prst="rect">
              <a:avLst/>
            </a:prstGeom>
            <a:solidFill>
              <a:srgbClr val="6CC6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TextBox 19"/>
            <p:cNvSpPr txBox="1"/>
            <p:nvPr/>
          </p:nvSpPr>
          <p:spPr bwMode="auto">
            <a:xfrm>
              <a:off x="-81825" y="5312904"/>
              <a:ext cx="47100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2400">
                  <a:solidFill>
                    <a:schemeClr val="bg1"/>
                  </a:solidFill>
                </a:rPr>
                <a:t>ЗА ЧЕСТНЫЙ </a:t>
              </a:r>
              <a:endParaRPr/>
            </a:p>
            <a:p>
              <a:pPr algn="ctr">
                <a:defRPr/>
              </a:pPr>
              <a:r>
                <a:rPr lang="ru-RU" sz="2400">
                  <a:solidFill>
                    <a:schemeClr val="bg1"/>
                  </a:solidFill>
                </a:rPr>
                <a:t>И ЗДОРОВЫЙ СПОРТ!</a:t>
              </a:r>
              <a:endParaRPr/>
            </a:p>
          </p:txBody>
        </p:sp>
        <p:pic>
          <p:nvPicPr>
            <p:cNvPr id="15" name="Picture 14"/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243541" y="447238"/>
              <a:ext cx="1643574" cy="821787"/>
            </a:xfrm>
            <a:prstGeom prst="rect">
              <a:avLst/>
            </a:prstGeom>
            <a:noFill/>
          </p:spPr>
        </p:pic>
      </p:grpSp>
      <p:sp>
        <p:nvSpPr>
          <p:cNvPr id="16" name="Прямоугольник 1"/>
          <p:cNvSpPr/>
          <p:nvPr/>
        </p:nvSpPr>
        <p:spPr bwMode="auto">
          <a:xfrm>
            <a:off x="76473" y="1868079"/>
            <a:ext cx="7323438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algn="ctr">
              <a:lnSpc>
                <a:spcPct val="107000"/>
              </a:lnSpc>
              <a:spcAft>
                <a:spcPts val="0"/>
              </a:spcAft>
              <a:tabLst>
                <a:tab pos="276225" algn="l"/>
                <a:tab pos="4625975" algn="ctr"/>
              </a:tabLst>
              <a:defRPr/>
            </a:pPr>
            <a:r>
              <a:rPr lang="ru-RU" sz="3200" b="1">
                <a:solidFill>
                  <a:srgbClr val="06873E"/>
                </a:solidFill>
                <a:latin typeface="Liberation Serif"/>
                <a:ea typeface="Liberation Serif"/>
                <a:cs typeface="Liberation Serif"/>
              </a:rPr>
              <a:t>АНТИДОПИНГОВОЕ ОБЕСПЕЧЕНИЕ В СПОРТИВНОЙ ПОДГОТОВКЕ</a:t>
            </a:r>
            <a:endParaRPr lang="ru-RU" sz="2400">
              <a:solidFill>
                <a:srgbClr val="06873E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4614197" y="6250419"/>
            <a:ext cx="3104442" cy="496353"/>
          </a:xfr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>
              <a:defRPr/>
            </a:pPr>
            <a:r>
              <a:rPr lang="ru-RU" sz="2800"/>
              <a:t> </a:t>
            </a:r>
            <a:r>
              <a:rPr lang="ru-RU" sz="160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г. Губкинский, 2023</a:t>
            </a:r>
            <a:endParaRPr sz="1600"/>
          </a:p>
        </p:txBody>
      </p:sp>
      <p:sp>
        <p:nvSpPr>
          <p:cNvPr id="18" name="Прямоугольник 3"/>
          <p:cNvSpPr/>
          <p:nvPr/>
        </p:nvSpPr>
        <p:spPr bwMode="auto">
          <a:xfrm>
            <a:off x="2298278" y="3801428"/>
            <a:ext cx="2879827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9017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b="1">
                <a:latin typeface="Liberation Serif"/>
                <a:ea typeface="Liberation Serif"/>
                <a:cs typeface="Liberation Serif"/>
              </a:rPr>
              <a:t>Методическая площадка</a:t>
            </a:r>
            <a:endParaRPr lang="ru-RU" sz="1400" b="1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8"/>
          <p:cNvSpPr/>
          <p:nvPr/>
        </p:nvSpPr>
        <p:spPr bwMode="auto">
          <a:xfrm>
            <a:off x="2459928" y="119106"/>
            <a:ext cx="2988000" cy="67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39"/>
          <p:cNvSpPr/>
          <p:nvPr/>
        </p:nvSpPr>
        <p:spPr bwMode="auto">
          <a:xfrm>
            <a:off x="5628280" y="119105"/>
            <a:ext cx="2988000" cy="67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40"/>
          <p:cNvSpPr/>
          <p:nvPr/>
        </p:nvSpPr>
        <p:spPr bwMode="auto">
          <a:xfrm>
            <a:off x="8767016" y="103629"/>
            <a:ext cx="2988000" cy="67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18"/>
          <p:cNvSpPr/>
          <p:nvPr/>
        </p:nvSpPr>
        <p:spPr bwMode="auto">
          <a:xfrm rot="16199999">
            <a:off x="5613321" y="474893"/>
            <a:ext cx="1368000" cy="11160000"/>
          </a:xfrm>
          <a:prstGeom prst="rect">
            <a:avLst/>
          </a:prstGeom>
          <a:solidFill>
            <a:srgbClr val="FF7687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17"/>
          <p:cNvSpPr/>
          <p:nvPr/>
        </p:nvSpPr>
        <p:spPr bwMode="auto">
          <a:xfrm rot="16199999">
            <a:off x="5613322" y="-1037728"/>
            <a:ext cx="1368000" cy="11160000"/>
          </a:xfrm>
          <a:prstGeom prst="rect">
            <a:avLst/>
          </a:prstGeom>
          <a:solidFill>
            <a:srgbClr val="F4B183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16"/>
          <p:cNvSpPr/>
          <p:nvPr/>
        </p:nvSpPr>
        <p:spPr bwMode="auto">
          <a:xfrm rot="16199999">
            <a:off x="5613323" y="-2550351"/>
            <a:ext cx="1368000" cy="11160000"/>
          </a:xfrm>
          <a:prstGeom prst="rect">
            <a:avLst/>
          </a:prstGeom>
          <a:solidFill>
            <a:srgbClr val="A9D18E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15"/>
          <p:cNvSpPr/>
          <p:nvPr/>
        </p:nvSpPr>
        <p:spPr bwMode="auto">
          <a:xfrm rot="16199999">
            <a:off x="5613321" y="-4055317"/>
            <a:ext cx="1368000" cy="11160000"/>
          </a:xfrm>
          <a:prstGeom prst="rect">
            <a:avLst/>
          </a:prstGeom>
          <a:solidFill>
            <a:srgbClr val="00B0F0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1" name="Группа 36"/>
          <p:cNvGrpSpPr>
            <a:grpSpLocks noChangeAspect="1"/>
          </p:cNvGrpSpPr>
          <p:nvPr/>
        </p:nvGrpSpPr>
        <p:grpSpPr bwMode="auto">
          <a:xfrm>
            <a:off x="99438" y="887026"/>
            <a:ext cx="1260000" cy="1260000"/>
            <a:chOff x="99438" y="636210"/>
            <a:chExt cx="1332000" cy="1332000"/>
          </a:xfrm>
        </p:grpSpPr>
        <p:sp>
          <p:nvSpPr>
            <p:cNvPr id="12" name="Овал 11"/>
            <p:cNvSpPr>
              <a:spLocks noChangeAspect="1"/>
            </p:cNvSpPr>
            <p:nvPr/>
          </p:nvSpPr>
          <p:spPr bwMode="auto">
            <a:xfrm>
              <a:off x="99438" y="636210"/>
              <a:ext cx="1332000" cy="13320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3" name="Рисунок 19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 flipH="1">
              <a:off x="371496" y="944870"/>
              <a:ext cx="765628" cy="730868"/>
            </a:xfrm>
            <a:prstGeom prst="rect">
              <a:avLst/>
            </a:prstGeom>
          </p:spPr>
        </p:pic>
      </p:grpSp>
      <p:grpSp>
        <p:nvGrpSpPr>
          <p:cNvPr id="14" name="Группа 35"/>
          <p:cNvGrpSpPr>
            <a:grpSpLocks noChangeAspect="1"/>
          </p:cNvGrpSpPr>
          <p:nvPr/>
        </p:nvGrpSpPr>
        <p:grpSpPr bwMode="auto">
          <a:xfrm>
            <a:off x="99438" y="2399649"/>
            <a:ext cx="1260000" cy="1260000"/>
            <a:chOff x="99438" y="2389977"/>
            <a:chExt cx="1332000" cy="1332000"/>
          </a:xfrm>
        </p:grpSpPr>
        <p:sp>
          <p:nvSpPr>
            <p:cNvPr id="15" name="Овал 12"/>
            <p:cNvSpPr>
              <a:spLocks noChangeAspect="1"/>
            </p:cNvSpPr>
            <p:nvPr/>
          </p:nvSpPr>
          <p:spPr bwMode="auto">
            <a:xfrm>
              <a:off x="99438" y="2389977"/>
              <a:ext cx="1332000" cy="1332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6" name="Рисунок 20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368460" y="2700934"/>
              <a:ext cx="812800" cy="720477"/>
            </a:xfrm>
            <a:prstGeom prst="rect">
              <a:avLst/>
            </a:prstGeom>
          </p:spPr>
        </p:pic>
      </p:grpSp>
      <p:grpSp>
        <p:nvGrpSpPr>
          <p:cNvPr id="17" name="Группа 31"/>
          <p:cNvGrpSpPr>
            <a:grpSpLocks noChangeAspect="1"/>
          </p:cNvGrpSpPr>
          <p:nvPr/>
        </p:nvGrpSpPr>
        <p:grpSpPr bwMode="auto">
          <a:xfrm>
            <a:off x="99438" y="3912272"/>
            <a:ext cx="1260000" cy="1260000"/>
            <a:chOff x="99438" y="4032934"/>
            <a:chExt cx="1332000" cy="1332000"/>
          </a:xfrm>
        </p:grpSpPr>
        <p:sp>
          <p:nvSpPr>
            <p:cNvPr id="18" name="Овал 13"/>
            <p:cNvSpPr>
              <a:spLocks noChangeAspect="1"/>
            </p:cNvSpPr>
            <p:nvPr/>
          </p:nvSpPr>
          <p:spPr bwMode="auto">
            <a:xfrm>
              <a:off x="99438" y="4032934"/>
              <a:ext cx="1332000" cy="133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9" name="Рисунок 21"/>
            <p:cNvPicPr>
              <a:picLocks noChangeAspect="1"/>
            </p:cNvPicPr>
            <p:nvPr/>
          </p:nvPicPr>
          <p:blipFill>
            <a:blip r:embed="rId4"/>
            <a:srcRect t="2943" b="1"/>
            <a:stretch/>
          </p:blipFill>
          <p:spPr bwMode="auto">
            <a:xfrm>
              <a:off x="282438" y="4221847"/>
              <a:ext cx="972000" cy="97074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0" name="Группа 1"/>
          <p:cNvGrpSpPr>
            <a:grpSpLocks noChangeAspect="1"/>
          </p:cNvGrpSpPr>
          <p:nvPr/>
        </p:nvGrpSpPr>
        <p:grpSpPr bwMode="auto">
          <a:xfrm>
            <a:off x="99438" y="5424894"/>
            <a:ext cx="1260000" cy="1260000"/>
            <a:chOff x="99438" y="5364934"/>
            <a:chExt cx="1332000" cy="1332000"/>
          </a:xfrm>
        </p:grpSpPr>
        <p:sp>
          <p:nvSpPr>
            <p:cNvPr id="21" name="Овал 14"/>
            <p:cNvSpPr>
              <a:spLocks noChangeAspect="1"/>
            </p:cNvSpPr>
            <p:nvPr/>
          </p:nvSpPr>
          <p:spPr bwMode="auto">
            <a:xfrm>
              <a:off x="99438" y="5364934"/>
              <a:ext cx="1332000" cy="1332000"/>
            </a:xfrm>
            <a:prstGeom prst="ellipse">
              <a:avLst/>
            </a:prstGeom>
            <a:solidFill>
              <a:srgbClr val="FF7687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2" name="Рисунок 22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387436" y="5627646"/>
              <a:ext cx="756000" cy="756000"/>
            </a:xfrm>
            <a:prstGeom prst="rect">
              <a:avLst/>
            </a:prstGeom>
          </p:spPr>
        </p:pic>
      </p:grpSp>
      <p:sp>
        <p:nvSpPr>
          <p:cNvPr id="24" name="TextBox 42"/>
          <p:cNvSpPr txBox="1"/>
          <p:nvPr/>
        </p:nvSpPr>
        <p:spPr bwMode="auto">
          <a:xfrm>
            <a:off x="2459927" y="116632"/>
            <a:ext cx="2987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/>
              <a:t>ЦЕНТР СПОРТИВНОЙ ПОДГОТОВКИ</a:t>
            </a:r>
            <a:endParaRPr sz="1200" dirty="0"/>
          </a:p>
        </p:txBody>
      </p:sp>
      <p:sp>
        <p:nvSpPr>
          <p:cNvPr id="25" name="TextBox 43"/>
          <p:cNvSpPr txBox="1"/>
          <p:nvPr/>
        </p:nvSpPr>
        <p:spPr bwMode="auto">
          <a:xfrm>
            <a:off x="5988701" y="167844"/>
            <a:ext cx="2267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/>
              <a:t>РЕГИОНАЛЬНАЯ ФЕДЕРАЦИЯ</a:t>
            </a:r>
            <a:endParaRPr dirty="0"/>
          </a:p>
        </p:txBody>
      </p:sp>
      <p:sp>
        <p:nvSpPr>
          <p:cNvPr id="26" name="TextBox 44"/>
          <p:cNvSpPr txBox="1"/>
          <p:nvPr/>
        </p:nvSpPr>
        <p:spPr bwMode="auto">
          <a:xfrm>
            <a:off x="9127437" y="221298"/>
            <a:ext cx="2267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/>
              <a:t>ФСО</a:t>
            </a:r>
            <a:endParaRPr sz="2800" dirty="0"/>
          </a:p>
        </p:txBody>
      </p:sp>
      <p:sp>
        <p:nvSpPr>
          <p:cNvPr id="42" name="TextBox 32"/>
          <p:cNvSpPr txBox="1"/>
          <p:nvPr/>
        </p:nvSpPr>
        <p:spPr bwMode="auto">
          <a:xfrm>
            <a:off x="3009603" y="1324628"/>
            <a:ext cx="18886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Calibri Light"/>
                <a:cs typeface="Book Antiqua"/>
              </a:rPr>
              <a:t>14 ЧАСОВ</a:t>
            </a:r>
            <a:endParaRPr sz="2000" b="1" dirty="0">
              <a:latin typeface="Calibri Light"/>
            </a:endParaRPr>
          </a:p>
        </p:txBody>
      </p:sp>
      <p:sp>
        <p:nvSpPr>
          <p:cNvPr id="2" name="TextBox 32">
            <a:extLst>
              <a:ext uri="{FF2B5EF4-FFF2-40B4-BE49-F238E27FC236}">
                <a16:creationId xmlns:a16="http://schemas.microsoft.com/office/drawing/2014/main" id="{7319D172-1954-9902-29CE-5A20877B1B8A}"/>
              </a:ext>
            </a:extLst>
          </p:cNvPr>
          <p:cNvSpPr txBox="1"/>
          <p:nvPr/>
        </p:nvSpPr>
        <p:spPr bwMode="auto">
          <a:xfrm>
            <a:off x="6177954" y="1316971"/>
            <a:ext cx="18886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Calibri Light"/>
                <a:cs typeface="Book Antiqua"/>
              </a:rPr>
              <a:t>17 ЧАСОВ</a:t>
            </a:r>
            <a:endParaRPr sz="2000" b="1" dirty="0">
              <a:latin typeface="Calibri Light"/>
            </a:endParaRPr>
          </a:p>
        </p:txBody>
      </p:sp>
      <p:sp>
        <p:nvSpPr>
          <p:cNvPr id="3" name="TextBox 32">
            <a:extLst>
              <a:ext uri="{FF2B5EF4-FFF2-40B4-BE49-F238E27FC236}">
                <a16:creationId xmlns:a16="http://schemas.microsoft.com/office/drawing/2014/main" id="{1EC0DF68-DDB3-4B4F-547A-B9D2148EAB57}"/>
              </a:ext>
            </a:extLst>
          </p:cNvPr>
          <p:cNvSpPr txBox="1"/>
          <p:nvPr/>
        </p:nvSpPr>
        <p:spPr bwMode="auto">
          <a:xfrm>
            <a:off x="9316690" y="1281515"/>
            <a:ext cx="18886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latin typeface="Calibri Light"/>
                <a:cs typeface="Book Antiqua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Calibri Light"/>
                <a:cs typeface="Book Antiqua"/>
              </a:rPr>
              <a:t>0</a:t>
            </a:r>
            <a:r>
              <a:rPr lang="ru-RU" sz="2000" b="1" dirty="0">
                <a:solidFill>
                  <a:srgbClr val="FF0000"/>
                </a:solidFill>
                <a:latin typeface="Calibri Light"/>
                <a:cs typeface="Book Antiqua"/>
              </a:rPr>
              <a:t> ЧАСОВ</a:t>
            </a:r>
            <a:endParaRPr sz="2000" b="1" dirty="0">
              <a:solidFill>
                <a:srgbClr val="FF0000"/>
              </a:solidFill>
              <a:latin typeface="Calibri Light"/>
            </a:endParaRPr>
          </a:p>
        </p:txBody>
      </p:sp>
      <p:sp>
        <p:nvSpPr>
          <p:cNvPr id="45" name="TextBox 32">
            <a:extLst>
              <a:ext uri="{FF2B5EF4-FFF2-40B4-BE49-F238E27FC236}">
                <a16:creationId xmlns:a16="http://schemas.microsoft.com/office/drawing/2014/main" id="{57958839-10C7-8673-C58A-7E88855ABDA6}"/>
              </a:ext>
            </a:extLst>
          </p:cNvPr>
          <p:cNvSpPr txBox="1"/>
          <p:nvPr/>
        </p:nvSpPr>
        <p:spPr bwMode="auto">
          <a:xfrm>
            <a:off x="3009603" y="2837250"/>
            <a:ext cx="18886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Calibri Light"/>
                <a:cs typeface="Book Antiqua"/>
              </a:rPr>
              <a:t>17 ЧАСОВ</a:t>
            </a:r>
            <a:endParaRPr sz="2000" b="1" dirty="0">
              <a:latin typeface="Calibri Light"/>
            </a:endParaRPr>
          </a:p>
        </p:txBody>
      </p:sp>
      <p:sp>
        <p:nvSpPr>
          <p:cNvPr id="46" name="TextBox 32">
            <a:extLst>
              <a:ext uri="{FF2B5EF4-FFF2-40B4-BE49-F238E27FC236}">
                <a16:creationId xmlns:a16="http://schemas.microsoft.com/office/drawing/2014/main" id="{D5080CD4-02CF-131E-36FA-E6B5E4E65CDC}"/>
              </a:ext>
            </a:extLst>
          </p:cNvPr>
          <p:cNvSpPr txBox="1"/>
          <p:nvPr/>
        </p:nvSpPr>
        <p:spPr bwMode="auto">
          <a:xfrm>
            <a:off x="6244039" y="2829594"/>
            <a:ext cx="18886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Calibri Light"/>
                <a:cs typeface="Book Antiqua"/>
              </a:rPr>
              <a:t>17 ЧАСОВ</a:t>
            </a:r>
            <a:endParaRPr sz="2000" b="1" dirty="0">
              <a:latin typeface="Calibri Light"/>
            </a:endParaRPr>
          </a:p>
        </p:txBody>
      </p:sp>
      <p:sp>
        <p:nvSpPr>
          <p:cNvPr id="47" name="TextBox 32">
            <a:extLst>
              <a:ext uri="{FF2B5EF4-FFF2-40B4-BE49-F238E27FC236}">
                <a16:creationId xmlns:a16="http://schemas.microsoft.com/office/drawing/2014/main" id="{93BB2E48-82D8-1B69-1461-AC3D7B4233CB}"/>
              </a:ext>
            </a:extLst>
          </p:cNvPr>
          <p:cNvSpPr txBox="1"/>
          <p:nvPr/>
        </p:nvSpPr>
        <p:spPr bwMode="auto">
          <a:xfrm>
            <a:off x="9320367" y="2837250"/>
            <a:ext cx="18886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Calibri Light"/>
                <a:cs typeface="Book Antiqua"/>
              </a:rPr>
              <a:t>16 ЧАСОВ</a:t>
            </a:r>
            <a:endParaRPr sz="2000" b="1" dirty="0">
              <a:latin typeface="Calibri Light"/>
            </a:endParaRPr>
          </a:p>
        </p:txBody>
      </p:sp>
      <p:sp>
        <p:nvSpPr>
          <p:cNvPr id="48" name="TextBox 32">
            <a:extLst>
              <a:ext uri="{FF2B5EF4-FFF2-40B4-BE49-F238E27FC236}">
                <a16:creationId xmlns:a16="http://schemas.microsoft.com/office/drawing/2014/main" id="{C9D71645-438D-4D2A-5DD6-A2BEB1DA07F7}"/>
              </a:ext>
            </a:extLst>
          </p:cNvPr>
          <p:cNvSpPr txBox="1"/>
          <p:nvPr/>
        </p:nvSpPr>
        <p:spPr bwMode="auto">
          <a:xfrm>
            <a:off x="3009603" y="4235992"/>
            <a:ext cx="18886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Calibri Light"/>
                <a:cs typeface="Book Antiqua"/>
              </a:rPr>
              <a:t>11 ЧАСОВ</a:t>
            </a:r>
            <a:endParaRPr sz="2000" b="1" dirty="0">
              <a:latin typeface="Calibri Light"/>
            </a:endParaRPr>
          </a:p>
        </p:txBody>
      </p:sp>
      <p:sp>
        <p:nvSpPr>
          <p:cNvPr id="49" name="TextBox 32">
            <a:extLst>
              <a:ext uri="{FF2B5EF4-FFF2-40B4-BE49-F238E27FC236}">
                <a16:creationId xmlns:a16="http://schemas.microsoft.com/office/drawing/2014/main" id="{52AC7569-4D77-6047-84E2-B5785F696832}"/>
              </a:ext>
            </a:extLst>
          </p:cNvPr>
          <p:cNvSpPr txBox="1"/>
          <p:nvPr/>
        </p:nvSpPr>
        <p:spPr bwMode="auto">
          <a:xfrm>
            <a:off x="9324845" y="4342216"/>
            <a:ext cx="18886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Calibri Light"/>
                <a:cs typeface="Book Antiqua"/>
              </a:rPr>
              <a:t>12 ЧАСОВ</a:t>
            </a:r>
            <a:endParaRPr sz="2000" b="1" dirty="0">
              <a:latin typeface="Calibri Light"/>
            </a:endParaRPr>
          </a:p>
        </p:txBody>
      </p:sp>
      <p:sp>
        <p:nvSpPr>
          <p:cNvPr id="50" name="TextBox 32">
            <a:extLst>
              <a:ext uri="{FF2B5EF4-FFF2-40B4-BE49-F238E27FC236}">
                <a16:creationId xmlns:a16="http://schemas.microsoft.com/office/drawing/2014/main" id="{87C78679-39E4-8F36-B038-60CFA4E1F1AF}"/>
              </a:ext>
            </a:extLst>
          </p:cNvPr>
          <p:cNvSpPr txBox="1"/>
          <p:nvPr/>
        </p:nvSpPr>
        <p:spPr bwMode="auto">
          <a:xfrm>
            <a:off x="2824573" y="5623870"/>
            <a:ext cx="22587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Calibri Light"/>
                <a:cs typeface="Book Antiqua"/>
              </a:rPr>
              <a:t>5 / 4 / 11 ЧАСОВ</a:t>
            </a:r>
          </a:p>
          <a:p>
            <a:pPr algn="ctr">
              <a:defRPr/>
            </a:pPr>
            <a:r>
              <a:rPr lang="en-US" sz="2000" b="1" dirty="0">
                <a:latin typeface="Calibri Light"/>
              </a:rPr>
              <a:t>(</a:t>
            </a:r>
            <a:r>
              <a:rPr lang="ru-RU" sz="2000" b="1" dirty="0">
                <a:latin typeface="Calibri Light"/>
              </a:rPr>
              <a:t>Федерация/ФСО/медперсонал</a:t>
            </a:r>
            <a:r>
              <a:rPr lang="en-US" sz="2000" b="1" dirty="0">
                <a:latin typeface="Calibri Light"/>
              </a:rPr>
              <a:t>)</a:t>
            </a:r>
            <a:endParaRPr sz="2000" b="1" dirty="0">
              <a:latin typeface="Calibri Light"/>
            </a:endParaRPr>
          </a:p>
        </p:txBody>
      </p:sp>
      <p:sp>
        <p:nvSpPr>
          <p:cNvPr id="51" name="TextBox 32">
            <a:extLst>
              <a:ext uri="{FF2B5EF4-FFF2-40B4-BE49-F238E27FC236}">
                <a16:creationId xmlns:a16="http://schemas.microsoft.com/office/drawing/2014/main" id="{02EBE833-86A0-E5AA-0596-E6D10640B8C7}"/>
              </a:ext>
            </a:extLst>
          </p:cNvPr>
          <p:cNvSpPr txBox="1"/>
          <p:nvPr/>
        </p:nvSpPr>
        <p:spPr bwMode="auto">
          <a:xfrm>
            <a:off x="9316690" y="5745450"/>
            <a:ext cx="18886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Calibri Light"/>
                <a:cs typeface="Book Antiqua"/>
              </a:rPr>
              <a:t>11 ЧАСОВ</a:t>
            </a:r>
          </a:p>
          <a:p>
            <a:pPr algn="ctr">
              <a:defRPr/>
            </a:pPr>
            <a:r>
              <a:rPr lang="ru-RU" sz="2000" b="1" dirty="0">
                <a:latin typeface="Calibri Light"/>
              </a:rPr>
              <a:t>(медперсонал)</a:t>
            </a:r>
            <a:endParaRPr sz="2000" b="1" dirty="0">
              <a:latin typeface="Calibri Light"/>
            </a:endParaRPr>
          </a:p>
        </p:txBody>
      </p:sp>
      <p:sp>
        <p:nvSpPr>
          <p:cNvPr id="52" name="TextBox 32">
            <a:extLst>
              <a:ext uri="{FF2B5EF4-FFF2-40B4-BE49-F238E27FC236}">
                <a16:creationId xmlns:a16="http://schemas.microsoft.com/office/drawing/2014/main" id="{02BEF92E-2602-ADC9-7EEA-B15EBB5C4487}"/>
              </a:ext>
            </a:extLst>
          </p:cNvPr>
          <p:cNvSpPr txBox="1"/>
          <p:nvPr/>
        </p:nvSpPr>
        <p:spPr bwMode="auto">
          <a:xfrm>
            <a:off x="-49009" y="-17318"/>
            <a:ext cx="2910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FF0000"/>
                </a:solidFill>
              </a:rPr>
              <a:t>ОБРАЗОВАТЕЛЬНАЯ АНТИДОПИНГОВАЯ ПРОГРАММА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1018469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394392" y="5127516"/>
            <a:ext cx="1509920" cy="1515533"/>
          </a:xfrm>
          <a:prstGeom prst="rect">
            <a:avLst/>
          </a:prstGeom>
          <a:noFill/>
        </p:spPr>
      </p:pic>
      <p:sp>
        <p:nvSpPr>
          <p:cNvPr id="4" name="TextBox 32">
            <a:extLst>
              <a:ext uri="{FF2B5EF4-FFF2-40B4-BE49-F238E27FC236}">
                <a16:creationId xmlns:a16="http://schemas.microsoft.com/office/drawing/2014/main" id="{A2B507CA-F5BB-8999-935C-B74EF48A841D}"/>
              </a:ext>
            </a:extLst>
          </p:cNvPr>
          <p:cNvSpPr txBox="1"/>
          <p:nvPr/>
        </p:nvSpPr>
        <p:spPr bwMode="auto">
          <a:xfrm>
            <a:off x="1835363" y="116632"/>
            <a:ext cx="8521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ОБРАЗОВАТЕЛЬНАЯ АНТИДОПИНГОВАЯ ПРОГРАММА</a:t>
            </a:r>
            <a:endParaRPr sz="2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F795EF-A2A3-F17D-56D5-58D721ED0F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38"/>
          <a:stretch/>
        </p:blipFill>
        <p:spPr>
          <a:xfrm>
            <a:off x="379787" y="620688"/>
            <a:ext cx="5731402" cy="60900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3A765EE-B22D-8FCA-B588-0E9A2D250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976" y="836712"/>
            <a:ext cx="5562463" cy="35416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6A59D8-890D-62B9-ADF8-A564936CE2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6360" y="2991916"/>
            <a:ext cx="2649539" cy="37312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rcRect t="17098" b="19109"/>
          <a:stretch/>
        </p:blipFill>
        <p:spPr bwMode="auto">
          <a:xfrm>
            <a:off x="6559325" y="5013176"/>
            <a:ext cx="1588672" cy="5982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4790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212847"/>
              </p:ext>
            </p:extLst>
          </p:nvPr>
        </p:nvGraphicFramePr>
        <p:xfrm>
          <a:off x="407367" y="836712"/>
          <a:ext cx="11377265" cy="573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4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54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54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754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8241">
                <a:tc rowSpan="2">
                  <a:txBody>
                    <a:bodyPr/>
                    <a:lstStyle/>
                    <a:p>
                      <a:pPr algn="ctr"/>
                      <a:endParaRPr lang="ru-RU" sz="2000" dirty="0">
                        <a:latin typeface="+mj-lt"/>
                      </a:endParaRPr>
                    </a:p>
                    <a:p>
                      <a:pPr algn="ctr"/>
                      <a:r>
                        <a:rPr lang="ru-RU" sz="2000" dirty="0">
                          <a:latin typeface="+mj-lt"/>
                        </a:rPr>
                        <a:t>МО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Сотрудники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Спортсмены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50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Кол-во </a:t>
                      </a:r>
                    </a:p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человек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Кол-во сертификатов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Кол-во </a:t>
                      </a:r>
                    </a:p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человек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Кол-во сертификатов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24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Губкинский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2108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510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24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Красноселькупский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298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173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24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Лабытнанги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1623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24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Муравленко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2660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1402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24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Надым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154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2280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947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24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Новый Уренгой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219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4379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319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24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Ноябрьск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3359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390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24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Приуральский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759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824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Пуровский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205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3164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372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824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Салехард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177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2872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584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824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Тазовский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1050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824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Шурышкарский</a:t>
                      </a:r>
                      <a:endParaRPr lang="ru-RU" sz="20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819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+mj-lt"/>
                        </a:rPr>
                        <a:t>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2F1E28B-81E6-2A7E-741C-D5D2BB4E5D1E}"/>
              </a:ext>
            </a:extLst>
          </p:cNvPr>
          <p:cNvSpPr txBox="1"/>
          <p:nvPr/>
        </p:nvSpPr>
        <p:spPr>
          <a:xfrm>
            <a:off x="1487488" y="206434"/>
            <a:ext cx="96490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Calibri Light"/>
                <a:cs typeface="Calibri Light"/>
              </a:rPr>
              <a:t>КОНТРОЛЬ АНТИДОПИНГОВОЙ ДЕЯТЕЛЬНОСТИ В ФСО</a:t>
            </a:r>
            <a:endParaRPr lang="ru-RU" sz="2000" b="1" dirty="0">
              <a:solidFill>
                <a:srgbClr val="FF0000"/>
              </a:solidFill>
              <a:latin typeface="+mj-lt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2540333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20"/>
          <p:cNvGrpSpPr/>
          <p:nvPr/>
        </p:nvGrpSpPr>
        <p:grpSpPr bwMode="auto">
          <a:xfrm>
            <a:off x="-81825" y="0"/>
            <a:ext cx="8261209" cy="6862684"/>
            <a:chOff x="-81825" y="0"/>
            <a:chExt cx="8261209" cy="6862684"/>
          </a:xfrm>
        </p:grpSpPr>
        <p:grpSp>
          <p:nvGrpSpPr>
            <p:cNvPr id="5" name="Группа 17"/>
            <p:cNvGrpSpPr/>
            <p:nvPr/>
          </p:nvGrpSpPr>
          <p:grpSpPr bwMode="auto">
            <a:xfrm>
              <a:off x="157673" y="0"/>
              <a:ext cx="8021711" cy="6862684"/>
              <a:chOff x="157673" y="0"/>
              <a:chExt cx="8021711" cy="6862684"/>
            </a:xfrm>
          </p:grpSpPr>
          <p:grpSp>
            <p:nvGrpSpPr>
              <p:cNvPr id="6" name="Группа 10"/>
              <p:cNvGrpSpPr/>
              <p:nvPr/>
            </p:nvGrpSpPr>
            <p:grpSpPr bwMode="auto">
              <a:xfrm>
                <a:off x="157673" y="0"/>
                <a:ext cx="8021711" cy="6862684"/>
                <a:chOff x="157673" y="0"/>
                <a:chExt cx="8021711" cy="6862684"/>
              </a:xfrm>
            </p:grpSpPr>
            <p:sp>
              <p:nvSpPr>
                <p:cNvPr id="8" name="Прямоугольник 6"/>
                <p:cNvSpPr/>
                <p:nvPr/>
              </p:nvSpPr>
              <p:spPr bwMode="auto">
                <a:xfrm>
                  <a:off x="157673" y="0"/>
                  <a:ext cx="5697415" cy="685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9" name="Месяц 5"/>
                <p:cNvSpPr/>
                <p:nvPr/>
              </p:nvSpPr>
              <p:spPr bwMode="auto">
                <a:xfrm>
                  <a:off x="3878577" y="0"/>
                  <a:ext cx="4300807" cy="6858000"/>
                </a:xfrm>
                <a:prstGeom prst="moon">
                  <a:avLst>
                    <a:gd name="adj" fmla="val 47922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10" name="Треугольник 8"/>
                <p:cNvSpPr/>
                <p:nvPr/>
              </p:nvSpPr>
              <p:spPr bwMode="auto">
                <a:xfrm rot="10800000">
                  <a:off x="5430130" y="0"/>
                  <a:ext cx="2616591" cy="1322363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11" name="Треугольник 9"/>
                <p:cNvSpPr/>
                <p:nvPr/>
              </p:nvSpPr>
              <p:spPr bwMode="auto">
                <a:xfrm flipH="1">
                  <a:off x="5815530" y="5540321"/>
                  <a:ext cx="2127149" cy="1322363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</p:grpSp>
          <p:pic>
            <p:nvPicPr>
              <p:cNvPr id="12" name="Picture 12"/>
              <p:cNvPicPr>
                <a:picLocks noChangeAspect="1" noChangeArrowheads="1"/>
              </p:cNvPicPr>
              <p:nvPr/>
            </p:nvPicPr>
            <p:blipFill>
              <a:blip r:embed="rId2"/>
              <a:stretch/>
            </p:blipFill>
            <p:spPr bwMode="auto">
              <a:xfrm>
                <a:off x="2003174" y="295424"/>
                <a:ext cx="1121249" cy="1125417"/>
              </a:xfrm>
              <a:prstGeom prst="rect">
                <a:avLst/>
              </a:prstGeom>
              <a:noFill/>
            </p:spPr>
          </p:pic>
        </p:grpSp>
        <p:sp>
          <p:nvSpPr>
            <p:cNvPr id="13" name="Прямоугольник 18"/>
            <p:cNvSpPr/>
            <p:nvPr/>
          </p:nvSpPr>
          <p:spPr bwMode="auto">
            <a:xfrm>
              <a:off x="0" y="5310549"/>
              <a:ext cx="5655212" cy="830997"/>
            </a:xfrm>
            <a:prstGeom prst="rect">
              <a:avLst/>
            </a:prstGeom>
            <a:solidFill>
              <a:srgbClr val="6CC6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TextBox 19"/>
            <p:cNvSpPr txBox="1"/>
            <p:nvPr/>
          </p:nvSpPr>
          <p:spPr bwMode="auto">
            <a:xfrm>
              <a:off x="-81825" y="5312904"/>
              <a:ext cx="47100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2400">
                  <a:solidFill>
                    <a:schemeClr val="bg1"/>
                  </a:solidFill>
                </a:rPr>
                <a:t>ЗА ЧЕСТНЫЙ </a:t>
              </a:r>
              <a:endParaRPr/>
            </a:p>
            <a:p>
              <a:pPr algn="ctr">
                <a:defRPr/>
              </a:pPr>
              <a:r>
                <a:rPr lang="ru-RU" sz="2400">
                  <a:solidFill>
                    <a:schemeClr val="bg1"/>
                  </a:solidFill>
                </a:rPr>
                <a:t>И ЗДОРОВЫЙ СПОРТ!</a:t>
              </a:r>
              <a:endParaRPr/>
            </a:p>
          </p:txBody>
        </p:sp>
        <p:pic>
          <p:nvPicPr>
            <p:cNvPr id="15" name="Picture 14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243541" y="447238"/>
              <a:ext cx="1643574" cy="821787"/>
            </a:xfrm>
            <a:prstGeom prst="rect">
              <a:avLst/>
            </a:prstGeom>
            <a:noFill/>
          </p:spPr>
        </p:pic>
      </p:grpSp>
      <p:sp>
        <p:nvSpPr>
          <p:cNvPr id="17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4614197" y="6250419"/>
            <a:ext cx="3104442" cy="496353"/>
          </a:xfr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 lnSpcReduction="10000"/>
          </a:bodyPr>
          <a:lstStyle/>
          <a:p>
            <a:pPr>
              <a:defRPr/>
            </a:pPr>
            <a:r>
              <a:rPr lang="ru-RU" sz="2800"/>
              <a:t> </a:t>
            </a:r>
            <a:r>
              <a:rPr lang="ru-RU" sz="160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г. Губкинский, 2023</a:t>
            </a:r>
            <a:endParaRPr sz="160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0E9D1B-EB3E-92CC-9A6F-8B9244BADB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939"/>
          <a:stretch/>
        </p:blipFill>
        <p:spPr>
          <a:xfrm>
            <a:off x="7159573" y="295424"/>
            <a:ext cx="4193012" cy="45493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2B6533-AB9F-40DC-3116-3F31DAA20383}"/>
              </a:ext>
            </a:extLst>
          </p:cNvPr>
          <p:cNvSpPr txBox="1"/>
          <p:nvPr/>
        </p:nvSpPr>
        <p:spPr>
          <a:xfrm>
            <a:off x="573184" y="2819135"/>
            <a:ext cx="6586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КОНОВА Валерия Андреевна </a:t>
            </a:r>
          </a:p>
          <a:p>
            <a:r>
              <a:rPr lang="ru-RU" sz="2400" dirty="0"/>
              <a:t>начальник отдела реализации образовательных программ РАА РУСАДА</a:t>
            </a:r>
          </a:p>
        </p:txBody>
      </p:sp>
    </p:spTree>
    <p:extLst>
      <p:ext uri="{BB962C8B-B14F-4D97-AF65-F5344CB8AC3E}">
        <p14:creationId xmlns:p14="http://schemas.microsoft.com/office/powerpoint/2010/main" val="1679795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20"/>
          <p:cNvGrpSpPr/>
          <p:nvPr/>
        </p:nvGrpSpPr>
        <p:grpSpPr bwMode="auto">
          <a:xfrm>
            <a:off x="-81825" y="0"/>
            <a:ext cx="12273825" cy="6862684"/>
            <a:chOff x="-81825" y="0"/>
            <a:chExt cx="12273825" cy="6862684"/>
          </a:xfrm>
        </p:grpSpPr>
        <p:grpSp>
          <p:nvGrpSpPr>
            <p:cNvPr id="5" name="Группа 17"/>
            <p:cNvGrpSpPr/>
            <p:nvPr/>
          </p:nvGrpSpPr>
          <p:grpSpPr bwMode="auto">
            <a:xfrm>
              <a:off x="157673" y="0"/>
              <a:ext cx="12034327" cy="6862684"/>
              <a:chOff x="157673" y="0"/>
              <a:chExt cx="12034327" cy="6862684"/>
            </a:xfrm>
          </p:grpSpPr>
          <p:grpSp>
            <p:nvGrpSpPr>
              <p:cNvPr id="6" name="Группа 10"/>
              <p:cNvGrpSpPr/>
              <p:nvPr/>
            </p:nvGrpSpPr>
            <p:grpSpPr bwMode="auto">
              <a:xfrm>
                <a:off x="157673" y="0"/>
                <a:ext cx="12034327" cy="6862684"/>
                <a:chOff x="157673" y="0"/>
                <a:chExt cx="12034327" cy="6862684"/>
              </a:xfrm>
            </p:grpSpPr>
            <p:pic>
              <p:nvPicPr>
                <p:cNvPr id="7" name="Picture 6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 l="5424" r="28692"/>
                <a:stretch/>
              </p:blipFill>
              <p:spPr bwMode="auto">
                <a:xfrm>
                  <a:off x="4159348" y="0"/>
                  <a:ext cx="8032652" cy="6858000"/>
                </a:xfrm>
                <a:prstGeom prst="rect">
                  <a:avLst/>
                </a:prstGeom>
                <a:noFill/>
              </p:spPr>
            </p:pic>
            <p:sp>
              <p:nvSpPr>
                <p:cNvPr id="8" name="Прямоугольник 6"/>
                <p:cNvSpPr/>
                <p:nvPr/>
              </p:nvSpPr>
              <p:spPr bwMode="auto">
                <a:xfrm>
                  <a:off x="157673" y="0"/>
                  <a:ext cx="5697415" cy="685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9" name="Месяц 5"/>
                <p:cNvSpPr/>
                <p:nvPr/>
              </p:nvSpPr>
              <p:spPr bwMode="auto">
                <a:xfrm>
                  <a:off x="3878577" y="0"/>
                  <a:ext cx="4300807" cy="6858000"/>
                </a:xfrm>
                <a:prstGeom prst="moon">
                  <a:avLst>
                    <a:gd name="adj" fmla="val 47922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10" name="Треугольник 8"/>
                <p:cNvSpPr/>
                <p:nvPr/>
              </p:nvSpPr>
              <p:spPr bwMode="auto">
                <a:xfrm rot="10800000">
                  <a:off x="5430130" y="0"/>
                  <a:ext cx="2616591" cy="1322363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11" name="Треугольник 9"/>
                <p:cNvSpPr/>
                <p:nvPr/>
              </p:nvSpPr>
              <p:spPr bwMode="auto">
                <a:xfrm flipH="1">
                  <a:off x="5815530" y="5540321"/>
                  <a:ext cx="2127149" cy="1322363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</p:grpSp>
          <p:pic>
            <p:nvPicPr>
              <p:cNvPr id="12" name="Picture 12"/>
              <p:cNvPicPr>
                <a:picLocks noChangeAspect="1" noChangeArrowheads="1"/>
              </p:cNvPicPr>
              <p:nvPr/>
            </p:nvPicPr>
            <p:blipFill>
              <a:blip r:embed="rId3"/>
              <a:stretch/>
            </p:blipFill>
            <p:spPr bwMode="auto">
              <a:xfrm>
                <a:off x="2003174" y="295424"/>
                <a:ext cx="1121249" cy="1125417"/>
              </a:xfrm>
              <a:prstGeom prst="rect">
                <a:avLst/>
              </a:prstGeom>
              <a:noFill/>
            </p:spPr>
          </p:pic>
        </p:grpSp>
        <p:sp>
          <p:nvSpPr>
            <p:cNvPr id="13" name="Прямоугольник 18"/>
            <p:cNvSpPr/>
            <p:nvPr/>
          </p:nvSpPr>
          <p:spPr bwMode="auto">
            <a:xfrm>
              <a:off x="0" y="5310549"/>
              <a:ext cx="5655212" cy="830997"/>
            </a:xfrm>
            <a:prstGeom prst="rect">
              <a:avLst/>
            </a:prstGeom>
            <a:solidFill>
              <a:srgbClr val="6CC6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TextBox 19"/>
            <p:cNvSpPr txBox="1"/>
            <p:nvPr/>
          </p:nvSpPr>
          <p:spPr bwMode="auto">
            <a:xfrm>
              <a:off x="-81825" y="5312904"/>
              <a:ext cx="47100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2400">
                  <a:solidFill>
                    <a:schemeClr val="bg1"/>
                  </a:solidFill>
                </a:rPr>
                <a:t>ЗА ЧЕСТНЫЙ </a:t>
              </a:r>
              <a:endParaRPr/>
            </a:p>
            <a:p>
              <a:pPr algn="ctr">
                <a:defRPr/>
              </a:pPr>
              <a:r>
                <a:rPr lang="ru-RU" sz="2400">
                  <a:solidFill>
                    <a:schemeClr val="bg1"/>
                  </a:solidFill>
                </a:rPr>
                <a:t>И ЗДОРОВЫЙ СПОРТ!</a:t>
              </a:r>
              <a:endParaRPr/>
            </a:p>
          </p:txBody>
        </p:sp>
        <p:pic>
          <p:nvPicPr>
            <p:cNvPr id="15" name="Picture 14"/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243541" y="447238"/>
              <a:ext cx="1643574" cy="821787"/>
            </a:xfrm>
            <a:prstGeom prst="rect">
              <a:avLst/>
            </a:prstGeom>
            <a:noFill/>
          </p:spPr>
        </p:pic>
      </p:grpSp>
      <p:sp>
        <p:nvSpPr>
          <p:cNvPr id="16" name="Прямоугольник 1"/>
          <p:cNvSpPr/>
          <p:nvPr/>
        </p:nvSpPr>
        <p:spPr bwMode="auto">
          <a:xfrm>
            <a:off x="76473" y="1868079"/>
            <a:ext cx="7323438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algn="ctr">
              <a:lnSpc>
                <a:spcPct val="107000"/>
              </a:lnSpc>
              <a:spcAft>
                <a:spcPts val="0"/>
              </a:spcAft>
              <a:tabLst>
                <a:tab pos="276225" algn="l"/>
                <a:tab pos="4625975" algn="ctr"/>
              </a:tabLst>
              <a:defRPr/>
            </a:pPr>
            <a:r>
              <a:rPr lang="ru-RU" sz="3200" b="1">
                <a:solidFill>
                  <a:srgbClr val="06873E"/>
                </a:solidFill>
                <a:latin typeface="Liberation Serif"/>
                <a:ea typeface="Liberation Serif"/>
                <a:cs typeface="Liberation Serif"/>
              </a:rPr>
              <a:t>АНТИДОПИНГОВОЕ ОБЕСПЕЧЕНИЕ В СПОРТИВНОЙ ПОДГОТОВКЕ</a:t>
            </a:r>
            <a:endParaRPr lang="ru-RU" sz="2400">
              <a:solidFill>
                <a:srgbClr val="06873E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4614197" y="6250419"/>
            <a:ext cx="3104442" cy="496353"/>
          </a:xfr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>
              <a:defRPr/>
            </a:pPr>
            <a:r>
              <a:rPr lang="ru-RU" sz="2800"/>
              <a:t> </a:t>
            </a:r>
            <a:r>
              <a:rPr lang="ru-RU" sz="160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г. Губкинский, 2023</a:t>
            </a:r>
            <a:endParaRPr sz="16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783A1A-4766-DD6A-2927-B28129BCA0C7}"/>
              </a:ext>
            </a:extLst>
          </p:cNvPr>
          <p:cNvSpPr txBox="1"/>
          <p:nvPr/>
        </p:nvSpPr>
        <p:spPr>
          <a:xfrm>
            <a:off x="407368" y="3645024"/>
            <a:ext cx="54081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Отдел организационно-методической работы по подготовке спортивного резерва</a:t>
            </a:r>
          </a:p>
          <a:p>
            <a:endParaRPr lang="ru-RU"/>
          </a:p>
          <a:p>
            <a:r>
              <a:rPr lang="en-US"/>
              <a:t>E-mail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csp-metod@yanao.ru</a:t>
            </a:r>
            <a:endParaRPr lang="en-US" dirty="0"/>
          </a:p>
          <a:p>
            <a:r>
              <a:rPr lang="ru-RU" dirty="0"/>
              <a:t>тел. 8 (34922) 4-41-15</a:t>
            </a:r>
          </a:p>
        </p:txBody>
      </p:sp>
    </p:spTree>
    <p:extLst>
      <p:ext uri="{BB962C8B-B14F-4D97-AF65-F5344CB8AC3E}">
        <p14:creationId xmlns:p14="http://schemas.microsoft.com/office/powerpoint/2010/main" val="278518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8B13A0E-F6A5-8A07-545F-6F14CA6E3F3F}"/>
              </a:ext>
            </a:extLst>
          </p:cNvPr>
          <p:cNvSpPr/>
          <p:nvPr/>
        </p:nvSpPr>
        <p:spPr>
          <a:xfrm>
            <a:off x="-1997" y="0"/>
            <a:ext cx="12193997" cy="686533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64343C7F-B2FC-64BE-7988-547D4C234EE1}"/>
              </a:ext>
            </a:extLst>
          </p:cNvPr>
          <p:cNvSpPr/>
          <p:nvPr/>
        </p:nvSpPr>
        <p:spPr>
          <a:xfrm>
            <a:off x="168829" y="188640"/>
            <a:ext cx="5688000" cy="324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3B5D90AA-0B33-3384-1345-E7A51F135F8A}"/>
              </a:ext>
            </a:extLst>
          </p:cNvPr>
          <p:cNvSpPr/>
          <p:nvPr/>
        </p:nvSpPr>
        <p:spPr bwMode="auto">
          <a:xfrm>
            <a:off x="6096000" y="162286"/>
            <a:ext cx="5688000" cy="324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D55DD283-377C-FD99-C8E9-1E0CE6F07535}"/>
              </a:ext>
            </a:extLst>
          </p:cNvPr>
          <p:cNvSpPr/>
          <p:nvPr/>
        </p:nvSpPr>
        <p:spPr bwMode="auto">
          <a:xfrm>
            <a:off x="168829" y="3563922"/>
            <a:ext cx="5688000" cy="324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60C89F77-7C4F-210F-CF6E-5B0A6C499A69}"/>
              </a:ext>
            </a:extLst>
          </p:cNvPr>
          <p:cNvSpPr/>
          <p:nvPr/>
        </p:nvSpPr>
        <p:spPr bwMode="auto">
          <a:xfrm>
            <a:off x="6096000" y="3537568"/>
            <a:ext cx="5688000" cy="324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295D89A-03FE-CBC6-CD49-6BAF9A39F087}"/>
              </a:ext>
            </a:extLst>
          </p:cNvPr>
          <p:cNvGrpSpPr>
            <a:grpSpLocks noChangeAspect="1"/>
          </p:cNvGrpSpPr>
          <p:nvPr/>
        </p:nvGrpSpPr>
        <p:grpSpPr>
          <a:xfrm>
            <a:off x="471787" y="376011"/>
            <a:ext cx="1944000" cy="899886"/>
            <a:chOff x="350521" y="827656"/>
            <a:chExt cx="2362578" cy="1093652"/>
          </a:xfrm>
        </p:grpSpPr>
        <p:sp>
          <p:nvSpPr>
            <p:cNvPr id="6" name="Скругленный прямоугольник 4"/>
            <p:cNvSpPr>
              <a:spLocks noChangeAspect="1"/>
            </p:cNvSpPr>
            <p:nvPr/>
          </p:nvSpPr>
          <p:spPr bwMode="auto">
            <a:xfrm>
              <a:off x="350521" y="988933"/>
              <a:ext cx="2362578" cy="932375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0" name="Рисунок 8"/>
            <p:cNvPicPr>
              <a:picLocks noChangeAspect="1"/>
            </p:cNvPicPr>
            <p:nvPr/>
          </p:nvPicPr>
          <p:blipFill>
            <a:blip r:embed="rId2"/>
            <a:srcRect t="17098" b="19109"/>
            <a:stretch/>
          </p:blipFill>
          <p:spPr bwMode="auto">
            <a:xfrm>
              <a:off x="478253" y="827656"/>
              <a:ext cx="1588672" cy="59821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2" name="TextBox 10"/>
            <p:cNvSpPr txBox="1"/>
            <p:nvPr/>
          </p:nvSpPr>
          <p:spPr bwMode="auto">
            <a:xfrm>
              <a:off x="568004" y="1431278"/>
              <a:ext cx="19976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/>
                <a:t>Федеральный</a:t>
              </a:r>
              <a:endParaRPr/>
            </a:p>
          </p:txBody>
        </p:sp>
      </p:grpSp>
      <p:pic>
        <p:nvPicPr>
          <p:cNvPr id="4" name="Рисунок 3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824491" y="572179"/>
            <a:ext cx="2749754" cy="1944000"/>
          </a:xfrm>
          <a:prstGeom prst="rect">
            <a:avLst/>
          </a:prstGeom>
        </p:spPr>
      </p:pic>
      <p:pic>
        <p:nvPicPr>
          <p:cNvPr id="5" name="Рисунок 2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2119" y="1537703"/>
            <a:ext cx="3094571" cy="16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4DFE51F6-0E6E-888F-1560-5A2E8E538F7C}"/>
              </a:ext>
            </a:extLst>
          </p:cNvPr>
          <p:cNvGrpSpPr>
            <a:grpSpLocks noChangeAspect="1"/>
          </p:cNvGrpSpPr>
          <p:nvPr/>
        </p:nvGrpSpPr>
        <p:grpSpPr>
          <a:xfrm>
            <a:off x="6373324" y="116633"/>
            <a:ext cx="1968733" cy="1008008"/>
            <a:chOff x="350521" y="2333580"/>
            <a:chExt cx="2362578" cy="1209660"/>
          </a:xfrm>
        </p:grpSpPr>
        <p:sp>
          <p:nvSpPr>
            <p:cNvPr id="9" name="Скругленный прямоугольник 7"/>
            <p:cNvSpPr>
              <a:spLocks noChangeAspect="1"/>
            </p:cNvSpPr>
            <p:nvPr/>
          </p:nvSpPr>
          <p:spPr bwMode="auto">
            <a:xfrm>
              <a:off x="350521" y="2610865"/>
              <a:ext cx="2362578" cy="932375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1" name="Picture 2" descr="C:\Users\kopceva\Desktop\CJck2btC2TGn3dWOupf5.jpg"/>
            <p:cNvPicPr>
              <a:picLocks noChangeAspect="1" noChangeArrowheads="1"/>
            </p:cNvPicPr>
            <p:nvPr/>
          </p:nvPicPr>
          <p:blipFill>
            <a:blip r:embed="rId5"/>
            <a:srcRect l="26133" r="26795"/>
            <a:stretch/>
          </p:blipFill>
          <p:spPr bwMode="auto">
            <a:xfrm>
              <a:off x="478253" y="2333580"/>
              <a:ext cx="760888" cy="826639"/>
            </a:xfrm>
            <a:prstGeom prst="roundRect">
              <a:avLst>
                <a:gd name="adj" fmla="val 6456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3" name="TextBox 11"/>
            <p:cNvSpPr txBox="1"/>
            <p:nvPr/>
          </p:nvSpPr>
          <p:spPr bwMode="auto">
            <a:xfrm>
              <a:off x="598480" y="3111299"/>
              <a:ext cx="19976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dirty="0"/>
                <a:t>Региональный</a:t>
              </a:r>
              <a:endParaRPr dirty="0"/>
            </a:p>
          </p:txBody>
        </p:sp>
      </p:grpSp>
      <p:pic>
        <p:nvPicPr>
          <p:cNvPr id="23" name="Рисунок 38"/>
          <p:cNvPicPr>
            <a:picLocks noChangeAspect="1"/>
          </p:cNvPicPr>
          <p:nvPr/>
        </p:nvPicPr>
        <p:blipFill rotWithShape="1">
          <a:blip r:embed="rId6"/>
          <a:srcRect r="25781"/>
          <a:stretch/>
        </p:blipFill>
        <p:spPr bwMode="auto">
          <a:xfrm>
            <a:off x="9802925" y="314446"/>
            <a:ext cx="1661964" cy="12954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24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403170" y="1388231"/>
            <a:ext cx="3341160" cy="18531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36"/>
          <p:cNvPicPr>
            <a:picLocks noChangeAspect="1"/>
          </p:cNvPicPr>
          <p:nvPr/>
        </p:nvPicPr>
        <p:blipFill rotWithShape="1">
          <a:blip r:embed="rId8"/>
          <a:srcRect r="25440"/>
          <a:stretch/>
        </p:blipFill>
        <p:spPr bwMode="auto">
          <a:xfrm>
            <a:off x="9802925" y="1739248"/>
            <a:ext cx="1661963" cy="12618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77D8F61B-828D-FC3F-65B5-BEFF1B40E4B5}"/>
              </a:ext>
            </a:extLst>
          </p:cNvPr>
          <p:cNvGrpSpPr>
            <a:grpSpLocks noChangeAspect="1"/>
          </p:cNvGrpSpPr>
          <p:nvPr/>
        </p:nvGrpSpPr>
        <p:grpSpPr>
          <a:xfrm>
            <a:off x="6403170" y="3661532"/>
            <a:ext cx="1850913" cy="972000"/>
            <a:chOff x="350521" y="5344857"/>
            <a:chExt cx="2317746" cy="1217154"/>
          </a:xfrm>
        </p:grpSpPr>
        <p:sp>
          <p:nvSpPr>
            <p:cNvPr id="7" name="Скругленный прямоугольник 5"/>
            <p:cNvSpPr>
              <a:spLocks noChangeAspect="1"/>
            </p:cNvSpPr>
            <p:nvPr/>
          </p:nvSpPr>
          <p:spPr bwMode="auto">
            <a:xfrm>
              <a:off x="350521" y="5563776"/>
              <a:ext cx="2317746" cy="932375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6" name="Picture 4" descr="https://lsport.net/Avatar/Image/1a25b2c6-dd51-4cd0-a132-73e2e5752e3e"/>
            <p:cNvPicPr>
              <a:picLocks noChangeAspect="1" noChangeArrowheads="1"/>
            </p:cNvPicPr>
            <p:nvPr/>
          </p:nvPicPr>
          <p:blipFill>
            <a:blip r:embed="rId9"/>
            <a:stretch/>
          </p:blipFill>
          <p:spPr bwMode="auto">
            <a:xfrm>
              <a:off x="449828" y="5344857"/>
              <a:ext cx="877230" cy="83740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7" name="TextBox 15"/>
            <p:cNvSpPr txBox="1"/>
            <p:nvPr/>
          </p:nvSpPr>
          <p:spPr bwMode="auto">
            <a:xfrm>
              <a:off x="575243" y="6145307"/>
              <a:ext cx="1997613" cy="416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400" dirty="0"/>
                <a:t>Учрежденческий</a:t>
              </a:r>
              <a:endParaRPr sz="1400" dirty="0"/>
            </a:p>
          </p:txBody>
        </p:sp>
      </p:grpSp>
      <p:pic>
        <p:nvPicPr>
          <p:cNvPr id="21" name="Рисунок 34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9424543" y="3638890"/>
            <a:ext cx="2143240" cy="1607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32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6370693" y="4887428"/>
            <a:ext cx="3815426" cy="1715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2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1625260" y="4504239"/>
            <a:ext cx="3973899" cy="21336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DED2DCFC-6070-E523-0208-976C2B0D960B}"/>
              </a:ext>
            </a:extLst>
          </p:cNvPr>
          <p:cNvGrpSpPr>
            <a:grpSpLocks noChangeAspect="1"/>
          </p:cNvGrpSpPr>
          <p:nvPr/>
        </p:nvGrpSpPr>
        <p:grpSpPr>
          <a:xfrm>
            <a:off x="484934" y="3633418"/>
            <a:ext cx="1975306" cy="936000"/>
            <a:chOff x="350521" y="3922580"/>
            <a:chExt cx="2338970" cy="1108324"/>
          </a:xfrm>
        </p:grpSpPr>
        <p:sp>
          <p:nvSpPr>
            <p:cNvPr id="8" name="Скругленный прямоугольник 6"/>
            <p:cNvSpPr>
              <a:spLocks noChangeAspect="1"/>
            </p:cNvSpPr>
            <p:nvPr/>
          </p:nvSpPr>
          <p:spPr bwMode="auto">
            <a:xfrm>
              <a:off x="350521" y="4095342"/>
              <a:ext cx="2338970" cy="932375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4" name="Рисунок 12"/>
            <p:cNvPicPr>
              <a:picLocks noChangeAspect="1"/>
            </p:cNvPicPr>
            <p:nvPr/>
          </p:nvPicPr>
          <p:blipFill>
            <a:blip r:embed="rId13"/>
            <a:stretch/>
          </p:blipFill>
          <p:spPr bwMode="auto">
            <a:xfrm>
              <a:off x="476720" y="3922580"/>
              <a:ext cx="808135" cy="687922"/>
            </a:xfrm>
            <a:prstGeom prst="roundRect">
              <a:avLst>
                <a:gd name="adj" fmla="val 179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2100000" sy="-100000" algn="bl" rotWithShape="0"/>
            </a:effectLst>
          </p:spPr>
        </p:pic>
        <p:sp>
          <p:nvSpPr>
            <p:cNvPr id="15" name="TextBox 13"/>
            <p:cNvSpPr txBox="1"/>
            <p:nvPr/>
          </p:nvSpPr>
          <p:spPr bwMode="auto">
            <a:xfrm>
              <a:off x="540032" y="4652975"/>
              <a:ext cx="1997613" cy="377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400" dirty="0"/>
                <a:t>Муниципальный</a:t>
              </a:r>
              <a:endParaRPr sz="1400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16"/>
          <p:cNvSpPr txBox="1"/>
          <p:nvPr/>
        </p:nvSpPr>
        <p:spPr bwMode="auto">
          <a:xfrm>
            <a:off x="658772" y="231468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FF0000"/>
                </a:solidFill>
                <a:latin typeface="+mj-lt"/>
              </a:rPr>
              <a:t>Структура</a:t>
            </a:r>
            <a:r>
              <a:rPr lang="ru-RU" dirty="0">
                <a:solidFill>
                  <a:srgbClr val="FF0000"/>
                </a:solidFill>
                <a:latin typeface="+mj-lt"/>
              </a:rPr>
              <a:t> – </a:t>
            </a:r>
            <a:r>
              <a:rPr lang="ru-RU" dirty="0">
                <a:latin typeface="+mj-lt"/>
              </a:rPr>
              <a:t>определенная  взаимосвязь, взаиморасположение составных частей, строение, устройство чего-либо.</a:t>
            </a:r>
            <a:endParaRPr dirty="0"/>
          </a:p>
        </p:txBody>
      </p:sp>
      <p:sp>
        <p:nvSpPr>
          <p:cNvPr id="5" name="Объект 2"/>
          <p:cNvSpPr txBox="1"/>
          <p:nvPr/>
        </p:nvSpPr>
        <p:spPr bwMode="auto">
          <a:xfrm>
            <a:off x="6588594" y="238521"/>
            <a:ext cx="5148579" cy="7363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sz="1800" b="1" dirty="0">
                <a:solidFill>
                  <a:srgbClr val="FF0000"/>
                </a:solidFill>
                <a:latin typeface="+mj-lt"/>
              </a:rPr>
              <a:t>Система </a:t>
            </a:r>
            <a:r>
              <a:rPr lang="ru-RU" sz="1800" dirty="0">
                <a:solidFill>
                  <a:srgbClr val="FF0000"/>
                </a:solidFill>
                <a:latin typeface="+mj-lt"/>
              </a:rPr>
              <a:t>– </a:t>
            </a:r>
            <a:r>
              <a:rPr lang="ru-RU" sz="1800" dirty="0">
                <a:latin typeface="+mj-lt"/>
              </a:rPr>
              <a:t>множество   элементов, находящихся в отношениях и связях друг с другом, которое образует определённую целостность, единство</a:t>
            </a:r>
            <a:endParaRPr dirty="0"/>
          </a:p>
        </p:txBody>
      </p:sp>
      <p:grpSp>
        <p:nvGrpSpPr>
          <p:cNvPr id="6" name="Группа 1"/>
          <p:cNvGrpSpPr/>
          <p:nvPr/>
        </p:nvGrpSpPr>
        <p:grpSpPr bwMode="auto">
          <a:xfrm>
            <a:off x="1019308" y="1498926"/>
            <a:ext cx="3591893" cy="5084310"/>
            <a:chOff x="960606" y="1345102"/>
            <a:chExt cx="3591893" cy="5084310"/>
          </a:xfrm>
        </p:grpSpPr>
        <p:sp>
          <p:nvSpPr>
            <p:cNvPr id="7" name="Скругленный прямоугольник 3"/>
            <p:cNvSpPr>
              <a:spLocks noChangeAspect="1"/>
            </p:cNvSpPr>
            <p:nvPr/>
          </p:nvSpPr>
          <p:spPr bwMode="auto">
            <a:xfrm>
              <a:off x="960607" y="1506379"/>
              <a:ext cx="3591892" cy="932375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" name="Скругленный прямоугольник 4"/>
            <p:cNvSpPr>
              <a:spLocks noChangeAspect="1"/>
            </p:cNvSpPr>
            <p:nvPr/>
          </p:nvSpPr>
          <p:spPr bwMode="auto">
            <a:xfrm>
              <a:off x="960606" y="5478549"/>
              <a:ext cx="3591889" cy="932375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" name="Скругленный прямоугольник 5"/>
            <p:cNvSpPr>
              <a:spLocks noChangeAspect="1"/>
            </p:cNvSpPr>
            <p:nvPr/>
          </p:nvSpPr>
          <p:spPr bwMode="auto">
            <a:xfrm>
              <a:off x="960607" y="4154493"/>
              <a:ext cx="3591890" cy="932375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Скругленный прямоугольник 6"/>
            <p:cNvSpPr>
              <a:spLocks noChangeAspect="1"/>
            </p:cNvSpPr>
            <p:nvPr/>
          </p:nvSpPr>
          <p:spPr bwMode="auto">
            <a:xfrm>
              <a:off x="960606" y="2830436"/>
              <a:ext cx="3591891" cy="932375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1" name="Рисунок 7"/>
            <p:cNvPicPr>
              <a:picLocks noChangeAspect="1"/>
            </p:cNvPicPr>
            <p:nvPr/>
          </p:nvPicPr>
          <p:blipFill>
            <a:blip r:embed="rId2"/>
            <a:srcRect t="17098" b="19109"/>
            <a:stretch/>
          </p:blipFill>
          <p:spPr bwMode="auto">
            <a:xfrm>
              <a:off x="1088339" y="1345102"/>
              <a:ext cx="1588672" cy="59821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2" name="Picture 2" descr="C:\Users\kopceva\Desktop\CJck2btC2TGn3dWOupf5.jpg"/>
            <p:cNvPicPr>
              <a:picLocks noChangeAspect="1" noChangeArrowheads="1"/>
            </p:cNvPicPr>
            <p:nvPr/>
          </p:nvPicPr>
          <p:blipFill>
            <a:blip r:embed="rId3"/>
            <a:srcRect l="26133" r="26795"/>
            <a:stretch/>
          </p:blipFill>
          <p:spPr bwMode="auto">
            <a:xfrm>
              <a:off x="1088339" y="2639564"/>
              <a:ext cx="760888" cy="826639"/>
            </a:xfrm>
            <a:prstGeom prst="roundRect">
              <a:avLst>
                <a:gd name="adj" fmla="val 6456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3" name="TextBox 9"/>
            <p:cNvSpPr txBox="1"/>
            <p:nvPr/>
          </p:nvSpPr>
          <p:spPr bwMode="auto">
            <a:xfrm>
              <a:off x="1178090" y="1948724"/>
              <a:ext cx="19976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/>
                <a:t>Федеральный</a:t>
              </a:r>
              <a:endParaRPr/>
            </a:p>
          </p:txBody>
        </p:sp>
        <p:sp>
          <p:nvSpPr>
            <p:cNvPr id="14" name="TextBox 10"/>
            <p:cNvSpPr txBox="1"/>
            <p:nvPr/>
          </p:nvSpPr>
          <p:spPr bwMode="auto">
            <a:xfrm>
              <a:off x="1208566" y="3393454"/>
              <a:ext cx="19976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/>
                <a:t>Региональный</a:t>
              </a:r>
              <a:endParaRPr/>
            </a:p>
          </p:txBody>
        </p:sp>
        <p:pic>
          <p:nvPicPr>
            <p:cNvPr id="15" name="Рисунок 11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1086806" y="3981731"/>
              <a:ext cx="808135" cy="687922"/>
            </a:xfrm>
            <a:prstGeom prst="roundRect">
              <a:avLst>
                <a:gd name="adj" fmla="val 179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2100000" sy="-100000" algn="bl" rotWithShape="0"/>
            </a:effectLst>
          </p:spPr>
        </p:pic>
        <p:sp>
          <p:nvSpPr>
            <p:cNvPr id="16" name="TextBox 12"/>
            <p:cNvSpPr txBox="1"/>
            <p:nvPr/>
          </p:nvSpPr>
          <p:spPr bwMode="auto">
            <a:xfrm>
              <a:off x="1150118" y="4712126"/>
              <a:ext cx="19976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/>
                <a:t>Муниципальный</a:t>
              </a:r>
              <a:endParaRPr/>
            </a:p>
          </p:txBody>
        </p:sp>
        <p:pic>
          <p:nvPicPr>
            <p:cNvPr id="17" name="Picture 4" descr="https://lsport.net/Avatar/Image/1a25b2c6-dd51-4cd0-a132-73e2e5752e3e"/>
            <p:cNvPicPr>
              <a:picLocks noChangeAspect="1" noChangeArrowheads="1"/>
            </p:cNvPicPr>
            <p:nvPr/>
          </p:nvPicPr>
          <p:blipFill>
            <a:blip r:embed="rId5"/>
            <a:stretch/>
          </p:blipFill>
          <p:spPr bwMode="auto">
            <a:xfrm>
              <a:off x="1059914" y="5259630"/>
              <a:ext cx="877230" cy="83740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8" name="TextBox 14"/>
            <p:cNvSpPr txBox="1"/>
            <p:nvPr/>
          </p:nvSpPr>
          <p:spPr bwMode="auto">
            <a:xfrm>
              <a:off x="1185328" y="6060080"/>
              <a:ext cx="19976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/>
                <a:t>Учрежденческий</a:t>
              </a:r>
              <a:endParaRPr/>
            </a:p>
          </p:txBody>
        </p:sp>
        <p:sp>
          <p:nvSpPr>
            <p:cNvPr id="19" name="Стрелка вниз 21"/>
            <p:cNvSpPr/>
            <p:nvPr/>
          </p:nvSpPr>
          <p:spPr bwMode="auto">
            <a:xfrm>
              <a:off x="3458218" y="2318056"/>
              <a:ext cx="379705" cy="708721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" name="Стрелка вниз 29"/>
            <p:cNvSpPr/>
            <p:nvPr/>
          </p:nvSpPr>
          <p:spPr bwMode="auto">
            <a:xfrm>
              <a:off x="3486271" y="3660770"/>
              <a:ext cx="379705" cy="708721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1" name="Стрелка вниз 31"/>
            <p:cNvSpPr/>
            <p:nvPr/>
          </p:nvSpPr>
          <p:spPr bwMode="auto">
            <a:xfrm>
              <a:off x="3486271" y="4975845"/>
              <a:ext cx="379705" cy="708721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2" name="Стрелка вниз 34"/>
            <p:cNvSpPr/>
            <p:nvPr/>
          </p:nvSpPr>
          <p:spPr bwMode="auto">
            <a:xfrm rot="10800000">
              <a:off x="3970249" y="2245670"/>
              <a:ext cx="379705" cy="708721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Стрелка вниз 35"/>
            <p:cNvSpPr/>
            <p:nvPr/>
          </p:nvSpPr>
          <p:spPr bwMode="auto">
            <a:xfrm rot="10800000">
              <a:off x="3974827" y="3581211"/>
              <a:ext cx="379705" cy="708721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Стрелка вниз 36"/>
            <p:cNvSpPr/>
            <p:nvPr/>
          </p:nvSpPr>
          <p:spPr bwMode="auto">
            <a:xfrm rot="10800000">
              <a:off x="3970249" y="4898811"/>
              <a:ext cx="379705" cy="708721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5" name="Шестиугольник 59"/>
          <p:cNvSpPr/>
          <p:nvPr/>
        </p:nvSpPr>
        <p:spPr bwMode="auto">
          <a:xfrm>
            <a:off x="6362494" y="1763495"/>
            <a:ext cx="1998979" cy="169769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TextBox 60"/>
          <p:cNvSpPr txBox="1"/>
          <p:nvPr/>
        </p:nvSpPr>
        <p:spPr bwMode="auto">
          <a:xfrm>
            <a:off x="6861186" y="2289176"/>
            <a:ext cx="104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600">
                <a:solidFill>
                  <a:schemeClr val="bg1"/>
                </a:solidFill>
              </a:rPr>
              <a:t>НПА</a:t>
            </a:r>
            <a:endParaRPr/>
          </a:p>
        </p:txBody>
      </p:sp>
      <p:sp>
        <p:nvSpPr>
          <p:cNvPr id="27" name="Шестиугольник 61"/>
          <p:cNvSpPr/>
          <p:nvPr/>
        </p:nvSpPr>
        <p:spPr bwMode="auto">
          <a:xfrm>
            <a:off x="8038894" y="2638448"/>
            <a:ext cx="1998979" cy="1697694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TextBox 62"/>
          <p:cNvSpPr txBox="1"/>
          <p:nvPr/>
        </p:nvSpPr>
        <p:spPr bwMode="auto">
          <a:xfrm>
            <a:off x="8155900" y="3067668"/>
            <a:ext cx="1724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>
                <a:solidFill>
                  <a:schemeClr val="bg1"/>
                </a:solidFill>
              </a:rPr>
              <a:t>Целевые аудитории</a:t>
            </a:r>
            <a:endParaRPr/>
          </a:p>
        </p:txBody>
      </p:sp>
      <p:sp>
        <p:nvSpPr>
          <p:cNvPr id="29" name="Шестиугольник 63"/>
          <p:cNvSpPr/>
          <p:nvPr/>
        </p:nvSpPr>
        <p:spPr bwMode="auto">
          <a:xfrm>
            <a:off x="6382396" y="3567296"/>
            <a:ext cx="1998979" cy="169769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TextBox 64"/>
          <p:cNvSpPr txBox="1"/>
          <p:nvPr/>
        </p:nvSpPr>
        <p:spPr bwMode="auto">
          <a:xfrm>
            <a:off x="6342593" y="4149861"/>
            <a:ext cx="2018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>
                <a:solidFill>
                  <a:schemeClr val="bg1"/>
                </a:solidFill>
              </a:rPr>
              <a:t>Образовательная деятельность</a:t>
            </a:r>
            <a:endParaRPr/>
          </a:p>
        </p:txBody>
      </p:sp>
      <p:sp>
        <p:nvSpPr>
          <p:cNvPr id="31" name="Шестиугольник 65"/>
          <p:cNvSpPr/>
          <p:nvPr/>
        </p:nvSpPr>
        <p:spPr bwMode="auto">
          <a:xfrm>
            <a:off x="8051594" y="4442249"/>
            <a:ext cx="1998979" cy="1697694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TextBox 66"/>
          <p:cNvSpPr txBox="1"/>
          <p:nvPr/>
        </p:nvSpPr>
        <p:spPr bwMode="auto">
          <a:xfrm>
            <a:off x="8002482" y="4967930"/>
            <a:ext cx="2018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>
                <a:solidFill>
                  <a:schemeClr val="bg1"/>
                </a:solidFill>
              </a:rPr>
              <a:t>Просветительская деятельность</a:t>
            </a:r>
            <a:endParaRPr/>
          </a:p>
        </p:txBody>
      </p:sp>
      <p:sp>
        <p:nvSpPr>
          <p:cNvPr id="33" name="Шестиугольник 67"/>
          <p:cNvSpPr/>
          <p:nvPr/>
        </p:nvSpPr>
        <p:spPr bwMode="auto">
          <a:xfrm>
            <a:off x="9738194" y="3540349"/>
            <a:ext cx="1998979" cy="169769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4" name="Прямая соединительная линия 68"/>
          <p:cNvCxnSpPr>
            <a:cxnSpLocks/>
          </p:cNvCxnSpPr>
          <p:nvPr/>
        </p:nvCxnSpPr>
        <p:spPr bwMode="auto">
          <a:xfrm>
            <a:off x="8111493" y="1703732"/>
            <a:ext cx="384601" cy="735022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69"/>
          <p:cNvCxnSpPr>
            <a:cxnSpLocks/>
          </p:cNvCxnSpPr>
          <p:nvPr/>
        </p:nvCxnSpPr>
        <p:spPr bwMode="auto">
          <a:xfrm>
            <a:off x="9804933" y="2647156"/>
            <a:ext cx="384601" cy="73502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70"/>
          <p:cNvCxnSpPr>
            <a:cxnSpLocks/>
          </p:cNvCxnSpPr>
          <p:nvPr/>
        </p:nvCxnSpPr>
        <p:spPr bwMode="auto">
          <a:xfrm>
            <a:off x="7934580" y="5397107"/>
            <a:ext cx="384601" cy="73502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71"/>
          <p:cNvSpPr txBox="1"/>
          <p:nvPr/>
        </p:nvSpPr>
        <p:spPr bwMode="auto">
          <a:xfrm>
            <a:off x="9729201" y="4119031"/>
            <a:ext cx="2018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>
                <a:solidFill>
                  <a:schemeClr val="bg1"/>
                </a:solidFill>
              </a:rPr>
              <a:t>Планирование</a:t>
            </a:r>
            <a:endParaRPr/>
          </a:p>
          <a:p>
            <a:pPr algn="ctr">
              <a:defRPr/>
            </a:pPr>
            <a:r>
              <a:rPr lang="ru-RU">
                <a:solidFill>
                  <a:schemeClr val="bg1"/>
                </a:solidFill>
              </a:rPr>
              <a:t> и контроль</a:t>
            </a:r>
            <a:endParaRPr/>
          </a:p>
        </p:txBody>
      </p:sp>
      <p:cxnSp>
        <p:nvCxnSpPr>
          <p:cNvPr id="38" name="Прямая соединительная линия 72"/>
          <p:cNvCxnSpPr>
            <a:cxnSpLocks/>
          </p:cNvCxnSpPr>
          <p:nvPr/>
        </p:nvCxnSpPr>
        <p:spPr bwMode="auto">
          <a:xfrm flipH="1">
            <a:off x="11456345" y="4547834"/>
            <a:ext cx="385134" cy="71715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 bwMode="auto">
          <a:xfrm>
            <a:off x="970671" y="5416063"/>
            <a:ext cx="10705514" cy="11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970671" y="4098639"/>
            <a:ext cx="10705514" cy="118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8"/>
          <p:cNvSpPr/>
          <p:nvPr/>
        </p:nvSpPr>
        <p:spPr bwMode="auto">
          <a:xfrm>
            <a:off x="970671" y="2781216"/>
            <a:ext cx="10705514" cy="118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7"/>
          <p:cNvSpPr/>
          <p:nvPr/>
        </p:nvSpPr>
        <p:spPr bwMode="auto">
          <a:xfrm>
            <a:off x="970671" y="1463793"/>
            <a:ext cx="10705514" cy="118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кругленный прямоугольник 3"/>
          <p:cNvSpPr>
            <a:spLocks noChangeAspect="1"/>
          </p:cNvSpPr>
          <p:nvPr/>
        </p:nvSpPr>
        <p:spPr bwMode="auto">
          <a:xfrm>
            <a:off x="350521" y="1591606"/>
            <a:ext cx="2362578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кругленный прямоугольник 4"/>
          <p:cNvSpPr>
            <a:spLocks noChangeAspect="1"/>
          </p:cNvSpPr>
          <p:nvPr/>
        </p:nvSpPr>
        <p:spPr bwMode="auto">
          <a:xfrm>
            <a:off x="350521" y="5563776"/>
            <a:ext cx="2317746" cy="932375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кругленный прямоугольник 5"/>
          <p:cNvSpPr>
            <a:spLocks noChangeAspect="1"/>
          </p:cNvSpPr>
          <p:nvPr/>
        </p:nvSpPr>
        <p:spPr bwMode="auto">
          <a:xfrm>
            <a:off x="350521" y="4239720"/>
            <a:ext cx="2338970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кругленный прямоугольник 6"/>
          <p:cNvSpPr>
            <a:spLocks noChangeAspect="1"/>
          </p:cNvSpPr>
          <p:nvPr/>
        </p:nvSpPr>
        <p:spPr bwMode="auto">
          <a:xfrm>
            <a:off x="350521" y="2915663"/>
            <a:ext cx="2362578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5"/>
          <p:cNvSpPr/>
          <p:nvPr/>
        </p:nvSpPr>
        <p:spPr bwMode="auto">
          <a:xfrm>
            <a:off x="2980713" y="643338"/>
            <a:ext cx="1886709" cy="6147581"/>
          </a:xfrm>
          <a:prstGeom prst="rect">
            <a:avLst/>
          </a:prstGeom>
          <a:solidFill>
            <a:srgbClr val="00B0F0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Овал 11"/>
          <p:cNvSpPr>
            <a:spLocks noChangeAspect="1"/>
          </p:cNvSpPr>
          <p:nvPr/>
        </p:nvSpPr>
        <p:spPr bwMode="auto">
          <a:xfrm>
            <a:off x="3267808" y="67081"/>
            <a:ext cx="1332000" cy="1332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6"/>
          <p:cNvSpPr/>
          <p:nvPr/>
        </p:nvSpPr>
        <p:spPr bwMode="auto">
          <a:xfrm>
            <a:off x="5158644" y="643335"/>
            <a:ext cx="1886709" cy="6147581"/>
          </a:xfrm>
          <a:prstGeom prst="rect">
            <a:avLst/>
          </a:prstGeom>
          <a:solidFill>
            <a:srgbClr val="A9D18E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7"/>
          <p:cNvSpPr/>
          <p:nvPr/>
        </p:nvSpPr>
        <p:spPr bwMode="auto">
          <a:xfrm>
            <a:off x="7240908" y="707793"/>
            <a:ext cx="1886709" cy="6147581"/>
          </a:xfrm>
          <a:prstGeom prst="rect">
            <a:avLst/>
          </a:prstGeom>
          <a:solidFill>
            <a:srgbClr val="F4B183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8"/>
          <p:cNvSpPr/>
          <p:nvPr/>
        </p:nvSpPr>
        <p:spPr bwMode="auto">
          <a:xfrm>
            <a:off x="9477030" y="643337"/>
            <a:ext cx="1886709" cy="6147581"/>
          </a:xfrm>
          <a:prstGeom prst="rect">
            <a:avLst/>
          </a:prstGeom>
          <a:solidFill>
            <a:srgbClr val="FF7687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2"/>
          <p:cNvSpPr>
            <a:spLocks noChangeAspect="1"/>
          </p:cNvSpPr>
          <p:nvPr/>
        </p:nvSpPr>
        <p:spPr bwMode="auto">
          <a:xfrm>
            <a:off x="5430000" y="67081"/>
            <a:ext cx="1332000" cy="1332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3"/>
          <p:cNvSpPr>
            <a:spLocks noChangeAspect="1"/>
          </p:cNvSpPr>
          <p:nvPr/>
        </p:nvSpPr>
        <p:spPr bwMode="auto">
          <a:xfrm>
            <a:off x="7592192" y="58795"/>
            <a:ext cx="1332000" cy="1332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4"/>
          <p:cNvSpPr>
            <a:spLocks noChangeAspect="1"/>
          </p:cNvSpPr>
          <p:nvPr/>
        </p:nvSpPr>
        <p:spPr bwMode="auto">
          <a:xfrm>
            <a:off x="9754385" y="67081"/>
            <a:ext cx="1332000" cy="1332000"/>
          </a:xfrm>
          <a:prstGeom prst="ellipse">
            <a:avLst/>
          </a:prstGeom>
          <a:solidFill>
            <a:srgbClr val="FF768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3550994" y="367647"/>
            <a:ext cx="765628" cy="73086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699023" y="378038"/>
            <a:ext cx="812800" cy="72047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rcRect t="2943" b="1"/>
          <a:stretch/>
        </p:blipFill>
        <p:spPr bwMode="auto">
          <a:xfrm>
            <a:off x="7775192" y="247708"/>
            <a:ext cx="972000" cy="9707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042384" y="329793"/>
            <a:ext cx="756000" cy="756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rcRect t="17098" b="19109"/>
          <a:stretch/>
        </p:blipFill>
        <p:spPr bwMode="auto">
          <a:xfrm>
            <a:off x="478253" y="1430329"/>
            <a:ext cx="1588672" cy="5982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Picture 2" descr="C:\Users\kopceva\Desktop\CJck2btC2TGn3dWOupf5.jpg"/>
          <p:cNvPicPr>
            <a:picLocks noChangeAspect="1" noChangeArrowheads="1"/>
          </p:cNvPicPr>
          <p:nvPr/>
        </p:nvPicPr>
        <p:blipFill>
          <a:blip r:embed="rId7"/>
          <a:srcRect l="26133" r="26795"/>
          <a:stretch/>
        </p:blipFill>
        <p:spPr bwMode="auto">
          <a:xfrm>
            <a:off x="478253" y="2724791"/>
            <a:ext cx="760888" cy="826639"/>
          </a:xfrm>
          <a:prstGeom prst="roundRect">
            <a:avLst>
              <a:gd name="adj" fmla="val 645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6" name="TextBox 25"/>
          <p:cNvSpPr txBox="1"/>
          <p:nvPr/>
        </p:nvSpPr>
        <p:spPr bwMode="auto">
          <a:xfrm>
            <a:off x="568004" y="2033951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Федеральный</a:t>
            </a:r>
            <a:endParaRPr/>
          </a:p>
        </p:txBody>
      </p:sp>
      <p:sp>
        <p:nvSpPr>
          <p:cNvPr id="27" name="TextBox 26"/>
          <p:cNvSpPr txBox="1"/>
          <p:nvPr/>
        </p:nvSpPr>
        <p:spPr bwMode="auto">
          <a:xfrm>
            <a:off x="598480" y="3478681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Региональный</a:t>
            </a:r>
            <a:endParaRPr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476720" y="4066958"/>
            <a:ext cx="808135" cy="687922"/>
          </a:xfrm>
          <a:prstGeom prst="roundRect">
            <a:avLst>
              <a:gd name="adj" fmla="val 179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2100000" sy="-100000" algn="bl" rotWithShape="0"/>
          </a:effectLst>
        </p:spPr>
      </p:pic>
      <p:sp>
        <p:nvSpPr>
          <p:cNvPr id="29" name="TextBox 28"/>
          <p:cNvSpPr txBox="1"/>
          <p:nvPr/>
        </p:nvSpPr>
        <p:spPr bwMode="auto">
          <a:xfrm>
            <a:off x="540032" y="4797353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Муниципальный</a:t>
            </a:r>
            <a:endParaRPr/>
          </a:p>
        </p:txBody>
      </p:sp>
      <p:pic>
        <p:nvPicPr>
          <p:cNvPr id="30" name="Picture 4" descr="https://lsport.net/Avatar/Image/1a25b2c6-dd51-4cd0-a132-73e2e5752e3e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>
            <a:off x="449828" y="5344857"/>
            <a:ext cx="877230" cy="8374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1" name="TextBox 30"/>
          <p:cNvSpPr txBox="1"/>
          <p:nvPr/>
        </p:nvSpPr>
        <p:spPr bwMode="auto">
          <a:xfrm>
            <a:off x="575242" y="6145307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Учрежденческий</a:t>
            </a:r>
            <a:endParaRPr/>
          </a:p>
        </p:txBody>
      </p:sp>
      <p:sp>
        <p:nvSpPr>
          <p:cNvPr id="32" name="TextBox 31"/>
          <p:cNvSpPr txBox="1"/>
          <p:nvPr/>
        </p:nvSpPr>
        <p:spPr bwMode="auto">
          <a:xfrm>
            <a:off x="3075762" y="1626906"/>
            <a:ext cx="16945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/>
              <a:t>Все спортсмены </a:t>
            </a:r>
            <a:r>
              <a:rPr lang="ru-RU" sz="1400" b="1"/>
              <a:t>(пул тестирования)</a:t>
            </a:r>
            <a:endParaRPr lang="ru-RU" b="1"/>
          </a:p>
        </p:txBody>
      </p:sp>
      <p:sp>
        <p:nvSpPr>
          <p:cNvPr id="33" name="TextBox 32"/>
          <p:cNvSpPr txBox="1"/>
          <p:nvPr/>
        </p:nvSpPr>
        <p:spPr bwMode="auto">
          <a:xfrm>
            <a:off x="5150264" y="1792193"/>
            <a:ext cx="1910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/>
              <a:t>Все тренеры </a:t>
            </a:r>
            <a:r>
              <a:rPr lang="ru-RU" sz="1400" b="1" dirty="0"/>
              <a:t>(сборных команд РФ)</a:t>
            </a:r>
            <a:endParaRPr lang="ru-RU" b="1" dirty="0"/>
          </a:p>
        </p:txBody>
      </p:sp>
      <p:sp>
        <p:nvSpPr>
          <p:cNvPr id="34" name="TextBox 33"/>
          <p:cNvSpPr txBox="1"/>
          <p:nvPr/>
        </p:nvSpPr>
        <p:spPr bwMode="auto">
          <a:xfrm>
            <a:off x="9465225" y="1607526"/>
            <a:ext cx="19103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/>
              <a:t>- Федерация по виду спорта РФ </a:t>
            </a:r>
            <a:endParaRPr/>
          </a:p>
          <a:p>
            <a:pPr algn="ctr">
              <a:defRPr/>
            </a:pPr>
            <a:r>
              <a:rPr lang="ru-RU" sz="1400" b="1"/>
              <a:t>- Спортивный врач (сборных команд РФ)</a:t>
            </a:r>
            <a:endParaRPr lang="ru-RU" b="1"/>
          </a:p>
        </p:txBody>
      </p:sp>
      <p:sp>
        <p:nvSpPr>
          <p:cNvPr id="35" name="TextBox 34"/>
          <p:cNvSpPr txBox="1"/>
          <p:nvPr/>
        </p:nvSpPr>
        <p:spPr bwMode="auto">
          <a:xfrm>
            <a:off x="3095529" y="3070794"/>
            <a:ext cx="1694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/>
              <a:t>Сборных команд ЯНАО</a:t>
            </a:r>
            <a:endParaRPr/>
          </a:p>
        </p:txBody>
      </p:sp>
      <p:sp>
        <p:nvSpPr>
          <p:cNvPr id="36" name="TextBox 35"/>
          <p:cNvSpPr txBox="1"/>
          <p:nvPr/>
        </p:nvSpPr>
        <p:spPr bwMode="auto">
          <a:xfrm>
            <a:off x="9356235" y="2799664"/>
            <a:ext cx="21282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/>
              <a:t>- Федерация по виду спорта ЯНАО </a:t>
            </a:r>
            <a:endParaRPr/>
          </a:p>
          <a:p>
            <a:pPr algn="ctr">
              <a:defRPr/>
            </a:pPr>
            <a:r>
              <a:rPr lang="ru-RU" sz="1400" b="1"/>
              <a:t>- Медперсонал  (отделений спортивной медицины)</a:t>
            </a:r>
            <a:endParaRPr lang="ru-RU" b="1"/>
          </a:p>
        </p:txBody>
      </p:sp>
      <p:sp>
        <p:nvSpPr>
          <p:cNvPr id="37" name="TextBox 36"/>
          <p:cNvSpPr txBox="1"/>
          <p:nvPr/>
        </p:nvSpPr>
        <p:spPr bwMode="auto">
          <a:xfrm>
            <a:off x="5248723" y="3105834"/>
            <a:ext cx="1694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/>
              <a:t>Сборных команд ЯНАО</a:t>
            </a:r>
            <a:endParaRPr/>
          </a:p>
        </p:txBody>
      </p:sp>
      <p:sp>
        <p:nvSpPr>
          <p:cNvPr id="38" name="TextBox 37"/>
          <p:cNvSpPr txBox="1"/>
          <p:nvPr/>
        </p:nvSpPr>
        <p:spPr bwMode="auto">
          <a:xfrm>
            <a:off x="3109269" y="4382741"/>
            <a:ext cx="1694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/>
              <a:t>Сборных команд МО</a:t>
            </a:r>
            <a:endParaRPr/>
          </a:p>
        </p:txBody>
      </p:sp>
      <p:sp>
        <p:nvSpPr>
          <p:cNvPr id="39" name="TextBox 38"/>
          <p:cNvSpPr txBox="1"/>
          <p:nvPr/>
        </p:nvSpPr>
        <p:spPr bwMode="auto">
          <a:xfrm>
            <a:off x="5242917" y="4384349"/>
            <a:ext cx="1694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/>
              <a:t>Сборных команд МО</a:t>
            </a:r>
            <a:endParaRPr/>
          </a:p>
        </p:txBody>
      </p:sp>
      <p:sp>
        <p:nvSpPr>
          <p:cNvPr id="40" name="TextBox 39"/>
          <p:cNvSpPr txBox="1"/>
          <p:nvPr/>
        </p:nvSpPr>
        <p:spPr bwMode="auto">
          <a:xfrm>
            <a:off x="3052769" y="5706797"/>
            <a:ext cx="1694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/>
              <a:t>ФСО </a:t>
            </a:r>
            <a:endParaRPr/>
          </a:p>
          <a:p>
            <a:pPr algn="ctr">
              <a:defRPr/>
            </a:pPr>
            <a:r>
              <a:rPr lang="ru-RU" b="1"/>
              <a:t>(НП, УТГ)</a:t>
            </a:r>
            <a:endParaRPr/>
          </a:p>
        </p:txBody>
      </p:sp>
      <p:sp>
        <p:nvSpPr>
          <p:cNvPr id="41" name="TextBox 40"/>
          <p:cNvSpPr txBox="1"/>
          <p:nvPr/>
        </p:nvSpPr>
        <p:spPr bwMode="auto">
          <a:xfrm>
            <a:off x="5262851" y="5801075"/>
            <a:ext cx="1694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/>
              <a:t>ФСО </a:t>
            </a:r>
            <a:endParaRPr/>
          </a:p>
        </p:txBody>
      </p:sp>
      <p:sp>
        <p:nvSpPr>
          <p:cNvPr id="42" name="TextBox 41"/>
          <p:cNvSpPr txBox="1"/>
          <p:nvPr/>
        </p:nvSpPr>
        <p:spPr bwMode="auto">
          <a:xfrm>
            <a:off x="9356235" y="4121130"/>
            <a:ext cx="2128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/>
              <a:t>- Медперсонал  (врачебных кабинетов)</a:t>
            </a:r>
            <a:endParaRPr/>
          </a:p>
          <a:p>
            <a:pPr algn="ctr">
              <a:defRPr/>
            </a:pPr>
            <a:r>
              <a:rPr lang="ru-RU" sz="1400" b="1"/>
              <a:t>- медперсонал поликлиник</a:t>
            </a:r>
            <a:endParaRPr lang="ru-RU" b="1"/>
          </a:p>
        </p:txBody>
      </p:sp>
      <p:sp>
        <p:nvSpPr>
          <p:cNvPr id="43" name="TextBox 42"/>
          <p:cNvSpPr txBox="1"/>
          <p:nvPr/>
        </p:nvSpPr>
        <p:spPr bwMode="auto">
          <a:xfrm>
            <a:off x="9298827" y="5748453"/>
            <a:ext cx="2128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/>
              <a:t>- Медперсонал  ФСО</a:t>
            </a:r>
            <a:endParaRPr/>
          </a:p>
          <a:p>
            <a:pPr algn="ctr">
              <a:defRPr/>
            </a:pPr>
            <a:r>
              <a:rPr lang="ru-RU" sz="1400" b="1"/>
              <a:t>- Персонал ФСО</a:t>
            </a:r>
            <a:endParaRPr lang="ru-RU" b="1"/>
          </a:p>
        </p:txBody>
      </p:sp>
      <p:sp>
        <p:nvSpPr>
          <p:cNvPr id="44" name="TextBox 43"/>
          <p:cNvSpPr txBox="1"/>
          <p:nvPr/>
        </p:nvSpPr>
        <p:spPr bwMode="auto">
          <a:xfrm>
            <a:off x="7406559" y="5610329"/>
            <a:ext cx="16945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/>
              <a:t>Родители спортсменов ФСО </a:t>
            </a:r>
            <a:endParaRPr dirty="0"/>
          </a:p>
        </p:txBody>
      </p:sp>
      <p:sp>
        <p:nvSpPr>
          <p:cNvPr id="45" name="TextBox 1"/>
          <p:cNvSpPr txBox="1"/>
          <p:nvPr/>
        </p:nvSpPr>
        <p:spPr bwMode="auto">
          <a:xfrm>
            <a:off x="364197" y="384627"/>
            <a:ext cx="2630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FF0000"/>
                </a:solidFill>
              </a:rPr>
              <a:t>ОСНОВНЫЕ ЦЕЛЕВЫЕ АУДИТОРИИ</a:t>
            </a:r>
            <a:endParaRPr/>
          </a:p>
        </p:txBody>
      </p:sp>
      <p:sp>
        <p:nvSpPr>
          <p:cNvPr id="46" name="TextBox 45"/>
          <p:cNvSpPr txBox="1"/>
          <p:nvPr/>
        </p:nvSpPr>
        <p:spPr bwMode="auto">
          <a:xfrm>
            <a:off x="7343423" y="1705374"/>
            <a:ext cx="1694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/>
              <a:t>Родители </a:t>
            </a:r>
            <a:r>
              <a:rPr lang="ru-RU" b="1" dirty="0" smtClean="0"/>
              <a:t>спортсменов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 bwMode="auto">
          <a:xfrm>
            <a:off x="970671" y="5416063"/>
            <a:ext cx="10870804" cy="11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18"/>
          <p:cNvSpPr/>
          <p:nvPr/>
        </p:nvSpPr>
        <p:spPr bwMode="auto">
          <a:xfrm>
            <a:off x="9477030" y="643337"/>
            <a:ext cx="1886709" cy="6147581"/>
          </a:xfrm>
          <a:prstGeom prst="rect">
            <a:avLst/>
          </a:prstGeom>
          <a:solidFill>
            <a:srgbClr val="FF7687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17"/>
          <p:cNvSpPr/>
          <p:nvPr/>
        </p:nvSpPr>
        <p:spPr bwMode="auto">
          <a:xfrm>
            <a:off x="7312967" y="643336"/>
            <a:ext cx="1886709" cy="6147581"/>
          </a:xfrm>
          <a:prstGeom prst="rect">
            <a:avLst/>
          </a:prstGeom>
          <a:solidFill>
            <a:srgbClr val="F4B183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16"/>
          <p:cNvSpPr/>
          <p:nvPr/>
        </p:nvSpPr>
        <p:spPr bwMode="auto">
          <a:xfrm>
            <a:off x="5158644" y="643335"/>
            <a:ext cx="1886709" cy="6147581"/>
          </a:xfrm>
          <a:prstGeom prst="rect">
            <a:avLst/>
          </a:prstGeom>
          <a:solidFill>
            <a:srgbClr val="A9D18E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15"/>
          <p:cNvSpPr/>
          <p:nvPr/>
        </p:nvSpPr>
        <p:spPr bwMode="auto">
          <a:xfrm>
            <a:off x="2980713" y="643338"/>
            <a:ext cx="1886709" cy="6147581"/>
          </a:xfrm>
          <a:prstGeom prst="rect">
            <a:avLst/>
          </a:prstGeom>
          <a:solidFill>
            <a:srgbClr val="00B0F0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9"/>
          <p:cNvSpPr/>
          <p:nvPr/>
        </p:nvSpPr>
        <p:spPr bwMode="auto">
          <a:xfrm>
            <a:off x="970670" y="4098639"/>
            <a:ext cx="10870805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8"/>
          <p:cNvSpPr/>
          <p:nvPr/>
        </p:nvSpPr>
        <p:spPr bwMode="auto">
          <a:xfrm>
            <a:off x="970671" y="2781216"/>
            <a:ext cx="10870806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7"/>
          <p:cNvSpPr/>
          <p:nvPr/>
        </p:nvSpPr>
        <p:spPr bwMode="auto">
          <a:xfrm>
            <a:off x="970670" y="1463793"/>
            <a:ext cx="10870807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кругленный прямоугольник 3"/>
          <p:cNvSpPr>
            <a:spLocks noChangeAspect="1"/>
          </p:cNvSpPr>
          <p:nvPr/>
        </p:nvSpPr>
        <p:spPr bwMode="auto">
          <a:xfrm>
            <a:off x="350521" y="1591606"/>
            <a:ext cx="2362578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кругленный прямоугольник 4"/>
          <p:cNvSpPr>
            <a:spLocks noChangeAspect="1"/>
          </p:cNvSpPr>
          <p:nvPr/>
        </p:nvSpPr>
        <p:spPr bwMode="auto">
          <a:xfrm>
            <a:off x="350521" y="5563776"/>
            <a:ext cx="2317746" cy="932375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Скругленный прямоугольник 5"/>
          <p:cNvSpPr>
            <a:spLocks noChangeAspect="1"/>
          </p:cNvSpPr>
          <p:nvPr/>
        </p:nvSpPr>
        <p:spPr bwMode="auto">
          <a:xfrm>
            <a:off x="350521" y="4239720"/>
            <a:ext cx="2338970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кругленный прямоугольник 6"/>
          <p:cNvSpPr>
            <a:spLocks noChangeAspect="1"/>
          </p:cNvSpPr>
          <p:nvPr/>
        </p:nvSpPr>
        <p:spPr bwMode="auto">
          <a:xfrm>
            <a:off x="350521" y="2915663"/>
            <a:ext cx="2362578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1"/>
          <p:cNvSpPr>
            <a:spLocks noChangeAspect="1"/>
          </p:cNvSpPr>
          <p:nvPr/>
        </p:nvSpPr>
        <p:spPr bwMode="auto">
          <a:xfrm>
            <a:off x="3267808" y="67081"/>
            <a:ext cx="1332000" cy="1332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2"/>
          <p:cNvSpPr>
            <a:spLocks noChangeAspect="1"/>
          </p:cNvSpPr>
          <p:nvPr/>
        </p:nvSpPr>
        <p:spPr bwMode="auto">
          <a:xfrm>
            <a:off x="5430000" y="67081"/>
            <a:ext cx="1332000" cy="1332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3"/>
          <p:cNvSpPr>
            <a:spLocks noChangeAspect="1"/>
          </p:cNvSpPr>
          <p:nvPr/>
        </p:nvSpPr>
        <p:spPr bwMode="auto">
          <a:xfrm>
            <a:off x="7592192" y="58795"/>
            <a:ext cx="1332000" cy="1332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4"/>
          <p:cNvSpPr>
            <a:spLocks noChangeAspect="1"/>
          </p:cNvSpPr>
          <p:nvPr/>
        </p:nvSpPr>
        <p:spPr bwMode="auto">
          <a:xfrm>
            <a:off x="9754385" y="67081"/>
            <a:ext cx="1332000" cy="1332000"/>
          </a:xfrm>
          <a:prstGeom prst="ellipse">
            <a:avLst/>
          </a:prstGeom>
          <a:solidFill>
            <a:srgbClr val="FF768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3550994" y="367647"/>
            <a:ext cx="765628" cy="73086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699023" y="378038"/>
            <a:ext cx="812800" cy="72047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rcRect t="2943" b="1"/>
          <a:stretch/>
        </p:blipFill>
        <p:spPr bwMode="auto">
          <a:xfrm>
            <a:off x="7775192" y="247708"/>
            <a:ext cx="972000" cy="9707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042384" y="329793"/>
            <a:ext cx="756000" cy="756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rcRect t="17098" b="19109"/>
          <a:stretch/>
        </p:blipFill>
        <p:spPr bwMode="auto">
          <a:xfrm>
            <a:off x="478253" y="1430329"/>
            <a:ext cx="1588672" cy="5982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Picture 2" descr="C:\Users\kopceva\Desktop\CJck2btC2TGn3dWOupf5.jpg"/>
          <p:cNvPicPr>
            <a:picLocks noChangeAspect="1" noChangeArrowheads="1"/>
          </p:cNvPicPr>
          <p:nvPr/>
        </p:nvPicPr>
        <p:blipFill>
          <a:blip r:embed="rId7"/>
          <a:srcRect l="26133" r="26795"/>
          <a:stretch/>
        </p:blipFill>
        <p:spPr bwMode="auto">
          <a:xfrm>
            <a:off x="478253" y="2724791"/>
            <a:ext cx="760888" cy="826639"/>
          </a:xfrm>
          <a:prstGeom prst="roundRect">
            <a:avLst>
              <a:gd name="adj" fmla="val 645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6" name="TextBox 25"/>
          <p:cNvSpPr txBox="1"/>
          <p:nvPr/>
        </p:nvSpPr>
        <p:spPr bwMode="auto">
          <a:xfrm>
            <a:off x="568004" y="2033951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Федеральный</a:t>
            </a:r>
            <a:endParaRPr/>
          </a:p>
        </p:txBody>
      </p:sp>
      <p:sp>
        <p:nvSpPr>
          <p:cNvPr id="27" name="TextBox 26"/>
          <p:cNvSpPr txBox="1"/>
          <p:nvPr/>
        </p:nvSpPr>
        <p:spPr bwMode="auto">
          <a:xfrm>
            <a:off x="598480" y="3478681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Региональный</a:t>
            </a:r>
            <a:endParaRPr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476720" y="4066958"/>
            <a:ext cx="808135" cy="687922"/>
          </a:xfrm>
          <a:prstGeom prst="roundRect">
            <a:avLst>
              <a:gd name="adj" fmla="val 179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2100000" sy="-100000" algn="bl" rotWithShape="0"/>
          </a:effectLst>
        </p:spPr>
      </p:pic>
      <p:sp>
        <p:nvSpPr>
          <p:cNvPr id="29" name="TextBox 28"/>
          <p:cNvSpPr txBox="1"/>
          <p:nvPr/>
        </p:nvSpPr>
        <p:spPr bwMode="auto">
          <a:xfrm>
            <a:off x="540032" y="4797353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Муниципальный</a:t>
            </a:r>
            <a:endParaRPr/>
          </a:p>
        </p:txBody>
      </p:sp>
      <p:pic>
        <p:nvPicPr>
          <p:cNvPr id="30" name="Picture 4" descr="https://lsport.net/Avatar/Image/1a25b2c6-dd51-4cd0-a132-73e2e5752e3e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>
            <a:off x="449828" y="5344857"/>
            <a:ext cx="877230" cy="8374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1" name="TextBox 30"/>
          <p:cNvSpPr txBox="1"/>
          <p:nvPr/>
        </p:nvSpPr>
        <p:spPr bwMode="auto">
          <a:xfrm>
            <a:off x="575242" y="6145307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Учрежденческий</a:t>
            </a:r>
            <a:endParaRPr/>
          </a:p>
        </p:txBody>
      </p:sp>
      <p:sp>
        <p:nvSpPr>
          <p:cNvPr id="32" name="TextBox 35"/>
          <p:cNvSpPr txBox="1"/>
          <p:nvPr/>
        </p:nvSpPr>
        <p:spPr bwMode="auto">
          <a:xfrm>
            <a:off x="2939932" y="1887632"/>
            <a:ext cx="8338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>
                <a:latin typeface="+mj-lt"/>
              </a:rPr>
              <a:t>- Федеральный закон № 329-ФЗ от 04.12.2007 г. </a:t>
            </a:r>
            <a:endParaRPr lang="ru-RU">
              <a:latin typeface="+mj-lt"/>
            </a:endParaRPr>
          </a:p>
        </p:txBody>
      </p:sp>
      <p:sp>
        <p:nvSpPr>
          <p:cNvPr id="33" name="TextBox 2"/>
          <p:cNvSpPr txBox="1"/>
          <p:nvPr/>
        </p:nvSpPr>
        <p:spPr bwMode="auto">
          <a:xfrm>
            <a:off x="2886742" y="2211250"/>
            <a:ext cx="90386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latin typeface="+mj-lt"/>
                <a:cs typeface="Book Antiqua"/>
              </a:rPr>
              <a:t>- Приказ Министерства спорта РФ от 24.06.2021 № 464</a:t>
            </a:r>
            <a:r>
              <a:rPr lang="ru-RU" sz="1400">
                <a:latin typeface="+mj-lt"/>
              </a:rPr>
              <a:t> </a:t>
            </a:r>
            <a:r>
              <a:rPr lang="ru-RU" sz="1400">
                <a:latin typeface="+mj-lt"/>
                <a:cs typeface="Book Antiqua"/>
              </a:rPr>
              <a:t>«Об утверждении Общероссийских антидопинговых правил»  </a:t>
            </a:r>
            <a:endParaRPr/>
          </a:p>
        </p:txBody>
      </p:sp>
      <p:sp>
        <p:nvSpPr>
          <p:cNvPr id="34" name="TextBox 44"/>
          <p:cNvSpPr txBox="1"/>
          <p:nvPr/>
        </p:nvSpPr>
        <p:spPr bwMode="auto">
          <a:xfrm>
            <a:off x="2939412" y="1576532"/>
            <a:ext cx="90386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>
                <a:latin typeface="+mj-lt"/>
                <a:cs typeface="Book Antiqua"/>
              </a:rPr>
              <a:t>- Всемирный антидопинговый кодекс  2021</a:t>
            </a:r>
            <a:endParaRPr/>
          </a:p>
        </p:txBody>
      </p:sp>
      <p:sp>
        <p:nvSpPr>
          <p:cNvPr id="35" name="TextBox 46"/>
          <p:cNvSpPr txBox="1"/>
          <p:nvPr/>
        </p:nvSpPr>
        <p:spPr bwMode="auto">
          <a:xfrm>
            <a:off x="2997583" y="2777960"/>
            <a:ext cx="8956306" cy="30777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defRPr/>
            </a:pPr>
            <a:r>
              <a:rPr lang="ru-RU" sz="1400">
                <a:latin typeface="+mj-lt"/>
                <a:cs typeface="Book Antiqua"/>
              </a:rPr>
              <a:t>- Закон ЯНАО от 20.12.2008 № 104-ЗАО «О физической культуре и спорте в Ямало-Ненецком автономном округе»</a:t>
            </a:r>
            <a:endParaRPr lang="ru-RU" sz="1400">
              <a:latin typeface="+mj-lt"/>
            </a:endParaRPr>
          </a:p>
        </p:txBody>
      </p:sp>
      <p:sp>
        <p:nvSpPr>
          <p:cNvPr id="36" name="TextBox 48"/>
          <p:cNvSpPr txBox="1"/>
          <p:nvPr/>
        </p:nvSpPr>
        <p:spPr bwMode="auto">
          <a:xfrm>
            <a:off x="2988370" y="3044356"/>
            <a:ext cx="88269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>
                <a:latin typeface="+mj-lt"/>
                <a:cs typeface="Book Antiqua"/>
              </a:rPr>
              <a:t>- Соглашение </a:t>
            </a:r>
            <a:r>
              <a:rPr lang="ru-RU" sz="1400">
                <a:latin typeface="+mj-lt"/>
              </a:rPr>
              <a:t> </a:t>
            </a:r>
            <a:r>
              <a:rPr lang="ru-RU" sz="1400">
                <a:latin typeface="+mj-lt"/>
                <a:cs typeface="Book Antiqua"/>
              </a:rPr>
              <a:t>от 22.04.2022 № 26 между Министерством спорта РФ и Правительством ЯНАО «О сотрудничестве и взаимодействии по предотвращению допинга в спорте и борьбе с ним»</a:t>
            </a:r>
            <a:endParaRPr lang="ru-RU" sz="1400">
              <a:latin typeface="+mj-lt"/>
            </a:endParaRPr>
          </a:p>
        </p:txBody>
      </p:sp>
      <p:sp>
        <p:nvSpPr>
          <p:cNvPr id="37" name="TextBox 50"/>
          <p:cNvSpPr txBox="1"/>
          <p:nvPr/>
        </p:nvSpPr>
        <p:spPr bwMode="auto">
          <a:xfrm>
            <a:off x="2988371" y="3504639"/>
            <a:ext cx="87411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>
                <a:latin typeface="+mj-lt"/>
                <a:cs typeface="Book Antiqua"/>
              </a:rPr>
              <a:t>- Приказ ДФКиС</a:t>
            </a:r>
            <a:r>
              <a:rPr lang="ru-RU" sz="1400">
                <a:latin typeface="+mj-lt"/>
              </a:rPr>
              <a:t> </a:t>
            </a:r>
            <a:r>
              <a:rPr lang="ru-RU" sz="1400">
                <a:latin typeface="+mj-lt"/>
                <a:cs typeface="Book Antiqua"/>
              </a:rPr>
              <a:t>от 22.12.2022 № 325-ОД </a:t>
            </a:r>
            <a:r>
              <a:rPr lang="ru-RU" sz="1400">
                <a:latin typeface="+mj-lt"/>
              </a:rPr>
              <a:t> </a:t>
            </a:r>
            <a:r>
              <a:rPr lang="ru-RU" sz="1400">
                <a:latin typeface="+mj-lt"/>
                <a:cs typeface="Book Antiqua"/>
              </a:rPr>
              <a:t>«Об утверждении Порядка организации антидопингового обеспечения в ЯНАО» </a:t>
            </a:r>
            <a:endParaRPr/>
          </a:p>
        </p:txBody>
      </p:sp>
      <p:sp>
        <p:nvSpPr>
          <p:cNvPr id="38" name="TextBox 52"/>
          <p:cNvSpPr txBox="1"/>
          <p:nvPr/>
        </p:nvSpPr>
        <p:spPr bwMode="auto">
          <a:xfrm>
            <a:off x="3025189" y="4127059"/>
            <a:ext cx="88162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>
                <a:solidFill>
                  <a:schemeClr val="tx1"/>
                </a:solidFill>
                <a:latin typeface="+mj-lt"/>
                <a:cs typeface="Book Antiqua"/>
              </a:rPr>
              <a:t>- Приказ Управления ФКиС МО  «Об утверждении комплекса мер, направленных на совершенствование организации антидопинговой деятельности в Муниципальном образовании и формирование культуры нулевой терпимости»</a:t>
            </a:r>
            <a:endParaRPr lang="ru-RU" sz="1400">
              <a:latin typeface="+mj-lt"/>
            </a:endParaRPr>
          </a:p>
        </p:txBody>
      </p:sp>
      <p:sp>
        <p:nvSpPr>
          <p:cNvPr id="39" name="TextBox 54"/>
          <p:cNvSpPr txBox="1"/>
          <p:nvPr/>
        </p:nvSpPr>
        <p:spPr bwMode="auto">
          <a:xfrm>
            <a:off x="2988371" y="4755911"/>
            <a:ext cx="88531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>
                <a:solidFill>
                  <a:schemeClr val="tx1"/>
                </a:solidFill>
                <a:latin typeface="+mj-lt"/>
                <a:cs typeface="Book Antiqua"/>
              </a:rPr>
              <a:t>- Приказ Управления ФКиС МО «О назначении ответственных лиц, за координацию работы по антидопинговому обеспечению в подведомственных учреждениях» </a:t>
            </a:r>
            <a:endParaRPr/>
          </a:p>
        </p:txBody>
      </p:sp>
      <p:sp>
        <p:nvSpPr>
          <p:cNvPr id="40" name="Прямоугольник 55"/>
          <p:cNvSpPr/>
          <p:nvPr/>
        </p:nvSpPr>
        <p:spPr bwMode="auto">
          <a:xfrm>
            <a:off x="5158643" y="5416062"/>
            <a:ext cx="1977187" cy="533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b="1">
                <a:latin typeface="+mj-lt"/>
              </a:rPr>
              <a:t>Трудовой договор</a:t>
            </a:r>
            <a:endParaRPr sz="1400"/>
          </a:p>
          <a:p>
            <a:pPr algn="ctr">
              <a:defRPr/>
            </a:pPr>
            <a:r>
              <a:rPr lang="ru-RU" sz="900">
                <a:latin typeface="+mj-lt"/>
              </a:rPr>
              <a:t>(профессиональный стандарт «Тренер-преподаватель»</a:t>
            </a:r>
            <a:endParaRPr sz="1000">
              <a:latin typeface="+mj-lt"/>
            </a:endParaRPr>
          </a:p>
        </p:txBody>
      </p:sp>
      <p:sp>
        <p:nvSpPr>
          <p:cNvPr id="41" name="TextBox 61"/>
          <p:cNvSpPr txBox="1"/>
          <p:nvPr/>
        </p:nvSpPr>
        <p:spPr bwMode="auto">
          <a:xfrm>
            <a:off x="9490898" y="5613457"/>
            <a:ext cx="1886710" cy="792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  <a:latin typeface="+mj-lt"/>
                <a:cs typeface="Book Antiqua"/>
              </a:rPr>
              <a:t>Приказ</a:t>
            </a:r>
            <a:r>
              <a:rPr lang="ru-RU" sz="1400">
                <a:solidFill>
                  <a:schemeClr val="tx1"/>
                </a:solidFill>
                <a:latin typeface="+mj-lt"/>
                <a:cs typeface="Book Antiqua"/>
              </a:rPr>
              <a:t> </a:t>
            </a:r>
            <a:endParaRPr lang="ru-RU" sz="1400">
              <a:latin typeface="+mj-lt"/>
            </a:endParaRPr>
          </a:p>
          <a:p>
            <a:pPr algn="ctr">
              <a:defRPr/>
            </a:pPr>
            <a:r>
              <a:rPr lang="ru-RU" sz="1050">
                <a:solidFill>
                  <a:schemeClr val="tx1"/>
                </a:solidFill>
                <a:latin typeface="+mj-lt"/>
                <a:cs typeface="Book Antiqua"/>
              </a:rPr>
              <a:t>«Об обеспечении антидопинговой деятельности в учреждении»</a:t>
            </a:r>
            <a:endParaRPr lang="ru-RU" sz="1050">
              <a:latin typeface="+mj-lt"/>
            </a:endParaRPr>
          </a:p>
        </p:txBody>
      </p:sp>
      <p:sp>
        <p:nvSpPr>
          <p:cNvPr id="42" name="TextBox 1"/>
          <p:cNvSpPr txBox="1"/>
          <p:nvPr/>
        </p:nvSpPr>
        <p:spPr bwMode="auto">
          <a:xfrm>
            <a:off x="364197" y="384627"/>
            <a:ext cx="2630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FF0000"/>
                </a:solidFill>
              </a:rPr>
              <a:t>НОРМАТИВНО-ПРАВОВЫЕ АКТЫ</a:t>
            </a:r>
            <a:endParaRPr/>
          </a:p>
        </p:txBody>
      </p:sp>
      <p:sp>
        <p:nvSpPr>
          <p:cNvPr id="43" name="TextBox 31"/>
          <p:cNvSpPr txBox="1"/>
          <p:nvPr/>
        </p:nvSpPr>
        <p:spPr bwMode="auto">
          <a:xfrm>
            <a:off x="7299098" y="5631239"/>
            <a:ext cx="1886710" cy="792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  <a:latin typeface="+mj-lt"/>
                <a:cs typeface="Book Antiqua"/>
              </a:rPr>
              <a:t>Приказ</a:t>
            </a:r>
            <a:r>
              <a:rPr lang="ru-RU" sz="1400">
                <a:solidFill>
                  <a:schemeClr val="tx1"/>
                </a:solidFill>
                <a:latin typeface="+mj-lt"/>
                <a:cs typeface="Book Antiqua"/>
              </a:rPr>
              <a:t> </a:t>
            </a:r>
            <a:endParaRPr lang="ru-RU" sz="1400">
              <a:latin typeface="+mj-lt"/>
            </a:endParaRPr>
          </a:p>
          <a:p>
            <a:pPr algn="ctr">
              <a:defRPr/>
            </a:pPr>
            <a:r>
              <a:rPr lang="ru-RU" sz="1050">
                <a:solidFill>
                  <a:schemeClr val="tx1"/>
                </a:solidFill>
                <a:latin typeface="+mj-lt"/>
                <a:cs typeface="Book Antiqua"/>
              </a:rPr>
              <a:t>«Об обеспечении антидопинговой деятельности в учреждении»</a:t>
            </a:r>
            <a:endParaRPr lang="ru-RU" sz="1050">
              <a:latin typeface="+mj-lt"/>
            </a:endParaRPr>
          </a:p>
        </p:txBody>
      </p:sp>
      <p:sp>
        <p:nvSpPr>
          <p:cNvPr id="44" name="TextBox 32"/>
          <p:cNvSpPr txBox="1"/>
          <p:nvPr/>
        </p:nvSpPr>
        <p:spPr bwMode="auto">
          <a:xfrm>
            <a:off x="2978803" y="5689661"/>
            <a:ext cx="1888617" cy="640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0">
                <a:solidFill>
                  <a:schemeClr val="tx1"/>
                </a:solidFill>
                <a:latin typeface="+mj-lt"/>
                <a:cs typeface="Book Antiqua"/>
              </a:rPr>
              <a:t>ДО программа спортивной подготовки по виду спорта </a:t>
            </a:r>
            <a:endParaRPr sz="1200" b="0">
              <a:latin typeface="+mj-lt"/>
            </a:endParaRPr>
          </a:p>
        </p:txBody>
      </p:sp>
      <p:sp>
        <p:nvSpPr>
          <p:cNvPr id="45" name="TextBox 32"/>
          <p:cNvSpPr txBox="1"/>
          <p:nvPr/>
        </p:nvSpPr>
        <p:spPr bwMode="auto">
          <a:xfrm>
            <a:off x="5125404" y="5891848"/>
            <a:ext cx="1984158" cy="7772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900" b="0">
                <a:solidFill>
                  <a:schemeClr val="tx1"/>
                </a:solidFill>
                <a:latin typeface="Calibri Light"/>
                <a:cs typeface="Book Antiqua"/>
              </a:rPr>
              <a:t>Протокол тренерско-методического совета об утверждении ДО программы спортивной подготовки по виду спорта </a:t>
            </a:r>
            <a:endParaRPr sz="900" b="0">
              <a:latin typeface="Calibri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5"/>
          <p:cNvSpPr/>
          <p:nvPr/>
        </p:nvSpPr>
        <p:spPr bwMode="auto">
          <a:xfrm>
            <a:off x="2980713" y="643338"/>
            <a:ext cx="1886709" cy="6147581"/>
          </a:xfrm>
          <a:prstGeom prst="rect">
            <a:avLst/>
          </a:prstGeom>
          <a:solidFill>
            <a:srgbClr val="00B0F0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16"/>
          <p:cNvSpPr/>
          <p:nvPr/>
        </p:nvSpPr>
        <p:spPr bwMode="auto">
          <a:xfrm>
            <a:off x="5158644" y="643335"/>
            <a:ext cx="1886709" cy="6147581"/>
          </a:xfrm>
          <a:prstGeom prst="rect">
            <a:avLst/>
          </a:prstGeom>
          <a:solidFill>
            <a:srgbClr val="A9D18E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17"/>
          <p:cNvSpPr/>
          <p:nvPr/>
        </p:nvSpPr>
        <p:spPr bwMode="auto">
          <a:xfrm>
            <a:off x="7312967" y="643336"/>
            <a:ext cx="1886709" cy="6147581"/>
          </a:xfrm>
          <a:prstGeom prst="rect">
            <a:avLst/>
          </a:prstGeom>
          <a:solidFill>
            <a:srgbClr val="F4B183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9477030" y="643337"/>
            <a:ext cx="1886709" cy="6147581"/>
          </a:xfrm>
          <a:prstGeom prst="rect">
            <a:avLst/>
          </a:prstGeom>
          <a:solidFill>
            <a:srgbClr val="FF7687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970671" y="5416063"/>
            <a:ext cx="10870804" cy="11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9"/>
          <p:cNvSpPr/>
          <p:nvPr/>
        </p:nvSpPr>
        <p:spPr bwMode="auto">
          <a:xfrm>
            <a:off x="970670" y="4098639"/>
            <a:ext cx="10870805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8"/>
          <p:cNvSpPr/>
          <p:nvPr/>
        </p:nvSpPr>
        <p:spPr bwMode="auto">
          <a:xfrm>
            <a:off x="970671" y="2781216"/>
            <a:ext cx="10870806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7"/>
          <p:cNvSpPr/>
          <p:nvPr/>
        </p:nvSpPr>
        <p:spPr bwMode="auto">
          <a:xfrm>
            <a:off x="970670" y="1463793"/>
            <a:ext cx="10870807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кругленный прямоугольник 3"/>
          <p:cNvSpPr>
            <a:spLocks noChangeAspect="1"/>
          </p:cNvSpPr>
          <p:nvPr/>
        </p:nvSpPr>
        <p:spPr bwMode="auto">
          <a:xfrm>
            <a:off x="350521" y="1591606"/>
            <a:ext cx="2362578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кругленный прямоугольник 4"/>
          <p:cNvSpPr>
            <a:spLocks noChangeAspect="1"/>
          </p:cNvSpPr>
          <p:nvPr/>
        </p:nvSpPr>
        <p:spPr bwMode="auto">
          <a:xfrm>
            <a:off x="350521" y="5563776"/>
            <a:ext cx="2317746" cy="932375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Скругленный прямоугольник 5"/>
          <p:cNvSpPr>
            <a:spLocks noChangeAspect="1"/>
          </p:cNvSpPr>
          <p:nvPr/>
        </p:nvSpPr>
        <p:spPr bwMode="auto">
          <a:xfrm>
            <a:off x="350521" y="4239720"/>
            <a:ext cx="2338970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кругленный прямоугольник 6"/>
          <p:cNvSpPr>
            <a:spLocks noChangeAspect="1"/>
          </p:cNvSpPr>
          <p:nvPr/>
        </p:nvSpPr>
        <p:spPr bwMode="auto">
          <a:xfrm>
            <a:off x="350521" y="2915663"/>
            <a:ext cx="2362578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1"/>
          <p:cNvSpPr>
            <a:spLocks noChangeAspect="1"/>
          </p:cNvSpPr>
          <p:nvPr/>
        </p:nvSpPr>
        <p:spPr bwMode="auto">
          <a:xfrm>
            <a:off x="3267808" y="67081"/>
            <a:ext cx="1332000" cy="1332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2"/>
          <p:cNvSpPr>
            <a:spLocks noChangeAspect="1"/>
          </p:cNvSpPr>
          <p:nvPr/>
        </p:nvSpPr>
        <p:spPr bwMode="auto">
          <a:xfrm>
            <a:off x="5430000" y="67081"/>
            <a:ext cx="1332000" cy="1332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3"/>
          <p:cNvSpPr>
            <a:spLocks noChangeAspect="1"/>
          </p:cNvSpPr>
          <p:nvPr/>
        </p:nvSpPr>
        <p:spPr bwMode="auto">
          <a:xfrm>
            <a:off x="7592192" y="58795"/>
            <a:ext cx="1332000" cy="1332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4"/>
          <p:cNvSpPr>
            <a:spLocks noChangeAspect="1"/>
          </p:cNvSpPr>
          <p:nvPr/>
        </p:nvSpPr>
        <p:spPr bwMode="auto">
          <a:xfrm>
            <a:off x="9754385" y="67081"/>
            <a:ext cx="1332000" cy="1332000"/>
          </a:xfrm>
          <a:prstGeom prst="ellipse">
            <a:avLst/>
          </a:prstGeom>
          <a:solidFill>
            <a:srgbClr val="FF768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3550994" y="367647"/>
            <a:ext cx="765628" cy="73086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699023" y="378038"/>
            <a:ext cx="812800" cy="72047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rcRect t="2943" b="1"/>
          <a:stretch/>
        </p:blipFill>
        <p:spPr bwMode="auto">
          <a:xfrm>
            <a:off x="7775192" y="247708"/>
            <a:ext cx="972000" cy="9707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042384" y="329793"/>
            <a:ext cx="756000" cy="756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rcRect t="17098" b="19109"/>
          <a:stretch/>
        </p:blipFill>
        <p:spPr bwMode="auto">
          <a:xfrm>
            <a:off x="478253" y="1430329"/>
            <a:ext cx="1588672" cy="5982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Picture 2" descr="C:\Users\kopceva\Desktop\CJck2btC2TGn3dWOupf5.jpg"/>
          <p:cNvPicPr>
            <a:picLocks noChangeAspect="1" noChangeArrowheads="1"/>
          </p:cNvPicPr>
          <p:nvPr/>
        </p:nvPicPr>
        <p:blipFill>
          <a:blip r:embed="rId7"/>
          <a:srcRect l="26133" r="26795"/>
          <a:stretch/>
        </p:blipFill>
        <p:spPr bwMode="auto">
          <a:xfrm>
            <a:off x="478253" y="2724791"/>
            <a:ext cx="760888" cy="826639"/>
          </a:xfrm>
          <a:prstGeom prst="roundRect">
            <a:avLst>
              <a:gd name="adj" fmla="val 645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6" name="TextBox 25"/>
          <p:cNvSpPr txBox="1"/>
          <p:nvPr/>
        </p:nvSpPr>
        <p:spPr bwMode="auto">
          <a:xfrm>
            <a:off x="568004" y="2033951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Федеральный</a:t>
            </a:r>
            <a:endParaRPr/>
          </a:p>
        </p:txBody>
      </p:sp>
      <p:sp>
        <p:nvSpPr>
          <p:cNvPr id="27" name="TextBox 26"/>
          <p:cNvSpPr txBox="1"/>
          <p:nvPr/>
        </p:nvSpPr>
        <p:spPr bwMode="auto">
          <a:xfrm>
            <a:off x="598480" y="3478681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Региональный</a:t>
            </a:r>
            <a:endParaRPr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476720" y="4066958"/>
            <a:ext cx="808135" cy="687922"/>
          </a:xfrm>
          <a:prstGeom prst="roundRect">
            <a:avLst>
              <a:gd name="adj" fmla="val 179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2100000" sy="-100000" algn="bl" rotWithShape="0"/>
          </a:effectLst>
        </p:spPr>
      </p:pic>
      <p:sp>
        <p:nvSpPr>
          <p:cNvPr id="29" name="TextBox 28"/>
          <p:cNvSpPr txBox="1"/>
          <p:nvPr/>
        </p:nvSpPr>
        <p:spPr bwMode="auto">
          <a:xfrm>
            <a:off x="540032" y="4797353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Муниципальный</a:t>
            </a:r>
            <a:endParaRPr/>
          </a:p>
        </p:txBody>
      </p:sp>
      <p:pic>
        <p:nvPicPr>
          <p:cNvPr id="30" name="Picture 4" descr="https://lsport.net/Avatar/Image/1a25b2c6-dd51-4cd0-a132-73e2e5752e3e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>
            <a:off x="449828" y="5344857"/>
            <a:ext cx="877230" cy="8374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1" name="TextBox 30"/>
          <p:cNvSpPr txBox="1"/>
          <p:nvPr/>
        </p:nvSpPr>
        <p:spPr bwMode="auto">
          <a:xfrm>
            <a:off x="575242" y="6145307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Учрежденческий</a:t>
            </a:r>
            <a:endParaRPr/>
          </a:p>
        </p:txBody>
      </p:sp>
      <p:sp>
        <p:nvSpPr>
          <p:cNvPr id="32" name="TextBox 44"/>
          <p:cNvSpPr txBox="1"/>
          <p:nvPr/>
        </p:nvSpPr>
        <p:spPr bwMode="auto">
          <a:xfrm>
            <a:off x="2939412" y="1576532"/>
            <a:ext cx="90386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>
                <a:latin typeface="+mj-lt"/>
                <a:cs typeface="Book Antiqua"/>
              </a:rPr>
              <a:t>- Раздаточный материал (брошюры, памятки, печатный материал: Кодекс ВАДА, Стандарты, Запрещенный список )</a:t>
            </a:r>
            <a:endParaRPr/>
          </a:p>
        </p:txBody>
      </p:sp>
      <p:sp>
        <p:nvSpPr>
          <p:cNvPr id="33" name="TextBox 50"/>
          <p:cNvSpPr txBox="1"/>
          <p:nvPr/>
        </p:nvSpPr>
        <p:spPr bwMode="auto">
          <a:xfrm>
            <a:off x="2962067" y="2770543"/>
            <a:ext cx="874117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>
                <a:latin typeface="+mj-lt"/>
                <a:cs typeface="Book Antiqua"/>
              </a:rPr>
              <a:t>- Методические площадки, проводимые специалистами, имеющих право организовывать антидопинговые мероприятия для спортсменов и персонала спортсмена</a:t>
            </a:r>
            <a:endParaRPr/>
          </a:p>
          <a:p>
            <a:pPr>
              <a:defRPr/>
            </a:pPr>
            <a:r>
              <a:rPr lang="ru-RU" sz="1400">
                <a:latin typeface="+mj-lt"/>
                <a:cs typeface="Book Antiqua"/>
              </a:rPr>
              <a:t>- Сайт ДФКиС, ЦСП</a:t>
            </a:r>
            <a:endParaRPr/>
          </a:p>
          <a:p>
            <a:pPr>
              <a:defRPr/>
            </a:pPr>
            <a:r>
              <a:rPr lang="ru-RU" sz="1400">
                <a:latin typeface="+mj-lt"/>
                <a:cs typeface="Book Antiqua"/>
              </a:rPr>
              <a:t>- Образовательная антидопинговая программа ЯНАО </a:t>
            </a:r>
            <a:endParaRPr/>
          </a:p>
          <a:p>
            <a:pPr>
              <a:defRPr/>
            </a:pPr>
            <a:r>
              <a:rPr lang="ru-RU" sz="1400">
                <a:latin typeface="+mj-lt"/>
                <a:cs typeface="Book Antiqua"/>
              </a:rPr>
              <a:t>- Методическое пособие к образовательной антидопинговой программе</a:t>
            </a:r>
            <a:endParaRPr/>
          </a:p>
          <a:p>
            <a:pPr>
              <a:defRPr/>
            </a:pPr>
            <a:endParaRPr lang="ru-RU" sz="1400">
              <a:latin typeface="+mj-lt"/>
              <a:cs typeface="Book Antiqua"/>
            </a:endParaRPr>
          </a:p>
        </p:txBody>
      </p:sp>
      <p:sp>
        <p:nvSpPr>
          <p:cNvPr id="34" name="TextBox 52"/>
          <p:cNvSpPr txBox="1"/>
          <p:nvPr/>
        </p:nvSpPr>
        <p:spPr bwMode="auto">
          <a:xfrm>
            <a:off x="2982800" y="4364844"/>
            <a:ext cx="88162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>
                <a:solidFill>
                  <a:schemeClr val="tx1"/>
                </a:solidFill>
                <a:latin typeface="+mj-lt"/>
                <a:cs typeface="Book Antiqua"/>
              </a:rPr>
              <a:t>- </a:t>
            </a:r>
            <a:r>
              <a:rPr lang="ru-RU" sz="1400">
                <a:latin typeface="+mj-lt"/>
                <a:cs typeface="Book Antiqua"/>
              </a:rPr>
              <a:t>Сайт  органов управлений в сфере физической культуры и спорта муниципальных образований ЯНАО</a:t>
            </a:r>
            <a:endParaRPr/>
          </a:p>
          <a:p>
            <a:pPr>
              <a:defRPr/>
            </a:pPr>
            <a:r>
              <a:rPr lang="ru-RU" sz="1400">
                <a:latin typeface="+mj-lt"/>
                <a:cs typeface="Book Antiqua"/>
              </a:rPr>
              <a:t>- Проведение массовых  мероприятий по формированию нулевой терпимости к применению допинга (флешмоб, викторины, веселые старты и др)</a:t>
            </a:r>
            <a:endParaRPr lang="ru-RU" sz="1400">
              <a:latin typeface="+mj-lt"/>
            </a:endParaRPr>
          </a:p>
        </p:txBody>
      </p:sp>
      <p:sp>
        <p:nvSpPr>
          <p:cNvPr id="35" name="Прямоугольник 1"/>
          <p:cNvSpPr/>
          <p:nvPr/>
        </p:nvSpPr>
        <p:spPr bwMode="auto">
          <a:xfrm>
            <a:off x="2929108" y="5465289"/>
            <a:ext cx="8771603" cy="1158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>
                <a:latin typeface="+mj-lt"/>
              </a:rPr>
              <a:t>- Дополнительная образовательная программа спортивной подготовки по виду спорта</a:t>
            </a:r>
            <a:endParaRPr lang="ru-RU" sz="1400" b="1">
              <a:latin typeface="Calibri Light"/>
            </a:endParaRPr>
          </a:p>
          <a:p>
            <a:pPr>
              <a:defRPr/>
            </a:pPr>
            <a:r>
              <a:rPr lang="ru-RU" sz="1400" b="1">
                <a:latin typeface="Calibri Light"/>
              </a:rPr>
              <a:t>- Сайты физкультурно-спортивных организаций Ямало-Ненецкого автономного округа</a:t>
            </a:r>
            <a:endParaRPr/>
          </a:p>
          <a:p>
            <a:pPr>
              <a:defRPr/>
            </a:pPr>
            <a:r>
              <a:rPr lang="ru-RU" sz="1400" b="1">
                <a:latin typeface="+mj-lt"/>
              </a:rPr>
              <a:t>- Информационные стенды по антидопинговому обеспечению в физкультурно-спортивных организациях</a:t>
            </a:r>
            <a:endParaRPr/>
          </a:p>
          <a:p>
            <a:pPr>
              <a:defRPr/>
            </a:pPr>
            <a:r>
              <a:rPr lang="ru-RU" sz="1400" b="1">
                <a:latin typeface="+mj-lt"/>
              </a:rPr>
              <a:t>- Родительские собрания</a:t>
            </a:r>
            <a:endParaRPr/>
          </a:p>
          <a:p>
            <a:pPr>
              <a:defRPr/>
            </a:pPr>
            <a:r>
              <a:rPr lang="ru-RU" sz="1400" b="1">
                <a:latin typeface="+mj-lt"/>
              </a:rPr>
              <a:t>- </a:t>
            </a:r>
            <a:r>
              <a:rPr lang="ru-RU" sz="1400" b="1">
                <a:latin typeface="+mj-lt"/>
                <a:cs typeface="Book Antiqua"/>
              </a:rPr>
              <a:t>Проведение мероприятий (флешмоб, викторины, веселые старты и др)</a:t>
            </a:r>
            <a:endParaRPr sz="12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6" name="TextBox 32"/>
          <p:cNvSpPr txBox="1"/>
          <p:nvPr/>
        </p:nvSpPr>
        <p:spPr bwMode="auto">
          <a:xfrm>
            <a:off x="349615" y="265214"/>
            <a:ext cx="2630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FF0000"/>
                </a:solidFill>
              </a:rPr>
              <a:t>ПРОСВЕТИТЕЛЬСКАЯ</a:t>
            </a:r>
            <a:endParaRPr/>
          </a:p>
          <a:p>
            <a:pPr>
              <a:defRPr/>
            </a:pPr>
            <a:r>
              <a:rPr lang="ru-RU" sz="2000" b="1">
                <a:solidFill>
                  <a:srgbClr val="FF0000"/>
                </a:solidFill>
              </a:rPr>
              <a:t>И ОБРАЗОВАТЕЛЬНАЯ ДЕЯТЕЛЬНОСТЬ</a:t>
            </a:r>
            <a:endParaRPr/>
          </a:p>
        </p:txBody>
      </p:sp>
      <p:sp>
        <p:nvSpPr>
          <p:cNvPr id="37" name="TextBox 36"/>
          <p:cNvSpPr txBox="1"/>
          <p:nvPr/>
        </p:nvSpPr>
        <p:spPr bwMode="auto">
          <a:xfrm>
            <a:off x="3004322" y="1836348"/>
            <a:ext cx="188671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+mj-lt"/>
                <a:cs typeface="Book Antiqua"/>
              </a:rPr>
              <a:t>- Онлайн курс Антидопинг</a:t>
            </a:r>
            <a:endParaRPr dirty="0"/>
          </a:p>
          <a:p>
            <a:pPr>
              <a:defRPr/>
            </a:pPr>
            <a:r>
              <a:rPr lang="ru-RU" sz="1400" dirty="0">
                <a:latin typeface="+mj-lt"/>
                <a:cs typeface="Book Antiqua"/>
              </a:rPr>
              <a:t>- Ценности спорта</a:t>
            </a:r>
            <a:endParaRPr dirty="0"/>
          </a:p>
        </p:txBody>
      </p:sp>
      <p:sp>
        <p:nvSpPr>
          <p:cNvPr id="38" name="TextBox 37"/>
          <p:cNvSpPr txBox="1"/>
          <p:nvPr/>
        </p:nvSpPr>
        <p:spPr bwMode="auto">
          <a:xfrm>
            <a:off x="5304941" y="1975335"/>
            <a:ext cx="18867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>
                <a:latin typeface="+mj-lt"/>
                <a:cs typeface="Book Antiqua"/>
              </a:rPr>
              <a:t>- Онлайн курс Антидопинг</a:t>
            </a:r>
            <a:endParaRPr/>
          </a:p>
        </p:txBody>
      </p:sp>
      <p:sp>
        <p:nvSpPr>
          <p:cNvPr id="39" name="TextBox 38"/>
          <p:cNvSpPr txBox="1"/>
          <p:nvPr/>
        </p:nvSpPr>
        <p:spPr bwMode="auto">
          <a:xfrm>
            <a:off x="9602002" y="1983026"/>
            <a:ext cx="18867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+mj-lt"/>
                <a:cs typeface="Book Antiqua"/>
              </a:rPr>
              <a:t>- Онлайн курс для медработников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5"/>
          <p:cNvSpPr/>
          <p:nvPr/>
        </p:nvSpPr>
        <p:spPr bwMode="auto">
          <a:xfrm>
            <a:off x="2980713" y="643338"/>
            <a:ext cx="1886709" cy="6147581"/>
          </a:xfrm>
          <a:prstGeom prst="rect">
            <a:avLst/>
          </a:prstGeom>
          <a:solidFill>
            <a:srgbClr val="00B0F0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16"/>
          <p:cNvSpPr/>
          <p:nvPr/>
        </p:nvSpPr>
        <p:spPr bwMode="auto">
          <a:xfrm>
            <a:off x="5158644" y="643335"/>
            <a:ext cx="1886709" cy="6147581"/>
          </a:xfrm>
          <a:prstGeom prst="rect">
            <a:avLst/>
          </a:prstGeom>
          <a:solidFill>
            <a:srgbClr val="A9D18E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17"/>
          <p:cNvSpPr/>
          <p:nvPr/>
        </p:nvSpPr>
        <p:spPr bwMode="auto">
          <a:xfrm>
            <a:off x="7312967" y="643336"/>
            <a:ext cx="1886709" cy="6147581"/>
          </a:xfrm>
          <a:prstGeom prst="rect">
            <a:avLst/>
          </a:prstGeom>
          <a:solidFill>
            <a:srgbClr val="F4B183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9477030" y="643337"/>
            <a:ext cx="1886709" cy="6147581"/>
          </a:xfrm>
          <a:prstGeom prst="rect">
            <a:avLst/>
          </a:prstGeom>
          <a:solidFill>
            <a:srgbClr val="FF7687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970671" y="5416063"/>
            <a:ext cx="10870804" cy="11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9"/>
          <p:cNvSpPr/>
          <p:nvPr/>
        </p:nvSpPr>
        <p:spPr bwMode="auto">
          <a:xfrm>
            <a:off x="970670" y="4098639"/>
            <a:ext cx="10870805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8"/>
          <p:cNvSpPr/>
          <p:nvPr/>
        </p:nvSpPr>
        <p:spPr bwMode="auto">
          <a:xfrm>
            <a:off x="970671" y="2781216"/>
            <a:ext cx="10870806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7"/>
          <p:cNvSpPr/>
          <p:nvPr/>
        </p:nvSpPr>
        <p:spPr bwMode="auto">
          <a:xfrm>
            <a:off x="970670" y="1463793"/>
            <a:ext cx="10870807" cy="12636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кругленный прямоугольник 3"/>
          <p:cNvSpPr>
            <a:spLocks noChangeAspect="1"/>
          </p:cNvSpPr>
          <p:nvPr/>
        </p:nvSpPr>
        <p:spPr bwMode="auto">
          <a:xfrm>
            <a:off x="350521" y="1591606"/>
            <a:ext cx="2362578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кругленный прямоугольник 4"/>
          <p:cNvSpPr>
            <a:spLocks noChangeAspect="1"/>
          </p:cNvSpPr>
          <p:nvPr/>
        </p:nvSpPr>
        <p:spPr bwMode="auto">
          <a:xfrm>
            <a:off x="350521" y="5563776"/>
            <a:ext cx="2317746" cy="932375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Скругленный прямоугольник 5"/>
          <p:cNvSpPr>
            <a:spLocks noChangeAspect="1"/>
          </p:cNvSpPr>
          <p:nvPr/>
        </p:nvSpPr>
        <p:spPr bwMode="auto">
          <a:xfrm>
            <a:off x="350521" y="4239720"/>
            <a:ext cx="2338970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кругленный прямоугольник 6"/>
          <p:cNvSpPr>
            <a:spLocks noChangeAspect="1"/>
          </p:cNvSpPr>
          <p:nvPr/>
        </p:nvSpPr>
        <p:spPr bwMode="auto">
          <a:xfrm>
            <a:off x="350521" y="2915663"/>
            <a:ext cx="2362578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1"/>
          <p:cNvSpPr>
            <a:spLocks noChangeAspect="1"/>
          </p:cNvSpPr>
          <p:nvPr/>
        </p:nvSpPr>
        <p:spPr bwMode="auto">
          <a:xfrm>
            <a:off x="3267808" y="67081"/>
            <a:ext cx="1332000" cy="1332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2"/>
          <p:cNvSpPr>
            <a:spLocks noChangeAspect="1"/>
          </p:cNvSpPr>
          <p:nvPr/>
        </p:nvSpPr>
        <p:spPr bwMode="auto">
          <a:xfrm>
            <a:off x="5430000" y="67081"/>
            <a:ext cx="1332000" cy="1332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3"/>
          <p:cNvSpPr>
            <a:spLocks noChangeAspect="1"/>
          </p:cNvSpPr>
          <p:nvPr/>
        </p:nvSpPr>
        <p:spPr bwMode="auto">
          <a:xfrm>
            <a:off x="7592192" y="58795"/>
            <a:ext cx="1332000" cy="1332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4"/>
          <p:cNvSpPr>
            <a:spLocks noChangeAspect="1"/>
          </p:cNvSpPr>
          <p:nvPr/>
        </p:nvSpPr>
        <p:spPr bwMode="auto">
          <a:xfrm>
            <a:off x="9754385" y="67081"/>
            <a:ext cx="1332000" cy="1332000"/>
          </a:xfrm>
          <a:prstGeom prst="ellipse">
            <a:avLst/>
          </a:prstGeom>
          <a:solidFill>
            <a:srgbClr val="FF768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3550994" y="367647"/>
            <a:ext cx="765628" cy="73086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699023" y="378038"/>
            <a:ext cx="812800" cy="72047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rcRect t="2943" b="1"/>
          <a:stretch/>
        </p:blipFill>
        <p:spPr bwMode="auto">
          <a:xfrm>
            <a:off x="7775192" y="247708"/>
            <a:ext cx="972000" cy="9707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042384" y="329793"/>
            <a:ext cx="756000" cy="756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rcRect t="17098" b="19109"/>
          <a:stretch/>
        </p:blipFill>
        <p:spPr bwMode="auto">
          <a:xfrm>
            <a:off x="478253" y="1430329"/>
            <a:ext cx="1588672" cy="5982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Picture 2" descr="C:\Users\kopceva\Desktop\CJck2btC2TGn3dWOupf5.jpg"/>
          <p:cNvPicPr>
            <a:picLocks noChangeAspect="1" noChangeArrowheads="1"/>
          </p:cNvPicPr>
          <p:nvPr/>
        </p:nvPicPr>
        <p:blipFill>
          <a:blip r:embed="rId7"/>
          <a:srcRect l="26133" r="26795"/>
          <a:stretch/>
        </p:blipFill>
        <p:spPr bwMode="auto">
          <a:xfrm>
            <a:off x="478253" y="2724791"/>
            <a:ext cx="760888" cy="826639"/>
          </a:xfrm>
          <a:prstGeom prst="roundRect">
            <a:avLst>
              <a:gd name="adj" fmla="val 645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6" name="TextBox 25"/>
          <p:cNvSpPr txBox="1"/>
          <p:nvPr/>
        </p:nvSpPr>
        <p:spPr bwMode="auto">
          <a:xfrm>
            <a:off x="568004" y="2033951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Федеральный</a:t>
            </a:r>
            <a:endParaRPr/>
          </a:p>
        </p:txBody>
      </p:sp>
      <p:sp>
        <p:nvSpPr>
          <p:cNvPr id="27" name="TextBox 26"/>
          <p:cNvSpPr txBox="1"/>
          <p:nvPr/>
        </p:nvSpPr>
        <p:spPr bwMode="auto">
          <a:xfrm>
            <a:off x="598480" y="3478681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Региональный</a:t>
            </a:r>
            <a:endParaRPr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476720" y="4066958"/>
            <a:ext cx="808135" cy="687922"/>
          </a:xfrm>
          <a:prstGeom prst="roundRect">
            <a:avLst>
              <a:gd name="adj" fmla="val 179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2100000" sy="-100000" algn="bl" rotWithShape="0"/>
          </a:effectLst>
        </p:spPr>
      </p:pic>
      <p:sp>
        <p:nvSpPr>
          <p:cNvPr id="29" name="TextBox 28"/>
          <p:cNvSpPr txBox="1"/>
          <p:nvPr/>
        </p:nvSpPr>
        <p:spPr bwMode="auto">
          <a:xfrm>
            <a:off x="540032" y="4797353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Муниципальный</a:t>
            </a:r>
            <a:endParaRPr/>
          </a:p>
        </p:txBody>
      </p:sp>
      <p:pic>
        <p:nvPicPr>
          <p:cNvPr id="30" name="Picture 4" descr="https://lsport.net/Avatar/Image/1a25b2c6-dd51-4cd0-a132-73e2e5752e3e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>
            <a:off x="449828" y="5344857"/>
            <a:ext cx="877230" cy="8374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1" name="TextBox 30"/>
          <p:cNvSpPr txBox="1"/>
          <p:nvPr/>
        </p:nvSpPr>
        <p:spPr bwMode="auto">
          <a:xfrm>
            <a:off x="575242" y="6145307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Учрежденческий</a:t>
            </a:r>
            <a:endParaRPr/>
          </a:p>
        </p:txBody>
      </p:sp>
      <p:sp>
        <p:nvSpPr>
          <p:cNvPr id="32" name="TextBox 61"/>
          <p:cNvSpPr txBox="1"/>
          <p:nvPr/>
        </p:nvSpPr>
        <p:spPr bwMode="auto">
          <a:xfrm>
            <a:off x="2979807" y="5505228"/>
            <a:ext cx="87623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>
                <a:latin typeface="+mj-lt"/>
              </a:rPr>
              <a:t>Календарно-тематическое планирование мероприятий ФСО в АИС Лспорт</a:t>
            </a:r>
          </a:p>
        </p:txBody>
      </p:sp>
      <p:sp>
        <p:nvSpPr>
          <p:cNvPr id="33" name="TextBox 34"/>
          <p:cNvSpPr txBox="1"/>
          <p:nvPr/>
        </p:nvSpPr>
        <p:spPr bwMode="auto">
          <a:xfrm>
            <a:off x="2979807" y="1888516"/>
            <a:ext cx="87923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latin typeface="+mj-lt"/>
              </a:rPr>
              <a:t>План мероприятий по антидопинговому обеспечению в Российской Федерации</a:t>
            </a:r>
            <a:endParaRPr/>
          </a:p>
        </p:txBody>
      </p:sp>
      <p:sp>
        <p:nvSpPr>
          <p:cNvPr id="34" name="TextBox 2"/>
          <p:cNvSpPr txBox="1"/>
          <p:nvPr/>
        </p:nvSpPr>
        <p:spPr bwMode="auto">
          <a:xfrm>
            <a:off x="349615" y="205519"/>
            <a:ext cx="2630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FF0000"/>
                </a:solidFill>
              </a:rPr>
              <a:t>ПЛАНИРОВАНИЕ АНТИДОПИНГОВОЙ ДЕЯТЕЛЬНОСТИ</a:t>
            </a:r>
            <a:endParaRPr/>
          </a:p>
        </p:txBody>
      </p:sp>
      <p:sp>
        <p:nvSpPr>
          <p:cNvPr id="35" name="TextBox 36"/>
          <p:cNvSpPr txBox="1"/>
          <p:nvPr/>
        </p:nvSpPr>
        <p:spPr bwMode="auto">
          <a:xfrm>
            <a:off x="2981482" y="4431714"/>
            <a:ext cx="87623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latin typeface="+mj-lt"/>
              </a:rPr>
              <a:t>Календарно-тематическое планирование мероприятий муниципального образования </a:t>
            </a:r>
            <a:endParaRPr/>
          </a:p>
          <a:p>
            <a:pPr algn="ctr">
              <a:defRPr/>
            </a:pPr>
            <a:r>
              <a:rPr lang="ru-RU">
                <a:latin typeface="+mj-lt"/>
              </a:rPr>
              <a:t>в АИС Лспорт</a:t>
            </a:r>
          </a:p>
        </p:txBody>
      </p:sp>
      <p:sp>
        <p:nvSpPr>
          <p:cNvPr id="36" name="TextBox 37"/>
          <p:cNvSpPr txBox="1"/>
          <p:nvPr/>
        </p:nvSpPr>
        <p:spPr bwMode="auto">
          <a:xfrm>
            <a:off x="2933105" y="3212573"/>
            <a:ext cx="8762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latin typeface="+mj-lt"/>
              </a:rPr>
              <a:t>Региональный календарь мероприятий по антидопинговому обеспечению в АИС Лспорт</a:t>
            </a:r>
          </a:p>
        </p:txBody>
      </p:sp>
      <p:sp>
        <p:nvSpPr>
          <p:cNvPr id="37" name="Прямоугольник 31"/>
          <p:cNvSpPr/>
          <p:nvPr/>
        </p:nvSpPr>
        <p:spPr bwMode="auto">
          <a:xfrm>
            <a:off x="5021696" y="5843781"/>
            <a:ext cx="2167452" cy="7834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>
                <a:latin typeface="Calibri Light"/>
              </a:rPr>
              <a:t>ДО программа спортивной подготовки по виду спорта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8"/>
          <p:cNvSpPr/>
          <p:nvPr/>
        </p:nvSpPr>
        <p:spPr bwMode="auto">
          <a:xfrm>
            <a:off x="9477030" y="643337"/>
            <a:ext cx="1886709" cy="6147581"/>
          </a:xfrm>
          <a:prstGeom prst="rect">
            <a:avLst/>
          </a:prstGeom>
          <a:solidFill>
            <a:srgbClr val="FF7687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17"/>
          <p:cNvSpPr/>
          <p:nvPr/>
        </p:nvSpPr>
        <p:spPr bwMode="auto">
          <a:xfrm>
            <a:off x="7312967" y="643336"/>
            <a:ext cx="1886709" cy="6147581"/>
          </a:xfrm>
          <a:prstGeom prst="rect">
            <a:avLst/>
          </a:prstGeom>
          <a:solidFill>
            <a:srgbClr val="F4B183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16"/>
          <p:cNvSpPr/>
          <p:nvPr/>
        </p:nvSpPr>
        <p:spPr bwMode="auto">
          <a:xfrm>
            <a:off x="5158644" y="643335"/>
            <a:ext cx="1886709" cy="6147581"/>
          </a:xfrm>
          <a:prstGeom prst="rect">
            <a:avLst/>
          </a:prstGeom>
          <a:solidFill>
            <a:srgbClr val="A9D18E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15"/>
          <p:cNvSpPr/>
          <p:nvPr/>
        </p:nvSpPr>
        <p:spPr bwMode="auto">
          <a:xfrm>
            <a:off x="2980713" y="643338"/>
            <a:ext cx="1886709" cy="6147581"/>
          </a:xfrm>
          <a:prstGeom prst="rect">
            <a:avLst/>
          </a:prstGeom>
          <a:solidFill>
            <a:srgbClr val="00B0F0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970671" y="5416063"/>
            <a:ext cx="10870804" cy="118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9"/>
          <p:cNvSpPr/>
          <p:nvPr/>
        </p:nvSpPr>
        <p:spPr bwMode="auto">
          <a:xfrm>
            <a:off x="970670" y="4098639"/>
            <a:ext cx="10870805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8"/>
          <p:cNvSpPr/>
          <p:nvPr/>
        </p:nvSpPr>
        <p:spPr bwMode="auto">
          <a:xfrm>
            <a:off x="970671" y="2781216"/>
            <a:ext cx="10870806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7"/>
          <p:cNvSpPr/>
          <p:nvPr/>
        </p:nvSpPr>
        <p:spPr bwMode="auto">
          <a:xfrm>
            <a:off x="970670" y="1463793"/>
            <a:ext cx="10870807" cy="12636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кругленный прямоугольник 3"/>
          <p:cNvSpPr>
            <a:spLocks noChangeAspect="1"/>
          </p:cNvSpPr>
          <p:nvPr/>
        </p:nvSpPr>
        <p:spPr bwMode="auto">
          <a:xfrm>
            <a:off x="350521" y="1591606"/>
            <a:ext cx="2362578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кругленный прямоугольник 4"/>
          <p:cNvSpPr>
            <a:spLocks noChangeAspect="1"/>
          </p:cNvSpPr>
          <p:nvPr/>
        </p:nvSpPr>
        <p:spPr bwMode="auto">
          <a:xfrm>
            <a:off x="350521" y="5563776"/>
            <a:ext cx="2317746" cy="932375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Скругленный прямоугольник 5"/>
          <p:cNvSpPr>
            <a:spLocks noChangeAspect="1"/>
          </p:cNvSpPr>
          <p:nvPr/>
        </p:nvSpPr>
        <p:spPr bwMode="auto">
          <a:xfrm>
            <a:off x="350521" y="4239720"/>
            <a:ext cx="2338970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кругленный прямоугольник 6"/>
          <p:cNvSpPr>
            <a:spLocks noChangeAspect="1"/>
          </p:cNvSpPr>
          <p:nvPr/>
        </p:nvSpPr>
        <p:spPr bwMode="auto">
          <a:xfrm>
            <a:off x="350521" y="2915663"/>
            <a:ext cx="2362578" cy="932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1"/>
          <p:cNvSpPr>
            <a:spLocks noChangeAspect="1"/>
          </p:cNvSpPr>
          <p:nvPr/>
        </p:nvSpPr>
        <p:spPr bwMode="auto">
          <a:xfrm>
            <a:off x="3267808" y="67081"/>
            <a:ext cx="1332000" cy="1332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2"/>
          <p:cNvSpPr>
            <a:spLocks noChangeAspect="1"/>
          </p:cNvSpPr>
          <p:nvPr/>
        </p:nvSpPr>
        <p:spPr bwMode="auto">
          <a:xfrm>
            <a:off x="5430000" y="67081"/>
            <a:ext cx="1332000" cy="1332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3"/>
          <p:cNvSpPr>
            <a:spLocks noChangeAspect="1"/>
          </p:cNvSpPr>
          <p:nvPr/>
        </p:nvSpPr>
        <p:spPr bwMode="auto">
          <a:xfrm>
            <a:off x="7592192" y="58795"/>
            <a:ext cx="1332000" cy="1332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4"/>
          <p:cNvSpPr>
            <a:spLocks noChangeAspect="1"/>
          </p:cNvSpPr>
          <p:nvPr/>
        </p:nvSpPr>
        <p:spPr bwMode="auto">
          <a:xfrm>
            <a:off x="9754385" y="67081"/>
            <a:ext cx="1332000" cy="1332000"/>
          </a:xfrm>
          <a:prstGeom prst="ellipse">
            <a:avLst/>
          </a:prstGeom>
          <a:solidFill>
            <a:srgbClr val="FF768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3550994" y="367647"/>
            <a:ext cx="765628" cy="73086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699023" y="378038"/>
            <a:ext cx="812800" cy="72047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rcRect t="2943" b="1"/>
          <a:stretch/>
        </p:blipFill>
        <p:spPr bwMode="auto">
          <a:xfrm>
            <a:off x="7775192" y="247708"/>
            <a:ext cx="972000" cy="9707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042384" y="329793"/>
            <a:ext cx="756000" cy="756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rcRect t="17098" b="19109"/>
          <a:stretch/>
        </p:blipFill>
        <p:spPr bwMode="auto">
          <a:xfrm>
            <a:off x="478253" y="1430329"/>
            <a:ext cx="1588672" cy="5982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Picture 2" descr="C:\Users\kopceva\Desktop\CJck2btC2TGn3dWOupf5.jpg"/>
          <p:cNvPicPr>
            <a:picLocks noChangeAspect="1" noChangeArrowheads="1"/>
          </p:cNvPicPr>
          <p:nvPr/>
        </p:nvPicPr>
        <p:blipFill>
          <a:blip r:embed="rId7"/>
          <a:srcRect l="26133" r="26795"/>
          <a:stretch/>
        </p:blipFill>
        <p:spPr bwMode="auto">
          <a:xfrm>
            <a:off x="478253" y="2724791"/>
            <a:ext cx="760888" cy="826639"/>
          </a:xfrm>
          <a:prstGeom prst="roundRect">
            <a:avLst>
              <a:gd name="adj" fmla="val 645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6" name="TextBox 25"/>
          <p:cNvSpPr txBox="1"/>
          <p:nvPr/>
        </p:nvSpPr>
        <p:spPr bwMode="auto">
          <a:xfrm>
            <a:off x="568004" y="2033951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Федеральный</a:t>
            </a:r>
            <a:endParaRPr/>
          </a:p>
        </p:txBody>
      </p:sp>
      <p:sp>
        <p:nvSpPr>
          <p:cNvPr id="27" name="TextBox 26"/>
          <p:cNvSpPr txBox="1"/>
          <p:nvPr/>
        </p:nvSpPr>
        <p:spPr bwMode="auto">
          <a:xfrm>
            <a:off x="598480" y="3478681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Региональный</a:t>
            </a:r>
            <a:endParaRPr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476720" y="4066958"/>
            <a:ext cx="808135" cy="687922"/>
          </a:xfrm>
          <a:prstGeom prst="roundRect">
            <a:avLst>
              <a:gd name="adj" fmla="val 179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2100000" sy="-100000" algn="bl" rotWithShape="0"/>
          </a:effectLst>
        </p:spPr>
      </p:pic>
      <p:sp>
        <p:nvSpPr>
          <p:cNvPr id="29" name="TextBox 28"/>
          <p:cNvSpPr txBox="1"/>
          <p:nvPr/>
        </p:nvSpPr>
        <p:spPr bwMode="auto">
          <a:xfrm>
            <a:off x="540032" y="4797353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Муниципальный</a:t>
            </a:r>
            <a:endParaRPr/>
          </a:p>
        </p:txBody>
      </p:sp>
      <p:pic>
        <p:nvPicPr>
          <p:cNvPr id="30" name="Picture 4" descr="https://lsport.net/Avatar/Image/1a25b2c6-dd51-4cd0-a132-73e2e5752e3e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>
            <a:off x="449828" y="5344857"/>
            <a:ext cx="877230" cy="8374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1" name="TextBox 30"/>
          <p:cNvSpPr txBox="1"/>
          <p:nvPr/>
        </p:nvSpPr>
        <p:spPr bwMode="auto">
          <a:xfrm>
            <a:off x="575242" y="6145307"/>
            <a:ext cx="199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Учрежденческий</a:t>
            </a:r>
            <a:endParaRPr/>
          </a:p>
        </p:txBody>
      </p:sp>
      <p:sp>
        <p:nvSpPr>
          <p:cNvPr id="32" name="TextBox 46"/>
          <p:cNvSpPr txBox="1"/>
          <p:nvPr/>
        </p:nvSpPr>
        <p:spPr bwMode="auto">
          <a:xfrm>
            <a:off x="3025544" y="2788920"/>
            <a:ext cx="8792734" cy="1188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latin typeface="+mj-lt"/>
                <a:cs typeface="Book Antiqua"/>
              </a:rPr>
              <a:t>- Сводный отчет о выполнении проведения мероприятия в АИС ЛСпорт (фотоотчет, список участников )</a:t>
            </a:r>
            <a:endParaRPr/>
          </a:p>
          <a:p>
            <a:pPr>
              <a:defRPr/>
            </a:pPr>
            <a:r>
              <a:rPr lang="ru-RU">
                <a:latin typeface="+mj-lt"/>
              </a:rPr>
              <a:t>- Транслирование лучших практик проведения мероприятий по антидопинговому обеспечению в муниципалитетах и отдельных ФСО</a:t>
            </a:r>
          </a:p>
        </p:txBody>
      </p:sp>
      <p:sp>
        <p:nvSpPr>
          <p:cNvPr id="33" name="TextBox 52"/>
          <p:cNvSpPr txBox="1"/>
          <p:nvPr/>
        </p:nvSpPr>
        <p:spPr bwMode="auto">
          <a:xfrm>
            <a:off x="2959137" y="4410919"/>
            <a:ext cx="88162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>
                <a:solidFill>
                  <a:schemeClr val="tx1"/>
                </a:solidFill>
                <a:latin typeface="+mj-lt"/>
                <a:cs typeface="Book Antiqua"/>
              </a:rPr>
              <a:t>- </a:t>
            </a:r>
            <a:r>
              <a:rPr lang="ru-RU" sz="1600">
                <a:latin typeface="+mj-lt"/>
                <a:cs typeface="Book Antiqua"/>
              </a:rPr>
              <a:t>Сводный о</a:t>
            </a:r>
            <a:r>
              <a:rPr lang="ru-RU" sz="1600">
                <a:solidFill>
                  <a:schemeClr val="tx1"/>
                </a:solidFill>
                <a:latin typeface="+mj-lt"/>
                <a:cs typeface="Book Antiqua"/>
              </a:rPr>
              <a:t>тчет о проведении мероприятий по антидопинговому обеспечению подведомственных учреждений  </a:t>
            </a:r>
            <a:endParaRPr lang="ru-RU" sz="1600">
              <a:latin typeface="+mj-lt"/>
            </a:endParaRPr>
          </a:p>
        </p:txBody>
      </p:sp>
      <p:sp>
        <p:nvSpPr>
          <p:cNvPr id="34" name="TextBox 61"/>
          <p:cNvSpPr txBox="1"/>
          <p:nvPr/>
        </p:nvSpPr>
        <p:spPr bwMode="auto">
          <a:xfrm>
            <a:off x="2979120" y="5745198"/>
            <a:ext cx="83954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>
                <a:latin typeface="+mj-lt"/>
              </a:rPr>
              <a:t>- Отчет выполнения календарно-тематического планирование мероприятий ФСО  в АИС Лспорт</a:t>
            </a:r>
          </a:p>
        </p:txBody>
      </p:sp>
      <p:sp>
        <p:nvSpPr>
          <p:cNvPr id="35" name="TextBox 34"/>
          <p:cNvSpPr txBox="1"/>
          <p:nvPr/>
        </p:nvSpPr>
        <p:spPr bwMode="auto">
          <a:xfrm>
            <a:off x="2959137" y="1587994"/>
            <a:ext cx="87923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latin typeface="+mj-lt"/>
                <a:cs typeface="Book Antiqua"/>
              </a:rPr>
              <a:t>- Рейтинг регионов по 10 критериям</a:t>
            </a:r>
            <a:endParaRPr lang="ru-RU">
              <a:latin typeface="+mj-lt"/>
            </a:endParaRPr>
          </a:p>
        </p:txBody>
      </p:sp>
      <p:sp>
        <p:nvSpPr>
          <p:cNvPr id="36" name="TextBox 2"/>
          <p:cNvSpPr txBox="1"/>
          <p:nvPr/>
        </p:nvSpPr>
        <p:spPr bwMode="auto">
          <a:xfrm>
            <a:off x="2968283" y="2028540"/>
            <a:ext cx="87923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latin typeface="+mj-lt"/>
                <a:cs typeface="Book Antiqua"/>
              </a:rPr>
              <a:t>- Отчетная форма по антидопинговой деятельности региона (пункты меняются)</a:t>
            </a:r>
            <a:endParaRPr lang="ru-RU">
              <a:latin typeface="+mj-lt"/>
            </a:endParaRPr>
          </a:p>
        </p:txBody>
      </p:sp>
      <p:sp>
        <p:nvSpPr>
          <p:cNvPr id="37" name="TextBox 32"/>
          <p:cNvSpPr txBox="1"/>
          <p:nvPr/>
        </p:nvSpPr>
        <p:spPr bwMode="auto">
          <a:xfrm>
            <a:off x="349615" y="252289"/>
            <a:ext cx="2630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</a:rPr>
              <a:t>КОНТРОЛЬ АНТИДОПИНГОВОЙ ДЕЯТЕЛЬНОСТИ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8"/>
          <p:cNvSpPr/>
          <p:nvPr/>
        </p:nvSpPr>
        <p:spPr bwMode="auto">
          <a:xfrm>
            <a:off x="1893075" y="119107"/>
            <a:ext cx="2304000" cy="67388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39"/>
          <p:cNvSpPr/>
          <p:nvPr/>
        </p:nvSpPr>
        <p:spPr bwMode="auto">
          <a:xfrm>
            <a:off x="4379927" y="119105"/>
            <a:ext cx="2304000" cy="67388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40"/>
          <p:cNvSpPr/>
          <p:nvPr/>
        </p:nvSpPr>
        <p:spPr bwMode="auto">
          <a:xfrm>
            <a:off x="6866778" y="119107"/>
            <a:ext cx="2304000" cy="67388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18"/>
          <p:cNvSpPr/>
          <p:nvPr/>
        </p:nvSpPr>
        <p:spPr bwMode="auto">
          <a:xfrm rot="16199999">
            <a:off x="5613321" y="474893"/>
            <a:ext cx="1368000" cy="11160000"/>
          </a:xfrm>
          <a:prstGeom prst="rect">
            <a:avLst/>
          </a:prstGeom>
          <a:solidFill>
            <a:srgbClr val="FF7687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17"/>
          <p:cNvSpPr/>
          <p:nvPr/>
        </p:nvSpPr>
        <p:spPr bwMode="auto">
          <a:xfrm rot="16199999">
            <a:off x="5613322" y="-1037728"/>
            <a:ext cx="1368000" cy="11160000"/>
          </a:xfrm>
          <a:prstGeom prst="rect">
            <a:avLst/>
          </a:prstGeom>
          <a:solidFill>
            <a:srgbClr val="F4B183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16"/>
          <p:cNvSpPr/>
          <p:nvPr/>
        </p:nvSpPr>
        <p:spPr bwMode="auto">
          <a:xfrm rot="16199999">
            <a:off x="5613323" y="-2550351"/>
            <a:ext cx="1368000" cy="11160000"/>
          </a:xfrm>
          <a:prstGeom prst="rect">
            <a:avLst/>
          </a:prstGeom>
          <a:solidFill>
            <a:srgbClr val="A9D18E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15"/>
          <p:cNvSpPr/>
          <p:nvPr/>
        </p:nvSpPr>
        <p:spPr bwMode="auto">
          <a:xfrm rot="16199999">
            <a:off x="5613321" y="-4055317"/>
            <a:ext cx="1368000" cy="11160000"/>
          </a:xfrm>
          <a:prstGeom prst="rect">
            <a:avLst/>
          </a:prstGeom>
          <a:solidFill>
            <a:srgbClr val="00B0F0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1" name="Группа 36"/>
          <p:cNvGrpSpPr>
            <a:grpSpLocks noChangeAspect="1"/>
          </p:cNvGrpSpPr>
          <p:nvPr/>
        </p:nvGrpSpPr>
        <p:grpSpPr bwMode="auto">
          <a:xfrm>
            <a:off x="99438" y="887026"/>
            <a:ext cx="1260000" cy="1260000"/>
            <a:chOff x="99438" y="636210"/>
            <a:chExt cx="1332000" cy="1332000"/>
          </a:xfrm>
        </p:grpSpPr>
        <p:sp>
          <p:nvSpPr>
            <p:cNvPr id="12" name="Овал 11"/>
            <p:cNvSpPr>
              <a:spLocks noChangeAspect="1"/>
            </p:cNvSpPr>
            <p:nvPr/>
          </p:nvSpPr>
          <p:spPr bwMode="auto">
            <a:xfrm>
              <a:off x="99438" y="636210"/>
              <a:ext cx="1332000" cy="13320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3" name="Рисунок 19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 flipH="1">
              <a:off x="371496" y="944870"/>
              <a:ext cx="765628" cy="730868"/>
            </a:xfrm>
            <a:prstGeom prst="rect">
              <a:avLst/>
            </a:prstGeom>
          </p:spPr>
        </p:pic>
      </p:grpSp>
      <p:grpSp>
        <p:nvGrpSpPr>
          <p:cNvPr id="14" name="Группа 35"/>
          <p:cNvGrpSpPr>
            <a:grpSpLocks noChangeAspect="1"/>
          </p:cNvGrpSpPr>
          <p:nvPr/>
        </p:nvGrpSpPr>
        <p:grpSpPr bwMode="auto">
          <a:xfrm>
            <a:off x="99438" y="2399649"/>
            <a:ext cx="1260000" cy="1260000"/>
            <a:chOff x="99438" y="2389977"/>
            <a:chExt cx="1332000" cy="1332000"/>
          </a:xfrm>
        </p:grpSpPr>
        <p:sp>
          <p:nvSpPr>
            <p:cNvPr id="15" name="Овал 12"/>
            <p:cNvSpPr>
              <a:spLocks noChangeAspect="1"/>
            </p:cNvSpPr>
            <p:nvPr/>
          </p:nvSpPr>
          <p:spPr bwMode="auto">
            <a:xfrm>
              <a:off x="99438" y="2389977"/>
              <a:ext cx="1332000" cy="1332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6" name="Рисунок 20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368460" y="2700934"/>
              <a:ext cx="812800" cy="720477"/>
            </a:xfrm>
            <a:prstGeom prst="rect">
              <a:avLst/>
            </a:prstGeom>
          </p:spPr>
        </p:pic>
      </p:grpSp>
      <p:grpSp>
        <p:nvGrpSpPr>
          <p:cNvPr id="17" name="Группа 31"/>
          <p:cNvGrpSpPr>
            <a:grpSpLocks noChangeAspect="1"/>
          </p:cNvGrpSpPr>
          <p:nvPr/>
        </p:nvGrpSpPr>
        <p:grpSpPr bwMode="auto">
          <a:xfrm>
            <a:off x="99438" y="3912272"/>
            <a:ext cx="1260000" cy="1260000"/>
            <a:chOff x="99438" y="4032934"/>
            <a:chExt cx="1332000" cy="1332000"/>
          </a:xfrm>
        </p:grpSpPr>
        <p:sp>
          <p:nvSpPr>
            <p:cNvPr id="18" name="Овал 13"/>
            <p:cNvSpPr>
              <a:spLocks noChangeAspect="1"/>
            </p:cNvSpPr>
            <p:nvPr/>
          </p:nvSpPr>
          <p:spPr bwMode="auto">
            <a:xfrm>
              <a:off x="99438" y="4032934"/>
              <a:ext cx="1332000" cy="133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9" name="Рисунок 21"/>
            <p:cNvPicPr>
              <a:picLocks noChangeAspect="1"/>
            </p:cNvPicPr>
            <p:nvPr/>
          </p:nvPicPr>
          <p:blipFill>
            <a:blip r:embed="rId4"/>
            <a:srcRect t="2943" b="1"/>
            <a:stretch/>
          </p:blipFill>
          <p:spPr bwMode="auto">
            <a:xfrm>
              <a:off x="282438" y="4221847"/>
              <a:ext cx="972000" cy="97074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0" name="Группа 1"/>
          <p:cNvGrpSpPr>
            <a:grpSpLocks noChangeAspect="1"/>
          </p:cNvGrpSpPr>
          <p:nvPr/>
        </p:nvGrpSpPr>
        <p:grpSpPr bwMode="auto">
          <a:xfrm>
            <a:off x="99438" y="5424894"/>
            <a:ext cx="1260000" cy="1260000"/>
            <a:chOff x="99438" y="5364934"/>
            <a:chExt cx="1332000" cy="1332000"/>
          </a:xfrm>
        </p:grpSpPr>
        <p:sp>
          <p:nvSpPr>
            <p:cNvPr id="21" name="Овал 14"/>
            <p:cNvSpPr>
              <a:spLocks noChangeAspect="1"/>
            </p:cNvSpPr>
            <p:nvPr/>
          </p:nvSpPr>
          <p:spPr bwMode="auto">
            <a:xfrm>
              <a:off x="99438" y="5364934"/>
              <a:ext cx="1332000" cy="1332000"/>
            </a:xfrm>
            <a:prstGeom prst="ellipse">
              <a:avLst/>
            </a:prstGeom>
            <a:solidFill>
              <a:srgbClr val="FF7687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2" name="Рисунок 22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387436" y="5627646"/>
              <a:ext cx="756000" cy="756000"/>
            </a:xfrm>
            <a:prstGeom prst="rect">
              <a:avLst/>
            </a:prstGeom>
          </p:spPr>
        </p:pic>
      </p:grpSp>
      <p:sp>
        <p:nvSpPr>
          <p:cNvPr id="23" name="TextBox 32"/>
          <p:cNvSpPr txBox="1"/>
          <p:nvPr/>
        </p:nvSpPr>
        <p:spPr bwMode="auto">
          <a:xfrm>
            <a:off x="492784" y="103629"/>
            <a:ext cx="126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FF0000"/>
                </a:solidFill>
              </a:rPr>
              <a:t>ФСО</a:t>
            </a:r>
            <a:endParaRPr/>
          </a:p>
        </p:txBody>
      </p:sp>
      <p:sp>
        <p:nvSpPr>
          <p:cNvPr id="24" name="TextBox 42"/>
          <p:cNvSpPr txBox="1"/>
          <p:nvPr/>
        </p:nvSpPr>
        <p:spPr bwMode="auto">
          <a:xfrm>
            <a:off x="2415076" y="187506"/>
            <a:ext cx="12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/>
              <a:t>НПА</a:t>
            </a:r>
            <a:endParaRPr/>
          </a:p>
        </p:txBody>
      </p:sp>
      <p:sp>
        <p:nvSpPr>
          <p:cNvPr id="25" name="TextBox 43"/>
          <p:cNvSpPr txBox="1"/>
          <p:nvPr/>
        </p:nvSpPr>
        <p:spPr bwMode="auto">
          <a:xfrm>
            <a:off x="4379927" y="179768"/>
            <a:ext cx="2267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/>
              <a:t>Образование</a:t>
            </a:r>
            <a:br>
              <a:rPr lang="ru-RU" b="1" dirty="0"/>
            </a:br>
            <a:r>
              <a:rPr lang="ru-RU" b="1" dirty="0"/>
              <a:t>Просвещение</a:t>
            </a:r>
            <a:endParaRPr dirty="0"/>
          </a:p>
        </p:txBody>
      </p:sp>
      <p:sp>
        <p:nvSpPr>
          <p:cNvPr id="26" name="TextBox 44"/>
          <p:cNvSpPr txBox="1"/>
          <p:nvPr/>
        </p:nvSpPr>
        <p:spPr bwMode="auto">
          <a:xfrm>
            <a:off x="6903620" y="295226"/>
            <a:ext cx="226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/>
              <a:t>Планирование</a:t>
            </a:r>
            <a:endParaRPr/>
          </a:p>
        </p:txBody>
      </p:sp>
      <p:sp>
        <p:nvSpPr>
          <p:cNvPr id="27" name="Прямоугольник 48"/>
          <p:cNvSpPr/>
          <p:nvPr/>
        </p:nvSpPr>
        <p:spPr bwMode="auto">
          <a:xfrm>
            <a:off x="1917372" y="2399648"/>
            <a:ext cx="2304214" cy="609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latin typeface="+mj-lt"/>
              </a:rPr>
              <a:t>Трудовой договор</a:t>
            </a:r>
            <a:endParaRPr sz="1400" dirty="0"/>
          </a:p>
          <a:p>
            <a:pPr algn="ctr">
              <a:defRPr/>
            </a:pPr>
            <a:r>
              <a:rPr lang="ru-RU" sz="1000" dirty="0">
                <a:latin typeface="+mj-lt"/>
              </a:rPr>
              <a:t>(профессиональный стандарт «Тренер-преподаватель»)</a:t>
            </a:r>
            <a:endParaRPr sz="1200" dirty="0">
              <a:latin typeface="+mj-lt"/>
            </a:endParaRPr>
          </a:p>
        </p:txBody>
      </p:sp>
      <p:sp>
        <p:nvSpPr>
          <p:cNvPr id="28" name="TextBox 50"/>
          <p:cNvSpPr txBox="1"/>
          <p:nvPr/>
        </p:nvSpPr>
        <p:spPr bwMode="auto">
          <a:xfrm>
            <a:off x="1799076" y="4121076"/>
            <a:ext cx="2444325" cy="731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chemeClr val="tx1"/>
                </a:solidFill>
                <a:latin typeface="+mj-lt"/>
                <a:cs typeface="Book Antiqua"/>
              </a:rPr>
              <a:t>Приказ</a:t>
            </a:r>
            <a:r>
              <a:rPr lang="ru-RU" sz="1800">
                <a:solidFill>
                  <a:schemeClr val="tx1"/>
                </a:solidFill>
                <a:latin typeface="+mj-lt"/>
                <a:cs typeface="Book Antiqua"/>
              </a:rPr>
              <a:t> </a:t>
            </a:r>
            <a:endParaRPr lang="ru-RU" sz="1800">
              <a:latin typeface="+mj-lt"/>
            </a:endParaRPr>
          </a:p>
          <a:p>
            <a:pPr algn="ctr">
              <a:defRPr/>
            </a:pPr>
            <a:r>
              <a:rPr lang="ru-RU" sz="1200">
                <a:solidFill>
                  <a:schemeClr val="tx1"/>
                </a:solidFill>
                <a:latin typeface="+mj-lt"/>
                <a:cs typeface="Book Antiqua"/>
              </a:rPr>
              <a:t>«Об обеспечении антидопинговой деятельности в учреждении»</a:t>
            </a:r>
            <a:endParaRPr lang="ru-RU" sz="1200">
              <a:latin typeface="+mj-lt"/>
            </a:endParaRPr>
          </a:p>
        </p:txBody>
      </p:sp>
      <p:sp>
        <p:nvSpPr>
          <p:cNvPr id="29" name="TextBox 51"/>
          <p:cNvSpPr txBox="1"/>
          <p:nvPr/>
        </p:nvSpPr>
        <p:spPr bwMode="auto">
          <a:xfrm>
            <a:off x="1845569" y="5573754"/>
            <a:ext cx="2399191" cy="914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chemeClr val="tx1"/>
                </a:solidFill>
                <a:latin typeface="+mj-lt"/>
                <a:cs typeface="Book Antiqua"/>
              </a:rPr>
              <a:t>Приказ</a:t>
            </a:r>
            <a:r>
              <a:rPr lang="ru-RU" sz="1800">
                <a:solidFill>
                  <a:schemeClr val="tx1"/>
                </a:solidFill>
                <a:latin typeface="+mj-lt"/>
                <a:cs typeface="Book Antiqua"/>
              </a:rPr>
              <a:t> </a:t>
            </a:r>
            <a:endParaRPr lang="ru-RU" sz="1800">
              <a:latin typeface="+mj-lt"/>
            </a:endParaRPr>
          </a:p>
          <a:p>
            <a:pPr algn="ctr">
              <a:defRPr/>
            </a:pPr>
            <a:r>
              <a:rPr lang="ru-RU" sz="1200">
                <a:solidFill>
                  <a:schemeClr val="tx1"/>
                </a:solidFill>
                <a:latin typeface="+mj-lt"/>
                <a:cs typeface="Book Antiqua"/>
              </a:rPr>
              <a:t>«Об обеспечении антидопинговой деятельности в учреждении»</a:t>
            </a:r>
            <a:endParaRPr lang="ru-RU" sz="1200">
              <a:latin typeface="+mj-lt"/>
            </a:endParaRPr>
          </a:p>
        </p:txBody>
      </p:sp>
      <p:sp>
        <p:nvSpPr>
          <p:cNvPr id="30" name="TextBox 56"/>
          <p:cNvSpPr txBox="1"/>
          <p:nvPr/>
        </p:nvSpPr>
        <p:spPr bwMode="auto">
          <a:xfrm>
            <a:off x="4384833" y="2526710"/>
            <a:ext cx="2257344" cy="1005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- ДО программа спортивной подготовки по виду спорта</a:t>
            </a:r>
          </a:p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- </a:t>
            </a:r>
            <a:r>
              <a:rPr lang="ru-RU" sz="1200">
                <a:latin typeface="Calibri Light"/>
              </a:rPr>
              <a:t>Проведение м</a:t>
            </a:r>
            <a:r>
              <a:rPr lang="ru-RU" sz="1200">
                <a:latin typeface="+mj-lt"/>
                <a:cs typeface="Book Antiqua"/>
              </a:rPr>
              <a:t>ероприятий  (флешмоб, викторины, веселые старты)</a:t>
            </a:r>
            <a:endParaRPr lang="ru-RU" sz="1100">
              <a:latin typeface="Calibri Light"/>
            </a:endParaRPr>
          </a:p>
        </p:txBody>
      </p:sp>
      <p:sp>
        <p:nvSpPr>
          <p:cNvPr id="31" name="TextBox 58"/>
          <p:cNvSpPr txBox="1"/>
          <p:nvPr/>
        </p:nvSpPr>
        <p:spPr bwMode="auto">
          <a:xfrm>
            <a:off x="4426868" y="897943"/>
            <a:ext cx="221011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>
                <a:latin typeface="+mj-lt"/>
              </a:rPr>
              <a:t>- Информационный стенд по антидопинговому обеспечению</a:t>
            </a:r>
            <a:endParaRPr/>
          </a:p>
        </p:txBody>
      </p:sp>
      <p:sp>
        <p:nvSpPr>
          <p:cNvPr id="32" name="TextBox 59"/>
          <p:cNvSpPr txBox="1"/>
          <p:nvPr/>
        </p:nvSpPr>
        <p:spPr bwMode="auto">
          <a:xfrm>
            <a:off x="4426868" y="1575384"/>
            <a:ext cx="22101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>
                <a:latin typeface="+mj-lt"/>
              </a:rPr>
              <a:t>- Мобильное приложение (памятки)</a:t>
            </a:r>
            <a:endParaRPr/>
          </a:p>
        </p:txBody>
      </p:sp>
      <p:sp>
        <p:nvSpPr>
          <p:cNvPr id="33" name="TextBox 62"/>
          <p:cNvSpPr txBox="1"/>
          <p:nvPr/>
        </p:nvSpPr>
        <p:spPr bwMode="auto">
          <a:xfrm>
            <a:off x="4388736" y="4163689"/>
            <a:ext cx="22482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b="1">
                <a:latin typeface="+mj-lt"/>
              </a:rPr>
              <a:t>Родительские собрания</a:t>
            </a:r>
            <a:endParaRPr/>
          </a:p>
        </p:txBody>
      </p:sp>
      <p:sp>
        <p:nvSpPr>
          <p:cNvPr id="34" name="TextBox 64"/>
          <p:cNvSpPr txBox="1"/>
          <p:nvPr/>
        </p:nvSpPr>
        <p:spPr bwMode="auto">
          <a:xfrm>
            <a:off x="6782257" y="4177829"/>
            <a:ext cx="24730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latin typeface="+mj-lt"/>
              </a:rPr>
              <a:t>Календарно-тематическое планирование мероприятий ФСО в АИС Лспорт</a:t>
            </a:r>
          </a:p>
        </p:txBody>
      </p:sp>
      <p:sp>
        <p:nvSpPr>
          <p:cNvPr id="35" name="Прямоугольник 66"/>
          <p:cNvSpPr/>
          <p:nvPr/>
        </p:nvSpPr>
        <p:spPr bwMode="auto">
          <a:xfrm>
            <a:off x="6866779" y="2399649"/>
            <a:ext cx="22671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latin typeface="+mj-lt"/>
              </a:rPr>
              <a:t>ДО программа спортивной подготовки</a:t>
            </a:r>
            <a:endParaRPr/>
          </a:p>
        </p:txBody>
      </p:sp>
      <p:sp>
        <p:nvSpPr>
          <p:cNvPr id="36" name="TextBox 67"/>
          <p:cNvSpPr txBox="1"/>
          <p:nvPr/>
        </p:nvSpPr>
        <p:spPr bwMode="auto">
          <a:xfrm>
            <a:off x="6831423" y="5661639"/>
            <a:ext cx="2473113" cy="731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latin typeface="+mj-lt"/>
              </a:rPr>
              <a:t>Календарно-тематическое планирование мероприятий ФСО в АИС Лспорт</a:t>
            </a:r>
          </a:p>
        </p:txBody>
      </p:sp>
      <p:sp>
        <p:nvSpPr>
          <p:cNvPr id="37" name="TextBox 68"/>
          <p:cNvSpPr txBox="1"/>
          <p:nvPr/>
        </p:nvSpPr>
        <p:spPr bwMode="auto">
          <a:xfrm>
            <a:off x="6782257" y="2930259"/>
            <a:ext cx="24730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latin typeface="+mj-lt"/>
              </a:rPr>
              <a:t>Календарно-тематическое планирование мероприятий ФСО в АИС Лспорт</a:t>
            </a:r>
          </a:p>
        </p:txBody>
      </p:sp>
      <p:sp>
        <p:nvSpPr>
          <p:cNvPr id="38" name="TextBox 69"/>
          <p:cNvSpPr txBox="1"/>
          <p:nvPr/>
        </p:nvSpPr>
        <p:spPr bwMode="auto">
          <a:xfrm>
            <a:off x="6800677" y="1088303"/>
            <a:ext cx="24730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latin typeface="+mj-lt"/>
              </a:rPr>
              <a:t>Календарно-тематическое планирование мероприятий ФСО в АИС Лспорт</a:t>
            </a:r>
          </a:p>
        </p:txBody>
      </p:sp>
      <p:sp>
        <p:nvSpPr>
          <p:cNvPr id="39" name="Прямоугольник 41"/>
          <p:cNvSpPr/>
          <p:nvPr/>
        </p:nvSpPr>
        <p:spPr bwMode="auto">
          <a:xfrm>
            <a:off x="9382248" y="126813"/>
            <a:ext cx="2304000" cy="67388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TextBox 45"/>
          <p:cNvSpPr txBox="1"/>
          <p:nvPr/>
        </p:nvSpPr>
        <p:spPr bwMode="auto">
          <a:xfrm>
            <a:off x="9353629" y="319996"/>
            <a:ext cx="226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/>
              <a:t>Контроль</a:t>
            </a:r>
            <a:endParaRPr/>
          </a:p>
        </p:txBody>
      </p:sp>
      <p:sp>
        <p:nvSpPr>
          <p:cNvPr id="41" name="TextBox 70"/>
          <p:cNvSpPr txBox="1"/>
          <p:nvPr/>
        </p:nvSpPr>
        <p:spPr bwMode="auto">
          <a:xfrm>
            <a:off x="9353629" y="1657809"/>
            <a:ext cx="247304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latin typeface="+mj-lt"/>
              </a:rPr>
              <a:t>- </a:t>
            </a:r>
            <a:r>
              <a:rPr lang="ru-RU" sz="1800" b="0" i="0" u="none" strike="noStrike" cap="none" spc="0" dirty="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Отчет выполнения календарно-тематического планирование мероприятий ФСО  в АИС </a:t>
            </a:r>
            <a:r>
              <a:rPr lang="ru-RU" sz="1800" b="0" i="0" u="none" strike="noStrike" cap="none" spc="0" dirty="0" err="1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Лспорт</a:t>
            </a:r>
            <a:endParaRPr lang="ru-RU" sz="1800" b="0" i="0" u="none" strike="noStrike" cap="none" spc="0" dirty="0">
              <a:solidFill>
                <a:schemeClr val="tx1"/>
              </a:solidFill>
              <a:latin typeface="Calibri Light"/>
              <a:ea typeface="Calibri Light"/>
              <a:cs typeface="Calibri Light"/>
            </a:endParaRPr>
          </a:p>
          <a:p>
            <a:pPr>
              <a:defRPr/>
            </a:pPr>
            <a:endParaRPr lang="ru-RU" sz="1800" b="0" i="0" u="none" strike="noStrike" cap="none" spc="0" dirty="0">
              <a:solidFill>
                <a:schemeClr val="tx1"/>
              </a:solidFill>
              <a:latin typeface="Calibri Light"/>
              <a:ea typeface="Calibri Light"/>
              <a:cs typeface="Calibri Light"/>
            </a:endParaRPr>
          </a:p>
          <a:p>
            <a:pPr>
              <a:defRPr/>
            </a:pPr>
            <a:r>
              <a:rPr lang="ru-RU" dirty="0">
                <a:latin typeface="Calibri Light"/>
                <a:cs typeface="Calibri Light"/>
              </a:rPr>
              <a:t>- Сертификаты РУСАДА</a:t>
            </a:r>
          </a:p>
          <a:p>
            <a:pPr>
              <a:defRPr/>
            </a:pPr>
            <a:r>
              <a:rPr lang="ru-RU" sz="1800" dirty="0">
                <a:latin typeface="+mj-lt"/>
                <a:cs typeface="Book Antiqua"/>
              </a:rPr>
              <a:t>Онлайн курса «Антидопинг»</a:t>
            </a:r>
            <a:endParaRPr lang="ru-RU" dirty="0"/>
          </a:p>
          <a:p>
            <a:pPr>
              <a:defRPr/>
            </a:pPr>
            <a:r>
              <a:rPr lang="ru-RU" dirty="0">
                <a:latin typeface="+mj-lt"/>
                <a:cs typeface="Book Antiqua"/>
              </a:rPr>
              <a:t>«</a:t>
            </a:r>
            <a:r>
              <a:rPr lang="ru-RU" sz="1800" dirty="0">
                <a:latin typeface="+mj-lt"/>
                <a:cs typeface="Book Antiqua"/>
              </a:rPr>
              <a:t>Ценности спорта»</a:t>
            </a:r>
          </a:p>
          <a:p>
            <a:pPr>
              <a:defRPr/>
            </a:pPr>
            <a:r>
              <a:rPr lang="ru-RU" dirty="0">
                <a:latin typeface="+mj-lt"/>
                <a:cs typeface="Book Antiqua"/>
              </a:rPr>
              <a:t>«К</a:t>
            </a:r>
            <a:r>
              <a:rPr lang="ru-RU" sz="1800" dirty="0">
                <a:latin typeface="+mj-lt"/>
                <a:cs typeface="Book Antiqua"/>
              </a:rPr>
              <a:t>урс для медработников»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r>
              <a:rPr lang="ru-RU" dirty="0">
                <a:latin typeface="Calibri Light"/>
                <a:cs typeface="Calibri Light"/>
              </a:rPr>
              <a:t>  </a:t>
            </a:r>
            <a:endParaRPr dirty="0"/>
          </a:p>
        </p:txBody>
      </p:sp>
      <p:sp>
        <p:nvSpPr>
          <p:cNvPr id="42" name="TextBox 32"/>
          <p:cNvSpPr txBox="1"/>
          <p:nvPr/>
        </p:nvSpPr>
        <p:spPr bwMode="auto">
          <a:xfrm>
            <a:off x="2100749" y="1137577"/>
            <a:ext cx="1888652" cy="640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0">
                <a:solidFill>
                  <a:schemeClr val="tx1"/>
                </a:solidFill>
                <a:latin typeface="Calibri Light"/>
                <a:cs typeface="Book Antiqua"/>
              </a:rPr>
              <a:t>ДО программа спортивной подготовки по виду спорта </a:t>
            </a:r>
            <a:endParaRPr sz="1200" b="0">
              <a:latin typeface="Calibri Light"/>
            </a:endParaRPr>
          </a:p>
        </p:txBody>
      </p:sp>
      <p:sp>
        <p:nvSpPr>
          <p:cNvPr id="43" name="TextBox 32"/>
          <p:cNvSpPr txBox="1"/>
          <p:nvPr/>
        </p:nvSpPr>
        <p:spPr bwMode="auto">
          <a:xfrm>
            <a:off x="1878855" y="2922868"/>
            <a:ext cx="2381249" cy="77727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100" b="0">
                <a:solidFill>
                  <a:schemeClr val="tx1"/>
                </a:solidFill>
                <a:latin typeface="Calibri Light"/>
                <a:cs typeface="Book Antiqua"/>
              </a:rPr>
              <a:t>Протокол тренерско-методического совета об утверждении ДО программы спортивной подготовки по виду спорта </a:t>
            </a:r>
            <a:endParaRPr sz="1100" b="0">
              <a:latin typeface="Calibri Light"/>
            </a:endParaRPr>
          </a:p>
        </p:txBody>
      </p:sp>
      <p:sp>
        <p:nvSpPr>
          <p:cNvPr id="44" name="Прямоугольник 1"/>
          <p:cNvSpPr/>
          <p:nvPr/>
        </p:nvSpPr>
        <p:spPr bwMode="auto">
          <a:xfrm>
            <a:off x="4354013" y="5451833"/>
            <a:ext cx="2307464" cy="115827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defRPr/>
            </a:pPr>
            <a:r>
              <a:rPr lang="ru-RU" sz="1200" b="0">
                <a:latin typeface="Calibri Light"/>
              </a:rPr>
              <a:t>- Сайт организации</a:t>
            </a:r>
            <a:endParaRPr sz="1200" b="0">
              <a:latin typeface="Calibri Light"/>
            </a:endParaRPr>
          </a:p>
          <a:p>
            <a:pPr>
              <a:defRPr/>
            </a:pPr>
            <a:r>
              <a:rPr lang="ru-RU" sz="1200" b="0">
                <a:latin typeface="Calibri Light"/>
              </a:rPr>
              <a:t>- Информационный стенд </a:t>
            </a:r>
          </a:p>
          <a:p>
            <a:pPr>
              <a:defRPr/>
            </a:pPr>
            <a:r>
              <a:rPr lang="ru-RU" sz="1200" b="0">
                <a:latin typeface="Calibri Light"/>
              </a:rPr>
              <a:t>- </a:t>
            </a:r>
            <a:r>
              <a:rPr lang="ru-RU" sz="1200" b="0">
                <a:latin typeface="Calibri Light"/>
                <a:cs typeface="Book Antiqua"/>
              </a:rPr>
              <a:t>Проведение мероприятий (флешмоб, викторины, веселые старты и др)</a:t>
            </a:r>
            <a:endParaRPr sz="1100" b="0">
              <a:solidFill>
                <a:srgbClr val="FF0000"/>
              </a:solidFill>
              <a:latin typeface="Calibri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{5C952D0F-F8A8-E743-833D-1847A057FA2C}tf10001060</Template>
  <TotalTime>480</TotalTime>
  <Words>943</Words>
  <Application>Microsoft Office PowerPoint</Application>
  <DocSecurity>0</DocSecurity>
  <PresentationFormat>Широкоэкранный</PresentationFormat>
  <Paragraphs>245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Book Antiqua</vt:lpstr>
      <vt:lpstr>Calibri</vt:lpstr>
      <vt:lpstr>Calibri Light</vt:lpstr>
      <vt:lpstr>Liberation Serif</vt:lpstr>
      <vt:lpstr>Times New Roman</vt:lpstr>
      <vt:lpstr>Trebuchet MS</vt:lpstr>
      <vt:lpstr>Wingdings 3</vt:lpstr>
      <vt:lpstr>Тема Office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55</dc:creator>
  <cp:keywords/>
  <dc:description/>
  <cp:lastModifiedBy>Елена Васильевна Плеханова</cp:lastModifiedBy>
  <cp:revision>28</cp:revision>
  <dcterms:created xsi:type="dcterms:W3CDTF">2023-10-04T06:42:51Z</dcterms:created>
  <dcterms:modified xsi:type="dcterms:W3CDTF">2023-10-06T12:37:43Z</dcterms:modified>
  <cp:category/>
  <dc:identifier/>
  <cp:contentStatus/>
  <dc:language/>
  <cp:version/>
</cp:coreProperties>
</file>