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D00B5919-0BB2-9A30-6A1E-55611BCF92C3}">
  <a:tblStyle styleId="{D00B5919-0BB2-9A30-6A1E-55611BCF92C3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1297254" name="TextBox 1" hidden="0"/>
          <p:cNvSpPr txBox="1"/>
          <p:nvPr isPhoto="0" userDrawn="0"/>
        </p:nvSpPr>
        <p:spPr bwMode="auto">
          <a:xfrm>
            <a:off x="2752947" y="2125146"/>
            <a:ext cx="6044995" cy="243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2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Методическая неделя</a:t>
            </a:r>
            <a:endParaRPr/>
          </a:p>
          <a:p>
            <a:pPr algn="ctr">
              <a:defRPr/>
            </a:pPr>
            <a:endParaRPr lang="ru-RU" sz="2200" b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r>
              <a:rPr lang="ru-RU"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«СОПРОВОЖДЕНИЕ ПОДГОТОВКИ СПОРТИВНОГО РЕЗЕРВА В РЕГИОНЕ» </a:t>
            </a:r>
            <a:endParaRPr/>
          </a:p>
          <a:p>
            <a:pPr algn="ctr">
              <a:defRPr/>
            </a:pPr>
            <a:endParaRPr lang="ru-RU" sz="22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endParaRPr lang="ru-RU" sz="22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endParaRPr sz="22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347797268" name="TextBox 2" hidden="0"/>
          <p:cNvSpPr txBox="1"/>
          <p:nvPr isPhoto="0" userDrawn="0"/>
        </p:nvSpPr>
        <p:spPr bwMode="auto">
          <a:xfrm>
            <a:off x="3355520" y="6054581"/>
            <a:ext cx="2877490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latin typeface="Book Antiqua"/>
                <a:ea typeface="Book Antiqua"/>
                <a:cs typeface="Book Antiqua"/>
              </a:rPr>
              <a:t>г. Салехард, 19 декабря 2022 года</a:t>
            </a:r>
            <a:endParaRPr sz="1200">
              <a:latin typeface="Book Antiqua"/>
              <a:ea typeface="Book Antiqua"/>
              <a:cs typeface="Book Antiqua"/>
            </a:endParaRPr>
          </a:p>
        </p:txBody>
      </p:sp>
      <p:sp>
        <p:nvSpPr>
          <p:cNvPr id="80585679" name="TextBox 80585678" hidden="0"/>
          <p:cNvSpPr txBox="1"/>
          <p:nvPr isPhoto="0" userDrawn="0"/>
        </p:nvSpPr>
        <p:spPr bwMode="auto">
          <a:xfrm>
            <a:off x="371319" y="265551"/>
            <a:ext cx="8599066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400" b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Во п. 6.3. Протокола заседания координационно-методического совета при департаменте по физической культуре и спорту  </a:t>
            </a:r>
            <a:endParaRPr sz="1400" b="0">
              <a:solidFill>
                <a:schemeClr val="tx1"/>
              </a:solidFill>
            </a:endParaRPr>
          </a:p>
        </p:txBody>
      </p:sp>
      <p:sp>
        <p:nvSpPr>
          <p:cNvPr id="1545164272" name=" 1545164271" hidden="0"/>
          <p:cNvSpPr/>
          <p:nvPr isPhoto="0" userDrawn="0"/>
        </p:nvSpPr>
        <p:spPr bwMode="auto">
          <a:xfrm>
            <a:off x="4877622" y="3344365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38948039" name=" 338948038" hidden="0"/>
          <p:cNvSpPr/>
          <p:nvPr isPhoto="0" userDrawn="0"/>
        </p:nvSpPr>
        <p:spPr bwMode="auto">
          <a:xfrm>
            <a:off x="-2748708" y="-5673981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191640512" name=" 1191640511" hidden="0"/>
          <p:cNvSpPr/>
          <p:nvPr isPhoto="0" userDrawn="0"/>
        </p:nvSpPr>
        <p:spPr bwMode="auto">
          <a:xfrm>
            <a:off x="868910" y="3209784"/>
            <a:ext cx="8294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888466562" name=" 1888466561" hidden="0"/>
          <p:cNvSpPr/>
          <p:nvPr isPhoto="0" userDrawn="0"/>
        </p:nvSpPr>
        <p:spPr bwMode="auto">
          <a:xfrm>
            <a:off x="6665470" y="5225142"/>
            <a:ext cx="7197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800175315" name=" 1800175314" hidden="0"/>
          <p:cNvSpPr/>
          <p:nvPr isPhoto="0" userDrawn="0"/>
        </p:nvSpPr>
        <p:spPr bwMode="auto">
          <a:xfrm>
            <a:off x="5975521" y="6360017"/>
            <a:ext cx="7559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912970199" name="Рисунок 191297019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71319" y="2213775"/>
            <a:ext cx="2381627" cy="2357811"/>
          </a:xfrm>
          <a:prstGeom prst="rect">
            <a:avLst/>
          </a:prstGeom>
        </p:spPr>
      </p:pic>
      <p:pic>
        <p:nvPicPr>
          <p:cNvPr id="488339825" name="Рисунок 488339824" hidden="0"/>
          <p:cNvPicPr>
            <a:picLocks noChangeAspect="1"/>
          </p:cNvPicPr>
          <p:nvPr isPhoto="0" userDrawn="0"/>
        </p:nvPicPr>
        <p:blipFill>
          <a:blip r:embed="rId3"/>
          <a:srcRect l="0" t="0" r="2424" b="0"/>
          <a:stretch/>
        </p:blipFill>
        <p:spPr bwMode="auto">
          <a:xfrm>
            <a:off x="709561" y="2574361"/>
            <a:ext cx="1705143" cy="154000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8618846" name=" 1545164271" hidden="0"/>
          <p:cNvSpPr/>
          <p:nvPr isPhoto="0" userDrawn="0"/>
        </p:nvSpPr>
        <p:spPr bwMode="auto">
          <a:xfrm>
            <a:off x="4877622" y="3344364"/>
            <a:ext cx="254916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87571245" name=" 338948038" hidden="0"/>
          <p:cNvSpPr/>
          <p:nvPr isPhoto="0" userDrawn="0"/>
        </p:nvSpPr>
        <p:spPr bwMode="auto">
          <a:xfrm>
            <a:off x="-2748707" y="-5673980"/>
            <a:ext cx="45790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61794034" name=" 1191640511" hidden="0"/>
          <p:cNvSpPr/>
          <p:nvPr isPhoto="0" userDrawn="0"/>
        </p:nvSpPr>
        <p:spPr bwMode="auto">
          <a:xfrm>
            <a:off x="854321" y="3209784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069931356" name=" 2069931355" hidden="0"/>
          <p:cNvSpPr/>
          <p:nvPr isPhoto="0" userDrawn="0"/>
        </p:nvSpPr>
        <p:spPr bwMode="auto">
          <a:xfrm>
            <a:off x="6665470" y="5225142"/>
            <a:ext cx="7197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81950712" name=" 881950711" hidden="0"/>
          <p:cNvSpPr/>
          <p:nvPr isPhoto="0" userDrawn="0"/>
        </p:nvSpPr>
        <p:spPr bwMode="auto">
          <a:xfrm>
            <a:off x="5975521" y="6360017"/>
            <a:ext cx="7559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84129616" name=" 384129615" hidden="0"/>
          <p:cNvSpPr/>
          <p:nvPr isPhoto="0" userDrawn="0"/>
        </p:nvSpPr>
        <p:spPr bwMode="auto">
          <a:xfrm>
            <a:off x="6558579" y="4986990"/>
            <a:ext cx="5433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480252436" name="Рисунок 1480252435" hidden="0"/>
          <p:cNvPicPr>
            <a:picLocks noChangeAspect="1"/>
          </p:cNvPicPr>
          <p:nvPr isPhoto="0" userDrawn="0"/>
        </p:nvPicPr>
        <p:blipFill>
          <a:blip r:embed="rId2"/>
          <a:srcRect l="29733" t="18030" r="40971" b="8079"/>
          <a:stretch/>
        </p:blipFill>
        <p:spPr bwMode="auto">
          <a:xfrm>
            <a:off x="1931297" y="90444"/>
            <a:ext cx="5592788" cy="6758839"/>
          </a:xfrm>
          <a:prstGeom prst="rect">
            <a:avLst/>
          </a:prstGeom>
        </p:spPr>
      </p:pic>
      <p:sp>
        <p:nvSpPr>
          <p:cNvPr id="917241380" name=" 917241379" hidden="0"/>
          <p:cNvSpPr/>
          <p:nvPr isPhoto="0" userDrawn="0"/>
        </p:nvSpPr>
        <p:spPr bwMode="auto">
          <a:xfrm>
            <a:off x="4444560" y="3291840"/>
            <a:ext cx="6122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9468042" name="TextBox 1" hidden="0"/>
          <p:cNvSpPr txBox="1"/>
          <p:nvPr isPhoto="0" userDrawn="0"/>
        </p:nvSpPr>
        <p:spPr bwMode="auto">
          <a:xfrm>
            <a:off x="677507" y="1664716"/>
            <a:ext cx="8010869" cy="179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sz="2400" b="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r>
              <a:rPr sz="2200" b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Вопрос № 1</a:t>
            </a:r>
            <a:endParaRPr/>
          </a:p>
          <a:p>
            <a:pPr algn="ctr">
              <a:defRPr/>
            </a:pPr>
            <a:endParaRPr sz="2200" b="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r>
              <a:rPr sz="220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Методическое сопровождение АПК «СТАНЬ ЧЕМПИОНОМ» </a:t>
            </a:r>
            <a:endParaRPr/>
          </a:p>
        </p:txBody>
      </p:sp>
      <p:sp>
        <p:nvSpPr>
          <p:cNvPr id="704091222" name="TextBox 2" hidden="0"/>
          <p:cNvSpPr txBox="1"/>
          <p:nvPr isPhoto="0" userDrawn="0"/>
        </p:nvSpPr>
        <p:spPr bwMode="auto">
          <a:xfrm>
            <a:off x="3355520" y="6054581"/>
            <a:ext cx="2877490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latin typeface="Book Antiqua"/>
                <a:ea typeface="Book Antiqua"/>
                <a:cs typeface="Book Antiqua"/>
              </a:rPr>
              <a:t>г. Салехард, 19 декабря 2022 года</a:t>
            </a:r>
            <a:endParaRPr sz="1200">
              <a:latin typeface="Book Antiqua"/>
              <a:ea typeface="Book Antiqua"/>
              <a:cs typeface="Book Antiqua"/>
            </a:endParaRPr>
          </a:p>
        </p:txBody>
      </p:sp>
      <p:sp>
        <p:nvSpPr>
          <p:cNvPr id="748998859" name=" 1545164271" hidden="0"/>
          <p:cNvSpPr/>
          <p:nvPr isPhoto="0" userDrawn="0"/>
        </p:nvSpPr>
        <p:spPr bwMode="auto">
          <a:xfrm>
            <a:off x="4877622" y="3344364"/>
            <a:ext cx="254916" cy="36579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46652963" name=" 338948038" hidden="0"/>
          <p:cNvSpPr/>
          <p:nvPr isPhoto="0" userDrawn="0"/>
        </p:nvSpPr>
        <p:spPr bwMode="auto">
          <a:xfrm>
            <a:off x="-2748707" y="-5673980"/>
            <a:ext cx="45790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99832523" name=" 1191640511" hidden="0"/>
          <p:cNvSpPr/>
          <p:nvPr isPhoto="0" userDrawn="0"/>
        </p:nvSpPr>
        <p:spPr bwMode="auto">
          <a:xfrm>
            <a:off x="827438" y="2665359"/>
            <a:ext cx="82942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439600250" name="Рисунок 1420169816" hidden="0"/>
          <p:cNvPicPr>
            <a:picLocks noChangeAspect="1"/>
          </p:cNvPicPr>
          <p:nvPr isPhoto="0" userDrawn="0"/>
        </p:nvPicPr>
        <p:blipFill>
          <a:blip r:embed="rId2"/>
          <a:srcRect l="0" t="24914" r="0" b="30774"/>
          <a:stretch/>
        </p:blipFill>
        <p:spPr bwMode="auto">
          <a:xfrm>
            <a:off x="160727" y="228367"/>
            <a:ext cx="2729210" cy="961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4440007" name=" 1324440006" hidden="0"/>
          <p:cNvSpPr/>
          <p:nvPr isPhoto="0" userDrawn="0"/>
        </p:nvSpPr>
        <p:spPr bwMode="auto">
          <a:xfrm>
            <a:off x="4753240" y="4032673"/>
            <a:ext cx="7197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815056934" name="TextBox 1815056933" hidden="0"/>
          <p:cNvSpPr txBox="1"/>
          <p:nvPr isPhoto="0" userDrawn="0"/>
        </p:nvSpPr>
        <p:spPr bwMode="auto">
          <a:xfrm>
            <a:off x="291944" y="176917"/>
            <a:ext cx="8609397" cy="574286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algn="ctr">
              <a:defRPr/>
            </a:pPr>
            <a:r>
              <a:rPr sz="1400" b="1">
                <a:latin typeface="Liberation Serif"/>
                <a:cs typeface="Liberation Serif"/>
              </a:rPr>
              <a:t>ПРОТОКОЛ</a:t>
            </a:r>
            <a:endParaRPr/>
          </a:p>
          <a:p>
            <a:pPr marL="0" indent="360043" algn="ctr">
              <a:defRPr/>
            </a:pPr>
            <a:r>
              <a:rPr sz="1400">
                <a:latin typeface="Book Antiqua"/>
                <a:ea typeface="Book Antiqua"/>
                <a:cs typeface="Book Antiqua"/>
              </a:rPr>
              <a:t>Заседания</a:t>
            </a:r>
            <a:r>
              <a:rPr sz="1400">
                <a:latin typeface="Book Antiqua"/>
                <a:ea typeface="Book Antiqua"/>
                <a:cs typeface="Book Antiqua"/>
              </a:rPr>
              <a:t> </a:t>
            </a:r>
            <a:r>
              <a:rPr sz="1400">
                <a:latin typeface="Book Antiqua"/>
                <a:ea typeface="Book Antiqua"/>
                <a:cs typeface="Book Antiqua"/>
              </a:rPr>
              <a:t>координационно-методического</a:t>
            </a:r>
            <a:r>
              <a:rPr sz="1400">
                <a:latin typeface="Book Antiqua"/>
                <a:ea typeface="Book Antiqua"/>
                <a:cs typeface="Book Antiqua"/>
              </a:rPr>
              <a:t> </a:t>
            </a:r>
            <a:r>
              <a:rPr sz="1400">
                <a:latin typeface="Book Antiqua"/>
                <a:ea typeface="Book Antiqua"/>
                <a:cs typeface="Book Antiqua"/>
              </a:rPr>
              <a:t>совета</a:t>
            </a:r>
            <a:r>
              <a:rPr sz="1400">
                <a:latin typeface="Book Antiqua"/>
                <a:ea typeface="Book Antiqua"/>
                <a:cs typeface="Book Antiqua"/>
              </a:rPr>
              <a:t> </a:t>
            </a:r>
            <a:r>
              <a:rPr sz="1400">
                <a:latin typeface="Book Antiqua"/>
                <a:ea typeface="Book Antiqua"/>
                <a:cs typeface="Book Antiqua"/>
              </a:rPr>
              <a:t>при</a:t>
            </a:r>
            <a:r>
              <a:rPr sz="1400">
                <a:latin typeface="Book Antiqua"/>
                <a:ea typeface="Book Antiqua"/>
                <a:cs typeface="Book Antiqua"/>
              </a:rPr>
              <a:t> </a:t>
            </a:r>
            <a:r>
              <a:rPr sz="1400">
                <a:latin typeface="Book Antiqua"/>
                <a:ea typeface="Book Antiqua"/>
                <a:cs typeface="Book Antiqua"/>
              </a:rPr>
              <a:t>департаменте</a:t>
            </a:r>
            <a:r>
              <a:rPr sz="1400">
                <a:latin typeface="Book Antiqua"/>
                <a:ea typeface="Book Antiqua"/>
                <a:cs typeface="Book Antiqua"/>
              </a:rPr>
              <a:t> </a:t>
            </a:r>
            <a:r>
              <a:rPr sz="1400">
                <a:latin typeface="Book Antiqua"/>
                <a:ea typeface="Book Antiqua"/>
                <a:cs typeface="Book Antiqua"/>
              </a:rPr>
              <a:t>по</a:t>
            </a:r>
            <a:r>
              <a:rPr sz="1400">
                <a:latin typeface="Book Antiqua"/>
                <a:ea typeface="Book Antiqua"/>
                <a:cs typeface="Book Antiqua"/>
              </a:rPr>
              <a:t> </a:t>
            </a:r>
            <a:r>
              <a:rPr sz="1400">
                <a:latin typeface="Book Antiqua"/>
                <a:ea typeface="Book Antiqua"/>
                <a:cs typeface="Book Antiqua"/>
              </a:rPr>
              <a:t>физической</a:t>
            </a:r>
            <a:r>
              <a:rPr sz="1400">
                <a:latin typeface="Book Antiqua"/>
                <a:ea typeface="Book Antiqua"/>
                <a:cs typeface="Book Antiqua"/>
              </a:rPr>
              <a:t> </a:t>
            </a:r>
            <a:r>
              <a:rPr sz="1400">
                <a:latin typeface="Book Antiqua"/>
                <a:ea typeface="Book Antiqua"/>
                <a:cs typeface="Book Antiqua"/>
              </a:rPr>
              <a:t>культуре</a:t>
            </a:r>
            <a:r>
              <a:rPr sz="1400">
                <a:latin typeface="Book Antiqua"/>
                <a:ea typeface="Book Antiqua"/>
                <a:cs typeface="Book Antiqua"/>
              </a:rPr>
              <a:t> и </a:t>
            </a:r>
            <a:r>
              <a:rPr sz="1400">
                <a:latin typeface="Book Antiqua"/>
                <a:ea typeface="Book Antiqua"/>
                <a:cs typeface="Book Antiqua"/>
              </a:rPr>
              <a:t>спорту</a:t>
            </a:r>
            <a:r>
              <a:rPr sz="1400">
                <a:latin typeface="Book Antiqua"/>
                <a:ea typeface="Book Antiqua"/>
                <a:cs typeface="Book Antiqua"/>
              </a:rPr>
              <a:t> ЯНАО </a:t>
            </a:r>
            <a:r>
              <a:rPr sz="1400">
                <a:latin typeface="Book Antiqua"/>
                <a:ea typeface="Book Antiqua"/>
                <a:cs typeface="Book Antiqua"/>
              </a:rPr>
              <a:t>от</a:t>
            </a:r>
            <a:r>
              <a:rPr sz="1400">
                <a:latin typeface="Book Antiqua"/>
                <a:ea typeface="Book Antiqua"/>
                <a:cs typeface="Book Antiqua"/>
              </a:rPr>
              <a:t> 08.12.2022 № 2</a:t>
            </a:r>
            <a:endParaRPr/>
          </a:p>
          <a:p>
            <a:pPr marL="0" indent="360043" algn="ctr">
              <a:defRPr/>
            </a:pPr>
            <a:endParaRPr sz="1400">
              <a:latin typeface="Liberation Serif"/>
              <a:cs typeface="Liberation Serif"/>
            </a:endParaRPr>
          </a:p>
          <a:p>
            <a:pPr marL="0" indent="360043" algn="just">
              <a:lnSpc>
                <a:spcPct val="107915"/>
              </a:lnSpc>
              <a:defRPr/>
            </a:pPr>
            <a:endParaRPr sz="1400">
              <a:latin typeface="Liberation Serif"/>
              <a:cs typeface="Liberation Serif"/>
            </a:endParaRPr>
          </a:p>
          <a:p>
            <a:pPr marL="0" indent="360043" algn="just">
              <a:lnSpc>
                <a:spcPct val="107915"/>
              </a:lnSpc>
              <a:defRPr/>
            </a:pPr>
            <a:r>
              <a:rPr sz="1400">
                <a:latin typeface="Liberation Serif"/>
                <a:cs typeface="Liberation Serif"/>
              </a:rPr>
              <a:t>3.</a:t>
            </a:r>
            <a:r>
              <a:rPr lang="ru-RU" sz="1400">
                <a:latin typeface="Liberation Serif"/>
                <a:cs typeface="Liberation Serif"/>
              </a:rPr>
              <a:t>1</a:t>
            </a:r>
            <a:r>
              <a:rPr sz="1400">
                <a:latin typeface="Liberation Serif"/>
                <a:cs typeface="Liberation Serif"/>
              </a:rPr>
              <a:t>. </a:t>
            </a:r>
            <a:r>
              <a:rPr sz="1400">
                <a:latin typeface="Liberation Serif"/>
                <a:cs typeface="Liberation Serif"/>
              </a:rPr>
              <a:t>Принять</a:t>
            </a:r>
            <a:r>
              <a:rPr sz="1400">
                <a:latin typeface="Liberation Serif"/>
                <a:cs typeface="Liberation Serif"/>
              </a:rPr>
              <a:t> к </a:t>
            </a:r>
            <a:r>
              <a:rPr sz="1400">
                <a:latin typeface="Liberation Serif"/>
                <a:cs typeface="Liberation Serif"/>
              </a:rPr>
              <a:t>сведению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информацию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докладчиков</a:t>
            </a:r>
            <a:r>
              <a:rPr sz="1400">
                <a:latin typeface="Liberation Serif"/>
                <a:cs typeface="Liberation Serif"/>
              </a:rPr>
              <a:t>.</a:t>
            </a:r>
            <a:endParaRPr/>
          </a:p>
          <a:p>
            <a:pPr marL="0" indent="360043" algn="just">
              <a:defRPr/>
            </a:pPr>
            <a:r>
              <a:rPr lang="ru-RU" sz="1400">
                <a:latin typeface="Liberation Serif"/>
                <a:cs typeface="Liberation Serif"/>
              </a:rPr>
              <a:t>3.1.1.</a:t>
            </a:r>
            <a:r>
              <a:rPr sz="1400">
                <a:latin typeface="Liberation Serif"/>
                <a:cs typeface="Liberation Serif"/>
              </a:rPr>
              <a:t>Начальникам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управлений</a:t>
            </a:r>
            <a:r>
              <a:rPr sz="1400">
                <a:latin typeface="Liberation Serif"/>
                <a:cs typeface="Liberation Serif"/>
              </a:rPr>
              <a:t>, </a:t>
            </a:r>
            <a:r>
              <a:rPr sz="1400">
                <a:latin typeface="Liberation Serif"/>
                <a:cs typeface="Liberation Serif"/>
              </a:rPr>
              <a:t>руководителям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государственных</a:t>
            </a:r>
            <a:r>
              <a:rPr sz="1400">
                <a:latin typeface="Liberation Serif"/>
                <a:cs typeface="Liberation Serif"/>
              </a:rPr>
              <a:t> (</a:t>
            </a:r>
            <a:r>
              <a:rPr sz="1400">
                <a:latin typeface="Liberation Serif"/>
                <a:cs typeface="Liberation Serif"/>
              </a:rPr>
              <a:t>муниципальных</a:t>
            </a:r>
            <a:r>
              <a:rPr sz="1400">
                <a:latin typeface="Liberation Serif"/>
                <a:cs typeface="Liberation Serif"/>
              </a:rPr>
              <a:t>) </a:t>
            </a:r>
            <a:r>
              <a:rPr sz="1400">
                <a:latin typeface="Liberation Serif"/>
                <a:cs typeface="Liberation Serif"/>
              </a:rPr>
              <a:t>учреждений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физкультурно-спортивной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направленности</a:t>
            </a:r>
            <a:r>
              <a:rPr sz="1400">
                <a:latin typeface="Liberation Serif"/>
                <a:cs typeface="Liberation Serif"/>
              </a:rPr>
              <a:t>:</a:t>
            </a:r>
            <a:endParaRPr/>
          </a:p>
          <a:p>
            <a:pPr marL="0" indent="360043" algn="just">
              <a:lnSpc>
                <a:spcPct val="107915"/>
              </a:lnSpc>
              <a:defRPr/>
            </a:pPr>
            <a:r>
              <a:rPr lang="ru-RU" sz="1400">
                <a:latin typeface="Liberation Serif"/>
                <a:cs typeface="Liberation Serif"/>
              </a:rPr>
              <a:t>3.1.2.</a:t>
            </a:r>
            <a:r>
              <a:rPr sz="1400">
                <a:latin typeface="Liberation Serif"/>
                <a:cs typeface="Liberation Serif"/>
              </a:rPr>
              <a:t>Подготовить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предложения</a:t>
            </a:r>
            <a:r>
              <a:rPr sz="1400">
                <a:latin typeface="Liberation Serif"/>
                <a:cs typeface="Liberation Serif"/>
              </a:rPr>
              <a:t> о </a:t>
            </a:r>
            <a:r>
              <a:rPr sz="1400">
                <a:latin typeface="Liberation Serif"/>
                <a:cs typeface="Liberation Serif"/>
              </a:rPr>
              <a:t>потребности</a:t>
            </a:r>
            <a:r>
              <a:rPr sz="1400">
                <a:latin typeface="Liberation Serif"/>
                <a:cs typeface="Liberation Serif"/>
              </a:rPr>
              <a:t> в </a:t>
            </a:r>
            <a:r>
              <a:rPr sz="1400">
                <a:latin typeface="Liberation Serif"/>
                <a:cs typeface="Liberation Serif"/>
              </a:rPr>
              <a:t>обучении</a:t>
            </a:r>
            <a:r>
              <a:rPr sz="1400">
                <a:latin typeface="Liberation Serif"/>
                <a:cs typeface="Liberation Serif"/>
              </a:rPr>
              <a:t> тестировщиков, </a:t>
            </a:r>
            <a:r>
              <a:rPr sz="1400">
                <a:latin typeface="Liberation Serif"/>
                <a:cs typeface="Liberation Serif"/>
              </a:rPr>
              <a:t>сроках</a:t>
            </a:r>
            <a:r>
              <a:rPr sz="1400">
                <a:latin typeface="Liberation Serif"/>
                <a:cs typeface="Liberation Serif"/>
              </a:rPr>
              <a:t> и </a:t>
            </a:r>
            <a:r>
              <a:rPr sz="1400">
                <a:latin typeface="Liberation Serif"/>
                <a:cs typeface="Liberation Serif"/>
              </a:rPr>
              <a:t>месте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прохождения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обучения</a:t>
            </a:r>
            <a:endParaRPr sz="1400">
              <a:latin typeface="Liberation Serif"/>
              <a:cs typeface="Liberation Serif"/>
            </a:endParaRPr>
          </a:p>
          <a:p>
            <a:pPr marL="0" indent="360043" algn="just">
              <a:defRPr/>
            </a:pPr>
            <a:r>
              <a:rPr sz="1400" b="1">
                <a:latin typeface="Liberation Serif"/>
                <a:cs typeface="Liberation Serif"/>
              </a:rPr>
              <a:t>Срок</a:t>
            </a:r>
            <a:r>
              <a:rPr sz="1400" b="1">
                <a:latin typeface="Liberation Serif"/>
                <a:cs typeface="Liberation Serif"/>
              </a:rPr>
              <a:t>: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20 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декабря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 2022 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года</a:t>
            </a:r>
            <a:endParaRPr sz="1400">
              <a:solidFill>
                <a:srgbClr val="C00000"/>
              </a:solidFill>
              <a:latin typeface="Liberation Serif"/>
              <a:cs typeface="Liberation Serif"/>
            </a:endParaRPr>
          </a:p>
          <a:p>
            <a:pPr marL="0" algn="just">
              <a:defRPr/>
            </a:pPr>
            <a:endParaRPr sz="1400">
              <a:latin typeface="Liberation Serif"/>
              <a:cs typeface="Liberation Serif"/>
            </a:endParaRPr>
          </a:p>
          <a:p>
            <a:pPr marL="0" indent="360043" algn="just">
              <a:defRPr/>
            </a:pPr>
            <a:r>
              <a:rPr sz="1400">
                <a:latin typeface="Liberation Serif"/>
                <a:cs typeface="Liberation Serif"/>
              </a:rPr>
              <a:t>3.2.</a:t>
            </a:r>
            <a:r>
              <a:rPr lang="ru-RU" sz="1400">
                <a:latin typeface="Liberation Serif"/>
                <a:cs typeface="Liberation Serif"/>
              </a:rPr>
              <a:t>2</a:t>
            </a:r>
            <a:r>
              <a:rPr sz="1400">
                <a:latin typeface="Liberation Serif"/>
                <a:cs typeface="Liberation Serif"/>
              </a:rPr>
              <a:t>. </a:t>
            </a:r>
            <a:r>
              <a:rPr sz="1400">
                <a:latin typeface="Liberation Serif"/>
                <a:cs typeface="Liberation Serif"/>
              </a:rPr>
              <a:t>Обеспечить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участие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родителей</a:t>
            </a:r>
            <a:r>
              <a:rPr sz="1400">
                <a:latin typeface="Liberation Serif"/>
                <a:cs typeface="Liberation Serif"/>
              </a:rPr>
              <a:t> в </a:t>
            </a:r>
            <a:r>
              <a:rPr sz="1400">
                <a:latin typeface="Liberation Serif"/>
                <a:cs typeface="Liberation Serif"/>
              </a:rPr>
              <a:t>проведении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регионального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родительского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собрания</a:t>
            </a:r>
            <a:r>
              <a:rPr sz="1400">
                <a:latin typeface="Liberation Serif"/>
                <a:cs typeface="Liberation Serif"/>
              </a:rPr>
              <a:t> в </a:t>
            </a:r>
            <a:r>
              <a:rPr sz="1400">
                <a:latin typeface="Liberation Serif"/>
                <a:cs typeface="Liberation Serif"/>
              </a:rPr>
              <a:t>части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использования</a:t>
            </a:r>
            <a:r>
              <a:rPr sz="1400">
                <a:latin typeface="Liberation Serif"/>
                <a:cs typeface="Liberation Serif"/>
              </a:rPr>
              <a:t> АПК «</a:t>
            </a:r>
            <a:r>
              <a:rPr sz="1400">
                <a:latin typeface="Liberation Serif"/>
                <a:cs typeface="Liberation Serif"/>
              </a:rPr>
              <a:t>Стань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Чемпионом</a:t>
            </a:r>
            <a:r>
              <a:rPr sz="1400">
                <a:latin typeface="Liberation Serif"/>
                <a:cs typeface="Liberation Serif"/>
              </a:rPr>
              <a:t>», </a:t>
            </a:r>
            <a:r>
              <a:rPr sz="1400">
                <a:latin typeface="Liberation Serif"/>
                <a:cs typeface="Liberation Serif"/>
              </a:rPr>
              <a:t>согласно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Плану</a:t>
            </a:r>
            <a:r>
              <a:rPr sz="1400">
                <a:latin typeface="Liberation Serif"/>
                <a:cs typeface="Liberation Serif"/>
              </a:rPr>
              <a:t> </a:t>
            </a:r>
            <a:endParaRPr/>
          </a:p>
          <a:p>
            <a:pPr marL="0" indent="360043" algn="just">
              <a:defRPr/>
            </a:pPr>
            <a:r>
              <a:rPr sz="1400" b="1">
                <a:latin typeface="Liberation Serif"/>
                <a:cs typeface="Liberation Serif"/>
              </a:rPr>
              <a:t>Срок</a:t>
            </a:r>
            <a:r>
              <a:rPr sz="1400" b="1">
                <a:latin typeface="Liberation Serif"/>
                <a:cs typeface="Liberation Serif"/>
              </a:rPr>
              <a:t>: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до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 01 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июня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 2023 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года</a:t>
            </a:r>
            <a:endParaRPr sz="1400">
              <a:solidFill>
                <a:srgbClr val="C00000"/>
              </a:solidFill>
              <a:latin typeface="Liberation Serif"/>
              <a:cs typeface="Liberation Serif"/>
            </a:endParaRPr>
          </a:p>
          <a:p>
            <a:pPr marL="0" indent="360043" algn="just">
              <a:defRPr/>
            </a:pPr>
            <a:endParaRPr sz="1400">
              <a:latin typeface="Liberation Serif"/>
              <a:cs typeface="Liberation Serif"/>
            </a:endParaRPr>
          </a:p>
          <a:p>
            <a:pPr marL="0" indent="360043" algn="just">
              <a:lnSpc>
                <a:spcPct val="107915"/>
              </a:lnSpc>
              <a:defRPr/>
            </a:pPr>
            <a:r>
              <a:rPr lang="ru-RU" sz="1400">
                <a:latin typeface="Liberation Serif"/>
                <a:cs typeface="Liberation Serif"/>
              </a:rPr>
              <a:t>3.2.3. </a:t>
            </a:r>
            <a:r>
              <a:rPr sz="1400">
                <a:latin typeface="Liberation Serif"/>
                <a:cs typeface="Liberation Serif"/>
              </a:rPr>
              <a:t>Предусмотреть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наличие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расходных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материалов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при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тестировании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посредством</a:t>
            </a:r>
            <a:r>
              <a:rPr sz="1400">
                <a:latin typeface="Liberation Serif"/>
                <a:cs typeface="Liberation Serif"/>
              </a:rPr>
              <a:t> АПК «</a:t>
            </a:r>
            <a:r>
              <a:rPr sz="1400">
                <a:latin typeface="Liberation Serif"/>
                <a:cs typeface="Liberation Serif"/>
              </a:rPr>
              <a:t>Стань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Чемпионом</a:t>
            </a:r>
            <a:r>
              <a:rPr sz="1400">
                <a:latin typeface="Liberation Serif"/>
                <a:cs typeface="Liberation Serif"/>
              </a:rPr>
              <a:t>», </a:t>
            </a:r>
            <a:r>
              <a:rPr sz="1400">
                <a:latin typeface="Liberation Serif"/>
                <a:cs typeface="Liberation Serif"/>
              </a:rPr>
              <a:t>согласно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рекомендациям</a:t>
            </a:r>
            <a:r>
              <a:rPr sz="1400">
                <a:latin typeface="Liberation Serif"/>
                <a:cs typeface="Liberation Serif"/>
              </a:rPr>
              <a:t> ЦСП.</a:t>
            </a:r>
            <a:endParaRPr/>
          </a:p>
          <a:p>
            <a:pPr marL="0" indent="360043" algn="just">
              <a:defRPr/>
            </a:pPr>
            <a:r>
              <a:rPr sz="1400" b="1">
                <a:latin typeface="Liberation Serif"/>
                <a:cs typeface="Liberation Serif"/>
              </a:rPr>
              <a:t>Срок</a:t>
            </a:r>
            <a:r>
              <a:rPr sz="1400" b="1">
                <a:latin typeface="Liberation Serif"/>
                <a:cs typeface="Liberation Serif"/>
              </a:rPr>
              <a:t>: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за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 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месяц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 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до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 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использования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 АПК</a:t>
            </a:r>
            <a:endParaRPr/>
          </a:p>
          <a:p>
            <a:pPr marL="0" indent="360043" algn="just">
              <a:defRPr/>
            </a:pPr>
            <a:endParaRPr sz="1400">
              <a:latin typeface="Liberation Serif"/>
              <a:cs typeface="Liberation Serif"/>
            </a:endParaRPr>
          </a:p>
          <a:p>
            <a:pPr marL="0" indent="360043" algn="just">
              <a:defRPr/>
            </a:pPr>
            <a:r>
              <a:rPr sz="1400">
                <a:latin typeface="Liberation Serif"/>
                <a:cs typeface="Liberation Serif"/>
              </a:rPr>
              <a:t>Руководителю</a:t>
            </a:r>
            <a:r>
              <a:rPr sz="1400">
                <a:latin typeface="Liberation Serif"/>
                <a:cs typeface="Liberation Serif"/>
              </a:rPr>
              <a:t> ЦСП (</a:t>
            </a:r>
            <a:r>
              <a:rPr sz="1400">
                <a:latin typeface="Liberation Serif"/>
                <a:cs typeface="Liberation Serif"/>
              </a:rPr>
              <a:t>Походяев</a:t>
            </a:r>
            <a:r>
              <a:rPr sz="1400">
                <a:latin typeface="Liberation Serif"/>
                <a:cs typeface="Liberation Serif"/>
              </a:rPr>
              <a:t> А.В.):</a:t>
            </a:r>
            <a:endParaRPr/>
          </a:p>
          <a:p>
            <a:pPr marL="0" indent="360043" algn="just">
              <a:defRPr/>
            </a:pPr>
            <a:r>
              <a:rPr sz="1400">
                <a:latin typeface="Liberation Serif"/>
                <a:cs typeface="Liberation Serif"/>
              </a:rPr>
              <a:t>3.3.1. </a:t>
            </a:r>
            <a:r>
              <a:rPr sz="1400">
                <a:latin typeface="Liberation Serif"/>
                <a:cs typeface="Liberation Serif"/>
              </a:rPr>
              <a:t>Подготовить</a:t>
            </a:r>
            <a:r>
              <a:rPr sz="1400">
                <a:latin typeface="Liberation Serif"/>
                <a:cs typeface="Liberation Serif"/>
              </a:rPr>
              <a:t> и </a:t>
            </a:r>
            <a:r>
              <a:rPr sz="1400">
                <a:latin typeface="Liberation Serif"/>
                <a:cs typeface="Liberation Serif"/>
              </a:rPr>
              <a:t>направить</a:t>
            </a:r>
            <a:r>
              <a:rPr sz="1400">
                <a:latin typeface="Liberation Serif"/>
                <a:cs typeface="Liberation Serif"/>
              </a:rPr>
              <a:t> в </a:t>
            </a:r>
            <a:r>
              <a:rPr sz="1400">
                <a:latin typeface="Liberation Serif"/>
                <a:cs typeface="Liberation Serif"/>
              </a:rPr>
              <a:t>управления</a:t>
            </a:r>
            <a:r>
              <a:rPr sz="1400">
                <a:latin typeface="Liberation Serif"/>
                <a:cs typeface="Liberation Serif"/>
              </a:rPr>
              <a:t> и </a:t>
            </a:r>
            <a:r>
              <a:rPr sz="1400">
                <a:latin typeface="Liberation Serif"/>
                <a:cs typeface="Liberation Serif"/>
              </a:rPr>
              <a:t>учреждения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План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проведения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родительского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собрания</a:t>
            </a:r>
            <a:r>
              <a:rPr sz="1400">
                <a:latin typeface="Liberation Serif"/>
                <a:cs typeface="Liberation Serif"/>
              </a:rPr>
              <a:t>. </a:t>
            </a:r>
            <a:endParaRPr/>
          </a:p>
          <a:p>
            <a:pPr marL="0" indent="360043" algn="just">
              <a:defRPr/>
            </a:pPr>
            <a:r>
              <a:rPr sz="1400">
                <a:latin typeface="Liberation Serif"/>
                <a:cs typeface="Liberation Serif"/>
              </a:rPr>
              <a:t>3.3.2. </a:t>
            </a:r>
            <a:r>
              <a:rPr sz="1400">
                <a:latin typeface="Liberation Serif"/>
                <a:cs typeface="Liberation Serif"/>
              </a:rPr>
              <a:t>Оказать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методическое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сопровождение</a:t>
            </a:r>
            <a:r>
              <a:rPr sz="1400">
                <a:latin typeface="Liberation Serif"/>
                <a:cs typeface="Liberation Serif"/>
              </a:rPr>
              <a:t> в </a:t>
            </a:r>
            <a:r>
              <a:rPr sz="1400">
                <a:latin typeface="Liberation Serif"/>
                <a:cs typeface="Liberation Serif"/>
              </a:rPr>
              <a:t>организации</a:t>
            </a:r>
            <a:r>
              <a:rPr sz="1400">
                <a:latin typeface="Liberation Serif"/>
                <a:cs typeface="Liberation Serif"/>
              </a:rPr>
              <a:t> и </a:t>
            </a:r>
            <a:r>
              <a:rPr sz="1400">
                <a:latin typeface="Liberation Serif"/>
                <a:cs typeface="Liberation Serif"/>
              </a:rPr>
              <a:t>проведении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регионального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родительского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собрания</a:t>
            </a:r>
            <a:r>
              <a:rPr sz="1400">
                <a:latin typeface="Liberation Serif"/>
                <a:cs typeface="Liberation Serif"/>
              </a:rPr>
              <a:t> в </a:t>
            </a:r>
            <a:r>
              <a:rPr sz="1400">
                <a:latin typeface="Liberation Serif"/>
                <a:cs typeface="Liberation Serif"/>
              </a:rPr>
              <a:t>части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использования</a:t>
            </a:r>
            <a:r>
              <a:rPr sz="1400">
                <a:latin typeface="Liberation Serif"/>
                <a:cs typeface="Liberation Serif"/>
              </a:rPr>
              <a:t> АПК «</a:t>
            </a:r>
            <a:r>
              <a:rPr sz="1400">
                <a:latin typeface="Liberation Serif"/>
                <a:cs typeface="Liberation Serif"/>
              </a:rPr>
              <a:t>Стань</a:t>
            </a:r>
            <a:r>
              <a:rPr sz="1400">
                <a:latin typeface="Liberation Serif"/>
                <a:cs typeface="Liberation Serif"/>
              </a:rPr>
              <a:t> </a:t>
            </a:r>
            <a:r>
              <a:rPr sz="1400">
                <a:latin typeface="Liberation Serif"/>
                <a:cs typeface="Liberation Serif"/>
              </a:rPr>
              <a:t>Чемпионом</a:t>
            </a:r>
            <a:r>
              <a:rPr sz="1400">
                <a:latin typeface="Liberation Serif"/>
                <a:cs typeface="Liberation Serif"/>
              </a:rPr>
              <a:t>». </a:t>
            </a:r>
            <a:endParaRPr/>
          </a:p>
          <a:p>
            <a:pPr marL="0" indent="360043" algn="just">
              <a:defRPr/>
            </a:pPr>
            <a:r>
              <a:rPr sz="1400" b="1">
                <a:latin typeface="Liberation Serif"/>
                <a:cs typeface="Liberation Serif"/>
              </a:rPr>
              <a:t>Срок</a:t>
            </a:r>
            <a:r>
              <a:rPr sz="1400" b="1">
                <a:latin typeface="Liberation Serif"/>
                <a:cs typeface="Liberation Serif"/>
              </a:rPr>
              <a:t>:</a:t>
            </a:r>
            <a:r>
              <a:rPr sz="1400">
                <a:solidFill>
                  <a:schemeClr val="tx1"/>
                </a:solidFill>
                <a:latin typeface="Liberation Serif"/>
                <a:cs typeface="Liberation Serif"/>
              </a:rPr>
              <a:t> </a:t>
            </a:r>
            <a:r>
              <a:rPr sz="1400">
                <a:solidFill>
                  <a:schemeClr val="tx1"/>
                </a:solidFill>
                <a:latin typeface="Liberation Serif"/>
                <a:cs typeface="Liberation Serif"/>
              </a:rPr>
              <a:t>до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 01 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июня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 2023 </a:t>
            </a:r>
            <a:r>
              <a:rPr sz="1400">
                <a:solidFill>
                  <a:srgbClr val="C00000"/>
                </a:solidFill>
                <a:latin typeface="Liberation Serif"/>
                <a:cs typeface="Liberation Serif"/>
              </a:rPr>
              <a:t>года</a:t>
            </a:r>
            <a:endParaRPr sz="1400">
              <a:solidFill>
                <a:srgbClr val="C00000"/>
              </a:solidFill>
              <a:latin typeface="Liberation Serif"/>
              <a:cs typeface="Liberation Serif"/>
            </a:endParaRPr>
          </a:p>
          <a:p>
            <a:pPr algn="just">
              <a:defRPr/>
            </a:pPr>
            <a:r>
              <a:rPr sz="1400">
                <a:solidFill>
                  <a:schemeClr val="tx1"/>
                </a:solidFill>
                <a:latin typeface="Liberation Serif"/>
                <a:cs typeface="Liberation Serif"/>
              </a:rPr>
              <a:t>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5626066" name="Прямоугольник 77" hidden="0"/>
          <p:cNvSpPr/>
          <p:nvPr isPhoto="0" userDrawn="0"/>
        </p:nvSpPr>
        <p:spPr bwMode="auto">
          <a:xfrm>
            <a:off x="803472" y="226821"/>
            <a:ext cx="7788109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Субъекты, использующие АПК «СТАНЬ ЧЕМПИОНОМ» </a:t>
            </a:r>
            <a:endParaRPr/>
          </a:p>
        </p:txBody>
      </p:sp>
      <p:sp>
        <p:nvSpPr>
          <p:cNvPr id="727561837" name="TextBox 9" hidden="0"/>
          <p:cNvSpPr txBox="1"/>
          <p:nvPr isPhoto="0" userDrawn="0"/>
        </p:nvSpPr>
        <p:spPr bwMode="auto">
          <a:xfrm>
            <a:off x="509454" y="2590787"/>
            <a:ext cx="2519032" cy="609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Дети, родители </a:t>
            </a:r>
            <a:r>
              <a:rPr lang="ru-RU" sz="18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(объект, услуга)</a:t>
            </a:r>
            <a:endParaRPr sz="1800" b="1">
              <a:solidFill>
                <a:schemeClr val="tx2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348340513" name="TextBox 10" hidden="0"/>
          <p:cNvSpPr txBox="1"/>
          <p:nvPr isPhoto="0" userDrawn="0"/>
        </p:nvSpPr>
        <p:spPr bwMode="auto">
          <a:xfrm>
            <a:off x="6062513" y="2666170"/>
            <a:ext cx="30572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Центр тестирования </a:t>
            </a:r>
            <a:r>
              <a:rPr lang="ru-RU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(условия)</a:t>
            </a:r>
            <a:endParaRPr b="1">
              <a:solidFill>
                <a:srgbClr val="C0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842628288" name="TextBox 11" hidden="0"/>
          <p:cNvSpPr txBox="1"/>
          <p:nvPr isPhoto="0" userDrawn="0"/>
        </p:nvSpPr>
        <p:spPr bwMode="auto">
          <a:xfrm>
            <a:off x="6690935" y="5123566"/>
            <a:ext cx="2078646" cy="548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Тестировщик</a:t>
            </a:r>
            <a:r>
              <a:rPr lang="ru-RU" sz="2200" b="1">
                <a:solidFill>
                  <a:schemeClr val="tx2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(исполнитель услуги)</a:t>
            </a:r>
            <a:endParaRPr sz="1400" b="1">
              <a:solidFill>
                <a:srgbClr val="C0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654566996" name="TextBox 12" hidden="0"/>
          <p:cNvSpPr txBox="1"/>
          <p:nvPr isPhoto="0" userDrawn="0"/>
        </p:nvSpPr>
        <p:spPr bwMode="auto">
          <a:xfrm>
            <a:off x="397777" y="5028610"/>
            <a:ext cx="3201710" cy="762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ФСО: тренер, методист</a:t>
            </a:r>
            <a:r>
              <a:rPr lang="ru-RU" sz="16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endParaRPr sz="1600" b="1">
              <a:solidFill>
                <a:schemeClr val="tx2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r>
              <a:rPr lang="ru-RU" sz="14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(потребитель информации по тестированию ребенка)</a:t>
            </a:r>
            <a:endParaRPr sz="1400" b="1">
              <a:solidFill>
                <a:schemeClr val="tx2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600555331" name="TextBox 13" hidden="0"/>
          <p:cNvSpPr txBox="1"/>
          <p:nvPr isPhoto="0" userDrawn="0"/>
        </p:nvSpPr>
        <p:spPr bwMode="auto">
          <a:xfrm>
            <a:off x="3232388" y="5930286"/>
            <a:ext cx="3184070" cy="762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АИС «</a:t>
            </a:r>
            <a:r>
              <a:rPr lang="en-US" sz="22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LSport</a:t>
            </a:r>
            <a:r>
              <a:rPr lang="ru-RU" sz="22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» </a:t>
            </a:r>
            <a:endParaRPr sz="2200" b="1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r>
              <a:rPr lang="ru-RU" sz="14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(накопительная информационная база прошедших тестирования)</a:t>
            </a:r>
            <a:endParaRPr sz="1400" b="1">
              <a:solidFill>
                <a:schemeClr val="tx2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514423132" name="TextBox 14" hidden="0"/>
          <p:cNvSpPr txBox="1"/>
          <p:nvPr isPhoto="0" userDrawn="0"/>
        </p:nvSpPr>
        <p:spPr bwMode="auto">
          <a:xfrm>
            <a:off x="3330221" y="1362008"/>
            <a:ext cx="2551590" cy="9753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22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ДФКиС, ЦСП</a:t>
            </a:r>
            <a:r>
              <a:rPr lang="ru-RU" sz="16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(информационная база для аналитики, принятие стратегических решений)</a:t>
            </a:r>
            <a:endParaRPr sz="1400" b="1">
              <a:solidFill>
                <a:srgbClr val="C0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727593340" name=" 727593339" hidden="0"/>
          <p:cNvSpPr/>
          <p:nvPr isPhoto="0" userDrawn="0"/>
        </p:nvSpPr>
        <p:spPr bwMode="auto">
          <a:xfrm>
            <a:off x="5159989" y="4038189"/>
            <a:ext cx="7608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74387584" name=" 874387583" hidden="0"/>
          <p:cNvSpPr/>
          <p:nvPr isPhoto="0" userDrawn="0"/>
        </p:nvSpPr>
        <p:spPr bwMode="auto">
          <a:xfrm>
            <a:off x="4444560" y="3291840"/>
            <a:ext cx="8960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600877722" name="Рисунок 1600877721" hidden="0"/>
          <p:cNvPicPr>
            <a:picLocks noChangeAspect="1"/>
          </p:cNvPicPr>
          <p:nvPr isPhoto="0" userDrawn="0"/>
        </p:nvPicPr>
        <p:blipFill>
          <a:blip r:embed="rId2"/>
          <a:srcRect l="7929" t="3603" r="18057" b="21347"/>
          <a:stretch/>
        </p:blipFill>
        <p:spPr bwMode="auto">
          <a:xfrm>
            <a:off x="1289377" y="1303154"/>
            <a:ext cx="810552" cy="878800"/>
          </a:xfrm>
          <a:prstGeom prst="rect">
            <a:avLst/>
          </a:prstGeom>
        </p:spPr>
      </p:pic>
      <p:sp>
        <p:nvSpPr>
          <p:cNvPr id="423470730" name=" 423470729" hidden="0"/>
          <p:cNvSpPr/>
          <p:nvPr isPhoto="0" userDrawn="0"/>
        </p:nvSpPr>
        <p:spPr bwMode="auto">
          <a:xfrm>
            <a:off x="5992218" y="4038188"/>
            <a:ext cx="8968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41292501" name="Рисунок 2041292500" hidden="0"/>
          <p:cNvPicPr>
            <a:picLocks noChangeAspect="1"/>
          </p:cNvPicPr>
          <p:nvPr isPhoto="0" userDrawn="0"/>
        </p:nvPicPr>
        <p:blipFill>
          <a:blip r:embed="rId3"/>
          <a:srcRect l="8356" t="3524" r="10465" b="10739"/>
          <a:stretch/>
        </p:blipFill>
        <p:spPr bwMode="auto">
          <a:xfrm>
            <a:off x="7060524" y="1427859"/>
            <a:ext cx="1096582" cy="906273"/>
          </a:xfrm>
          <a:prstGeom prst="rect">
            <a:avLst/>
          </a:prstGeom>
        </p:spPr>
      </p:pic>
      <p:sp>
        <p:nvSpPr>
          <p:cNvPr id="1103374024" name=" 1103374023" hidden="0"/>
          <p:cNvSpPr/>
          <p:nvPr isPhoto="0" userDrawn="0"/>
        </p:nvSpPr>
        <p:spPr bwMode="auto">
          <a:xfrm>
            <a:off x="4444560" y="3291840"/>
            <a:ext cx="7461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311885456" name="Рисунок 311885455" hidden="0"/>
          <p:cNvPicPr>
            <a:picLocks noChangeAspect="1"/>
          </p:cNvPicPr>
          <p:nvPr isPhoto="0" userDrawn="0"/>
        </p:nvPicPr>
        <p:blipFill>
          <a:blip r:embed="rId4"/>
          <a:srcRect l="12931" t="7290" r="12896" b="0"/>
          <a:stretch/>
        </p:blipFill>
        <p:spPr bwMode="auto">
          <a:xfrm>
            <a:off x="3127093" y="2623004"/>
            <a:ext cx="2844820" cy="2174442"/>
          </a:xfrm>
          <a:prstGeom prst="flowChartAlternateProcess">
            <a:avLst/>
          </a:prstGeom>
        </p:spPr>
      </p:pic>
      <p:sp>
        <p:nvSpPr>
          <p:cNvPr id="1214684636" name=" 1214684635" hidden="0"/>
          <p:cNvSpPr/>
          <p:nvPr isPhoto="0" userDrawn="0"/>
        </p:nvSpPr>
        <p:spPr bwMode="auto">
          <a:xfrm>
            <a:off x="9898758" y="4845713"/>
            <a:ext cx="6303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620287529" name="Рисунок 620287528" hidden="0"/>
          <p:cNvPicPr>
            <a:picLocks noChangeAspect="1"/>
          </p:cNvPicPr>
          <p:nvPr isPhoto="0" userDrawn="0"/>
        </p:nvPicPr>
        <p:blipFill>
          <a:blip r:embed="rId5"/>
          <a:srcRect l="26348" t="0" r="24513" b="0"/>
          <a:stretch/>
        </p:blipFill>
        <p:spPr bwMode="auto">
          <a:xfrm>
            <a:off x="7264456" y="3809050"/>
            <a:ext cx="688718" cy="980130"/>
          </a:xfrm>
          <a:prstGeom prst="rect">
            <a:avLst/>
          </a:prstGeom>
        </p:spPr>
      </p:pic>
      <p:sp>
        <p:nvSpPr>
          <p:cNvPr id="2022056506" name=" 2022056505" hidden="0"/>
          <p:cNvSpPr/>
          <p:nvPr isPhoto="0" userDrawn="0"/>
        </p:nvSpPr>
        <p:spPr bwMode="auto">
          <a:xfrm>
            <a:off x="7883863" y="6555303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5643413" name="Рисунок 205643412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1414340" y="3780884"/>
            <a:ext cx="1036463" cy="1036463"/>
          </a:xfrm>
          <a:prstGeom prst="rect">
            <a:avLst/>
          </a:prstGeom>
        </p:spPr>
      </p:pic>
      <p:sp>
        <p:nvSpPr>
          <p:cNvPr id="1171274205" name=" 1171274204" hidden="0"/>
          <p:cNvSpPr/>
          <p:nvPr isPhoto="0" userDrawn="0"/>
        </p:nvSpPr>
        <p:spPr bwMode="auto">
          <a:xfrm>
            <a:off x="6635304" y="3597987"/>
            <a:ext cx="8968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403906894" name="Рисунок 1403906893" hidden="0"/>
          <p:cNvPicPr>
            <a:picLocks noChangeAspect="1"/>
          </p:cNvPicPr>
          <p:nvPr isPhoto="0" userDrawn="0"/>
        </p:nvPicPr>
        <p:blipFill>
          <a:blip r:embed="rId7"/>
          <a:srcRect l="6784" t="3955" r="2432" b="18472"/>
          <a:stretch/>
        </p:blipFill>
        <p:spPr bwMode="auto">
          <a:xfrm>
            <a:off x="4444560" y="5023591"/>
            <a:ext cx="801805" cy="767054"/>
          </a:xfrm>
          <a:prstGeom prst="rect">
            <a:avLst/>
          </a:prstGeom>
        </p:spPr>
      </p:pic>
      <p:sp>
        <p:nvSpPr>
          <p:cNvPr id="1102545995" name=" 1102545994" hidden="0"/>
          <p:cNvSpPr/>
          <p:nvPr isPhoto="0" userDrawn="0"/>
        </p:nvSpPr>
        <p:spPr bwMode="auto">
          <a:xfrm>
            <a:off x="4970624" y="7512926"/>
            <a:ext cx="8022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282460104" name="Рисунок 1282460103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4020009" y="633743"/>
            <a:ext cx="990729" cy="669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575256001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135254" y="974655"/>
          <a:ext cx="8873489" cy="5257800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{D00B5919-0BB2-9A30-6A1E-55611BCF92C3}</a:tableStyleId>
              </a:tblPr>
              <a:tblGrid>
                <a:gridCol w="3085464"/>
                <a:gridCol w="2887344"/>
                <a:gridCol w="2887979"/>
              </a:tblGrid>
              <a:tr h="29019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Муниципальное образование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Протестировано детей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Внесено детей базу данных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28702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Надым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1</a:t>
                      </a:r>
                      <a:r>
                        <a:rPr sz="1600" b="1">
                          <a:latin typeface="Liberation Serif"/>
                        </a:rPr>
                        <a:t> </a:t>
                      </a:r>
                      <a:r>
                        <a:rPr sz="1600" b="1">
                          <a:latin typeface="Liberation Serif"/>
                        </a:rPr>
                        <a:t>101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1</a:t>
                      </a:r>
                      <a:r>
                        <a:rPr sz="1600" b="1">
                          <a:latin typeface="Liberation Serif"/>
                        </a:rPr>
                        <a:t> </a:t>
                      </a:r>
                      <a:r>
                        <a:rPr sz="1600" b="1">
                          <a:latin typeface="Liberation Serif"/>
                        </a:rPr>
                        <a:t>101 (100 %)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28702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Салехард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329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329 (100%)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27749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Приуральский р-н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62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62 (100%)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27749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Лабытнанги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53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53 (100%)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27749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Шурышкарский р-н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30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30 ( 100%)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28702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Ямальский</a:t>
                      </a:r>
                      <a:r>
                        <a:rPr sz="1600">
                          <a:latin typeface="Liberation Serif"/>
                        </a:rPr>
                        <a:t> р-н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16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16 (100%)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27749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Ноябрьск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1</a:t>
                      </a:r>
                      <a:r>
                        <a:rPr sz="1600" b="1">
                          <a:latin typeface="Liberation Serif"/>
                        </a:rPr>
                        <a:t> </a:t>
                      </a:r>
                      <a:r>
                        <a:rPr sz="1600" b="1">
                          <a:latin typeface="Liberation Serif"/>
                        </a:rPr>
                        <a:t>161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862</a:t>
                      </a:r>
                      <a:r>
                        <a:rPr sz="1600" b="1">
                          <a:latin typeface="Liberation Serif"/>
                        </a:rPr>
                        <a:t> (</a:t>
                      </a:r>
                      <a:r>
                        <a:rPr sz="1600" b="1">
                          <a:latin typeface="Liberation Serif"/>
                        </a:rPr>
                        <a:t>7</a:t>
                      </a:r>
                      <a:r>
                        <a:rPr sz="1600" b="1">
                          <a:latin typeface="Liberation Serif"/>
                        </a:rPr>
                        <a:t>4</a:t>
                      </a:r>
                      <a:r>
                        <a:rPr sz="1600" b="1">
                          <a:latin typeface="Liberation Serif"/>
                        </a:rPr>
                        <a:t>%)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27749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Губкинский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56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56 (100%)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27749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Муравленко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24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24 (100%)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32448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Новый Уренгой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824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6</a:t>
                      </a:r>
                      <a:r>
                        <a:rPr sz="1600" b="1">
                          <a:latin typeface="Liberation Serif"/>
                        </a:rPr>
                        <a:t>91 (83</a:t>
                      </a:r>
                      <a:r>
                        <a:rPr sz="1600" b="1">
                          <a:latin typeface="Liberation Serif"/>
                        </a:rPr>
                        <a:t>%)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27749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Тазовский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412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160 ( 38%)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27749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Красноселькупский р-н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44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44 (100%)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27749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Пуровский р-н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0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latin typeface="Liberation Serif"/>
                        </a:rPr>
                        <a:t>0</a:t>
                      </a:r>
                      <a:endParaRPr sz="1600" b="1">
                        <a:latin typeface="Liberation Serif"/>
                      </a:endParaRPr>
                    </a:p>
                  </a:txBody>
                  <a:tcPr vert="horz"/>
                </a:tc>
              </a:tr>
              <a:tr h="27749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latin typeface="Liberation Serif"/>
                        </a:rPr>
                        <a:t>ИТОГО </a:t>
                      </a:r>
                      <a:endParaRPr sz="1600"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solidFill>
                            <a:srgbClr val="FF0000"/>
                          </a:solidFill>
                          <a:latin typeface="Liberation Serif"/>
                        </a:rPr>
                        <a:t>4</a:t>
                      </a:r>
                      <a:r>
                        <a:rPr sz="1600" b="1">
                          <a:solidFill>
                            <a:srgbClr val="FF0000"/>
                          </a:solidFill>
                          <a:latin typeface="Liberation Serif"/>
                        </a:rPr>
                        <a:t> </a:t>
                      </a:r>
                      <a:r>
                        <a:rPr sz="1600" b="1">
                          <a:solidFill>
                            <a:srgbClr val="FF0000"/>
                          </a:solidFill>
                          <a:latin typeface="Liberation Serif"/>
                        </a:rPr>
                        <a:t>112</a:t>
                      </a:r>
                      <a:endParaRPr sz="1600" b="1">
                        <a:solidFill>
                          <a:srgbClr val="FF0000"/>
                        </a:solidFill>
                        <a:latin typeface="Liberation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>
                          <a:solidFill>
                            <a:srgbClr val="FF0000"/>
                          </a:solidFill>
                          <a:latin typeface="Liberation Serif"/>
                        </a:rPr>
                        <a:t>3</a:t>
                      </a:r>
                      <a:r>
                        <a:rPr sz="1600" b="1">
                          <a:solidFill>
                            <a:srgbClr val="FF0000"/>
                          </a:solidFill>
                          <a:latin typeface="Liberation Serif"/>
                        </a:rPr>
                        <a:t> </a:t>
                      </a:r>
                      <a:r>
                        <a:rPr sz="1600" b="1">
                          <a:solidFill>
                            <a:srgbClr val="FF0000"/>
                          </a:solidFill>
                          <a:latin typeface="Liberation Serif"/>
                        </a:rPr>
                        <a:t>428 (77%)</a:t>
                      </a:r>
                      <a:endParaRPr sz="1600" b="1">
                        <a:solidFill>
                          <a:srgbClr val="FF0000"/>
                        </a:solidFill>
                        <a:latin typeface="Liberation Serif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1444536235" name="" hidden="0"/>
          <p:cNvSpPr txBox="1"/>
          <p:nvPr isPhoto="0" userDrawn="0"/>
        </p:nvSpPr>
        <p:spPr bwMode="auto">
          <a:xfrm flipH="0" flipV="0">
            <a:off x="135254" y="121179"/>
            <a:ext cx="8835274" cy="7620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600" b="1">
                <a:latin typeface="Book Antiqua"/>
                <a:ea typeface="Book Antiqua"/>
                <a:cs typeface="Book Antiqua"/>
              </a:rPr>
              <a:t>Процент заполняемости Единой базы данных прошедших тестирование «Стань Чемпионом»</a:t>
            </a:r>
            <a:r>
              <a:rPr sz="1600" b="1">
                <a:latin typeface="Book Antiqua"/>
                <a:ea typeface="Book Antiqua"/>
                <a:cs typeface="Book Antiqua"/>
              </a:rPr>
              <a:t> в АИС «</a:t>
            </a:r>
            <a:r>
              <a:rPr lang="en-US" sz="1600" b="1">
                <a:latin typeface="Book Antiqua"/>
                <a:ea typeface="Book Antiqua"/>
                <a:cs typeface="Book Antiqua"/>
              </a:rPr>
              <a:t>LSport</a:t>
            </a:r>
            <a:r>
              <a:rPr sz="1600" b="1">
                <a:latin typeface="Book Antiqua"/>
                <a:ea typeface="Book Antiqua"/>
                <a:cs typeface="Book Antiqua"/>
              </a:rPr>
              <a:t>» </a:t>
            </a:r>
            <a:endParaRPr sz="1600" b="1">
              <a:latin typeface="Book Antiqua"/>
              <a:ea typeface="Book Antiqua"/>
              <a:cs typeface="Book Antiqua"/>
            </a:endParaRPr>
          </a:p>
          <a:p>
            <a:pPr algn="ctr">
              <a:defRPr/>
            </a:pPr>
            <a:r>
              <a:rPr sz="1200">
                <a:latin typeface="Book Antiqua"/>
                <a:ea typeface="Book Antiqua"/>
                <a:cs typeface="Book Antiqua"/>
              </a:rPr>
              <a:t>Состояние на 14.12.2022</a:t>
            </a:r>
            <a:endParaRPr sz="1200"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7548293" name="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547708" y="1378090"/>
          <a:ext cx="8193263" cy="5323839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{D00B5919-0BB2-9A30-6A1E-55611BCF92C3}</a:tableStyleId>
              </a:tblPr>
              <a:tblGrid>
                <a:gridCol w="3222327"/>
                <a:gridCol w="2357438"/>
                <a:gridCol w="2600797"/>
              </a:tblGrid>
              <a:tr h="51815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1">
                          <a:latin typeface="PT Astra Serif"/>
                        </a:rPr>
                        <a:t>Название МО</a:t>
                      </a:r>
                      <a:endParaRPr sz="1400" b="1">
                        <a:latin typeface="PT Astra Serif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1">
                          <a:latin typeface="PT Astra Serif"/>
                        </a:rPr>
                        <a:t>Месяц</a:t>
                      </a:r>
                      <a:endParaRPr sz="1400" b="1">
                        <a:latin typeface="PT Astra Serif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1">
                          <a:latin typeface="PT Astra Serif"/>
                        </a:rPr>
                        <a:t>Очное присутствие</a:t>
                      </a:r>
                      <a:r>
                        <a:rPr sz="1400" b="1">
                          <a:latin typeface="PT Astra Serif"/>
                        </a:rPr>
                        <a:t> проверяющих</a:t>
                      </a:r>
                      <a:endParaRPr sz="1400" b="1">
                        <a:latin typeface="PT Astra Serif"/>
                      </a:endParaRPr>
                    </a:p>
                  </a:txBody>
                  <a:tcPr vert="horz" anchor="ctr"/>
                </a:tc>
              </a:tr>
              <a:tr h="579119"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latin typeface="PT Astra Serif"/>
                        </a:rPr>
                        <a:t>Красноселькупский район</a:t>
                      </a:r>
                      <a:endParaRPr sz="1600"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chemeClr val="accent6">
                              <a:wordShade val="191"/>
                            </a:schemeClr>
                          </a:solidFill>
                          <a:latin typeface="PT Astra Serif"/>
                        </a:rPr>
                        <a:t>Январь</a:t>
                      </a:r>
                      <a:endParaRPr sz="1600">
                        <a:solidFill>
                          <a:srgbClr val="538135"/>
                        </a:solidFill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solidFill>
                            <a:schemeClr val="accent1">
                              <a:wordShade val="191"/>
                            </a:schemeClr>
                          </a:solidFill>
                          <a:latin typeface="PT Astra Serif"/>
                        </a:rPr>
                        <a:t>заочно</a:t>
                      </a:r>
                      <a:endParaRPr sz="1600">
                        <a:solidFill>
                          <a:srgbClr val="2E74B5"/>
                        </a:solidFill>
                        <a:latin typeface="PT Astra Serif"/>
                      </a:endParaRPr>
                    </a:p>
                  </a:txBody>
                  <a:tcPr vert="horz"/>
                </a:tc>
              </a:tr>
              <a:tr h="335279"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latin typeface="PT Astra Serif"/>
                        </a:rPr>
                        <a:t>Приуральский район</a:t>
                      </a:r>
                      <a:endParaRPr sz="1600"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chemeClr val="accent6">
                              <a:wordShade val="191"/>
                            </a:schemeClr>
                          </a:solidFill>
                          <a:latin typeface="PT Astra Serif"/>
                        </a:rPr>
                        <a:t>Январь</a:t>
                      </a:r>
                      <a:endParaRPr sz="1600">
                        <a:solidFill>
                          <a:srgbClr val="538135"/>
                        </a:solidFill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solidFill>
                            <a:srgbClr val="FF0000"/>
                          </a:solidFill>
                          <a:latin typeface="PT Astra Serif"/>
                        </a:rPr>
                        <a:t>23.01.2023</a:t>
                      </a:r>
                      <a:endParaRPr sz="1600">
                        <a:solidFill>
                          <a:srgbClr val="FF0000"/>
                        </a:solidFill>
                        <a:latin typeface="PT Astra Serif"/>
                      </a:endParaRPr>
                    </a:p>
                  </a:txBody>
                  <a:tcPr vert="horz"/>
                </a:tc>
              </a:tr>
              <a:tr h="335279"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latin typeface="PT Astra Serif"/>
                        </a:rPr>
                        <a:t>Салехард</a:t>
                      </a:r>
                      <a:endParaRPr sz="1600"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chemeClr val="accent6">
                              <a:wordShade val="191"/>
                            </a:schemeClr>
                          </a:solidFill>
                          <a:latin typeface="PT Astra Serif"/>
                        </a:rPr>
                        <a:t>Февраль</a:t>
                      </a:r>
                      <a:endParaRPr sz="1600">
                        <a:solidFill>
                          <a:srgbClr val="538135"/>
                        </a:solidFill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solidFill>
                            <a:srgbClr val="FF0000"/>
                          </a:solidFill>
                          <a:latin typeface="PT Astra Serif"/>
                        </a:rPr>
                        <a:t>02.02.2023</a:t>
                      </a:r>
                      <a:endParaRPr sz="1600">
                        <a:solidFill>
                          <a:srgbClr val="FF0000"/>
                        </a:solidFill>
                        <a:latin typeface="PT Astra Serif"/>
                      </a:endParaRPr>
                    </a:p>
                  </a:txBody>
                  <a:tcPr vert="horz"/>
                </a:tc>
              </a:tr>
              <a:tr h="335279"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latin typeface="PT Astra Serif"/>
                        </a:rPr>
                        <a:t>Лабытнанги</a:t>
                      </a:r>
                      <a:endParaRPr sz="1600"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chemeClr val="accent6">
                              <a:wordShade val="191"/>
                            </a:schemeClr>
                          </a:solidFill>
                          <a:latin typeface="PT Astra Serif"/>
                        </a:rPr>
                        <a:t>Март</a:t>
                      </a:r>
                      <a:endParaRPr sz="1600">
                        <a:solidFill>
                          <a:srgbClr val="538135"/>
                        </a:solidFill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solidFill>
                            <a:srgbClr val="FF0000"/>
                          </a:solidFill>
                          <a:latin typeface="PT Astra Serif"/>
                        </a:rPr>
                        <a:t>07.03.2023</a:t>
                      </a:r>
                      <a:endParaRPr sz="1600">
                        <a:solidFill>
                          <a:srgbClr val="FF0000"/>
                        </a:solidFill>
                        <a:latin typeface="PT Astra Serif"/>
                      </a:endParaRPr>
                    </a:p>
                  </a:txBody>
                  <a:tcPr vert="horz"/>
                </a:tc>
              </a:tr>
              <a:tr h="335279"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latin typeface="PT Astra Serif"/>
                        </a:rPr>
                        <a:t>Пуровский район</a:t>
                      </a:r>
                      <a:endParaRPr sz="1600"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chemeClr val="accent6">
                              <a:wordShade val="191"/>
                            </a:schemeClr>
                          </a:solidFill>
                          <a:latin typeface="PT Astra Serif"/>
                        </a:rPr>
                        <a:t>Март</a:t>
                      </a:r>
                      <a:endParaRPr sz="1600">
                        <a:solidFill>
                          <a:srgbClr val="538135"/>
                        </a:solidFill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solidFill>
                            <a:srgbClr val="FF0000"/>
                          </a:solidFill>
                          <a:latin typeface="PT Astra Serif"/>
                        </a:rPr>
                        <a:t>01-08.03.2023</a:t>
                      </a:r>
                      <a:endParaRPr sz="1600">
                        <a:solidFill>
                          <a:srgbClr val="FF0000"/>
                        </a:solidFill>
                        <a:latin typeface="PT Astra Serif"/>
                      </a:endParaRPr>
                    </a:p>
                  </a:txBody>
                  <a:tcPr vert="horz"/>
                </a:tc>
              </a:tr>
              <a:tr h="335279"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latin typeface="PT Astra Serif"/>
                        </a:rPr>
                        <a:t>Шурышкарский район</a:t>
                      </a:r>
                      <a:endParaRPr sz="1600"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chemeClr val="accent6">
                              <a:wordShade val="191"/>
                            </a:schemeClr>
                          </a:solidFill>
                          <a:latin typeface="PT Astra Serif"/>
                        </a:rPr>
                        <a:t>Март</a:t>
                      </a:r>
                      <a:endParaRPr sz="1600">
                        <a:solidFill>
                          <a:srgbClr val="538135"/>
                        </a:solidFill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solidFill>
                            <a:srgbClr val="FF0000"/>
                          </a:solidFill>
                          <a:latin typeface="PT Astra Serif"/>
                        </a:rPr>
                        <a:t>20.03.2023</a:t>
                      </a:r>
                      <a:endParaRPr sz="1600">
                        <a:solidFill>
                          <a:srgbClr val="FF0000"/>
                        </a:solidFill>
                        <a:latin typeface="PT Astra Serif"/>
                      </a:endParaRPr>
                    </a:p>
                  </a:txBody>
                  <a:tcPr vert="horz"/>
                </a:tc>
              </a:tr>
              <a:tr h="335279"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latin typeface="PT Astra Serif"/>
                        </a:rPr>
                        <a:t>Новый Уренгой</a:t>
                      </a:r>
                      <a:endParaRPr sz="1600"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chemeClr val="accent6">
                              <a:wordShade val="191"/>
                            </a:schemeClr>
                          </a:solidFill>
                          <a:latin typeface="PT Astra Serif"/>
                        </a:rPr>
                        <a:t>Апрель</a:t>
                      </a:r>
                      <a:endParaRPr sz="1600">
                        <a:solidFill>
                          <a:srgbClr val="538135"/>
                        </a:solidFill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solidFill>
                            <a:srgbClr val="FF0000"/>
                          </a:solidFill>
                          <a:latin typeface="PT Astra Serif"/>
                        </a:rPr>
                        <a:t>20-25.04.2023</a:t>
                      </a:r>
                      <a:endParaRPr sz="1600">
                        <a:solidFill>
                          <a:srgbClr val="FF0000"/>
                        </a:solidFill>
                        <a:latin typeface="PT Astra Serif"/>
                      </a:endParaRPr>
                    </a:p>
                  </a:txBody>
                  <a:tcPr vert="horz"/>
                </a:tc>
              </a:tr>
              <a:tr h="335279"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latin typeface="PT Astra Serif"/>
                        </a:rPr>
                        <a:t>Муравленко</a:t>
                      </a:r>
                      <a:endParaRPr sz="1600"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chemeClr val="accent6">
                              <a:wordShade val="191"/>
                            </a:schemeClr>
                          </a:solidFill>
                          <a:latin typeface="PT Astra Serif"/>
                        </a:rPr>
                        <a:t>Апрель</a:t>
                      </a:r>
                      <a:endParaRPr sz="1600">
                        <a:solidFill>
                          <a:srgbClr val="538135"/>
                        </a:solidFill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solidFill>
                            <a:schemeClr val="accent1">
                              <a:wordShade val="191"/>
                            </a:schemeClr>
                          </a:solidFill>
                          <a:latin typeface="PT Astra Serif"/>
                        </a:rPr>
                        <a:t>заочно</a:t>
                      </a:r>
                      <a:endParaRPr sz="1600">
                        <a:solidFill>
                          <a:srgbClr val="2E74B5"/>
                        </a:solidFill>
                        <a:latin typeface="PT Astra Serif"/>
                      </a:endParaRPr>
                    </a:p>
                  </a:txBody>
                  <a:tcPr vert="horz"/>
                </a:tc>
              </a:tr>
              <a:tr h="335279"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latin typeface="PT Astra Serif"/>
                        </a:rPr>
                        <a:t>Губкинский</a:t>
                      </a:r>
                      <a:endParaRPr sz="1600"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chemeClr val="accent6">
                              <a:wordShade val="191"/>
                            </a:schemeClr>
                          </a:solidFill>
                          <a:latin typeface="PT Astra Serif"/>
                        </a:rPr>
                        <a:t>Апрель</a:t>
                      </a:r>
                      <a:endParaRPr sz="1600">
                        <a:solidFill>
                          <a:srgbClr val="538135"/>
                        </a:solidFill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solidFill>
                            <a:schemeClr val="accent1">
                              <a:wordShade val="191"/>
                            </a:schemeClr>
                          </a:solidFill>
                          <a:latin typeface="PT Astra Serif"/>
                        </a:rPr>
                        <a:t>заочно</a:t>
                      </a:r>
                      <a:endParaRPr sz="1600">
                        <a:solidFill>
                          <a:srgbClr val="2E74B5"/>
                        </a:solidFill>
                        <a:latin typeface="PT Astra Serif"/>
                      </a:endParaRPr>
                    </a:p>
                  </a:txBody>
                  <a:tcPr vert="horz"/>
                </a:tc>
              </a:tr>
              <a:tr h="335279"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latin typeface="PT Astra Serif"/>
                        </a:rPr>
                        <a:t>Ямальский район</a:t>
                      </a:r>
                      <a:endParaRPr sz="1600"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chemeClr val="accent6">
                              <a:wordShade val="191"/>
                            </a:schemeClr>
                          </a:solidFill>
                          <a:latin typeface="PT Astra Serif"/>
                        </a:rPr>
                        <a:t>Апрель</a:t>
                      </a:r>
                      <a:endParaRPr sz="1600">
                        <a:solidFill>
                          <a:srgbClr val="538135"/>
                        </a:solidFill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solidFill>
                            <a:srgbClr val="FF0000"/>
                          </a:solidFill>
                          <a:latin typeface="PT Astra Serif"/>
                        </a:rPr>
                        <a:t>11.04.2023</a:t>
                      </a:r>
                      <a:endParaRPr sz="1600">
                        <a:solidFill>
                          <a:srgbClr val="2E74B5"/>
                        </a:solidFill>
                        <a:latin typeface="PT Astra Serif"/>
                      </a:endParaRPr>
                    </a:p>
                  </a:txBody>
                  <a:tcPr vert="horz"/>
                </a:tc>
              </a:tr>
              <a:tr h="335279"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latin typeface="PT Astra Serif"/>
                        </a:rPr>
                        <a:t>Ноябрьск</a:t>
                      </a:r>
                      <a:endParaRPr sz="1600"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chemeClr val="accent6">
                              <a:wordShade val="191"/>
                            </a:schemeClr>
                          </a:solidFill>
                          <a:latin typeface="PT Astra Serif"/>
                        </a:rPr>
                        <a:t>Май</a:t>
                      </a:r>
                      <a:endParaRPr sz="1600">
                        <a:solidFill>
                          <a:srgbClr val="538135"/>
                        </a:solidFill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solidFill>
                            <a:schemeClr val="accent1">
                              <a:wordShade val="191"/>
                            </a:schemeClr>
                          </a:solidFill>
                          <a:latin typeface="PT Astra Serif"/>
                        </a:rPr>
                        <a:t>заочно</a:t>
                      </a:r>
                      <a:endParaRPr sz="1600">
                        <a:solidFill>
                          <a:srgbClr val="2E74B5"/>
                        </a:solidFill>
                        <a:latin typeface="PT Astra Serif"/>
                      </a:endParaRPr>
                    </a:p>
                  </a:txBody>
                  <a:tcPr vert="horz"/>
                </a:tc>
              </a:tr>
              <a:tr h="335279"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latin typeface="PT Astra Serif"/>
                        </a:rPr>
                        <a:t>Надым</a:t>
                      </a:r>
                      <a:endParaRPr sz="1600"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chemeClr val="accent6">
                              <a:wordShade val="191"/>
                            </a:schemeClr>
                          </a:solidFill>
                          <a:latin typeface="PT Astra Serif"/>
                        </a:rPr>
                        <a:t>Май</a:t>
                      </a:r>
                      <a:endParaRPr sz="1600">
                        <a:solidFill>
                          <a:srgbClr val="538135"/>
                        </a:solidFill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solidFill>
                            <a:schemeClr val="accent1">
                              <a:wordShade val="191"/>
                            </a:schemeClr>
                          </a:solidFill>
                          <a:latin typeface="PT Astra Serif"/>
                        </a:rPr>
                        <a:t>заочно</a:t>
                      </a:r>
                      <a:endParaRPr sz="1600">
                        <a:solidFill>
                          <a:srgbClr val="2E74B5"/>
                        </a:solidFill>
                        <a:latin typeface="PT Astra Serif"/>
                      </a:endParaRPr>
                    </a:p>
                  </a:txBody>
                  <a:tcPr vert="horz"/>
                </a:tc>
              </a:tr>
              <a:tr h="335279"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latin typeface="PT Astra Serif"/>
                        </a:rPr>
                        <a:t>Тазовский район</a:t>
                      </a:r>
                      <a:endParaRPr sz="1600"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>
                          <a:solidFill>
                            <a:schemeClr val="accent6">
                              <a:wordShade val="191"/>
                            </a:schemeClr>
                          </a:solidFill>
                          <a:latin typeface="PT Astra Serif"/>
                        </a:rPr>
                        <a:t>Ноябрь</a:t>
                      </a:r>
                      <a:endParaRPr sz="1600">
                        <a:solidFill>
                          <a:srgbClr val="538135"/>
                        </a:solidFill>
                        <a:latin typeface="PT Astra Serif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>
                          <a:solidFill>
                            <a:schemeClr val="accent1">
                              <a:wordShade val="191"/>
                            </a:schemeClr>
                          </a:solidFill>
                          <a:latin typeface="PT Astra Serif"/>
                        </a:rPr>
                        <a:t>заочно</a:t>
                      </a:r>
                      <a:endParaRPr sz="1600">
                        <a:solidFill>
                          <a:srgbClr val="2E74B5"/>
                        </a:solidFill>
                        <a:latin typeface="PT Astra Serif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1526740364" name="" hidden="0"/>
          <p:cNvSpPr txBox="1"/>
          <p:nvPr isPhoto="0" userDrawn="0"/>
        </p:nvSpPr>
        <p:spPr bwMode="auto">
          <a:xfrm flipH="0" flipV="0">
            <a:off x="547708" y="296968"/>
            <a:ext cx="8193659" cy="8229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600">
                <a:latin typeface="PT Astra Serif"/>
              </a:rPr>
              <a:t>График проверок </a:t>
            </a:r>
            <a:br>
              <a:rPr sz="1600">
                <a:latin typeface="PT Astra Serif"/>
              </a:rPr>
            </a:br>
            <a:r>
              <a:rPr sz="1600">
                <a:latin typeface="PT Astra Serif"/>
              </a:rPr>
              <a:t>организации тестирования посредством АПК «Стань Чемпионом» в муниципальных образованиях ЯНАО</a:t>
            </a:r>
            <a:endParaRPr sz="1600">
              <a:latin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651187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42408" y="2364846"/>
            <a:ext cx="8229600" cy="757236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280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Подготовлена «Дорожная карта» на 2023 год</a:t>
            </a:r>
            <a:endParaRPr sz="2800">
              <a:solidFill>
                <a:srgbClr val="C00000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162037" name="Прямоугольник 77" hidden="0"/>
          <p:cNvSpPr/>
          <p:nvPr isPhoto="0" userDrawn="0"/>
        </p:nvSpPr>
        <p:spPr bwMode="auto">
          <a:xfrm>
            <a:off x="803471" y="226820"/>
            <a:ext cx="7789548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Региональное родительское собрание АПК «СТАНЬ ЧЕМПИОНОМ» </a:t>
            </a:r>
            <a:endParaRPr/>
          </a:p>
        </p:txBody>
      </p:sp>
      <p:sp>
        <p:nvSpPr>
          <p:cNvPr id="804734831" name=" 727593339" hidden="0"/>
          <p:cNvSpPr/>
          <p:nvPr isPhoto="0" userDrawn="0"/>
        </p:nvSpPr>
        <p:spPr bwMode="auto">
          <a:xfrm>
            <a:off x="5198030" y="4038187"/>
            <a:ext cx="76082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72123476" name=" 874387583" hidden="0"/>
          <p:cNvSpPr/>
          <p:nvPr isPhoto="0" userDrawn="0"/>
        </p:nvSpPr>
        <p:spPr bwMode="auto">
          <a:xfrm>
            <a:off x="4444560" y="3291840"/>
            <a:ext cx="89608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36511183" name=" 423470729" hidden="0"/>
          <p:cNvSpPr/>
          <p:nvPr isPhoto="0" userDrawn="0"/>
        </p:nvSpPr>
        <p:spPr bwMode="auto">
          <a:xfrm>
            <a:off x="5992218" y="4038187"/>
            <a:ext cx="89679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70143066" name=" 1103374023" hidden="0"/>
          <p:cNvSpPr/>
          <p:nvPr isPhoto="0" userDrawn="0"/>
        </p:nvSpPr>
        <p:spPr bwMode="auto">
          <a:xfrm>
            <a:off x="4444560" y="3291840"/>
            <a:ext cx="74619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544248111" name="Рисунок 311885455" hidden="0"/>
          <p:cNvPicPr>
            <a:picLocks noChangeAspect="1"/>
          </p:cNvPicPr>
          <p:nvPr isPhoto="0" userDrawn="0"/>
        </p:nvPicPr>
        <p:blipFill>
          <a:blip r:embed="rId2"/>
          <a:srcRect l="12931" t="7290" r="12896" b="0"/>
          <a:stretch/>
        </p:blipFill>
        <p:spPr bwMode="auto">
          <a:xfrm flipH="0" flipV="0">
            <a:off x="393064" y="920137"/>
            <a:ext cx="1697329" cy="1297356"/>
          </a:xfrm>
          <a:prstGeom prst="flowChartAlternateProcess">
            <a:avLst/>
          </a:prstGeom>
        </p:spPr>
      </p:pic>
      <p:sp>
        <p:nvSpPr>
          <p:cNvPr id="558835826" name=" 1214684635" hidden="0"/>
          <p:cNvSpPr/>
          <p:nvPr isPhoto="0" userDrawn="0"/>
        </p:nvSpPr>
        <p:spPr bwMode="auto">
          <a:xfrm>
            <a:off x="9898758" y="4845712"/>
            <a:ext cx="63030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56771250" name=" 2022056505" hidden="0"/>
          <p:cNvSpPr/>
          <p:nvPr isPhoto="0" userDrawn="0"/>
        </p:nvSpPr>
        <p:spPr bwMode="auto">
          <a:xfrm>
            <a:off x="7883861" y="6555303"/>
            <a:ext cx="45790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80131908" name=" 1171274204" hidden="0"/>
          <p:cNvSpPr/>
          <p:nvPr isPhoto="0" userDrawn="0"/>
        </p:nvSpPr>
        <p:spPr bwMode="auto">
          <a:xfrm>
            <a:off x="6635304" y="3597986"/>
            <a:ext cx="89679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89483300" name=" 1102545994" hidden="0"/>
          <p:cNvSpPr/>
          <p:nvPr isPhoto="0" userDrawn="0"/>
        </p:nvSpPr>
        <p:spPr bwMode="auto">
          <a:xfrm>
            <a:off x="4970623" y="7512924"/>
            <a:ext cx="80227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069515518" name="" hidden="0"/>
          <p:cNvSpPr txBox="1"/>
          <p:nvPr isPhoto="0" userDrawn="0"/>
        </p:nvSpPr>
        <p:spPr bwMode="auto">
          <a:xfrm flipH="0" flipV="0">
            <a:off x="2426248" y="838193"/>
            <a:ext cx="6302229" cy="146307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>
                <a:latin typeface="Book Antiqua"/>
                <a:ea typeface="Book Antiqua"/>
                <a:cs typeface="Book Antiqua"/>
              </a:rPr>
              <a:t>В целях методического сопровождения Регионального родительского собрания просим ответить на вопросы</a:t>
            </a:r>
            <a:endParaRPr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endParaRPr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r>
              <a:rPr>
                <a:latin typeface="Book Antiqua"/>
                <a:ea typeface="Book Antiqua"/>
                <a:cs typeface="Book Antiqua"/>
              </a:rPr>
              <a:t>ссылку направим в чате «Методист ЯНАО»</a:t>
            </a:r>
            <a:endParaRPr>
              <a:latin typeface="Book Antiqua"/>
              <a:ea typeface="Book Antiqua"/>
              <a:cs typeface="Book Antiqua"/>
            </a:endParaRPr>
          </a:p>
          <a:p>
            <a:pPr>
              <a:defRPr/>
            </a:pPr>
            <a:endParaRPr>
              <a:latin typeface="Book Antiqua"/>
              <a:ea typeface="Book Antiqua"/>
              <a:cs typeface="Book Antiqua"/>
            </a:endParaRPr>
          </a:p>
        </p:txBody>
      </p:sp>
      <p:pic>
        <p:nvPicPr>
          <p:cNvPr id="1093703275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270293" y="2268489"/>
            <a:ext cx="4018872" cy="4018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Р7-Офис/7.1.1.35</Application>
  <DocSecurity>0</DocSecurity>
  <PresentationFormat>Экран (4:3)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Специалист отдела НМД</dc:creator>
  <cp:keywords/>
  <dc:description/>
  <dc:identifier/>
  <dc:language/>
  <cp:lastModifiedBy/>
  <cp:revision>52</cp:revision>
  <dcterms:created xsi:type="dcterms:W3CDTF">2022-11-02T04:08:06Z</dcterms:created>
  <dcterms:modified xsi:type="dcterms:W3CDTF">2022-12-19T09:30:55Z</dcterms:modified>
  <cp:category/>
  <cp:contentStatus/>
  <cp:version/>
</cp:coreProperties>
</file>