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0" r:id="rId1"/>
  </p:sldMasterIdLst>
  <p:notesMasterIdLst>
    <p:notesMasterId r:id="rId13"/>
  </p:notesMasterIdLst>
  <p:sldIdLst>
    <p:sldId id="256" r:id="rId2"/>
    <p:sldId id="280" r:id="rId3"/>
    <p:sldId id="265" r:id="rId4"/>
    <p:sldId id="286" r:id="rId5"/>
    <p:sldId id="266" r:id="rId6"/>
    <p:sldId id="284" r:id="rId7"/>
    <p:sldId id="270" r:id="rId8"/>
    <p:sldId id="271" r:id="rId9"/>
    <p:sldId id="268" r:id="rId10"/>
    <p:sldId id="282" r:id="rId11"/>
    <p:sldId id="28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C69"/>
    <a:srgbClr val="04418A"/>
    <a:srgbClr val="003399"/>
    <a:srgbClr val="032673"/>
    <a:srgbClr val="021744"/>
    <a:srgbClr val="43184C"/>
    <a:srgbClr val="031640"/>
    <a:srgbClr val="000000"/>
    <a:srgbClr val="EE0000"/>
    <a:srgbClr val="109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29" autoAdjust="0"/>
    <p:restoredTop sz="95262" autoAdjust="0"/>
  </p:normalViewPr>
  <p:slideViewPr>
    <p:cSldViewPr>
      <p:cViewPr varScale="1">
        <p:scale>
          <a:sx n="82" d="100"/>
          <a:sy n="82" d="100"/>
        </p:scale>
        <p:origin x="1517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28E1E-A04A-4F19-B3FB-4B80BF2F5FDB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BF384-AAF4-4CA2-8E9A-B8F41BF1FE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86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BF384-AAF4-4CA2-8E9A-B8F41BF1FE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676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2A38-7E9C-4D8C-ACFC-3D687C63D413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6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BD206-2763-4103-A09B-E7006A6187E0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3F239-F3CA-444D-BB3E-FCBECA57FD2F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95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3A424-0FCC-479A-B701-F3632E0C2A99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4148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ABF0-989A-4247-B8B4-11552B2F3A02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746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17D8-D009-441A-841B-D622CB3687F1}" type="datetime1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791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C219B-B76E-4852-B3CE-0699AB8A8B0D}" type="datetime1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388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5F8C-3303-461F-BAD3-A888A17EA139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996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6221-7CE8-435B-9E69-474E0018FE91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35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E58FA-5A62-4B0D-986C-B886120623A6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2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6A63-E5C8-4B43-A8D2-70272B24AE0F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19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E903-E47A-42B0-84BD-37B66627F06C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14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4308E-96E2-4344-8728-687CA6D34FB0}" type="datetime1">
              <a:rPr lang="ru-RU" smtClean="0"/>
              <a:t>21.03.2023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7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2694D-69EA-45F3-9ED6-0310B4C11F97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28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72B0D-C77D-46BC-897A-925911E25A2A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18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51D0E-AA1D-4591-AFCA-40CB97C31784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4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C82EF-D545-416E-A95B-3D74F7D4210D}" type="datetime1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74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457AE7C-EB78-4319-ACEC-50822A82D767}" type="datetime1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266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100000">
              <a:schemeClr val="bg2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280920" cy="3470824"/>
          </a:xfrm>
        </p:spPr>
        <p:txBody>
          <a:bodyPr>
            <a:noAutofit/>
          </a:bodyPr>
          <a:lstStyle/>
          <a:p>
            <a:r>
              <a:rPr lang="ru-RU" sz="4000" dirty="0"/>
              <a:t>Значимость федерального проекта «СТАНЬ ЧЕМПИОНОМ» </a:t>
            </a:r>
            <a:br>
              <a:rPr lang="ru-RU" sz="4000" dirty="0"/>
            </a:br>
            <a:r>
              <a:rPr lang="ru-RU" sz="4000" dirty="0"/>
              <a:t>для Омской области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617880"/>
            <a:ext cx="6264696" cy="1728192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Докладчик: </a:t>
            </a:r>
            <a:r>
              <a:rPr lang="ru-RU" sz="18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Мартюшова</a:t>
            </a:r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Светлана Геннадьевна</a:t>
            </a:r>
          </a:p>
          <a:p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Руководитель центра спортивного тестирования «СТАНЬ ЧЕМПИОНОМ» </a:t>
            </a:r>
            <a:b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в Омской области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0"/>
            <a:ext cx="1872208" cy="206084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02" y="238336"/>
            <a:ext cx="135168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24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612785" y="-3898"/>
            <a:ext cx="936104" cy="1171768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44" r="22730"/>
          <a:stretch/>
        </p:blipFill>
        <p:spPr>
          <a:xfrm>
            <a:off x="6027851" y="1144862"/>
            <a:ext cx="2906189" cy="2628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0" y="257635"/>
            <a:ext cx="5292080" cy="910235"/>
          </a:xfrm>
          <a:prstGeom prst="rect">
            <a:avLst/>
          </a:pr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51EC8A89-E119-D610-26C9-B904AF06EC97}"/>
              </a:ext>
            </a:extLst>
          </p:cNvPr>
          <p:cNvSpPr txBox="1">
            <a:spLocks/>
          </p:cNvSpPr>
          <p:nvPr/>
        </p:nvSpPr>
        <p:spPr>
          <a:xfrm>
            <a:off x="899592" y="172692"/>
            <a:ext cx="338437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just"/>
            <a:r>
              <a:rPr lang="ru-RU" sz="3600" dirty="0"/>
              <a:t>ЗАКЛЮЧЕНИЕ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E06B6DB3-D334-0270-5559-861FB01971EC}"/>
              </a:ext>
            </a:extLst>
          </p:cNvPr>
          <p:cNvSpPr txBox="1">
            <a:spLocks/>
          </p:cNvSpPr>
          <p:nvPr/>
        </p:nvSpPr>
        <p:spPr>
          <a:xfrm>
            <a:off x="323528" y="1844824"/>
            <a:ext cx="7362840" cy="3096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000" dirty="0"/>
              <a:t>1. Совершенствование начального отбора</a:t>
            </a:r>
          </a:p>
          <a:p>
            <a:r>
              <a:rPr lang="ru-RU" sz="2000" dirty="0"/>
              <a:t>2. Социальная значимость проекта</a:t>
            </a:r>
          </a:p>
          <a:p>
            <a:r>
              <a:rPr lang="ru-RU" sz="2000" dirty="0"/>
              <a:t>3. Экономическая составляющая</a:t>
            </a:r>
          </a:p>
          <a:p>
            <a:r>
              <a:rPr lang="ru-RU" sz="2000" dirty="0"/>
              <a:t>4. Эмоциональный фактор</a:t>
            </a:r>
          </a:p>
          <a:p>
            <a:r>
              <a:rPr lang="ru-RU" sz="2000" dirty="0"/>
              <a:t>5. Вовлечение детей в физическую культуру и ЗОЖ</a:t>
            </a:r>
          </a:p>
          <a:p>
            <a:r>
              <a:rPr lang="ru-RU" sz="2000" dirty="0"/>
              <a:t>6. Цифровизация сферы спорта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00342" y="1480911"/>
            <a:ext cx="3550695" cy="534247"/>
          </a:xfrm>
          <a:prstGeom prst="rect">
            <a:avLst/>
          </a:prstGeom>
          <a:solidFill>
            <a:schemeClr val="bg2">
              <a:lumMod val="60000"/>
              <a:lumOff val="4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Наиважнейшие факторы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547664" y="4900758"/>
            <a:ext cx="3550695" cy="534247"/>
          </a:xfrm>
          <a:prstGeom prst="rect">
            <a:avLst/>
          </a:prstGeom>
          <a:solidFill>
            <a:schemeClr val="bg2">
              <a:lumMod val="60000"/>
              <a:lumOff val="4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Земский тренер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E06B6DB3-D334-0270-5559-861FB01971EC}"/>
              </a:ext>
            </a:extLst>
          </p:cNvPr>
          <p:cNvSpPr txBox="1">
            <a:spLocks/>
          </p:cNvSpPr>
          <p:nvPr/>
        </p:nvSpPr>
        <p:spPr>
          <a:xfrm>
            <a:off x="467544" y="5417840"/>
            <a:ext cx="7362840" cy="1179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ru-RU" sz="2000" dirty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06B6DB3-D334-0270-5559-861FB01971EC}"/>
              </a:ext>
            </a:extLst>
          </p:cNvPr>
          <p:cNvSpPr txBox="1">
            <a:spLocks/>
          </p:cNvSpPr>
          <p:nvPr/>
        </p:nvSpPr>
        <p:spPr>
          <a:xfrm>
            <a:off x="471808" y="5312874"/>
            <a:ext cx="7362840" cy="1239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dirty="0"/>
              <a:t>Введение специальности «земский тренер» в училища и университеты спорта РФ – сохранение сельских детей в спорте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9945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190"/>
                    </a14:imgEffect>
                    <a14:imgEffect>
                      <a14:saturation sat="76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280920" cy="3470824"/>
          </a:xfrm>
        </p:spPr>
        <p:txBody>
          <a:bodyPr>
            <a:noAutofit/>
          </a:bodyPr>
          <a:lstStyle/>
          <a:p>
            <a:r>
              <a:rPr lang="ru-RU" sz="4000" dirty="0"/>
              <a:t>Значимость федерального проекта «СТАНЬ ЧЕМПИОНОМ» </a:t>
            </a:r>
            <a:br>
              <a:rPr lang="ru-RU" sz="4000" dirty="0"/>
            </a:br>
            <a:r>
              <a:rPr lang="ru-RU" sz="4000" dirty="0"/>
              <a:t>для Омской области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617880"/>
            <a:ext cx="6264696" cy="1728192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Докладчик: </a:t>
            </a:r>
            <a:r>
              <a:rPr lang="ru-RU" sz="18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Мартюшова</a:t>
            </a:r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Светлана Геннадьевна</a:t>
            </a:r>
          </a:p>
          <a:p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Руководитель центра спортивного тестирования «СТАНЬ ЧЕМПИОНОМ» </a:t>
            </a:r>
            <a:b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ru-RU" sz="1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в Омской области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0"/>
            <a:ext cx="1872208" cy="206084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502" y="238336"/>
            <a:ext cx="135168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22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612785" y="-3899"/>
            <a:ext cx="936104" cy="1379874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23728" y="258935"/>
            <a:ext cx="7020272" cy="1117040"/>
          </a:xfrm>
          <a:prstGeom prst="rect">
            <a:avLst/>
          </a:prstGeom>
          <a:solidFill>
            <a:schemeClr val="bg2">
              <a:lumMod val="60000"/>
              <a:lumOff val="4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D690D-4D76-44CB-9133-FD3CC0F5A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1" y="260648"/>
            <a:ext cx="6624735" cy="960058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В Омской области реализация проекта с 2019 г.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39552" y="2204864"/>
            <a:ext cx="3024220" cy="173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89" y="258935"/>
            <a:ext cx="953104" cy="11170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/>
          <a:stretch/>
        </p:blipFill>
        <p:spPr>
          <a:xfrm>
            <a:off x="5186458" y="4149080"/>
            <a:ext cx="3070044" cy="2251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4" y="1772816"/>
            <a:ext cx="3919194" cy="2934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160" y="1664803"/>
            <a:ext cx="307234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Объект 2"/>
          <p:cNvSpPr>
            <a:spLocks noGrp="1"/>
          </p:cNvSpPr>
          <p:nvPr>
            <p:ph idx="1"/>
          </p:nvPr>
        </p:nvSpPr>
        <p:spPr>
          <a:xfrm>
            <a:off x="395536" y="4707054"/>
            <a:ext cx="4608512" cy="19623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8 апреля 2019 года</a:t>
            </a:r>
          </a:p>
          <a:p>
            <a:pPr marL="0" indent="0" algn="just">
              <a:buNone/>
            </a:pPr>
            <a:r>
              <a:rPr lang="ru-RU" sz="1800" dirty="0"/>
              <a:t>Старт проекту дали Губернатор Омской области А. Л. Бурков </a:t>
            </a:r>
            <a:br>
              <a:rPr lang="ru-RU" sz="1800" dirty="0"/>
            </a:br>
            <a:r>
              <a:rPr lang="ru-RU" sz="1800" dirty="0"/>
              <a:t>и исполнительный директор АНО «СТАНЬ ЧЕМПИОНОМ»    А.  В. Назаров</a:t>
            </a:r>
          </a:p>
        </p:txBody>
      </p:sp>
    </p:spTree>
    <p:extLst>
      <p:ext uri="{BB962C8B-B14F-4D97-AF65-F5344CB8AC3E}">
        <p14:creationId xmlns:p14="http://schemas.microsoft.com/office/powerpoint/2010/main" val="75898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8000"/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12785" y="-3899"/>
            <a:ext cx="936104" cy="1416675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605C79-FF73-DFFE-A317-678B83ABC2A2}"/>
              </a:ext>
            </a:extLst>
          </p:cNvPr>
          <p:cNvSpPr/>
          <p:nvPr/>
        </p:nvSpPr>
        <p:spPr>
          <a:xfrm>
            <a:off x="-1" y="184811"/>
            <a:ext cx="8244409" cy="1227965"/>
          </a:xfrm>
          <a:prstGeom prst="rect">
            <a:avLst/>
          </a:prstGeom>
          <a:solidFill>
            <a:schemeClr val="bg2">
              <a:lumMod val="60000"/>
              <a:lumOff val="4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+mj-lt"/>
              </a:rPr>
              <a:t>Использование рекомендаций и показателей тренерами</a:t>
            </a:r>
            <a:endParaRPr lang="ru-RU" sz="32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E05C87-F747-BC23-BF1D-D3FD8B25A15D}"/>
              </a:ext>
            </a:extLst>
          </p:cNvPr>
          <p:cNvSpPr txBox="1"/>
          <p:nvPr/>
        </p:nvSpPr>
        <p:spPr>
          <a:xfrm>
            <a:off x="4572000" y="2119697"/>
            <a:ext cx="439248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>
                <a:ea typeface="Times New Roman" panose="02020603050405020304" pitchFamily="18" charset="0"/>
              </a:rPr>
              <a:t>Набор в группы начальной подготовки детей, заведомо предрасположенных к конкретному виду спорта</a:t>
            </a:r>
          </a:p>
          <a:p>
            <a:pPr marL="457200" indent="-457200">
              <a:buAutoNum type="arabicPeriod"/>
            </a:pPr>
            <a:endParaRPr lang="ru-RU" sz="2000" dirty="0"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000" dirty="0"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000" dirty="0"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Учет функционального состояния каждого ребенка и индивидуальная работа в соответствии с показателями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D8DC6C-B1F3-187C-8DAA-316FE25D0A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2" r="14245"/>
          <a:stretch/>
        </p:blipFill>
        <p:spPr>
          <a:xfrm rot="5400000">
            <a:off x="312720" y="2071656"/>
            <a:ext cx="3999510" cy="4121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4680012" y="3911585"/>
            <a:ext cx="4176464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80012" y="6089730"/>
            <a:ext cx="4176464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17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12785" y="-3899"/>
            <a:ext cx="936104" cy="1200651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605C79-FF73-DFFE-A317-678B83ABC2A2}"/>
              </a:ext>
            </a:extLst>
          </p:cNvPr>
          <p:cNvSpPr/>
          <p:nvPr/>
        </p:nvSpPr>
        <p:spPr>
          <a:xfrm>
            <a:off x="-1" y="295735"/>
            <a:ext cx="8964489" cy="901017"/>
          </a:xfrm>
          <a:prstGeom prst="rect">
            <a:avLst/>
          </a:prstGeom>
          <a:solidFill>
            <a:schemeClr val="bg2">
              <a:lumMod val="60000"/>
              <a:lumOff val="4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+mj-lt"/>
              </a:rPr>
              <a:t>Данные тестирования - допуск в спорт-секцию</a:t>
            </a:r>
            <a:endParaRPr lang="ru-RU" sz="28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E05C87-F747-BC23-BF1D-D3FD8B25A15D}"/>
              </a:ext>
            </a:extLst>
          </p:cNvPr>
          <p:cNvSpPr txBox="1"/>
          <p:nvPr/>
        </p:nvSpPr>
        <p:spPr>
          <a:xfrm>
            <a:off x="5920597" y="1626993"/>
            <a:ext cx="338437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Обязательное прохождение тестирования перед поступлением в спортивную секцию</a:t>
            </a:r>
            <a:endParaRPr lang="ru-RU" sz="2000" b="1" dirty="0"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000" dirty="0"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24135"/>
            <a:ext cx="2538282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36" y="1626993"/>
            <a:ext cx="2016224" cy="2688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t="6127" r="4762" b="20061"/>
          <a:stretch/>
        </p:blipFill>
        <p:spPr>
          <a:xfrm>
            <a:off x="398836" y="4481593"/>
            <a:ext cx="2016224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5580112" y="3604430"/>
            <a:ext cx="33123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ea typeface="Calibri" panose="020F0502020204030204" pitchFamily="34" charset="0"/>
              </a:rPr>
              <a:t>СК «Пионер» - футбол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ea typeface="Calibri" panose="020F0502020204030204" pitchFamily="34" charset="0"/>
              </a:rPr>
              <a:t>«Атака» - единоборства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ea typeface="Calibri" panose="020F0502020204030204" pitchFamily="34" charset="0"/>
              </a:rPr>
              <a:t>ДХЦ «Авангард» - хоккей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ea typeface="Calibri" panose="020F0502020204030204" pitchFamily="34" charset="0"/>
              </a:rPr>
              <a:t>«Грейс», «</a:t>
            </a:r>
            <a:r>
              <a:rPr lang="en-US" dirty="0" err="1">
                <a:ea typeface="Calibri" panose="020F0502020204030204" pitchFamily="34" charset="0"/>
              </a:rPr>
              <a:t>Releve</a:t>
            </a:r>
            <a:r>
              <a:rPr lang="ru-RU" dirty="0">
                <a:ea typeface="Calibri" panose="020F0502020204030204" pitchFamily="34" charset="0"/>
              </a:rPr>
              <a:t>» – художественная гимнастика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ea typeface="Calibri" panose="020F0502020204030204" pitchFamily="34" charset="0"/>
              </a:rPr>
              <a:t>«</a:t>
            </a:r>
            <a:r>
              <a:rPr lang="ru-RU" dirty="0" err="1">
                <a:ea typeface="Calibri" panose="020F0502020204030204" pitchFamily="34" charset="0"/>
              </a:rPr>
              <a:t>Спортики</a:t>
            </a:r>
            <a:r>
              <a:rPr lang="ru-RU" dirty="0">
                <a:ea typeface="Calibri" panose="020F0502020204030204" pitchFamily="34" charset="0"/>
              </a:rPr>
              <a:t>», «Исток» – центры развития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80112" y="3333271"/>
            <a:ext cx="3235507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99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612785" y="-3898"/>
            <a:ext cx="936104" cy="1171768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48665" y="290725"/>
            <a:ext cx="5495335" cy="1165706"/>
          </a:xfrm>
          <a:prstGeom prst="rect">
            <a:avLst/>
          </a:prstGeom>
          <a:solidFill>
            <a:schemeClr val="bg2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04664"/>
            <a:ext cx="3007170" cy="1080120"/>
          </a:xfrm>
        </p:spPr>
        <p:txBody>
          <a:bodyPr/>
          <a:lstStyle/>
          <a:p>
            <a:pPr algn="ctr"/>
            <a:r>
              <a:rPr lang="ru-RU" sz="2800" dirty="0"/>
              <a:t>м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34E49C-39E7-4455-AB22-6D0589F2F9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 r="4187"/>
          <a:stretch/>
        </p:blipFill>
        <p:spPr>
          <a:xfrm>
            <a:off x="323528" y="1844824"/>
            <a:ext cx="3168352" cy="4677299"/>
          </a:xfrm>
          <a:prstGeom prst="rect">
            <a:avLst/>
          </a:prstGeom>
        </p:spPr>
      </p:pic>
      <p:pic>
        <p:nvPicPr>
          <p:cNvPr id="12" name="Picture 2" descr="C:\Users\User\Desktop\стань чемпионом\презентация\Баннер Стань Чемпионом1.jpg">
            <a:extLst>
              <a:ext uri="{FF2B5EF4-FFF2-40B4-BE49-F238E27FC236}">
                <a16:creationId xmlns:a16="http://schemas.microsoft.com/office/drawing/2014/main" id="{EF8F3288-82B9-4585-B9BF-25C6F03DD5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2" t="23636" r="26027" b="52727"/>
          <a:stretch/>
        </p:blipFill>
        <p:spPr bwMode="auto">
          <a:xfrm>
            <a:off x="327925" y="319077"/>
            <a:ext cx="3163956" cy="1192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846ACBC-483F-11B0-E7EC-7F06423F85D0}"/>
              </a:ext>
            </a:extLst>
          </p:cNvPr>
          <p:cNvSpPr txBox="1">
            <a:spLocks/>
          </p:cNvSpPr>
          <p:nvPr/>
        </p:nvSpPr>
        <p:spPr>
          <a:xfrm>
            <a:off x="3904372" y="4738172"/>
            <a:ext cx="4800405" cy="17599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32000"/>
            <a:r>
              <a:rPr lang="ru-RU" sz="2400" dirty="0"/>
              <a:t>Рекомендации главам районов – какой вид спорта развивать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F618B7-0688-2779-CF68-79F0F617F6C8}"/>
              </a:ext>
            </a:extLst>
          </p:cNvPr>
          <p:cNvSpPr txBox="1">
            <a:spLocks/>
          </p:cNvSpPr>
          <p:nvPr/>
        </p:nvSpPr>
        <p:spPr>
          <a:xfrm>
            <a:off x="3876051" y="347428"/>
            <a:ext cx="5040560" cy="11090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Тестирование детей в сельской местности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76051" y="2879225"/>
            <a:ext cx="4916099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06050" y="4509120"/>
            <a:ext cx="4916099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846ACBC-483F-11B0-E7EC-7F06423F85D0}"/>
              </a:ext>
            </a:extLst>
          </p:cNvPr>
          <p:cNvSpPr txBox="1">
            <a:spLocks/>
          </p:cNvSpPr>
          <p:nvPr/>
        </p:nvSpPr>
        <p:spPr>
          <a:xfrm>
            <a:off x="3932313" y="1997224"/>
            <a:ext cx="5256584" cy="2160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32000"/>
            <a:r>
              <a:rPr lang="ru-RU" sz="2400" b="1" dirty="0"/>
              <a:t>Муниципальные районы Омской области:</a:t>
            </a:r>
          </a:p>
          <a:p>
            <a:pPr marL="432000"/>
            <a:endParaRPr lang="ru-RU" sz="2400" b="1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400" dirty="0"/>
              <a:t>Одесский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/>
              <a:t>Горьковский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err="1"/>
              <a:t>Москаленский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9591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65F3C16-C99E-914F-32E1-7704ECC2E1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3" r="44148"/>
          <a:stretch/>
        </p:blipFill>
        <p:spPr>
          <a:xfrm rot="5400000">
            <a:off x="1376921" y="2625408"/>
            <a:ext cx="1666627" cy="2645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7612785" y="-3898"/>
            <a:ext cx="936104" cy="1171768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A23DCF-A924-123E-3B82-0924E1E7C2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9"/>
          <a:stretch/>
        </p:blipFill>
        <p:spPr>
          <a:xfrm rot="5400000">
            <a:off x="-48090" y="1700910"/>
            <a:ext cx="4027331" cy="3313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0" y="257636"/>
            <a:ext cx="9144000" cy="787277"/>
          </a:xfrm>
          <a:prstGeom prst="rect">
            <a:avLst/>
          </a:prstGeom>
          <a:solidFill>
            <a:schemeClr val="bg2">
              <a:lumMod val="60000"/>
              <a:lumOff val="4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5F618B7-0688-2779-CF68-79F0F617F6C8}"/>
              </a:ext>
            </a:extLst>
          </p:cNvPr>
          <p:cNvSpPr txBox="1">
            <a:spLocks/>
          </p:cNvSpPr>
          <p:nvPr/>
        </p:nvSpPr>
        <p:spPr>
          <a:xfrm>
            <a:off x="32343" y="275245"/>
            <a:ext cx="6415582" cy="80390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Тестирование сельских детей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4284529-6304-E6D2-8CD9-54D01C7D65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701" y="3068960"/>
            <a:ext cx="2466556" cy="1828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B657F4-AA71-50D8-81DE-E49B5D92E7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3" t="1851" r="9937"/>
          <a:stretch/>
        </p:blipFill>
        <p:spPr>
          <a:xfrm rot="5400000">
            <a:off x="7275567" y="3695224"/>
            <a:ext cx="1423305" cy="1929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762D2C8-74C2-D915-5E7E-22A64496E3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8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39" r="25347"/>
          <a:stretch/>
        </p:blipFill>
        <p:spPr>
          <a:xfrm>
            <a:off x="3910328" y="1344121"/>
            <a:ext cx="2803753" cy="4027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978FD2C-8C9A-2D72-394D-E5089BBFEC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r="3281"/>
          <a:stretch/>
        </p:blipFill>
        <p:spPr>
          <a:xfrm rot="5400000">
            <a:off x="6733668" y="1456846"/>
            <a:ext cx="2507102" cy="1929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02D2A099-0027-2F7E-5362-ECAB3D4275FE}"/>
              </a:ext>
            </a:extLst>
          </p:cNvPr>
          <p:cNvSpPr txBox="1">
            <a:spLocks/>
          </p:cNvSpPr>
          <p:nvPr/>
        </p:nvSpPr>
        <p:spPr>
          <a:xfrm>
            <a:off x="-107504" y="5599364"/>
            <a:ext cx="9432032" cy="10691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32000">
              <a:lnSpc>
                <a:spcPct val="150000"/>
              </a:lnSpc>
            </a:pPr>
            <a:r>
              <a:rPr lang="ru-RU" sz="2200" dirty="0"/>
              <a:t>Открытие спортивных секций, привлечение тренеров в село по виду спорта, к которому склонно большинство детей</a:t>
            </a:r>
          </a:p>
        </p:txBody>
      </p:sp>
    </p:spTree>
    <p:extLst>
      <p:ext uri="{BB962C8B-B14F-4D97-AF65-F5344CB8AC3E}">
        <p14:creationId xmlns:p14="http://schemas.microsoft.com/office/powerpoint/2010/main" val="182281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16" y="3781115"/>
            <a:ext cx="926232" cy="926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12785" y="-3898"/>
            <a:ext cx="936104" cy="1171768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57635"/>
            <a:ext cx="6084168" cy="1233901"/>
          </a:xfrm>
          <a:prstGeom prst="rect">
            <a:avLst/>
          </a:prstGeom>
          <a:solidFill>
            <a:schemeClr val="bg2">
              <a:lumMod val="60000"/>
              <a:lumOff val="4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15" y="273216"/>
            <a:ext cx="6408712" cy="961799"/>
          </a:xfrm>
        </p:spPr>
        <p:txBody>
          <a:bodyPr>
            <a:noAutofit/>
          </a:bodyPr>
          <a:lstStyle/>
          <a:p>
            <a:r>
              <a:rPr lang="ru-RU" sz="3200" dirty="0"/>
              <a:t>Рекомендации программы против амбиций родителей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222" y="754115"/>
            <a:ext cx="2494681" cy="3326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846ACBC-483F-11B0-E7EC-7F06423F85D0}"/>
              </a:ext>
            </a:extLst>
          </p:cNvPr>
          <p:cNvSpPr txBox="1">
            <a:spLocks/>
          </p:cNvSpPr>
          <p:nvPr/>
        </p:nvSpPr>
        <p:spPr>
          <a:xfrm>
            <a:off x="774541" y="1848498"/>
            <a:ext cx="4893827" cy="47744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32000"/>
            <a:r>
              <a:rPr lang="ru-RU" sz="2000" dirty="0"/>
              <a:t>Корректное, грамотное общение с законными представителями, уверенность в работе алгоритма</a:t>
            </a:r>
          </a:p>
          <a:p>
            <a:pPr marL="432000"/>
            <a:endParaRPr lang="ru-RU" sz="2000" dirty="0"/>
          </a:p>
          <a:p>
            <a:pPr marL="432000"/>
            <a:endParaRPr lang="ru-RU" sz="2000" dirty="0"/>
          </a:p>
          <a:p>
            <a:pPr marL="432000"/>
            <a:r>
              <a:rPr lang="ru-RU" sz="2000" dirty="0"/>
              <a:t>Либо ребенок будет заниматься тем, что нравится родителям, что в большей степени неверно</a:t>
            </a:r>
          </a:p>
          <a:p>
            <a:pPr marL="432000"/>
            <a:endParaRPr lang="ru-RU" sz="2000" dirty="0"/>
          </a:p>
          <a:p>
            <a:pPr marL="432000"/>
            <a:endParaRPr lang="ru-RU" sz="2000" dirty="0"/>
          </a:p>
          <a:p>
            <a:pPr marL="432000"/>
            <a:r>
              <a:rPr lang="ru-RU" sz="2000" dirty="0"/>
              <a:t>Либо направить ребенка в рекомендуемый вид спорта и получить результат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3429000"/>
            <a:ext cx="4916099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11560" y="4941168"/>
            <a:ext cx="4916099" cy="4571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71" y="5271453"/>
            <a:ext cx="926232" cy="92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9280"/>
                    </a14:imgEffect>
                    <a14:imgEffect>
                      <a14:saturation sat="214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5" y="2083092"/>
            <a:ext cx="1032399" cy="10323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807" y="4532956"/>
            <a:ext cx="3058886" cy="2037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305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45A5D0-57FA-AD19-F057-4DF024F8D9EE}"/>
              </a:ext>
            </a:extLst>
          </p:cNvPr>
          <p:cNvSpPr/>
          <p:nvPr/>
        </p:nvSpPr>
        <p:spPr>
          <a:xfrm>
            <a:off x="6207108" y="6206335"/>
            <a:ext cx="2738532" cy="518198"/>
          </a:xfrm>
          <a:prstGeom prst="rect">
            <a:avLst/>
          </a:prstGeom>
          <a:solidFill>
            <a:schemeClr val="bg2">
              <a:lumMod val="60000"/>
              <a:lumOff val="4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12785" y="-3898"/>
            <a:ext cx="936104" cy="1171768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13" y="2408285"/>
            <a:ext cx="2609723" cy="1740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13" y="4379598"/>
            <a:ext cx="2609724" cy="1738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514" y="452063"/>
            <a:ext cx="2609723" cy="1738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-13526" y="350310"/>
            <a:ext cx="6097693" cy="1278490"/>
          </a:xfrm>
          <a:prstGeom prst="rect">
            <a:avLst/>
          </a:prstGeom>
          <a:solidFill>
            <a:schemeClr val="bg2">
              <a:lumMod val="60000"/>
              <a:lumOff val="4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95F618B7-0688-2779-CF68-79F0F617F6C8}"/>
              </a:ext>
            </a:extLst>
          </p:cNvPr>
          <p:cNvSpPr txBox="1">
            <a:spLocks/>
          </p:cNvSpPr>
          <p:nvPr/>
        </p:nvSpPr>
        <p:spPr>
          <a:xfrm>
            <a:off x="93673" y="432722"/>
            <a:ext cx="6084168" cy="11671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/>
              <a:t>Результаты тестирования по стрелковым видам спорта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1" b="22580"/>
          <a:stretch/>
        </p:blipFill>
        <p:spPr>
          <a:xfrm>
            <a:off x="1403648" y="1742540"/>
            <a:ext cx="3816424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E846ACBC-483F-11B0-E7EC-7F06423F85D0}"/>
              </a:ext>
            </a:extLst>
          </p:cNvPr>
          <p:cNvSpPr txBox="1">
            <a:spLocks/>
          </p:cNvSpPr>
          <p:nvPr/>
        </p:nvSpPr>
        <p:spPr>
          <a:xfrm>
            <a:off x="227627" y="5126916"/>
            <a:ext cx="5640517" cy="16144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74900" indent="-342900">
              <a:buFont typeface="Wingdings" panose="05000000000000000000" pitchFamily="2" charset="2"/>
              <a:buChar char="§"/>
            </a:pPr>
            <a:r>
              <a:rPr lang="ru-RU" sz="2000" dirty="0"/>
              <a:t>Руководитель центра тестирования С. Г. Мартюшова</a:t>
            </a:r>
          </a:p>
          <a:p>
            <a:pPr marL="774900" indent="-342900">
              <a:buFont typeface="Wingdings" panose="05000000000000000000" pitchFamily="2" charset="2"/>
              <a:buChar char="§"/>
            </a:pPr>
            <a:r>
              <a:rPr lang="ru-RU" sz="2000" dirty="0"/>
              <a:t>Яна Романова с сыном </a:t>
            </a:r>
          </a:p>
          <a:p>
            <a:pPr marL="774900" indent="-342900">
              <a:buFont typeface="Wingdings" panose="05000000000000000000" pitchFamily="2" charset="2"/>
              <a:buChar char="§"/>
            </a:pPr>
            <a:r>
              <a:rPr lang="ru-RU" sz="2000" dirty="0"/>
              <a:t>Тренер по стрельбе СШОР №3 </a:t>
            </a:r>
            <a:br>
              <a:rPr lang="ru-RU" sz="2000" dirty="0"/>
            </a:br>
            <a:r>
              <a:rPr lang="ru-RU" sz="2000" dirty="0"/>
              <a:t>Е. А. Хомченко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939CEB-0666-8434-7508-AD845BC38DFC}"/>
              </a:ext>
            </a:extLst>
          </p:cNvPr>
          <p:cNvSpPr txBox="1">
            <a:spLocks/>
          </p:cNvSpPr>
          <p:nvPr/>
        </p:nvSpPr>
        <p:spPr>
          <a:xfrm>
            <a:off x="5868144" y="6245440"/>
            <a:ext cx="3264869" cy="5979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32000"/>
            <a:r>
              <a:rPr lang="ru-RU" sz="2000" dirty="0"/>
              <a:t>Вячеслав Шипунов</a:t>
            </a:r>
          </a:p>
        </p:txBody>
      </p:sp>
    </p:spTree>
    <p:extLst>
      <p:ext uri="{BB962C8B-B14F-4D97-AF65-F5344CB8AC3E}">
        <p14:creationId xmlns:p14="http://schemas.microsoft.com/office/powerpoint/2010/main" val="303207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612785" y="-3898"/>
            <a:ext cx="936104" cy="1171768"/>
          </a:xfrm>
          <a:prstGeom prst="rect">
            <a:avLst/>
          </a:prstGeom>
          <a:solidFill>
            <a:srgbClr val="092C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278" y="1664648"/>
            <a:ext cx="2995697" cy="1997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277" y="4158557"/>
            <a:ext cx="2995698" cy="2221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62868"/>
            <a:ext cx="2339640" cy="3276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62868"/>
            <a:ext cx="2457390" cy="3276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0" y="257635"/>
            <a:ext cx="7884368" cy="910235"/>
          </a:xfrm>
          <a:prstGeom prst="rect">
            <a:avLst/>
          </a:prstGeom>
          <a:solidFill>
            <a:schemeClr val="bg2">
              <a:lumMod val="60000"/>
              <a:lumOff val="4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86098"/>
            <a:ext cx="8463158" cy="686774"/>
          </a:xfrm>
        </p:spPr>
        <p:txBody>
          <a:bodyPr/>
          <a:lstStyle/>
          <a:p>
            <a:r>
              <a:rPr lang="ru-RU" sz="3200" dirty="0"/>
              <a:t>Специалисты центра тестирования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846ACBC-483F-11B0-E7EC-7F06423F85D0}"/>
              </a:ext>
            </a:extLst>
          </p:cNvPr>
          <p:cNvSpPr txBox="1">
            <a:spLocks/>
          </p:cNvSpPr>
          <p:nvPr/>
        </p:nvSpPr>
        <p:spPr>
          <a:xfrm>
            <a:off x="0" y="5034386"/>
            <a:ext cx="5724750" cy="17599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17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800" dirty="0"/>
              <a:t>Проведение спортивного тестирования</a:t>
            </a:r>
          </a:p>
          <a:p>
            <a:pPr marL="717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800" dirty="0"/>
              <a:t>Обучение работе на АПК</a:t>
            </a:r>
          </a:p>
          <a:p>
            <a:pPr marL="717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1800" dirty="0"/>
              <a:t>Научная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38720683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3455</TotalTime>
  <Words>358</Words>
  <Application>Microsoft Office PowerPoint</Application>
  <PresentationFormat>Экран (4:3)</PresentationFormat>
  <Paragraphs>60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Wingdings 3</vt:lpstr>
      <vt:lpstr>Ион</vt:lpstr>
      <vt:lpstr>Значимость федерального проекта «СТАНЬ ЧЕМПИОНОМ»  для Омской области</vt:lpstr>
      <vt:lpstr>В Омской области реализация проекта с 2019 г.</vt:lpstr>
      <vt:lpstr>Презентация PowerPoint</vt:lpstr>
      <vt:lpstr>Презентация PowerPoint</vt:lpstr>
      <vt:lpstr>м</vt:lpstr>
      <vt:lpstr>Презентация PowerPoint</vt:lpstr>
      <vt:lpstr>Рекомендации программы против амбиций родителей </vt:lpstr>
      <vt:lpstr>Презентация PowerPoint</vt:lpstr>
      <vt:lpstr>Специалисты центра тестирования</vt:lpstr>
      <vt:lpstr>Презентация PowerPoint</vt:lpstr>
      <vt:lpstr>Значимость федерального проекта «СТАНЬ ЧЕМПИОНОМ»  для Омской области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Выявление предрасположенности у детей к занятию определенными видами спорта. Федеральный проект "СТАНЬ ЧЕМПИОНОМ".</dc:title>
  <dc:creator>Bella</dc:creator>
  <cp:lastModifiedBy>Sportchamp Omsk</cp:lastModifiedBy>
  <cp:revision>159</cp:revision>
  <dcterms:created xsi:type="dcterms:W3CDTF">2020-09-07T04:25:15Z</dcterms:created>
  <dcterms:modified xsi:type="dcterms:W3CDTF">2023-03-21T12:52:07Z</dcterms:modified>
</cp:coreProperties>
</file>