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43D109-B3F7-4DF3-AD31-E6664E791A9F}" type="datetimeFigureOut">
              <a:rPr lang="ru-RU" smtClean="0"/>
              <a:t>02.08.2022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707B0A-465B-413A-A973-568F24769B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4360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fb26344a9b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fb26344a9b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99029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582BE-E16B-4DE0-96DA-C3371BA0400F}" type="datetimeFigureOut">
              <a:rPr lang="ru-RU" smtClean="0"/>
              <a:t>02.08.2022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DBBC5-2B12-4CDE-975A-DED12DEF4D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257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582BE-E16B-4DE0-96DA-C3371BA0400F}" type="datetimeFigureOut">
              <a:rPr lang="ru-RU" smtClean="0"/>
              <a:t>02.08.2022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DBBC5-2B12-4CDE-975A-DED12DEF4D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4992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582BE-E16B-4DE0-96DA-C3371BA0400F}" type="datetimeFigureOut">
              <a:rPr lang="ru-RU" smtClean="0"/>
              <a:t>02.08.2022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DBBC5-2B12-4CDE-975A-DED12DEF4D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8752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582BE-E16B-4DE0-96DA-C3371BA0400F}" type="datetimeFigureOut">
              <a:rPr lang="ru-RU" smtClean="0"/>
              <a:t>02.08.2022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DBBC5-2B12-4CDE-975A-DED12DEF4D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2573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582BE-E16B-4DE0-96DA-C3371BA0400F}" type="datetimeFigureOut">
              <a:rPr lang="ru-RU" smtClean="0"/>
              <a:t>02.08.2022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DBBC5-2B12-4CDE-975A-DED12DEF4D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5016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582BE-E16B-4DE0-96DA-C3371BA0400F}" type="datetimeFigureOut">
              <a:rPr lang="ru-RU" smtClean="0"/>
              <a:t>02.08.2022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DBBC5-2B12-4CDE-975A-DED12DEF4D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22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582BE-E16B-4DE0-96DA-C3371BA0400F}" type="datetimeFigureOut">
              <a:rPr lang="ru-RU" smtClean="0"/>
              <a:t>02.08.2022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DBBC5-2B12-4CDE-975A-DED12DEF4D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4874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582BE-E16B-4DE0-96DA-C3371BA0400F}" type="datetimeFigureOut">
              <a:rPr lang="ru-RU" smtClean="0"/>
              <a:t>02.08.2022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DBBC5-2B12-4CDE-975A-DED12DEF4D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3160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582BE-E16B-4DE0-96DA-C3371BA0400F}" type="datetimeFigureOut">
              <a:rPr lang="ru-RU" smtClean="0"/>
              <a:t>02.08.2022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DBBC5-2B12-4CDE-975A-DED12DEF4D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075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582BE-E16B-4DE0-96DA-C3371BA0400F}" type="datetimeFigureOut">
              <a:rPr lang="ru-RU" smtClean="0"/>
              <a:t>02.08.2022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DBBC5-2B12-4CDE-975A-DED12DEF4D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1344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582BE-E16B-4DE0-96DA-C3371BA0400F}" type="datetimeFigureOut">
              <a:rPr lang="ru-RU" smtClean="0"/>
              <a:t>02.08.2022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DBBC5-2B12-4CDE-975A-DED12DEF4D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2449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6582BE-E16B-4DE0-96DA-C3371BA0400F}" type="datetimeFigureOut">
              <a:rPr lang="ru-RU" smtClean="0"/>
              <a:t>02.08.2022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DBBC5-2B12-4CDE-975A-DED12DEF4D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7711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7"/>
          <p:cNvSpPr txBox="1"/>
          <p:nvPr/>
        </p:nvSpPr>
        <p:spPr>
          <a:xfrm>
            <a:off x="3492114" y="3202233"/>
            <a:ext cx="1498978" cy="3692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t" anchorCtr="0">
            <a:spAutoFit/>
          </a:bodyPr>
          <a:lstStyle/>
          <a:p>
            <a:pPr algn="ctr"/>
            <a:r>
              <a:rPr lang="ru" sz="1200" b="1" dirty="0">
                <a:solidFill>
                  <a:srgbClr val="00B0F0"/>
                </a:solidFill>
              </a:rPr>
              <a:t>Составление ИППС</a:t>
            </a:r>
            <a:endParaRPr sz="1200" b="1" dirty="0">
              <a:solidFill>
                <a:srgbClr val="00B0F0"/>
              </a:solidFill>
            </a:endParaRPr>
          </a:p>
        </p:txBody>
      </p:sp>
      <p:sp>
        <p:nvSpPr>
          <p:cNvPr id="179" name="Google Shape;179;p27"/>
          <p:cNvSpPr txBox="1"/>
          <p:nvPr/>
        </p:nvSpPr>
        <p:spPr>
          <a:xfrm>
            <a:off x="4798164" y="3282302"/>
            <a:ext cx="1641300" cy="3692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t" anchorCtr="0">
            <a:spAutoFit/>
          </a:bodyPr>
          <a:lstStyle/>
          <a:p>
            <a:pPr algn="ctr"/>
            <a:r>
              <a:rPr lang="ru" sz="1200" b="1" dirty="0">
                <a:solidFill>
                  <a:srgbClr val="674EA7"/>
                </a:solidFill>
              </a:rPr>
              <a:t>1 точка  НМО - “ЭК” </a:t>
            </a:r>
            <a:endParaRPr sz="1200" b="1" dirty="0">
              <a:solidFill>
                <a:srgbClr val="674EA7"/>
              </a:solidFill>
            </a:endParaRPr>
          </a:p>
        </p:txBody>
      </p:sp>
      <p:sp>
        <p:nvSpPr>
          <p:cNvPr id="180" name="Google Shape;180;p27"/>
          <p:cNvSpPr txBox="1"/>
          <p:nvPr/>
        </p:nvSpPr>
        <p:spPr>
          <a:xfrm>
            <a:off x="6061865" y="3081480"/>
            <a:ext cx="1641300" cy="430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t" anchorCtr="0">
            <a:spAutoFit/>
          </a:bodyPr>
          <a:lstStyle/>
          <a:p>
            <a:pPr algn="ctr"/>
            <a:r>
              <a:rPr lang="ru" sz="1200" b="1" dirty="0">
                <a:solidFill>
                  <a:srgbClr val="E8595C"/>
                </a:solidFill>
              </a:rPr>
              <a:t>2 точка НМО - “ЭК</a:t>
            </a:r>
            <a:r>
              <a:rPr lang="ru" sz="1600" b="1" dirty="0">
                <a:solidFill>
                  <a:srgbClr val="E8595C"/>
                </a:solidFill>
              </a:rPr>
              <a:t>” </a:t>
            </a:r>
            <a:endParaRPr sz="1600" b="1" dirty="0">
              <a:solidFill>
                <a:srgbClr val="E8595C"/>
              </a:solidFill>
            </a:endParaRPr>
          </a:p>
        </p:txBody>
      </p:sp>
      <p:sp>
        <p:nvSpPr>
          <p:cNvPr id="181" name="Google Shape;181;p27"/>
          <p:cNvSpPr txBox="1"/>
          <p:nvPr/>
        </p:nvSpPr>
        <p:spPr>
          <a:xfrm>
            <a:off x="7395725" y="3246694"/>
            <a:ext cx="1641300" cy="3692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t" anchorCtr="0">
            <a:spAutoFit/>
          </a:bodyPr>
          <a:lstStyle/>
          <a:p>
            <a:pPr algn="ctr"/>
            <a:r>
              <a:rPr lang="ru" sz="1200" b="1" dirty="0">
                <a:solidFill>
                  <a:srgbClr val="FF9900"/>
                </a:solidFill>
              </a:rPr>
              <a:t>3 точка  НМО - “ЭК” </a:t>
            </a:r>
            <a:endParaRPr sz="1200" b="1" dirty="0">
              <a:solidFill>
                <a:srgbClr val="FF9900"/>
              </a:solidFill>
            </a:endParaRPr>
          </a:p>
        </p:txBody>
      </p:sp>
      <p:sp>
        <p:nvSpPr>
          <p:cNvPr id="182" name="Google Shape;182;p27"/>
          <p:cNvSpPr txBox="1"/>
          <p:nvPr/>
        </p:nvSpPr>
        <p:spPr>
          <a:xfrm>
            <a:off x="8697337" y="3143157"/>
            <a:ext cx="1641300" cy="3692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t" anchorCtr="0">
            <a:spAutoFit/>
          </a:bodyPr>
          <a:lstStyle/>
          <a:p>
            <a:pPr algn="ctr"/>
            <a:r>
              <a:rPr lang="ru" sz="1200" b="1" dirty="0">
                <a:solidFill>
                  <a:srgbClr val="F1C232"/>
                </a:solidFill>
              </a:rPr>
              <a:t>Анализ ИППС</a:t>
            </a:r>
            <a:endParaRPr sz="1200" b="1" dirty="0">
              <a:solidFill>
                <a:srgbClr val="F1C232"/>
              </a:solidFill>
            </a:endParaRPr>
          </a:p>
        </p:txBody>
      </p:sp>
      <p:sp>
        <p:nvSpPr>
          <p:cNvPr id="183" name="Google Shape;183;p27"/>
          <p:cNvSpPr txBox="1"/>
          <p:nvPr/>
        </p:nvSpPr>
        <p:spPr>
          <a:xfrm>
            <a:off x="3353364" y="3483407"/>
            <a:ext cx="1641300" cy="10156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t" anchorCtr="0">
            <a:spAutoFit/>
          </a:bodyPr>
          <a:lstStyle/>
          <a:p>
            <a:pPr algn="just"/>
            <a:r>
              <a:rPr lang="ru" sz="900" dirty="0"/>
              <a:t>Составление ИППС с учетом лимитирующих факторов: </a:t>
            </a:r>
            <a:endParaRPr sz="900" dirty="0"/>
          </a:p>
          <a:p>
            <a:pPr marL="89997" indent="-140795" algn="just">
              <a:buSzPts val="800"/>
              <a:buChar char="-"/>
            </a:pPr>
            <a:r>
              <a:rPr lang="ru" sz="900" dirty="0"/>
              <a:t>медицинское обследования</a:t>
            </a:r>
            <a:endParaRPr sz="900" dirty="0"/>
          </a:p>
          <a:p>
            <a:pPr marL="89997" indent="-140795" algn="just">
              <a:buSzPts val="800"/>
              <a:buChar char="-"/>
            </a:pPr>
            <a:r>
              <a:rPr lang="ru" sz="900" dirty="0"/>
              <a:t>генотипирование (спортивная генетика)</a:t>
            </a:r>
            <a:endParaRPr sz="900" dirty="0"/>
          </a:p>
        </p:txBody>
      </p:sp>
      <p:sp>
        <p:nvSpPr>
          <p:cNvPr id="184" name="Google Shape;184;p27"/>
          <p:cNvSpPr txBox="1"/>
          <p:nvPr/>
        </p:nvSpPr>
        <p:spPr>
          <a:xfrm>
            <a:off x="4994664" y="3500914"/>
            <a:ext cx="1248300" cy="7386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t" anchorCtr="0">
            <a:spAutoFit/>
          </a:bodyPr>
          <a:lstStyle/>
          <a:p>
            <a:pPr algn="just"/>
            <a:r>
              <a:rPr lang="ru" sz="900" dirty="0"/>
              <a:t>Оценка состояния спортсмена: </a:t>
            </a:r>
            <a:endParaRPr sz="900" dirty="0"/>
          </a:p>
          <a:p>
            <a:pPr marL="85723" indent="-85723" algn="just"/>
            <a:r>
              <a:rPr lang="ru" sz="900" dirty="0"/>
              <a:t>- переходный период подготовки</a:t>
            </a:r>
            <a:endParaRPr sz="900" dirty="0"/>
          </a:p>
        </p:txBody>
      </p:sp>
      <p:pic>
        <p:nvPicPr>
          <p:cNvPr id="185" name="Google Shape;185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32530" y="1319279"/>
            <a:ext cx="7560106" cy="2069859"/>
          </a:xfrm>
          <a:prstGeom prst="rect">
            <a:avLst/>
          </a:prstGeom>
          <a:noFill/>
          <a:ln>
            <a:noFill/>
          </a:ln>
        </p:spPr>
      </p:pic>
      <p:sp>
        <p:nvSpPr>
          <p:cNvPr id="186" name="Google Shape;186;p27"/>
          <p:cNvSpPr txBox="1"/>
          <p:nvPr/>
        </p:nvSpPr>
        <p:spPr>
          <a:xfrm>
            <a:off x="6258365" y="3450359"/>
            <a:ext cx="1248300" cy="11541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t" anchorCtr="0">
            <a:spAutoFit/>
          </a:bodyPr>
          <a:lstStyle/>
          <a:p>
            <a:pPr algn="just"/>
            <a:r>
              <a:rPr lang="ru" sz="900" dirty="0"/>
              <a:t>Оценка состояния спортсмена: </a:t>
            </a:r>
            <a:endParaRPr sz="900" dirty="0"/>
          </a:p>
          <a:p>
            <a:pPr marL="85723" indent="-85723" algn="just"/>
            <a:r>
              <a:rPr lang="ru" sz="900" dirty="0"/>
              <a:t>- подготовительный период подготовки (ОПЭ)</a:t>
            </a:r>
            <a:endParaRPr sz="900" dirty="0"/>
          </a:p>
          <a:p>
            <a:pPr marL="85723" indent="-85723" algn="just"/>
            <a:r>
              <a:rPr lang="ru" sz="900" dirty="0"/>
              <a:t>- ФПК (алгоритм планирования ТП)</a:t>
            </a:r>
            <a:endParaRPr sz="900" dirty="0"/>
          </a:p>
        </p:txBody>
      </p:sp>
      <p:sp>
        <p:nvSpPr>
          <p:cNvPr id="187" name="Google Shape;187;p27"/>
          <p:cNvSpPr txBox="1"/>
          <p:nvPr/>
        </p:nvSpPr>
        <p:spPr>
          <a:xfrm>
            <a:off x="7548125" y="3450360"/>
            <a:ext cx="1336500" cy="11541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t" anchorCtr="0">
            <a:spAutoFit/>
          </a:bodyPr>
          <a:lstStyle/>
          <a:p>
            <a:pPr algn="just"/>
            <a:r>
              <a:rPr lang="ru" sz="900" dirty="0"/>
              <a:t>Оценка состояния спортсмена: </a:t>
            </a:r>
            <a:endParaRPr sz="900" dirty="0"/>
          </a:p>
          <a:p>
            <a:pPr marL="85723" indent="-85723" algn="just"/>
            <a:r>
              <a:rPr lang="ru" sz="900" dirty="0"/>
              <a:t>- подготовительный период подготовки (СПЭ)</a:t>
            </a:r>
            <a:endParaRPr sz="900" dirty="0"/>
          </a:p>
          <a:p>
            <a:pPr marL="85723" indent="-85723" algn="just"/>
            <a:r>
              <a:rPr lang="ru" sz="900" dirty="0"/>
              <a:t>- ФПК (управление ТП)</a:t>
            </a:r>
            <a:endParaRPr sz="900" dirty="0"/>
          </a:p>
          <a:p>
            <a:pPr marL="85723" indent="-85723" algn="just"/>
            <a:r>
              <a:rPr lang="ru" sz="900" dirty="0"/>
              <a:t>- круглый стол</a:t>
            </a:r>
            <a:endParaRPr sz="900" dirty="0"/>
          </a:p>
        </p:txBody>
      </p:sp>
      <p:sp>
        <p:nvSpPr>
          <p:cNvPr id="188" name="Google Shape;188;p27"/>
          <p:cNvSpPr txBox="1"/>
          <p:nvPr/>
        </p:nvSpPr>
        <p:spPr>
          <a:xfrm>
            <a:off x="8849737" y="3450360"/>
            <a:ext cx="1336500" cy="11541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t" anchorCtr="0">
            <a:spAutoFit/>
          </a:bodyPr>
          <a:lstStyle/>
          <a:p>
            <a:pPr algn="just"/>
            <a:r>
              <a:rPr lang="ru" sz="900" dirty="0"/>
              <a:t>Анализ системы подготовки спортсмена с учетом:</a:t>
            </a:r>
            <a:endParaRPr sz="900" dirty="0"/>
          </a:p>
          <a:p>
            <a:pPr marL="89997" indent="-140795" algn="just">
              <a:buSzPts val="800"/>
              <a:buChar char="-"/>
            </a:pPr>
            <a:r>
              <a:rPr lang="ru" sz="900" dirty="0"/>
              <a:t>результатов ЭК</a:t>
            </a:r>
            <a:endParaRPr sz="900" dirty="0"/>
          </a:p>
          <a:p>
            <a:pPr marL="89997" indent="-140795" algn="just">
              <a:buSzPts val="800"/>
              <a:buChar char="-"/>
            </a:pPr>
            <a:r>
              <a:rPr lang="ru" sz="900" dirty="0"/>
              <a:t>результатов тестов</a:t>
            </a:r>
            <a:endParaRPr sz="900" dirty="0"/>
          </a:p>
          <a:p>
            <a:pPr marL="89997" indent="-140795" algn="just">
              <a:buSzPts val="800"/>
              <a:buChar char="-"/>
            </a:pPr>
            <a:r>
              <a:rPr lang="ru" sz="900" dirty="0"/>
              <a:t>результатов соревнований </a:t>
            </a:r>
            <a:endParaRPr sz="900" dirty="0"/>
          </a:p>
        </p:txBody>
      </p:sp>
      <p:cxnSp>
        <p:nvCxnSpPr>
          <p:cNvPr id="189" name="Google Shape;189;p27"/>
          <p:cNvCxnSpPr/>
          <p:nvPr/>
        </p:nvCxnSpPr>
        <p:spPr>
          <a:xfrm flipH="1" flipV="1">
            <a:off x="4991092" y="3500913"/>
            <a:ext cx="3572" cy="860152"/>
          </a:xfrm>
          <a:prstGeom prst="straightConnector1">
            <a:avLst/>
          </a:prstGeom>
          <a:noFill/>
          <a:ln w="19050" cap="flat" cmpd="sng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90" name="Google Shape;190;p27"/>
          <p:cNvCxnSpPr/>
          <p:nvPr/>
        </p:nvCxnSpPr>
        <p:spPr>
          <a:xfrm flipV="1">
            <a:off x="6242964" y="3484209"/>
            <a:ext cx="0" cy="876857"/>
          </a:xfrm>
          <a:prstGeom prst="straightConnector1">
            <a:avLst/>
          </a:prstGeom>
          <a:noFill/>
          <a:ln w="19050" cap="flat" cmpd="sng">
            <a:solidFill>
              <a:srgbClr val="674EA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91" name="Google Shape;191;p27"/>
          <p:cNvCxnSpPr/>
          <p:nvPr/>
        </p:nvCxnSpPr>
        <p:spPr>
          <a:xfrm flipH="1" flipV="1">
            <a:off x="7491264" y="3470417"/>
            <a:ext cx="6092" cy="890648"/>
          </a:xfrm>
          <a:prstGeom prst="straightConnector1">
            <a:avLst/>
          </a:prstGeom>
          <a:noFill/>
          <a:ln w="19050" cap="flat" cmpd="sng">
            <a:solidFill>
              <a:srgbClr val="E8595C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92" name="Google Shape;192;p27"/>
          <p:cNvCxnSpPr/>
          <p:nvPr/>
        </p:nvCxnSpPr>
        <p:spPr>
          <a:xfrm flipV="1">
            <a:off x="8884625" y="3476903"/>
            <a:ext cx="0" cy="884162"/>
          </a:xfrm>
          <a:prstGeom prst="straightConnector1">
            <a:avLst/>
          </a:prstGeom>
          <a:noFill/>
          <a:ln w="19050" cap="flat" cmpd="sng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93" name="Google Shape;193;p27"/>
          <p:cNvCxnSpPr/>
          <p:nvPr/>
        </p:nvCxnSpPr>
        <p:spPr>
          <a:xfrm flipV="1">
            <a:off x="10186237" y="3476903"/>
            <a:ext cx="0" cy="867984"/>
          </a:xfrm>
          <a:prstGeom prst="straightConnector1">
            <a:avLst/>
          </a:prstGeom>
          <a:noFill/>
          <a:ln w="19050" cap="flat" cmpd="sng">
            <a:solidFill>
              <a:srgbClr val="FFD966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54" name="Google Shape;319;p3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924086" y="3559965"/>
            <a:ext cx="586148" cy="637772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Прямоугольник 21"/>
          <p:cNvSpPr/>
          <p:nvPr/>
        </p:nvSpPr>
        <p:spPr>
          <a:xfrm>
            <a:off x="1354281" y="4226780"/>
            <a:ext cx="1653143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50" b="1" dirty="0">
                <a:solidFill>
                  <a:schemeClr val="tx2">
                    <a:lumMod val="75000"/>
                  </a:schemeClr>
                </a:solidFill>
              </a:rPr>
              <a:t>Департамент</a:t>
            </a:r>
          </a:p>
          <a:p>
            <a:pPr algn="ctr"/>
            <a:r>
              <a:rPr lang="ru-RU" sz="1050" b="1" dirty="0">
                <a:solidFill>
                  <a:schemeClr val="tx2">
                    <a:lumMod val="75000"/>
                  </a:schemeClr>
                </a:solidFill>
              </a:rPr>
              <a:t>здравоохранения</a:t>
            </a:r>
          </a:p>
          <a:p>
            <a:pPr algn="ctr"/>
            <a:r>
              <a:rPr lang="ru-RU" sz="1050" b="1" dirty="0">
                <a:solidFill>
                  <a:schemeClr val="tx2">
                    <a:lumMod val="75000"/>
                  </a:schemeClr>
                </a:solidFill>
              </a:rPr>
              <a:t>(медучреждение)</a:t>
            </a:r>
          </a:p>
        </p:txBody>
      </p:sp>
      <p:sp>
        <p:nvSpPr>
          <p:cNvPr id="56" name="Google Shape;347;p30"/>
          <p:cNvSpPr txBox="1"/>
          <p:nvPr/>
        </p:nvSpPr>
        <p:spPr>
          <a:xfrm>
            <a:off x="1887779" y="4992033"/>
            <a:ext cx="2720181" cy="1750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t" anchorCtr="0">
            <a:spAutoFit/>
          </a:bodyPr>
          <a:lstStyle/>
          <a:p>
            <a:pPr algn="ctr"/>
            <a:r>
              <a:rPr lang="ru" sz="1275" b="1" dirty="0">
                <a:solidFill>
                  <a:schemeClr val="accent2">
                    <a:lumMod val="75000"/>
                  </a:schemeClr>
                </a:solidFill>
              </a:rPr>
              <a:t>МЕДИЦИНСКИЙ ПЕРСОНАЛ</a:t>
            </a:r>
          </a:p>
          <a:p>
            <a:pPr algn="ctr"/>
            <a:endParaRPr sz="900" b="1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Clr>
                <a:srgbClr val="2E333E"/>
              </a:buClr>
              <a:buSzPts val="800"/>
            </a:pPr>
            <a:r>
              <a:rPr lang="ru" sz="1000" dirty="0"/>
              <a:t>- проведение тестирование спортсменов по методикам этапного контроля</a:t>
            </a:r>
            <a:endParaRPr sz="1000" dirty="0"/>
          </a:p>
          <a:p>
            <a:pPr>
              <a:buClr>
                <a:srgbClr val="2E333E"/>
              </a:buClr>
              <a:buSzPts val="800"/>
            </a:pPr>
            <a:r>
              <a:rPr lang="ru" sz="1000" dirty="0"/>
              <a:t>- проведение лабораторных исследований (гематомониторинг)</a:t>
            </a:r>
            <a:endParaRPr sz="1000" dirty="0"/>
          </a:p>
          <a:p>
            <a:pPr>
              <a:buClr>
                <a:srgbClr val="2E333E"/>
              </a:buClr>
              <a:buSzPts val="800"/>
            </a:pPr>
            <a:r>
              <a:rPr lang="ru" sz="1000" dirty="0"/>
              <a:t>- заключения и рекомендации по результатам ЭКГ и ЭХО</a:t>
            </a:r>
            <a:endParaRPr sz="1000" dirty="0"/>
          </a:p>
          <a:p>
            <a:pPr>
              <a:buClr>
                <a:srgbClr val="2E333E"/>
              </a:buClr>
              <a:buSzPts val="800"/>
            </a:pPr>
            <a:r>
              <a:rPr lang="ru" sz="1000" dirty="0"/>
              <a:t>- ввод данных этапного контроля в систему LSPORT</a:t>
            </a:r>
            <a:endParaRPr sz="1000" dirty="0"/>
          </a:p>
        </p:txBody>
      </p:sp>
      <p:pic>
        <p:nvPicPr>
          <p:cNvPr id="57" name="Google Shape;318;p30"/>
          <p:cNvPicPr preferRelativeResize="0"/>
          <p:nvPr/>
        </p:nvPicPr>
        <p:blipFill>
          <a:blip r:embed="rId5">
            <a:alphaModFix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400000"/>
                    </a14:imgEffect>
                    <a14:imgEffect>
                      <a14:brightnessContrast bright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408317" y="4734610"/>
            <a:ext cx="777921" cy="886556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Прямоугольник 22"/>
          <p:cNvSpPr/>
          <p:nvPr/>
        </p:nvSpPr>
        <p:spPr>
          <a:xfrm>
            <a:off x="9116769" y="5611014"/>
            <a:ext cx="135173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50" b="1" dirty="0">
                <a:solidFill>
                  <a:schemeClr val="tx2">
                    <a:lumMod val="75000"/>
                  </a:schemeClr>
                </a:solidFill>
              </a:rPr>
              <a:t>Департамент</a:t>
            </a:r>
          </a:p>
          <a:p>
            <a:pPr algn="ctr"/>
            <a:r>
              <a:rPr lang="ru-RU" sz="1050" b="1" dirty="0">
                <a:solidFill>
                  <a:schemeClr val="tx2">
                    <a:lumMod val="75000"/>
                  </a:schemeClr>
                </a:solidFill>
              </a:rPr>
              <a:t>по физической культуре и спорту (РЦСП)</a:t>
            </a:r>
            <a:r>
              <a:rPr lang="ru-RU" sz="1050" b="1" dirty="0">
                <a:solidFill>
                  <a:schemeClr val="lt2"/>
                </a:solidFill>
              </a:rPr>
              <a:t>)</a:t>
            </a:r>
          </a:p>
        </p:txBody>
      </p:sp>
      <p:sp>
        <p:nvSpPr>
          <p:cNvPr id="59" name="Google Shape;346;p30"/>
          <p:cNvSpPr txBox="1"/>
          <p:nvPr/>
        </p:nvSpPr>
        <p:spPr>
          <a:xfrm>
            <a:off x="5883540" y="4661172"/>
            <a:ext cx="3395454" cy="2069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t" anchorCtr="0">
            <a:spAutoFit/>
          </a:bodyPr>
          <a:lstStyle/>
          <a:p>
            <a:pPr algn="ctr"/>
            <a:r>
              <a:rPr lang="ru-RU" sz="1350" b="1" dirty="0">
                <a:solidFill>
                  <a:schemeClr val="accent2">
                    <a:lumMod val="75000"/>
                  </a:schemeClr>
                </a:solidFill>
              </a:rPr>
              <a:t>Комплексная научная группа</a:t>
            </a:r>
          </a:p>
          <a:p>
            <a:pPr algn="ctr"/>
            <a:endParaRPr sz="9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179995" indent="-230793">
              <a:buClr>
                <a:schemeClr val="lt2"/>
              </a:buClr>
              <a:buSzPts val="800"/>
              <a:buChar char="-"/>
            </a:pPr>
            <a:r>
              <a:rPr lang="ru" sz="1000" dirty="0"/>
              <a:t>- индивидуальная работа с тренером в составлении ИППС</a:t>
            </a:r>
            <a:endParaRPr sz="1000" dirty="0"/>
          </a:p>
          <a:p>
            <a:pPr marL="179995" indent="-230793">
              <a:buClr>
                <a:schemeClr val="lt2"/>
              </a:buClr>
              <a:buSzPts val="800"/>
              <a:buChar char="-"/>
            </a:pPr>
            <a:r>
              <a:rPr lang="ru" sz="1000" dirty="0"/>
              <a:t>круглые столы по результатам ЭК (главный тренер и тренерский штаб) </a:t>
            </a:r>
            <a:endParaRPr sz="1000" dirty="0"/>
          </a:p>
          <a:p>
            <a:pPr marL="179995" indent="-230793">
              <a:buClr>
                <a:schemeClr val="lt2"/>
              </a:buClr>
              <a:buSzPts val="800"/>
              <a:buChar char="-"/>
            </a:pPr>
            <a:r>
              <a:rPr lang="ru" sz="1000" dirty="0"/>
              <a:t>- индивидуальные рекомендации по коррекции тренировочного процесса</a:t>
            </a:r>
            <a:endParaRPr sz="1000" dirty="0"/>
          </a:p>
          <a:p>
            <a:pPr marL="179995" indent="-230793">
              <a:buClr>
                <a:schemeClr val="lt2"/>
              </a:buClr>
              <a:buSzPts val="800"/>
              <a:buChar char="-"/>
            </a:pPr>
            <a:r>
              <a:rPr lang="ru" sz="1000" dirty="0"/>
              <a:t>- курсы повышения квалификации </a:t>
            </a:r>
            <a:endParaRPr sz="1000" dirty="0"/>
          </a:p>
          <a:p>
            <a:pPr marL="179995" indent="-230793">
              <a:buClr>
                <a:schemeClr val="lt2"/>
              </a:buClr>
              <a:buSzPts val="800"/>
              <a:buChar char="-"/>
            </a:pPr>
            <a:r>
              <a:rPr lang="ru" sz="1000" dirty="0"/>
              <a:t>- работа с методистам школ по организации научно-методической работы</a:t>
            </a:r>
            <a:endParaRPr sz="1000" dirty="0"/>
          </a:p>
          <a:p>
            <a:pPr marL="179995" indent="-230793">
              <a:buClr>
                <a:schemeClr val="lt2"/>
              </a:buClr>
              <a:buSzPts val="800"/>
              <a:buChar char="-"/>
            </a:pPr>
            <a:r>
              <a:rPr lang="ru" sz="1000" dirty="0"/>
              <a:t>- анализ системы подготовки спортсмена </a:t>
            </a:r>
            <a:endParaRPr sz="100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1524000" y="171341"/>
            <a:ext cx="9144000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Научно-методическое сопровождение </a:t>
            </a:r>
          </a:p>
          <a:p>
            <a:pPr algn="ctr"/>
            <a:r>
              <a:rPr lang="ru-RU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тренировочного процесса</a:t>
            </a:r>
            <a:endParaRPr lang="ru-RU" sz="28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8115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198</Words>
  <Application>Microsoft Office PowerPoint</Application>
  <PresentationFormat>Широкоэкранный</PresentationFormat>
  <Paragraphs>42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Тренер</dc:creator>
  <cp:lastModifiedBy>Тренер</cp:lastModifiedBy>
  <cp:revision>1</cp:revision>
  <dcterms:created xsi:type="dcterms:W3CDTF">2022-08-02T10:09:49Z</dcterms:created>
  <dcterms:modified xsi:type="dcterms:W3CDTF">2022-08-02T10:10:40Z</dcterms:modified>
</cp:coreProperties>
</file>