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58" r:id="rId4"/>
    <p:sldId id="259" r:id="rId5"/>
    <p:sldId id="260" r:id="rId6"/>
    <p:sldId id="264" r:id="rId7"/>
    <p:sldId id="265" r:id="rId8"/>
    <p:sldId id="266" r:id="rId9"/>
    <p:sldId id="267" r:id="rId10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B3A97-87BE-448D-BA0C-A406106BAD3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032D9F-6FA2-4B39-897C-CCB1F4956000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1200" b="1" dirty="0" smtClean="0">
            <a:solidFill>
              <a:schemeClr val="tx1"/>
            </a:solidFill>
          </a:endParaRPr>
        </a:p>
        <a:p>
          <a:r>
            <a:rPr lang="ru-RU" sz="1200" b="1" dirty="0" smtClean="0">
              <a:solidFill>
                <a:schemeClr val="tx1"/>
              </a:solidFill>
              <a:latin typeface="Liberation Serif" pitchFamily="18" charset="0"/>
            </a:rPr>
            <a:t>Вводно-подготовительная </a:t>
          </a:r>
        </a:p>
        <a:p>
          <a:r>
            <a:rPr lang="ru-RU" sz="1200" b="1" dirty="0" smtClean="0">
              <a:solidFill>
                <a:schemeClr val="tx1"/>
              </a:solidFill>
              <a:latin typeface="Liberation Serif" pitchFamily="18" charset="0"/>
            </a:rPr>
            <a:t>часть</a:t>
          </a:r>
          <a:endParaRPr lang="ru-RU" sz="1200" b="1" dirty="0">
            <a:latin typeface="Liberation Serif" pitchFamily="18" charset="0"/>
          </a:endParaRPr>
        </a:p>
      </dgm:t>
    </dgm:pt>
    <dgm:pt modelId="{CE627C16-EC61-4446-A593-DD87216FF1D5}" type="parTrans" cxnId="{1409D3C6-CB6D-44BC-882C-3DF1AA00F5CC}">
      <dgm:prSet/>
      <dgm:spPr/>
      <dgm:t>
        <a:bodyPr/>
        <a:lstStyle/>
        <a:p>
          <a:endParaRPr lang="ru-RU"/>
        </a:p>
      </dgm:t>
    </dgm:pt>
    <dgm:pt modelId="{4454C4B2-5B44-4E97-98F5-7494D259DF04}" type="sibTrans" cxnId="{1409D3C6-CB6D-44BC-882C-3DF1AA00F5CC}">
      <dgm:prSet/>
      <dgm:spPr/>
      <dgm:t>
        <a:bodyPr/>
        <a:lstStyle/>
        <a:p>
          <a:endParaRPr lang="ru-RU"/>
        </a:p>
      </dgm:t>
    </dgm:pt>
    <dgm:pt modelId="{D39939D6-88C3-4612-81D7-E4A235D8C797}">
      <dgm:prSet phldrT="[Текст]"/>
      <dgm:spPr/>
      <dgm:t>
        <a:bodyPr/>
        <a:lstStyle/>
        <a:p>
          <a:r>
            <a:rPr lang="ru-RU" b="1" dirty="0" smtClean="0">
              <a:latin typeface="Liberation Serif" pitchFamily="18" charset="0"/>
            </a:rPr>
            <a:t>Организация спортсменов, создание положительного эмоционального настроения и подготовка систем организма к последующей деятельности (продолжительность 10-15 % общего времени)</a:t>
          </a:r>
          <a:endParaRPr lang="ru-RU" dirty="0">
            <a:latin typeface="Liberation Serif" pitchFamily="18" charset="0"/>
          </a:endParaRPr>
        </a:p>
      </dgm:t>
    </dgm:pt>
    <dgm:pt modelId="{388FA667-34C8-4EF8-94D7-3EDAA0061F67}" type="parTrans" cxnId="{5F2F1CA9-0CF3-4C51-AD5C-F4C9ECC4A04E}">
      <dgm:prSet/>
      <dgm:spPr/>
      <dgm:t>
        <a:bodyPr/>
        <a:lstStyle/>
        <a:p>
          <a:endParaRPr lang="ru-RU"/>
        </a:p>
      </dgm:t>
    </dgm:pt>
    <dgm:pt modelId="{43C4BF82-CFA5-46F2-9173-14C0CBB59BFC}" type="sibTrans" cxnId="{5F2F1CA9-0CF3-4C51-AD5C-F4C9ECC4A04E}">
      <dgm:prSet/>
      <dgm:spPr/>
      <dgm:t>
        <a:bodyPr/>
        <a:lstStyle/>
        <a:p>
          <a:endParaRPr lang="ru-RU"/>
        </a:p>
      </dgm:t>
    </dgm:pt>
    <dgm:pt modelId="{C71B16B0-13E0-4C5F-89F2-8617F1EEEBE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800" dirty="0" smtClean="0">
            <a:solidFill>
              <a:schemeClr val="tx1"/>
            </a:solidFill>
          </a:endParaRPr>
        </a:p>
        <a:p>
          <a:r>
            <a:rPr lang="ru-RU" sz="1400" b="1" dirty="0" smtClean="0">
              <a:solidFill>
                <a:schemeClr val="tx1"/>
              </a:solidFill>
              <a:latin typeface="Liberation Serif" pitchFamily="18" charset="0"/>
            </a:rPr>
            <a:t>Основная</a:t>
          </a:r>
        </a:p>
        <a:p>
          <a:r>
            <a:rPr lang="ru-RU" sz="1400" b="1" dirty="0" smtClean="0">
              <a:solidFill>
                <a:schemeClr val="tx1"/>
              </a:solidFill>
              <a:latin typeface="Liberation Serif" pitchFamily="18" charset="0"/>
            </a:rPr>
            <a:t> часть</a:t>
          </a:r>
          <a:endParaRPr lang="ru-RU" sz="1400" b="1" dirty="0">
            <a:solidFill>
              <a:schemeClr val="tx1"/>
            </a:solidFill>
            <a:latin typeface="Liberation Serif" pitchFamily="18" charset="0"/>
          </a:endParaRPr>
        </a:p>
      </dgm:t>
    </dgm:pt>
    <dgm:pt modelId="{9131CD0C-7F03-4072-B0A2-FE98B594C673}" type="parTrans" cxnId="{A207041B-B0A0-4BBE-829F-DE3460F3F71B}">
      <dgm:prSet/>
      <dgm:spPr/>
      <dgm:t>
        <a:bodyPr/>
        <a:lstStyle/>
        <a:p>
          <a:endParaRPr lang="ru-RU"/>
        </a:p>
      </dgm:t>
    </dgm:pt>
    <dgm:pt modelId="{75A9FC80-9299-46FD-AC08-7D810F320614}" type="sibTrans" cxnId="{A207041B-B0A0-4BBE-829F-DE3460F3F71B}">
      <dgm:prSet/>
      <dgm:spPr/>
      <dgm:t>
        <a:bodyPr/>
        <a:lstStyle/>
        <a:p>
          <a:endParaRPr lang="ru-RU"/>
        </a:p>
      </dgm:t>
    </dgm:pt>
    <dgm:pt modelId="{025072F1-721A-4324-AA69-0D2589C83107}">
      <dgm:prSet phldrT="[Текст]"/>
      <dgm:spPr/>
      <dgm:t>
        <a:bodyPr/>
        <a:lstStyle/>
        <a:p>
          <a:r>
            <a:rPr lang="ru-RU" b="1" dirty="0" smtClean="0">
              <a:latin typeface="Liberation Serif" pitchFamily="18" charset="0"/>
            </a:rPr>
            <a:t>Заключает в себе главную содержательную и функциональную нагрузку и занимает преобладающую долю в общем объеме времени, затрачиваемого на занятия (70-80 %)</a:t>
          </a:r>
          <a:endParaRPr lang="ru-RU" dirty="0">
            <a:latin typeface="Liberation Serif" pitchFamily="18" charset="0"/>
          </a:endParaRPr>
        </a:p>
      </dgm:t>
    </dgm:pt>
    <dgm:pt modelId="{43D14D68-4B8E-4774-BB13-A4C60DC16A31}" type="parTrans" cxnId="{AA0E0450-97AA-4155-833A-C2A6B2661CCC}">
      <dgm:prSet/>
      <dgm:spPr/>
      <dgm:t>
        <a:bodyPr/>
        <a:lstStyle/>
        <a:p>
          <a:endParaRPr lang="ru-RU"/>
        </a:p>
      </dgm:t>
    </dgm:pt>
    <dgm:pt modelId="{365A75F6-2ACB-43AA-ABB8-BC98420ECC08}" type="sibTrans" cxnId="{AA0E0450-97AA-4155-833A-C2A6B2661CCC}">
      <dgm:prSet/>
      <dgm:spPr/>
      <dgm:t>
        <a:bodyPr/>
        <a:lstStyle/>
        <a:p>
          <a:endParaRPr lang="ru-RU"/>
        </a:p>
      </dgm:t>
    </dgm:pt>
    <dgm:pt modelId="{F50A6621-24FE-4070-B8D3-2EC1262A3CE3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Liberation Serif" pitchFamily="18" charset="0"/>
            </a:rPr>
            <a:t>Заключительная часть</a:t>
          </a:r>
          <a:endParaRPr lang="ru-RU" b="1" dirty="0">
            <a:solidFill>
              <a:schemeClr val="tx1"/>
            </a:solidFill>
            <a:latin typeface="Liberation Serif" pitchFamily="18" charset="0"/>
          </a:endParaRPr>
        </a:p>
      </dgm:t>
    </dgm:pt>
    <dgm:pt modelId="{2027D2AB-8F24-48A9-A575-40725E6E3BBE}" type="parTrans" cxnId="{D82DB3A1-BECD-49FA-AF02-FE47013EFA85}">
      <dgm:prSet/>
      <dgm:spPr/>
      <dgm:t>
        <a:bodyPr/>
        <a:lstStyle/>
        <a:p>
          <a:endParaRPr lang="ru-RU"/>
        </a:p>
      </dgm:t>
    </dgm:pt>
    <dgm:pt modelId="{F7C3CD96-1EBC-4B49-AAB2-C3A670DB12B8}" type="sibTrans" cxnId="{D82DB3A1-BECD-49FA-AF02-FE47013EFA85}">
      <dgm:prSet/>
      <dgm:spPr/>
      <dgm:t>
        <a:bodyPr/>
        <a:lstStyle/>
        <a:p>
          <a:endParaRPr lang="ru-RU"/>
        </a:p>
      </dgm:t>
    </dgm:pt>
    <dgm:pt modelId="{96C80690-16C6-4B0D-B44E-69F6E3097600}">
      <dgm:prSet phldrT="[Текст]"/>
      <dgm:spPr/>
      <dgm:t>
        <a:bodyPr/>
        <a:lstStyle/>
        <a:p>
          <a:r>
            <a:rPr lang="ru-RU" b="1" dirty="0" smtClean="0">
              <a:latin typeface="Liberation Serif" pitchFamily="18" charset="0"/>
            </a:rPr>
            <a:t>Снижение интенсивности работы для приведения организма спортсмена в состояние, близкое к дорабочему и создание условий, благоприятствующих интенсивному протеканию восстановительных процессов (продолжительность 5-10 % общего времени)</a:t>
          </a:r>
          <a:endParaRPr lang="ru-RU" dirty="0">
            <a:latin typeface="Liberation Serif" pitchFamily="18" charset="0"/>
          </a:endParaRPr>
        </a:p>
      </dgm:t>
    </dgm:pt>
    <dgm:pt modelId="{CD0B867C-A637-4EDA-B381-124279130BF8}" type="parTrans" cxnId="{17675866-D136-42B4-BBCB-683EE6AF37B8}">
      <dgm:prSet/>
      <dgm:spPr/>
      <dgm:t>
        <a:bodyPr/>
        <a:lstStyle/>
        <a:p>
          <a:endParaRPr lang="ru-RU"/>
        </a:p>
      </dgm:t>
    </dgm:pt>
    <dgm:pt modelId="{550FBC99-337E-481E-B307-1213A19D6382}" type="sibTrans" cxnId="{17675866-D136-42B4-BBCB-683EE6AF37B8}">
      <dgm:prSet/>
      <dgm:spPr/>
      <dgm:t>
        <a:bodyPr/>
        <a:lstStyle/>
        <a:p>
          <a:endParaRPr lang="ru-RU"/>
        </a:p>
      </dgm:t>
    </dgm:pt>
    <dgm:pt modelId="{7D8AFC58-2519-4541-8E46-C98E91491A6E}" type="pres">
      <dgm:prSet presAssocID="{3D7B3A97-87BE-448D-BA0C-A406106BAD3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DB1E5B-0019-4A0E-AB47-815DB4B08F53}" type="pres">
      <dgm:prSet presAssocID="{07032D9F-6FA2-4B39-897C-CCB1F4956000}" presName="composite" presStyleCnt="0"/>
      <dgm:spPr/>
    </dgm:pt>
    <dgm:pt modelId="{B8BD829D-A15F-4401-A2D6-F0B28895C861}" type="pres">
      <dgm:prSet presAssocID="{07032D9F-6FA2-4B39-897C-CCB1F4956000}" presName="parentText" presStyleLbl="alignNode1" presStyleIdx="0" presStyleCnt="3" custScaleX="113246" custLinFactNeighborX="0" custLinFactNeighborY="-1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AE3ED8-C38B-41A3-8646-3605EC139AE8}" type="pres">
      <dgm:prSet presAssocID="{07032D9F-6FA2-4B39-897C-CCB1F4956000}" presName="descendantText" presStyleLbl="alignAcc1" presStyleIdx="0" presStyleCnt="3" custLinFactNeighborX="1022" custLinFactNeighborY="-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AFD04D-CE29-490F-913C-3C4D2C2DDF9D}" type="pres">
      <dgm:prSet presAssocID="{4454C4B2-5B44-4E97-98F5-7494D259DF04}" presName="sp" presStyleCnt="0"/>
      <dgm:spPr/>
    </dgm:pt>
    <dgm:pt modelId="{81158731-9170-4604-8CD6-C237252C00B9}" type="pres">
      <dgm:prSet presAssocID="{C71B16B0-13E0-4C5F-89F2-8617F1EEEBE6}" presName="composite" presStyleCnt="0"/>
      <dgm:spPr/>
    </dgm:pt>
    <dgm:pt modelId="{B120229D-FFB5-4970-9EAD-3938BA7C62D6}" type="pres">
      <dgm:prSet presAssocID="{C71B16B0-13E0-4C5F-89F2-8617F1EEEBE6}" presName="parentText" presStyleLbl="alignNode1" presStyleIdx="1" presStyleCnt="3" custScaleX="1092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DA2C82-81F0-4809-95B8-640CBE52129B}" type="pres">
      <dgm:prSet presAssocID="{C71B16B0-13E0-4C5F-89F2-8617F1EEEBE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F6837-1775-45FC-8E95-E8B7673C8A9E}" type="pres">
      <dgm:prSet presAssocID="{75A9FC80-9299-46FD-AC08-7D810F320614}" presName="sp" presStyleCnt="0"/>
      <dgm:spPr/>
    </dgm:pt>
    <dgm:pt modelId="{56287E81-3C4E-4E9B-B55F-C5D553571DDC}" type="pres">
      <dgm:prSet presAssocID="{F50A6621-24FE-4070-B8D3-2EC1262A3CE3}" presName="composite" presStyleCnt="0"/>
      <dgm:spPr/>
    </dgm:pt>
    <dgm:pt modelId="{674D0EBA-A2CB-431F-9743-0C8A50FB2831}" type="pres">
      <dgm:prSet presAssocID="{F50A6621-24FE-4070-B8D3-2EC1262A3CE3}" presName="parentText" presStyleLbl="alignNode1" presStyleIdx="2" presStyleCnt="3" custScaleX="1092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CB9602-DB71-4E8E-9533-0EF9F8942C7D}" type="pres">
      <dgm:prSet presAssocID="{F50A6621-24FE-4070-B8D3-2EC1262A3CE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2FA166-454D-4C37-B7FA-793B2CE5CA31}" type="presOf" srcId="{96C80690-16C6-4B0D-B44E-69F6E3097600}" destId="{65CB9602-DB71-4E8E-9533-0EF9F8942C7D}" srcOrd="0" destOrd="0" presId="urn:microsoft.com/office/officeart/2005/8/layout/chevron2"/>
    <dgm:cxn modelId="{AA0E0450-97AA-4155-833A-C2A6B2661CCC}" srcId="{C71B16B0-13E0-4C5F-89F2-8617F1EEEBE6}" destId="{025072F1-721A-4324-AA69-0D2589C83107}" srcOrd="0" destOrd="0" parTransId="{43D14D68-4B8E-4774-BB13-A4C60DC16A31}" sibTransId="{365A75F6-2ACB-43AA-ABB8-BC98420ECC08}"/>
    <dgm:cxn modelId="{1409D3C6-CB6D-44BC-882C-3DF1AA00F5CC}" srcId="{3D7B3A97-87BE-448D-BA0C-A406106BAD37}" destId="{07032D9F-6FA2-4B39-897C-CCB1F4956000}" srcOrd="0" destOrd="0" parTransId="{CE627C16-EC61-4446-A593-DD87216FF1D5}" sibTransId="{4454C4B2-5B44-4E97-98F5-7494D259DF04}"/>
    <dgm:cxn modelId="{F33C464B-1BC5-4D5B-9C4E-1812ED01CFAC}" type="presOf" srcId="{C71B16B0-13E0-4C5F-89F2-8617F1EEEBE6}" destId="{B120229D-FFB5-4970-9EAD-3938BA7C62D6}" srcOrd="0" destOrd="0" presId="urn:microsoft.com/office/officeart/2005/8/layout/chevron2"/>
    <dgm:cxn modelId="{17675866-D136-42B4-BBCB-683EE6AF37B8}" srcId="{F50A6621-24FE-4070-B8D3-2EC1262A3CE3}" destId="{96C80690-16C6-4B0D-B44E-69F6E3097600}" srcOrd="0" destOrd="0" parTransId="{CD0B867C-A637-4EDA-B381-124279130BF8}" sibTransId="{550FBC99-337E-481E-B307-1213A19D6382}"/>
    <dgm:cxn modelId="{17B7DEDF-AEF0-4462-9E7A-572AB8133AE9}" type="presOf" srcId="{D39939D6-88C3-4612-81D7-E4A235D8C797}" destId="{9DAE3ED8-C38B-41A3-8646-3605EC139AE8}" srcOrd="0" destOrd="0" presId="urn:microsoft.com/office/officeart/2005/8/layout/chevron2"/>
    <dgm:cxn modelId="{B4DF4682-D732-48A2-A71C-68597970FB97}" type="presOf" srcId="{3D7B3A97-87BE-448D-BA0C-A406106BAD37}" destId="{7D8AFC58-2519-4541-8E46-C98E91491A6E}" srcOrd="0" destOrd="0" presId="urn:microsoft.com/office/officeart/2005/8/layout/chevron2"/>
    <dgm:cxn modelId="{B786C2CA-CA2B-46EA-8743-3DDAF07ADD13}" type="presOf" srcId="{07032D9F-6FA2-4B39-897C-CCB1F4956000}" destId="{B8BD829D-A15F-4401-A2D6-F0B28895C861}" srcOrd="0" destOrd="0" presId="urn:microsoft.com/office/officeart/2005/8/layout/chevron2"/>
    <dgm:cxn modelId="{736BCBA3-188E-4FA1-8658-85D9C0990FF8}" type="presOf" srcId="{F50A6621-24FE-4070-B8D3-2EC1262A3CE3}" destId="{674D0EBA-A2CB-431F-9743-0C8A50FB2831}" srcOrd="0" destOrd="0" presId="urn:microsoft.com/office/officeart/2005/8/layout/chevron2"/>
    <dgm:cxn modelId="{D82DB3A1-BECD-49FA-AF02-FE47013EFA85}" srcId="{3D7B3A97-87BE-448D-BA0C-A406106BAD37}" destId="{F50A6621-24FE-4070-B8D3-2EC1262A3CE3}" srcOrd="2" destOrd="0" parTransId="{2027D2AB-8F24-48A9-A575-40725E6E3BBE}" sibTransId="{F7C3CD96-1EBC-4B49-AAB2-C3A670DB12B8}"/>
    <dgm:cxn modelId="{A207041B-B0A0-4BBE-829F-DE3460F3F71B}" srcId="{3D7B3A97-87BE-448D-BA0C-A406106BAD37}" destId="{C71B16B0-13E0-4C5F-89F2-8617F1EEEBE6}" srcOrd="1" destOrd="0" parTransId="{9131CD0C-7F03-4072-B0A2-FE98B594C673}" sibTransId="{75A9FC80-9299-46FD-AC08-7D810F320614}"/>
    <dgm:cxn modelId="{33D137B4-3250-41D7-B91C-3021F2DC72E2}" type="presOf" srcId="{025072F1-721A-4324-AA69-0D2589C83107}" destId="{7ADA2C82-81F0-4809-95B8-640CBE52129B}" srcOrd="0" destOrd="0" presId="urn:microsoft.com/office/officeart/2005/8/layout/chevron2"/>
    <dgm:cxn modelId="{5F2F1CA9-0CF3-4C51-AD5C-F4C9ECC4A04E}" srcId="{07032D9F-6FA2-4B39-897C-CCB1F4956000}" destId="{D39939D6-88C3-4612-81D7-E4A235D8C797}" srcOrd="0" destOrd="0" parTransId="{388FA667-34C8-4EF8-94D7-3EDAA0061F67}" sibTransId="{43C4BF82-CFA5-46F2-9173-14C0CBB59BFC}"/>
    <dgm:cxn modelId="{1544B12B-8B6C-4D07-936E-DA3AFC85A08D}" type="presParOf" srcId="{7D8AFC58-2519-4541-8E46-C98E91491A6E}" destId="{B6DB1E5B-0019-4A0E-AB47-815DB4B08F53}" srcOrd="0" destOrd="0" presId="urn:microsoft.com/office/officeart/2005/8/layout/chevron2"/>
    <dgm:cxn modelId="{B1E72691-3ED0-4539-A893-8C5A1E987AA8}" type="presParOf" srcId="{B6DB1E5B-0019-4A0E-AB47-815DB4B08F53}" destId="{B8BD829D-A15F-4401-A2D6-F0B28895C861}" srcOrd="0" destOrd="0" presId="urn:microsoft.com/office/officeart/2005/8/layout/chevron2"/>
    <dgm:cxn modelId="{528FB25B-930E-4040-9182-312CD2FADE8A}" type="presParOf" srcId="{B6DB1E5B-0019-4A0E-AB47-815DB4B08F53}" destId="{9DAE3ED8-C38B-41A3-8646-3605EC139AE8}" srcOrd="1" destOrd="0" presId="urn:microsoft.com/office/officeart/2005/8/layout/chevron2"/>
    <dgm:cxn modelId="{686F594D-0084-4371-88D2-768E2AD4C16E}" type="presParOf" srcId="{7D8AFC58-2519-4541-8E46-C98E91491A6E}" destId="{C7AFD04D-CE29-490F-913C-3C4D2C2DDF9D}" srcOrd="1" destOrd="0" presId="urn:microsoft.com/office/officeart/2005/8/layout/chevron2"/>
    <dgm:cxn modelId="{2DA8E501-ACAB-4C7B-88F2-63D5F6402962}" type="presParOf" srcId="{7D8AFC58-2519-4541-8E46-C98E91491A6E}" destId="{81158731-9170-4604-8CD6-C237252C00B9}" srcOrd="2" destOrd="0" presId="urn:microsoft.com/office/officeart/2005/8/layout/chevron2"/>
    <dgm:cxn modelId="{E8251F66-32E6-4B43-B195-E27F6D416BBA}" type="presParOf" srcId="{81158731-9170-4604-8CD6-C237252C00B9}" destId="{B120229D-FFB5-4970-9EAD-3938BA7C62D6}" srcOrd="0" destOrd="0" presId="urn:microsoft.com/office/officeart/2005/8/layout/chevron2"/>
    <dgm:cxn modelId="{3E050166-48A7-4F28-B1DD-B7FCB9BD468A}" type="presParOf" srcId="{81158731-9170-4604-8CD6-C237252C00B9}" destId="{7ADA2C82-81F0-4809-95B8-640CBE52129B}" srcOrd="1" destOrd="0" presId="urn:microsoft.com/office/officeart/2005/8/layout/chevron2"/>
    <dgm:cxn modelId="{83BD8CEF-AD09-46A0-AE22-68185B2F8913}" type="presParOf" srcId="{7D8AFC58-2519-4541-8E46-C98E91491A6E}" destId="{DC0F6837-1775-45FC-8E95-E8B7673C8A9E}" srcOrd="3" destOrd="0" presId="urn:microsoft.com/office/officeart/2005/8/layout/chevron2"/>
    <dgm:cxn modelId="{F91C2047-228E-4E29-BF80-98F403CB260E}" type="presParOf" srcId="{7D8AFC58-2519-4541-8E46-C98E91491A6E}" destId="{56287E81-3C4E-4E9B-B55F-C5D553571DDC}" srcOrd="4" destOrd="0" presId="urn:microsoft.com/office/officeart/2005/8/layout/chevron2"/>
    <dgm:cxn modelId="{29B24744-C68B-4600-811E-F21242E9F442}" type="presParOf" srcId="{56287E81-3C4E-4E9B-B55F-C5D553571DDC}" destId="{674D0EBA-A2CB-431F-9743-0C8A50FB2831}" srcOrd="0" destOrd="0" presId="urn:microsoft.com/office/officeart/2005/8/layout/chevron2"/>
    <dgm:cxn modelId="{13B2D224-628B-4B39-B838-880E141BE022}" type="presParOf" srcId="{56287E81-3C4E-4E9B-B55F-C5D553571DDC}" destId="{65CB9602-DB71-4E8E-9533-0EF9F8942C7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68B9C8-498C-4842-9BC6-FD283B754D2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EFDDCC-8238-4FAB-B1C9-256145BE04C1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Liberation Serif" pitchFamily="18" charset="0"/>
            </a:rPr>
            <a:t>Анализ тренировочного (учебно-тренировочного) занятия (далее – занятие) направлен на сопоставление выдвинутых задач с достигнутыми результатами</a:t>
          </a:r>
        </a:p>
        <a:p>
          <a:r>
            <a:rPr lang="ru-RU" sz="1400" b="1" dirty="0" smtClean="0">
              <a:solidFill>
                <a:schemeClr val="tx1"/>
              </a:solidFill>
              <a:latin typeface="Liberation Serif" pitchFamily="18" charset="0"/>
            </a:rPr>
            <a:t>Типы анализа занятия:</a:t>
          </a:r>
          <a:endParaRPr lang="ru-RU" sz="1400" b="1" dirty="0">
            <a:solidFill>
              <a:schemeClr val="tx1"/>
            </a:solidFill>
            <a:latin typeface="Liberation Serif" pitchFamily="18" charset="0"/>
          </a:endParaRPr>
        </a:p>
      </dgm:t>
    </dgm:pt>
    <dgm:pt modelId="{C722A05D-BE92-46C6-BDFC-27BDF0A0E272}" type="parTrans" cxnId="{30493D38-B10E-46C0-B035-9D5368E1AE5D}">
      <dgm:prSet/>
      <dgm:spPr/>
      <dgm:t>
        <a:bodyPr/>
        <a:lstStyle/>
        <a:p>
          <a:endParaRPr lang="ru-RU"/>
        </a:p>
      </dgm:t>
    </dgm:pt>
    <dgm:pt modelId="{4D8DBB30-104D-4800-ACB8-F7477C409DDF}" type="sibTrans" cxnId="{30493D38-B10E-46C0-B035-9D5368E1AE5D}">
      <dgm:prSet/>
      <dgm:spPr/>
      <dgm:t>
        <a:bodyPr/>
        <a:lstStyle/>
        <a:p>
          <a:endParaRPr lang="ru-RU"/>
        </a:p>
      </dgm:t>
    </dgm:pt>
    <dgm:pt modelId="{0E1BC37D-76F5-4B0D-B631-23AC5E739A8E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Liberation Serif" pitchFamily="18" charset="0"/>
            </a:rPr>
            <a:t>Комплексный анализ </a:t>
          </a:r>
          <a:r>
            <a:rPr lang="ru-RU" sz="1400" dirty="0" smtClean="0">
              <a:solidFill>
                <a:schemeClr val="tx1"/>
              </a:solidFill>
              <a:latin typeface="Liberation Serif" pitchFamily="18" charset="0"/>
            </a:rPr>
            <a:t>– изучение и разбор всех аспектов занятия</a:t>
          </a:r>
          <a:r>
            <a:rPr lang="ru-RU" sz="1400" b="1" dirty="0" smtClean="0">
              <a:solidFill>
                <a:schemeClr val="tx1"/>
              </a:solidFill>
              <a:latin typeface="Liberation Serif" pitchFamily="18" charset="0"/>
            </a:rPr>
            <a:t> </a:t>
          </a:r>
        </a:p>
        <a:p>
          <a:r>
            <a:rPr lang="ru-RU" sz="1400" dirty="0" smtClean="0">
              <a:solidFill>
                <a:schemeClr val="tx1"/>
              </a:solidFill>
              <a:latin typeface="Liberation Serif" pitchFamily="18" charset="0"/>
            </a:rPr>
            <a:t>Компоненты: место и задачи в системе годичного цикла, организация, содержание, методика, личностные качества тренера (тренера-преподавателя), тестирование спортсменов, выводы и рекомендации</a:t>
          </a:r>
          <a:endParaRPr lang="ru-RU" sz="1400" dirty="0">
            <a:solidFill>
              <a:schemeClr val="tx1"/>
            </a:solidFill>
            <a:latin typeface="Liberation Serif" pitchFamily="18" charset="0"/>
          </a:endParaRPr>
        </a:p>
      </dgm:t>
    </dgm:pt>
    <dgm:pt modelId="{65DEEFDF-27D3-4DA3-89CB-9A90EDFB76BD}" type="parTrans" cxnId="{8245A2C3-4D2B-4F06-A4E7-09D09794AAF9}">
      <dgm:prSet/>
      <dgm:spPr/>
      <dgm:t>
        <a:bodyPr/>
        <a:lstStyle/>
        <a:p>
          <a:endParaRPr lang="ru-RU"/>
        </a:p>
      </dgm:t>
    </dgm:pt>
    <dgm:pt modelId="{7DB1EE42-8FBA-433E-A8A6-6A0E5C50E6DB}" type="sibTrans" cxnId="{8245A2C3-4D2B-4F06-A4E7-09D09794AAF9}">
      <dgm:prSet/>
      <dgm:spPr/>
      <dgm:t>
        <a:bodyPr/>
        <a:lstStyle/>
        <a:p>
          <a:endParaRPr lang="ru-RU"/>
        </a:p>
      </dgm:t>
    </dgm:pt>
    <dgm:pt modelId="{0E53451F-0E0E-4B2F-99AB-F669E3AFFA1C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Liberation Serif" pitchFamily="18" charset="0"/>
            </a:rPr>
            <a:t>Компонентный </a:t>
          </a:r>
          <a:r>
            <a:rPr lang="ru-RU" sz="1400" dirty="0" smtClean="0">
              <a:solidFill>
                <a:schemeClr val="tx1"/>
              </a:solidFill>
              <a:latin typeface="Liberation Serif" pitchFamily="18" charset="0"/>
            </a:rPr>
            <a:t>– анализ отдельных компонентов (элементов) занятия</a:t>
          </a:r>
        </a:p>
        <a:p>
          <a:r>
            <a:rPr lang="ru-RU" sz="1400" dirty="0" smtClean="0">
              <a:solidFill>
                <a:schemeClr val="tx1"/>
              </a:solidFill>
              <a:latin typeface="Liberation Serif" pitchFamily="18" charset="0"/>
            </a:rPr>
            <a:t>Выборочный анализ занятия направлен на изучение мастерства тренера (тренера-преподавателя) в использовании отдельных аспектов и компонентов занятия</a:t>
          </a:r>
        </a:p>
        <a:p>
          <a:r>
            <a:rPr lang="ru-RU" sz="1400" dirty="0" smtClean="0">
              <a:solidFill>
                <a:schemeClr val="tx1"/>
              </a:solidFill>
              <a:latin typeface="Liberation Serif" pitchFamily="18" charset="0"/>
            </a:rPr>
            <a:t>Выборочному анализу могут быть подвергнуты любые интересующие проблемы, выделенные в комплексном анализе</a:t>
          </a:r>
          <a:endParaRPr lang="ru-RU" sz="1400" dirty="0">
            <a:solidFill>
              <a:schemeClr val="tx1"/>
            </a:solidFill>
            <a:latin typeface="Liberation Serif" pitchFamily="18" charset="0"/>
          </a:endParaRPr>
        </a:p>
      </dgm:t>
    </dgm:pt>
    <dgm:pt modelId="{C50AD871-5D24-454D-877B-2B1462277A59}" type="parTrans" cxnId="{3205B5BD-A9D0-4DF7-B65B-09C56A6AAEEA}">
      <dgm:prSet/>
      <dgm:spPr/>
      <dgm:t>
        <a:bodyPr/>
        <a:lstStyle/>
        <a:p>
          <a:endParaRPr lang="ru-RU"/>
        </a:p>
      </dgm:t>
    </dgm:pt>
    <dgm:pt modelId="{E9341719-6D09-4776-B8DF-D8966A541DB1}" type="sibTrans" cxnId="{3205B5BD-A9D0-4DF7-B65B-09C56A6AAEEA}">
      <dgm:prSet/>
      <dgm:spPr/>
      <dgm:t>
        <a:bodyPr/>
        <a:lstStyle/>
        <a:p>
          <a:endParaRPr lang="ru-RU"/>
        </a:p>
      </dgm:t>
    </dgm:pt>
    <dgm:pt modelId="{D1910D2A-147D-4BFB-9685-09B162464656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Liberation Serif" pitchFamily="18" charset="0"/>
            </a:rPr>
            <a:t>Проблемно-ориентированный -</a:t>
          </a:r>
          <a:r>
            <a:rPr lang="ru-RU" sz="1400" b="0" dirty="0" smtClean="0">
              <a:solidFill>
                <a:schemeClr val="tx1"/>
              </a:solidFill>
              <a:latin typeface="Liberation Serif" pitchFamily="18" charset="0"/>
            </a:rPr>
            <a:t> анализ выполнения специально поставленных задач как для всей группы, так и индивидуально для определенных спортсменов</a:t>
          </a:r>
        </a:p>
        <a:p>
          <a:r>
            <a:rPr lang="ru-RU" sz="1400" b="0" dirty="0" smtClean="0">
              <a:solidFill>
                <a:schemeClr val="tx1"/>
              </a:solidFill>
              <a:latin typeface="Liberation Serif" pitchFamily="18" charset="0"/>
            </a:rPr>
            <a:t>Направлен на конкретные тренировочные проблемы, связанные с командной, групповой и индивидуальной подготовкой. </a:t>
          </a:r>
        </a:p>
        <a:p>
          <a:r>
            <a:rPr lang="ru-RU" sz="1400" b="0" dirty="0" smtClean="0">
              <a:solidFill>
                <a:schemeClr val="tx1"/>
              </a:solidFill>
              <a:latin typeface="Liberation Serif" pitchFamily="18" charset="0"/>
            </a:rPr>
            <a:t>Целью настоящего анализа является оптимизация тренировочного (учебно-тренировочного) процесса на основе специальной </a:t>
          </a:r>
          <a:r>
            <a:rPr lang="ru-RU" sz="1400" b="0" dirty="0" err="1" smtClean="0">
              <a:solidFill>
                <a:schemeClr val="tx1"/>
              </a:solidFill>
              <a:latin typeface="Liberation Serif" pitchFamily="18" charset="0"/>
            </a:rPr>
            <a:t>экспресс-информации</a:t>
          </a:r>
          <a:endParaRPr lang="ru-RU" sz="1400" b="0" dirty="0">
            <a:solidFill>
              <a:schemeClr val="tx1"/>
            </a:solidFill>
            <a:latin typeface="Liberation Serif" pitchFamily="18" charset="0"/>
          </a:endParaRPr>
        </a:p>
      </dgm:t>
    </dgm:pt>
    <dgm:pt modelId="{DF2FE5E7-F22F-4B6B-91E3-03756E487BE0}" type="parTrans" cxnId="{5E2014BE-60D9-4E8F-84BD-EEE348955FE3}">
      <dgm:prSet/>
      <dgm:spPr/>
      <dgm:t>
        <a:bodyPr/>
        <a:lstStyle/>
        <a:p>
          <a:endParaRPr lang="ru-RU"/>
        </a:p>
      </dgm:t>
    </dgm:pt>
    <dgm:pt modelId="{53AB1471-9B41-4AE2-8800-CD145F53EBC5}" type="sibTrans" cxnId="{5E2014BE-60D9-4E8F-84BD-EEE348955FE3}">
      <dgm:prSet/>
      <dgm:spPr/>
      <dgm:t>
        <a:bodyPr/>
        <a:lstStyle/>
        <a:p>
          <a:endParaRPr lang="ru-RU"/>
        </a:p>
      </dgm:t>
    </dgm:pt>
    <dgm:pt modelId="{F0C3482A-BFF8-455C-98EA-395AA807E73D}" type="pres">
      <dgm:prSet presAssocID="{F168B9C8-498C-4842-9BC6-FD283B754D2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8954F7-AF72-4299-8BC2-4A7423A4942D}" type="pres">
      <dgm:prSet presAssocID="{94EFDDCC-8238-4FAB-B1C9-256145BE04C1}" presName="roof" presStyleLbl="dkBgShp" presStyleIdx="0" presStyleCnt="2"/>
      <dgm:spPr/>
      <dgm:t>
        <a:bodyPr/>
        <a:lstStyle/>
        <a:p>
          <a:endParaRPr lang="ru-RU"/>
        </a:p>
      </dgm:t>
    </dgm:pt>
    <dgm:pt modelId="{35002940-C0B2-4195-9954-093094DE32E7}" type="pres">
      <dgm:prSet presAssocID="{94EFDDCC-8238-4FAB-B1C9-256145BE04C1}" presName="pillars" presStyleCnt="0"/>
      <dgm:spPr/>
    </dgm:pt>
    <dgm:pt modelId="{82342424-6335-48A5-BEF1-D474CBBAFC23}" type="pres">
      <dgm:prSet presAssocID="{94EFDDCC-8238-4FAB-B1C9-256145BE04C1}" presName="pillar1" presStyleLbl="node1" presStyleIdx="0" presStyleCnt="3" custScaleY="109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AF10D8-A013-4988-A452-0743C4FBAB94}" type="pres">
      <dgm:prSet presAssocID="{0E53451F-0E0E-4B2F-99AB-F669E3AFFA1C}" presName="pillarX" presStyleLbl="node1" presStyleIdx="1" presStyleCnt="3" custScaleY="109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159D71-E82D-4E16-9FB3-D9917110BB27}" type="pres">
      <dgm:prSet presAssocID="{D1910D2A-147D-4BFB-9685-09B162464656}" presName="pillarX" presStyleLbl="node1" presStyleIdx="2" presStyleCnt="3" custScaleY="109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A0E8B8-6AE7-4B72-A45D-D70337B29123}" type="pres">
      <dgm:prSet presAssocID="{94EFDDCC-8238-4FAB-B1C9-256145BE04C1}" presName="base" presStyleLbl="dkBgShp" presStyleIdx="1" presStyleCnt="2" custScaleY="12054"/>
      <dgm:spPr/>
    </dgm:pt>
  </dgm:ptLst>
  <dgm:cxnLst>
    <dgm:cxn modelId="{F6CB20C6-AF7E-4044-BD2A-7F28ED939B56}" type="presOf" srcId="{F168B9C8-498C-4842-9BC6-FD283B754D29}" destId="{F0C3482A-BFF8-455C-98EA-395AA807E73D}" srcOrd="0" destOrd="0" presId="urn:microsoft.com/office/officeart/2005/8/layout/hList3"/>
    <dgm:cxn modelId="{8245A2C3-4D2B-4F06-A4E7-09D09794AAF9}" srcId="{94EFDDCC-8238-4FAB-B1C9-256145BE04C1}" destId="{0E1BC37D-76F5-4B0D-B631-23AC5E739A8E}" srcOrd="0" destOrd="0" parTransId="{65DEEFDF-27D3-4DA3-89CB-9A90EDFB76BD}" sibTransId="{7DB1EE42-8FBA-433E-A8A6-6A0E5C50E6DB}"/>
    <dgm:cxn modelId="{B6C76FA8-5966-42CE-BFBD-9DA42745C091}" type="presOf" srcId="{0E1BC37D-76F5-4B0D-B631-23AC5E739A8E}" destId="{82342424-6335-48A5-BEF1-D474CBBAFC23}" srcOrd="0" destOrd="0" presId="urn:microsoft.com/office/officeart/2005/8/layout/hList3"/>
    <dgm:cxn modelId="{30493D38-B10E-46C0-B035-9D5368E1AE5D}" srcId="{F168B9C8-498C-4842-9BC6-FD283B754D29}" destId="{94EFDDCC-8238-4FAB-B1C9-256145BE04C1}" srcOrd="0" destOrd="0" parTransId="{C722A05D-BE92-46C6-BDFC-27BDF0A0E272}" sibTransId="{4D8DBB30-104D-4800-ACB8-F7477C409DDF}"/>
    <dgm:cxn modelId="{A883F42E-B31C-4BED-90F1-229448D8430D}" type="presOf" srcId="{0E53451F-0E0E-4B2F-99AB-F669E3AFFA1C}" destId="{7DAF10D8-A013-4988-A452-0743C4FBAB94}" srcOrd="0" destOrd="0" presId="urn:microsoft.com/office/officeart/2005/8/layout/hList3"/>
    <dgm:cxn modelId="{3205B5BD-A9D0-4DF7-B65B-09C56A6AAEEA}" srcId="{94EFDDCC-8238-4FAB-B1C9-256145BE04C1}" destId="{0E53451F-0E0E-4B2F-99AB-F669E3AFFA1C}" srcOrd="1" destOrd="0" parTransId="{C50AD871-5D24-454D-877B-2B1462277A59}" sibTransId="{E9341719-6D09-4776-B8DF-D8966A541DB1}"/>
    <dgm:cxn modelId="{5E2014BE-60D9-4E8F-84BD-EEE348955FE3}" srcId="{94EFDDCC-8238-4FAB-B1C9-256145BE04C1}" destId="{D1910D2A-147D-4BFB-9685-09B162464656}" srcOrd="2" destOrd="0" parTransId="{DF2FE5E7-F22F-4B6B-91E3-03756E487BE0}" sibTransId="{53AB1471-9B41-4AE2-8800-CD145F53EBC5}"/>
    <dgm:cxn modelId="{8FB7A095-DF92-4C62-A7F4-56D652A917F3}" type="presOf" srcId="{94EFDDCC-8238-4FAB-B1C9-256145BE04C1}" destId="{988954F7-AF72-4299-8BC2-4A7423A4942D}" srcOrd="0" destOrd="0" presId="urn:microsoft.com/office/officeart/2005/8/layout/hList3"/>
    <dgm:cxn modelId="{DA5153D9-8A71-4E5C-BF4D-322010525CAA}" type="presOf" srcId="{D1910D2A-147D-4BFB-9685-09B162464656}" destId="{05159D71-E82D-4E16-9FB3-D9917110BB27}" srcOrd="0" destOrd="0" presId="urn:microsoft.com/office/officeart/2005/8/layout/hList3"/>
    <dgm:cxn modelId="{6A864119-DDCE-41A9-BA53-7BFCF21B91D6}" type="presParOf" srcId="{F0C3482A-BFF8-455C-98EA-395AA807E73D}" destId="{988954F7-AF72-4299-8BC2-4A7423A4942D}" srcOrd="0" destOrd="0" presId="urn:microsoft.com/office/officeart/2005/8/layout/hList3"/>
    <dgm:cxn modelId="{08D958DE-3BCC-423A-BCE6-E03A74E6C45E}" type="presParOf" srcId="{F0C3482A-BFF8-455C-98EA-395AA807E73D}" destId="{35002940-C0B2-4195-9954-093094DE32E7}" srcOrd="1" destOrd="0" presId="urn:microsoft.com/office/officeart/2005/8/layout/hList3"/>
    <dgm:cxn modelId="{237990C5-DA8B-4B55-B9D3-7BB4AAD0A51C}" type="presParOf" srcId="{35002940-C0B2-4195-9954-093094DE32E7}" destId="{82342424-6335-48A5-BEF1-D474CBBAFC23}" srcOrd="0" destOrd="0" presId="urn:microsoft.com/office/officeart/2005/8/layout/hList3"/>
    <dgm:cxn modelId="{74E8A363-BFCA-4A0F-8860-7FBC61286276}" type="presParOf" srcId="{35002940-C0B2-4195-9954-093094DE32E7}" destId="{7DAF10D8-A013-4988-A452-0743C4FBAB94}" srcOrd="1" destOrd="0" presId="urn:microsoft.com/office/officeart/2005/8/layout/hList3"/>
    <dgm:cxn modelId="{BAB0B1B5-8996-4BD9-AF62-2CDD03126CB3}" type="presParOf" srcId="{35002940-C0B2-4195-9954-093094DE32E7}" destId="{05159D71-E82D-4E16-9FB3-D9917110BB27}" srcOrd="2" destOrd="0" presId="urn:microsoft.com/office/officeart/2005/8/layout/hList3"/>
    <dgm:cxn modelId="{160A39AA-FF69-4938-BC80-C88EDAB25D36}" type="presParOf" srcId="{F0C3482A-BFF8-455C-98EA-395AA807E73D}" destId="{9DA0E8B8-6AE7-4B72-A45D-D70337B29123}" srcOrd="2" destOrd="0" presId="urn:microsoft.com/office/officeart/2005/8/layout/hList3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D829D-A15F-4401-A2D6-F0B28895C861}">
      <dsp:nvSpPr>
        <dsp:cNvPr id="0" name=""/>
        <dsp:cNvSpPr/>
      </dsp:nvSpPr>
      <dsp:spPr>
        <a:xfrm rot="5400000">
          <a:off x="-244707" y="202620"/>
          <a:ext cx="1929572" cy="1529614"/>
        </a:xfrm>
        <a:prstGeom prst="chevron">
          <a:avLst/>
        </a:prstGeom>
        <a:gradFill>
          <a:gsLst>
            <a:gs pos="0">
              <a:schemeClr val="accent1">
                <a:tint val="65000"/>
                <a:lumMod val="110000"/>
              </a:schemeClr>
            </a:gs>
            <a:gs pos="88000">
              <a:schemeClr val="accent1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Вводно-подготовительная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часть</a:t>
          </a:r>
          <a:endParaRPr lang="ru-RU" sz="1200" b="1" kern="1200" dirty="0"/>
        </a:p>
      </dsp:txBody>
      <dsp:txXfrm rot="-5400000">
        <a:off x="-44728" y="767448"/>
        <a:ext cx="1529614" cy="399958"/>
      </dsp:txXfrm>
    </dsp:sp>
    <dsp:sp modelId="{9DAE3ED8-C38B-41A3-8646-3605EC139AE8}">
      <dsp:nvSpPr>
        <dsp:cNvPr id="0" name=""/>
        <dsp:cNvSpPr/>
      </dsp:nvSpPr>
      <dsp:spPr>
        <a:xfrm rot="5400000">
          <a:off x="4156637" y="-2761208"/>
          <a:ext cx="1254881" cy="67772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Организация </a:t>
          </a:r>
          <a:r>
            <a:rPr lang="ru-RU" sz="1600" b="1" kern="1200" dirty="0" smtClean="0"/>
            <a:t>спортсменов, </a:t>
          </a:r>
          <a:r>
            <a:rPr lang="ru-RU" sz="1600" b="1" kern="1200" dirty="0" smtClean="0"/>
            <a:t>создание положительного эмоционального настроения и подготовка систем организма к последующей деятельности (продолжительность 10-15 % общего времени)</a:t>
          </a:r>
          <a:endParaRPr lang="ru-RU" sz="1600" kern="1200" dirty="0"/>
        </a:p>
      </dsp:txBody>
      <dsp:txXfrm rot="-5400000">
        <a:off x="1395428" y="61259"/>
        <a:ext cx="6716041" cy="1132365"/>
      </dsp:txXfrm>
    </dsp:sp>
    <dsp:sp modelId="{B120229D-FFB5-4970-9EAD-3938BA7C62D6}">
      <dsp:nvSpPr>
        <dsp:cNvPr id="0" name=""/>
        <dsp:cNvSpPr/>
      </dsp:nvSpPr>
      <dsp:spPr>
        <a:xfrm rot="5400000">
          <a:off x="-271984" y="1971803"/>
          <a:ext cx="1929572" cy="1475059"/>
        </a:xfrm>
        <a:prstGeom prst="chevron">
          <a:avLst/>
        </a:prstGeom>
        <a:gradFill>
          <a:gsLst>
            <a:gs pos="0">
              <a:schemeClr val="accent1">
                <a:tint val="65000"/>
                <a:lumMod val="110000"/>
              </a:schemeClr>
            </a:gs>
            <a:gs pos="88000">
              <a:schemeClr val="accent1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 smtClean="0">
            <a:solidFill>
              <a:schemeClr val="tx1"/>
            </a:solidFill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Основная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 часть</a:t>
          </a:r>
          <a:endParaRPr lang="ru-RU" sz="1400" b="1" kern="1200" dirty="0">
            <a:solidFill>
              <a:schemeClr val="tx1"/>
            </a:solidFill>
          </a:endParaRPr>
        </a:p>
      </dsp:txBody>
      <dsp:txXfrm rot="-5400000">
        <a:off x="-44727" y="2482077"/>
        <a:ext cx="1475059" cy="454513"/>
      </dsp:txXfrm>
    </dsp:sp>
    <dsp:sp modelId="{7ADA2C82-81F0-4809-95B8-640CBE52129B}">
      <dsp:nvSpPr>
        <dsp:cNvPr id="0" name=""/>
        <dsp:cNvSpPr/>
      </dsp:nvSpPr>
      <dsp:spPr>
        <a:xfrm rot="5400000">
          <a:off x="4129690" y="-1016991"/>
          <a:ext cx="1254221" cy="67772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Заключает в себе главную содержательную и функциональную нагрузку и занимает преобладающую долю в общем объеме времени, затрачиваемого на занятия (70-80 %)</a:t>
          </a:r>
          <a:endParaRPr lang="ru-RU" sz="1600" kern="1200" dirty="0"/>
        </a:p>
      </dsp:txBody>
      <dsp:txXfrm rot="-5400000">
        <a:off x="1368151" y="1805774"/>
        <a:ext cx="6716073" cy="1131769"/>
      </dsp:txXfrm>
    </dsp:sp>
    <dsp:sp modelId="{674D0EBA-A2CB-431F-9743-0C8A50FB2831}">
      <dsp:nvSpPr>
        <dsp:cNvPr id="0" name=""/>
        <dsp:cNvSpPr/>
      </dsp:nvSpPr>
      <dsp:spPr>
        <a:xfrm rot="5400000">
          <a:off x="-271984" y="3710621"/>
          <a:ext cx="1929572" cy="1475059"/>
        </a:xfrm>
        <a:prstGeom prst="chevron">
          <a:avLst/>
        </a:prstGeom>
        <a:gradFill>
          <a:gsLst>
            <a:gs pos="0">
              <a:schemeClr val="accent1">
                <a:tint val="65000"/>
                <a:lumMod val="110000"/>
              </a:schemeClr>
            </a:gs>
            <a:gs pos="88000">
              <a:schemeClr val="accent1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Заключительная часть</a:t>
          </a:r>
          <a:endParaRPr lang="ru-RU" sz="1300" b="1" kern="1200" dirty="0">
            <a:solidFill>
              <a:schemeClr val="tx1"/>
            </a:solidFill>
          </a:endParaRPr>
        </a:p>
      </dsp:txBody>
      <dsp:txXfrm rot="-5400000">
        <a:off x="-44727" y="4220895"/>
        <a:ext cx="1475059" cy="454513"/>
      </dsp:txXfrm>
    </dsp:sp>
    <dsp:sp modelId="{65CB9602-DB71-4E8E-9533-0EF9F8942C7D}">
      <dsp:nvSpPr>
        <dsp:cNvPr id="0" name=""/>
        <dsp:cNvSpPr/>
      </dsp:nvSpPr>
      <dsp:spPr>
        <a:xfrm rot="5400000">
          <a:off x="4129690" y="721826"/>
          <a:ext cx="1254221" cy="67772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Снижение интенсивности работы для приведения организма спортсмена в состояние, близкое к дорабочему и создание условий, благоприятствующих интенсивному протеканию восстановительных процессов (продолжительность 5-10 % общего времени)</a:t>
          </a:r>
          <a:endParaRPr lang="ru-RU" sz="1600" kern="1200" dirty="0"/>
        </a:p>
      </dsp:txBody>
      <dsp:txXfrm rot="-5400000">
        <a:off x="1368151" y="3544591"/>
        <a:ext cx="6716073" cy="1131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sp>
          <p:nvSpPr>
            <p:cNvPr id="15" name="Freeform 14"/>
            <p:cNvSpPr/>
            <p:nvPr/>
          </p:nvSpPr>
          <p:spPr bwMode="auto">
            <a:xfrm>
              <a:off x="0" y="-7862"/>
              <a:ext cx="863599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Заголовок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Цитата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Карточка имен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Цитата карточки имен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Истина или лож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967673" y="609599"/>
            <a:ext cx="1304743" cy="5251451"/>
          </a:xfrm>
        </p:spPr>
        <p:txBody>
          <a:bodyPr vert="eaVert" anchor="ctr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77335" y="609600"/>
            <a:ext cx="7060150" cy="5251450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77334" y="2160589"/>
            <a:ext cx="4184035" cy="3880772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089970" y="2160589"/>
            <a:ext cx="4184034" cy="388077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/>
            </a:r>
            <a:br>
              <a:rPr lang="en-US"/>
            </a:br>
            <a:r>
              <a:rPr lang="en-US"/>
              <a:t>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cxnSp>
          <p:nvCxnSpPr>
            <p:cNvPr id="20" name="Straight Connector 19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 bwMode="auto"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31DC08-974F-415A-9024-B662F370E4D4}" type="datetimeFigureOut">
              <a:rPr lang="ru-RU"/>
              <a:pPr>
                <a:defRPr/>
              </a:pPr>
              <a:t>04.04.2023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677334" y="6041362"/>
            <a:ext cx="62976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7904EE7-E193-4E3C-B1D9-22B0344A9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>
        <a:spcBef>
          <a:spcPts val="0"/>
        </a:spcBef>
        <a:buNone/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29158" y="1988840"/>
            <a:ext cx="8943975" cy="2110316"/>
          </a:xfrm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/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</a:rPr>
              <a:t>Планирование и комплексный анализ тренировочного (учебно-тренировочного) процесса как условие успешной аттестации педагогических работников 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</a:rPr>
              <a:t>физкультурно-спортивных организаций ЯНАО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</a:rPr>
              <a:t/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</a:rPr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Liberation Serif" pitchFamily="18" charset="0"/>
              </a:rPr>
              <a:t>Открытое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Liberation Serif" pitchFamily="18" charset="0"/>
              </a:rPr>
              <a:t>тренировочное 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Liberation Serif" pitchFamily="18" charset="0"/>
              </a:rPr>
              <a:t>(учебно-тренировочное)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Liberation Serif" pitchFamily="18" charset="0"/>
              </a:rPr>
              <a:t>занятие: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Liberation Serif" pitchFamily="18" charset="0"/>
              </a:rPr>
              <a:t>структура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Liberation Serif" pitchFamily="18" charset="0"/>
              </a:rPr>
              <a:t>и анализ</a:t>
            </a:r>
            <a:r>
              <a:rPr lang="ru-RU" sz="2400" b="1" dirty="0">
                <a:solidFill>
                  <a:srgbClr val="002060"/>
                </a:solidFill>
              </a:rPr>
              <a:t/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4295800" y="5661248"/>
            <a:ext cx="7766936" cy="109689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002060"/>
                </a:solidFill>
                <a:latin typeface="Liberation Serif" pitchFamily="18" charset="0"/>
                <a:ea typeface="PT Astra Serif"/>
              </a:rPr>
              <a:t>Начальник отдела обеспечения и оценки качества кадров Н.П. Маковецкая</a:t>
            </a:r>
            <a:endParaRPr dirty="0">
              <a:latin typeface="Liberation Serif" pitchFamily="18" charset="0"/>
            </a:endParaRPr>
          </a:p>
          <a:p>
            <a:pPr>
              <a:defRPr/>
            </a:pPr>
            <a:r>
              <a:rPr lang="ru-RU" sz="1400" b="1" dirty="0">
                <a:solidFill>
                  <a:srgbClr val="002060"/>
                </a:solidFill>
                <a:latin typeface="Liberation Serif" pitchFamily="18" charset="0"/>
                <a:ea typeface="PT Astra Serif"/>
              </a:rPr>
              <a:t>Инструктор-методист отдела обеспечения и оценки качества кадров А.А. </a:t>
            </a:r>
            <a:r>
              <a:rPr lang="ru-RU" sz="1400" b="1" dirty="0" smtClean="0">
                <a:solidFill>
                  <a:srgbClr val="002060"/>
                </a:solidFill>
                <a:latin typeface="Liberation Serif" pitchFamily="18" charset="0"/>
                <a:ea typeface="PT Astra Serif"/>
              </a:rPr>
              <a:t>Насекина</a:t>
            </a:r>
          </a:p>
          <a:p>
            <a:pPr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Liberation Serif" pitchFamily="18" charset="0"/>
                <a:ea typeface="PT Astra Serif"/>
              </a:rPr>
              <a:t>Ведущий аналитик отдела обеспечения и оценки качества кадров Е.А. Шундеева   </a:t>
            </a:r>
            <a:endParaRPr lang="ru-RU" sz="1400" b="1" dirty="0">
              <a:solidFill>
                <a:srgbClr val="002060"/>
              </a:solidFill>
              <a:latin typeface="Liberation Serif" pitchFamily="18" charset="0"/>
              <a:ea typeface="PT Astra Serif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2881491" y="476672"/>
            <a:ext cx="54393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ГАУ ЯНАО «Центр спортивной подготовки»</a:t>
            </a:r>
          </a:p>
        </p:txBody>
      </p:sp>
    </p:spTree>
    <p:extLst>
      <p:ext uri="{BB962C8B-B14F-4D97-AF65-F5344CB8AC3E}">
        <p14:creationId xmlns:p14="http://schemas.microsoft.com/office/powerpoint/2010/main" xmlns="" val="4039850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 r="6301" b="8510"/>
          <a:stretch/>
        </p:blipFill>
        <p:spPr bwMode="auto">
          <a:xfrm>
            <a:off x="9079808" y="0"/>
            <a:ext cx="2144269" cy="214008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rcRect l="2854"/>
          <a:stretch/>
        </p:blipFill>
        <p:spPr bwMode="auto">
          <a:xfrm>
            <a:off x="155642" y="4854526"/>
            <a:ext cx="1946305" cy="2003474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4350" y="1295400"/>
            <a:ext cx="8982076" cy="27241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1991544" y="4015766"/>
            <a:ext cx="952478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600" b="1" dirty="0">
                <a:ln w="0"/>
                <a:solidFill>
                  <a:srgbClr val="002060"/>
                </a:solidFill>
                <a:latin typeface="Liberation Serif" pitchFamily="18" charset="0"/>
                <a:ea typeface="PT Astra Serif"/>
              </a:rPr>
              <a:t>Высшая квалификационная категория</a:t>
            </a:r>
            <a:r>
              <a:rPr lang="ru-RU" sz="1600" dirty="0">
                <a:ln w="0"/>
                <a:latin typeface="Liberation Serif" pitchFamily="18" charset="0"/>
                <a:ea typeface="PT Astra Serif"/>
              </a:rPr>
              <a:t> педагогическим работникам устанавливается на основе:</a:t>
            </a: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ln w="0"/>
                <a:latin typeface="Liberation Serif" pitchFamily="18" charset="0"/>
                <a:ea typeface="PT Astra Serif"/>
              </a:rPr>
              <a:t>достижения обучающимися положительной динамики результатов освоения образовательных программ по итогам мониторингов, проводимых организаций;</a:t>
            </a:r>
            <a:endParaRPr dirty="0">
              <a:latin typeface="Liberation Serif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ln w="0"/>
                <a:latin typeface="Liberation Serif" pitchFamily="18" charset="0"/>
                <a:ea typeface="PT Astra Serif"/>
              </a:rPr>
              <a:t>выявления и развития способностей обучающихся к научной (интеллектуальной), творческой, физкультурно-спортивной деятельности, а также их участия в олимпиадах, конкурсах, фестивалях;</a:t>
            </a:r>
            <a:endParaRPr dirty="0">
              <a:latin typeface="Liberation Serif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ln w="0"/>
                <a:latin typeface="Liberation Serif" pitchFamily="18" charset="0"/>
                <a:ea typeface="PT Astra Serif"/>
              </a:rPr>
              <a:t>личного вклада в повышение качества образования, совершенствование методов обучения и воспитания и продуктивного использования новых образовательных технологий, </a:t>
            </a:r>
            <a:r>
              <a:rPr lang="ru-RU" sz="1600" b="1" dirty="0">
                <a:ln w="0"/>
                <a:latin typeface="Liberation Serif" pitchFamily="18" charset="0"/>
                <a:ea typeface="PT Astra Serif"/>
              </a:rPr>
              <a:t>транслирования</a:t>
            </a:r>
            <a:r>
              <a:rPr lang="ru-RU" sz="1600" dirty="0">
                <a:ln w="0"/>
                <a:latin typeface="Liberation Serif" pitchFamily="18" charset="0"/>
                <a:ea typeface="PT Astra Serif"/>
              </a:rPr>
              <a:t> </a:t>
            </a:r>
            <a:r>
              <a:rPr lang="ru-RU" sz="1600" b="1" dirty="0">
                <a:ln w="0"/>
                <a:latin typeface="Liberation Serif" pitchFamily="18" charset="0"/>
                <a:ea typeface="PT Astra Serif"/>
              </a:rPr>
              <a:t>в педагогических коллективах опыта практических результатов своей профессиональной деятельности</a:t>
            </a:r>
            <a:r>
              <a:rPr lang="ru-RU" sz="1600" dirty="0">
                <a:ln w="0"/>
                <a:latin typeface="Liberation Serif" pitchFamily="18" charset="0"/>
                <a:ea typeface="PT Astra Serif"/>
              </a:rPr>
              <a:t>, в том числе экспериментальной и инновационной;</a:t>
            </a:r>
            <a:endParaRPr dirty="0">
              <a:latin typeface="Liberation Serif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ln w="0"/>
                <a:latin typeface="Liberation Serif" pitchFamily="18" charset="0"/>
                <a:ea typeface="PT Astra Serif"/>
              </a:rPr>
              <a:t>активного участия в разработке программно-методического сопровождения образовательного процесса, профессиональных конкурсах</a:t>
            </a:r>
            <a:endParaRPr lang="ru-RU" sz="1600" dirty="0">
              <a:ln w="0"/>
              <a:latin typeface="Liberation Serif" pitchFamily="18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538585" y="1692940"/>
            <a:ext cx="87062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1600" b="1" dirty="0">
                <a:ln w="0"/>
                <a:solidFill>
                  <a:srgbClr val="002060"/>
                </a:solidFill>
                <a:latin typeface="Liberation Serif" pitchFamily="18" charset="0"/>
                <a:ea typeface="PT Astra Serif"/>
              </a:rPr>
              <a:t>Первая квалификационная категория </a:t>
            </a:r>
            <a:r>
              <a:rPr lang="ru-RU" sz="1600" dirty="0">
                <a:ln w="0"/>
                <a:solidFill>
                  <a:sysClr val="windowText" lastClr="000000"/>
                </a:solidFill>
                <a:latin typeface="Liberation Serif" pitchFamily="18" charset="0"/>
                <a:ea typeface="PT Astra Serif"/>
              </a:rPr>
              <a:t>педагогическим работникам устанавливается на основе:</a:t>
            </a:r>
            <a:endParaRPr dirty="0">
              <a:latin typeface="Liberation Serif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ln w="0"/>
                <a:solidFill>
                  <a:sysClr val="windowText" lastClr="000000"/>
                </a:solidFill>
                <a:latin typeface="Liberation Serif" pitchFamily="18" charset="0"/>
                <a:ea typeface="PT Astra Serif"/>
              </a:rPr>
              <a:t>стабильных положительных результатов освоения обучающихся образовательных программ по итогам мониторингов, проводимых организаций;</a:t>
            </a:r>
            <a:endParaRPr dirty="0">
              <a:latin typeface="Liberation Serif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ln w="0"/>
                <a:solidFill>
                  <a:sysClr val="windowText" lastClr="000000"/>
                </a:solidFill>
                <a:latin typeface="Liberation Serif" pitchFamily="18" charset="0"/>
                <a:ea typeface="PT Astra Serif"/>
              </a:rPr>
              <a:t>выявления развития у обучающихся способностей к научной (интеллектуальной), творческой, физкультурно-спортивной деятельности;</a:t>
            </a:r>
            <a:endParaRPr dirty="0">
              <a:latin typeface="Liberation Serif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sz="1600" dirty="0">
                <a:ln w="0"/>
                <a:solidFill>
                  <a:sysClr val="windowText" lastClr="000000"/>
                </a:solidFill>
                <a:latin typeface="Liberation Serif" pitchFamily="18" charset="0"/>
                <a:ea typeface="PT Astra Serif"/>
              </a:rPr>
              <a:t>личного вклада в повышение качества образования, совершенствования методов обучения и воспитания, </a:t>
            </a:r>
            <a:r>
              <a:rPr lang="ru-RU" sz="1600" b="1" dirty="0" smtClean="0">
                <a:ln w="0"/>
                <a:solidFill>
                  <a:sysClr val="windowText" lastClr="000000"/>
                </a:solidFill>
                <a:latin typeface="Liberation Serif" pitchFamily="18" charset="0"/>
                <a:ea typeface="PT Astra Serif"/>
              </a:rPr>
              <a:t>транслирования </a:t>
            </a:r>
            <a:r>
              <a:rPr lang="ru-RU" sz="1600" b="1" dirty="0">
                <a:ln w="0"/>
                <a:solidFill>
                  <a:sysClr val="windowText" lastClr="000000"/>
                </a:solidFill>
                <a:latin typeface="Liberation Serif" pitchFamily="18" charset="0"/>
                <a:ea typeface="PT Astra Serif"/>
              </a:rPr>
              <a:t>в педагогических коллективах опыта практических результатов своей профессиональной деятельности</a:t>
            </a:r>
            <a:endParaRPr b="1" dirty="0">
              <a:latin typeface="Liberation Serif" pitchFamily="18" charset="0"/>
            </a:endParaRPr>
          </a:p>
          <a:p>
            <a:pPr marL="285750" indent="-285750">
              <a:buFontTx/>
              <a:buChar char="-"/>
              <a:defRPr/>
            </a:pPr>
            <a:endParaRPr lang="ru-RU" sz="1600" dirty="0">
              <a:ln w="0"/>
              <a:solidFill>
                <a:sysClr val="windowText" lastClr="000000"/>
              </a:solidFill>
              <a:latin typeface="PT Astra Serif"/>
              <a:ea typeface="PT Astra Serif"/>
            </a:endParaRPr>
          </a:p>
          <a:p>
            <a:pPr marL="285750" indent="-285750">
              <a:buFontTx/>
              <a:buChar char="-"/>
              <a:defRPr/>
            </a:pPr>
            <a:endParaRPr lang="ru-RU" sz="1600" dirty="0">
              <a:ln w="0"/>
              <a:solidFill>
                <a:sysClr val="windowText" lastClr="000000"/>
              </a:solidFill>
              <a:latin typeface="PT Astra Serif"/>
              <a:ea typeface="PT Astra Serif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767408" y="248282"/>
            <a:ext cx="831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ln w="0"/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Приказ </a:t>
            </a:r>
            <a:r>
              <a:rPr lang="ru-RU" sz="2000" b="1" dirty="0" err="1" smtClean="0">
                <a:ln w="0"/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Минобрнауки</a:t>
            </a:r>
            <a:r>
              <a:rPr lang="ru-RU" sz="2000" b="1" dirty="0" smtClean="0">
                <a:ln w="0"/>
                <a:solidFill>
                  <a:schemeClr val="accent2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 России от 07.04.2014 № 276 (ред. от 23.12.2020) «Об утверждении Порядка проведения аттестации педагогических работников организаций, осуществляющих образовательную деятельность»</a:t>
            </a:r>
            <a:endParaRPr lang="ru-RU" sz="2000" b="1" dirty="0">
              <a:ln w="0"/>
              <a:solidFill>
                <a:schemeClr val="accent2">
                  <a:lumMod val="50000"/>
                </a:schemeClr>
              </a:solidFill>
              <a:latin typeface="Liberation Serif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82768" y="6116"/>
            <a:ext cx="8841624" cy="1061056"/>
          </a:xfrm>
        </p:spPr>
        <p:txBody>
          <a:bodyPr anchor="ctr">
            <a:noAutofit/>
          </a:bodyPr>
          <a:lstStyle/>
          <a:p>
            <a:pPr algn="ctr">
              <a:defRPr/>
            </a:pPr>
            <a:r>
              <a:rPr lang="ru-RU" sz="2400" b="1" spc="0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Аттестация педагогических работников/ </a:t>
            </a:r>
            <a:br>
              <a:rPr lang="ru-RU" sz="2400" b="1" spc="0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</a:br>
            <a:r>
              <a:rPr lang="ru-RU" sz="2400" b="1" spc="0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структура тренировочного (учебно-тренировочного) занятия</a:t>
            </a:r>
            <a:endParaRPr lang="ru-RU" sz="2400" dirty="0">
              <a:ln w="12700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4350" y="1295400"/>
            <a:ext cx="8982076" cy="621432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 dirty="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666751" y="3749865"/>
            <a:ext cx="8753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dirty="0">
                <a:ln w="0"/>
                <a:latin typeface="PT Astra Serif"/>
                <a:ea typeface="PT Astra Serif"/>
              </a:rPr>
              <a:t>	</a:t>
            </a:r>
            <a:endParaRPr lang="ru-RU" dirty="0">
              <a:ln w="0"/>
            </a:endParaRPr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xmlns="" val="2102397825"/>
              </p:ext>
            </p:extLst>
          </p:nvPr>
        </p:nvGraphicFramePr>
        <p:xfrm>
          <a:off x="983990" y="122519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4350" y="1295400"/>
            <a:ext cx="8982076" cy="27241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 dirty="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63352" y="142011"/>
            <a:ext cx="9721080" cy="1061056"/>
          </a:xfrm>
        </p:spPr>
        <p:txBody>
          <a:bodyPr anchor="ctr">
            <a:normAutofit/>
          </a:bodyPr>
          <a:lstStyle/>
          <a:p>
            <a:pPr algn="ctr">
              <a:defRPr/>
            </a:pPr>
            <a:r>
              <a:rPr lang="ru-RU" sz="2400" b="1" spc="0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Аттестация педагогических работников/</a:t>
            </a:r>
            <a:br>
              <a:rPr lang="ru-RU" sz="2400" b="1" spc="0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</a:br>
            <a:r>
              <a:rPr lang="ru-RU" sz="2400" b="1" spc="0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структура тренировочного (учебно-тренировочного) занятия</a:t>
            </a:r>
            <a:endParaRPr lang="ru-RU" sz="2400" dirty="0">
              <a:ln w="12700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Liberation Serif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0752371"/>
              </p:ext>
            </p:extLst>
          </p:nvPr>
        </p:nvGraphicFramePr>
        <p:xfrm>
          <a:off x="760511" y="3861048"/>
          <a:ext cx="9239101" cy="2379497"/>
        </p:xfrm>
        <a:graphic>
          <a:graphicData uri="http://schemas.openxmlformats.org/drawingml/2006/table">
            <a:tbl>
              <a:tblPr/>
              <a:tblGrid>
                <a:gridCol w="1368152">
                  <a:extLst>
                    <a:ext uri="{9D8B030D-6E8A-4147-A177-3AD203B41FA5}">
                      <a16:colId xmlns:a16="http://schemas.microsoft.com/office/drawing/2014/main" xmlns="" val="4161587123"/>
                    </a:ext>
                  </a:extLst>
                </a:gridCol>
                <a:gridCol w="1074839">
                  <a:extLst>
                    <a:ext uri="{9D8B030D-6E8A-4147-A177-3AD203B41FA5}">
                      <a16:colId xmlns:a16="http://schemas.microsoft.com/office/drawing/2014/main" xmlns="" val="1964240318"/>
                    </a:ext>
                  </a:extLst>
                </a:gridCol>
                <a:gridCol w="2885601">
                  <a:extLst>
                    <a:ext uri="{9D8B030D-6E8A-4147-A177-3AD203B41FA5}">
                      <a16:colId xmlns:a16="http://schemas.microsoft.com/office/drawing/2014/main" xmlns="" val="367686341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3213291733"/>
                    </a:ext>
                  </a:extLst>
                </a:gridCol>
                <a:gridCol w="2830389">
                  <a:extLst>
                    <a:ext uri="{9D8B030D-6E8A-4147-A177-3AD203B41FA5}">
                      <a16:colId xmlns:a16="http://schemas.microsoft.com/office/drawing/2014/main" xmlns="" val="1689148918"/>
                    </a:ext>
                  </a:extLst>
                </a:gridCol>
              </a:tblGrid>
              <a:tr h="76992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Часть тренировочного  (учебно-тренировочного) </a:t>
                      </a: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занятия</a:t>
                      </a:r>
                      <a:endParaRPr lang="ru-RU" sz="1700" b="1" dirty="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Частные задачи</a:t>
                      </a:r>
                      <a:endParaRPr lang="ru-RU" sz="1700" b="1" dirty="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Содержание занятия</a:t>
                      </a:r>
                      <a:endParaRPr lang="ru-RU" sz="1700" b="1" dirty="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Дозировка нагрузки</a:t>
                      </a:r>
                      <a:endParaRPr lang="ru-RU" sz="1700" b="1" dirty="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Организационно-методические указания</a:t>
                      </a:r>
                      <a:endParaRPr lang="ru-RU" sz="1700" b="1" dirty="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0521418"/>
                  </a:ext>
                </a:extLst>
              </a:tr>
              <a:tr h="310197">
                <a:tc row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Вводная</a:t>
                      </a:r>
                      <a:endParaRPr lang="ru-RU" sz="1700" dirty="0">
                        <a:effectLst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I</a:t>
                      </a:r>
                      <a:endParaRPr lang="en-US" sz="1700" dirty="0">
                        <a:effectLst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Подготовительная</a:t>
                      </a:r>
                      <a:endParaRPr lang="ru-RU" sz="1700" dirty="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2246599"/>
                  </a:ext>
                </a:extLst>
              </a:tr>
              <a:tr h="251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5684315"/>
                  </a:ext>
                </a:extLst>
              </a:tr>
              <a:tr h="3703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II</a:t>
                      </a:r>
                      <a:endParaRPr lang="en-US" sz="1700">
                        <a:effectLst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Основная</a:t>
                      </a:r>
                      <a:endParaRPr lang="ru-RU" sz="170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43109560"/>
                  </a:ext>
                </a:extLst>
              </a:tr>
              <a:tr h="46195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III</a:t>
                      </a:r>
                      <a:endParaRPr lang="en-US" sz="1700">
                        <a:effectLst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Liberation Serif"/>
                        </a:rPr>
                        <a:t>Заключительная</a:t>
                      </a:r>
                      <a:endParaRPr lang="ru-RU" sz="1700">
                        <a:effectLst/>
                      </a:endParaRP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</a:rPr>
                        <a:t> </a:t>
                      </a:r>
                    </a:p>
                  </a:txBody>
                  <a:tcPr marL="62819" marR="62819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39851371"/>
                  </a:ext>
                </a:extLst>
              </a:tr>
            </a:tbl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343472" y="1372672"/>
            <a:ext cx="828092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План-конспект открытого тренировочного (учебно-тренировочного) занятия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srgbClr val="000000"/>
                </a:solidFill>
                <a:latin typeface="Liberation Serif"/>
              </a:rPr>
              <a:t>т</a:t>
            </a:r>
            <a:r>
              <a:rPr lang="ru-RU" altLang="ru-RU" sz="1400" b="1" dirty="0" smtClean="0">
                <a:solidFill>
                  <a:srgbClr val="000000"/>
                </a:solidFill>
                <a:latin typeface="Liberation Serif"/>
              </a:rPr>
              <a:t>ренера</a:t>
            </a:r>
            <a:r>
              <a:rPr lang="ru-RU" altLang="ru-RU" sz="800" dirty="0" smtClean="0"/>
              <a:t> (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тренера-преподавателя) </a:t>
            </a:r>
          </a:p>
          <a:p>
            <a:pPr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Тема: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Цель: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Задачи: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Образовательные (обучающие)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Развивающие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Воспитательные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iberation Serif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Место проведения:                                                                           Время проведения: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iberation Serif"/>
              </a:rPr>
              <a:t>Оборудование и инвентарь: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623392" y="1268760"/>
            <a:ext cx="9289032" cy="53285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ru-RU" sz="1600" dirty="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  <a:endParaRPr lang="ru-RU" sz="1600" dirty="0" smtClean="0">
              <a:ln w="0"/>
              <a:solidFill>
                <a:schemeClr val="tx1"/>
              </a:solidFill>
              <a:latin typeface="PT Astra Serif"/>
              <a:ea typeface="PT Astra Serif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1600" dirty="0" smtClean="0">
                <a:ln w="0"/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«</a:t>
            </a:r>
            <a:r>
              <a:rPr lang="ru-RU" sz="1600" b="1" dirty="0">
                <a:ln w="0"/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Часть </a:t>
            </a:r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тренировочного (учебно-тренировочного) </a:t>
            </a:r>
            <a:r>
              <a:rPr lang="ru-RU" sz="1600" b="1" dirty="0">
                <a:ln w="0"/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занятия</a:t>
            </a:r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»: </a:t>
            </a:r>
            <a:r>
              <a:rPr lang="ru-RU" sz="1600" b="1" dirty="0" smtClean="0">
                <a:ln w="0"/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цифрами указываются части </a:t>
            </a:r>
            <a:r>
              <a:rPr lang="ru-RU" sz="1600" b="1" dirty="0">
                <a:ln w="0"/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занятия и наименования (I – вводно-подготовительная,  II – основная, III – заключительная</a:t>
            </a:r>
            <a:r>
              <a:rPr lang="ru-RU" sz="1600" b="1" dirty="0" smtClean="0">
                <a:ln w="0"/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).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«Частные задачи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»: 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записываются задачи по обучению и совершенствованию осваиваемого двигательного действия, а также небольшие по своему содержанию дополнительные задачи, решаемые параллельно с обучением, развитием и воспитанием. Решение тех или иных частных задач предусматривается во всех трех частях </a:t>
            </a:r>
            <a:r>
              <a:rPr lang="ru-RU" sz="1600" b="1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тренировочного (учебно-тренировочного) 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занятия. </a:t>
            </a:r>
            <a:endParaRPr lang="ru-RU" sz="1600" b="1" dirty="0" smtClean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«Содержание занятия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»: 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последовательно указываются все предусмотренные физические упражнения, так как основными специфическими средствами занятия в видах спорта, характеризующихся активной двигательной деятельность, являются </a:t>
            </a:r>
            <a:r>
              <a:rPr lang="ru-RU" sz="1600" b="1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физические </a:t>
            </a:r>
            <a:r>
              <a:rPr lang="ru-RU" sz="1600" b="1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упражнения. 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При записи упражнений, выполняемых на несколько счетов, обязательно записывать исходное положение (</a:t>
            </a:r>
            <a:r>
              <a:rPr lang="ru-RU" sz="1600" b="1" dirty="0" err="1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и.п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.) и действия на каждый счет, порядок смены видов упражнений. Отдельно записываются упражнения для различных категорий при планировании на занятии разного для них материала.  </a:t>
            </a:r>
            <a:endParaRPr lang="ru-RU" sz="1600" b="1" dirty="0" smtClean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«Дозировка нагрузки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»: 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указываются количество повторений упражнений, затраты времени на выполнение упражнений (в мин.), величина преодолеваемого расстояния и т.д</a:t>
            </a:r>
            <a:r>
              <a:rPr lang="ru-RU" sz="1600" b="1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«Организационно-методические указания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»: 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указываются принципы, способы организации, методы, приемы, требования к </a:t>
            </a:r>
            <a:r>
              <a:rPr lang="ru-RU" sz="1600" b="1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выполнению тренировочной (образовательной) </a:t>
            </a:r>
            <a:r>
              <a:rPr lang="ru-RU" sz="16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деятельности, а также делаются записи типа: «сообщить об ошибках», обеспечить страховку», «напомнить правила» и т.п.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ru-RU" sz="1800" b="1" dirty="0">
              <a:ln w="0"/>
              <a:solidFill>
                <a:schemeClr val="accent2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23392" y="116632"/>
            <a:ext cx="9505056" cy="1061056"/>
          </a:xfrm>
        </p:spPr>
        <p:txBody>
          <a:bodyPr anchor="ctr">
            <a:noAutofit/>
          </a:bodyPr>
          <a:lstStyle/>
          <a:p>
            <a:pPr algn="ctr">
              <a:defRPr/>
            </a:pP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Аттестация педагогических работников/ </a:t>
            </a:r>
            <a:r>
              <a:rPr lang="ru-RU" sz="2400" b="1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/>
            </a:r>
            <a:br>
              <a:rPr lang="ru-RU" sz="2400" b="1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</a:br>
            <a:r>
              <a:rPr lang="ru-RU" sz="2400" b="1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структура тренировочного (учебно-тренировочного) </a:t>
            </a: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занятия</a:t>
            </a:r>
            <a:endParaRPr lang="ru-RU" sz="2400" dirty="0">
              <a:ln w="12700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latin typeface="Liberation Serif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4350" y="1295400"/>
            <a:ext cx="8982076" cy="27241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 dirty="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-96688" y="116632"/>
            <a:ext cx="11066377" cy="822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Аттестация педагогических работников/ </a:t>
            </a:r>
            <a:b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</a:br>
            <a:r>
              <a:rPr lang="ru-RU" sz="2400" b="1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анализ </a:t>
            </a: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Liberation Serif" pitchFamily="18" charset="0"/>
                <a:ea typeface="PT Astra Serif"/>
              </a:rPr>
              <a:t>тренировочного (учебно-тренировочного) занятия</a:t>
            </a:r>
            <a:endParaRPr lang="ru-RU" sz="2000" dirty="0">
              <a:ln w="0"/>
              <a:solidFill>
                <a:sysClr val="windowText" lastClr="000000"/>
              </a:solidFill>
              <a:latin typeface="Liberation Serif" pitchFamily="18" charset="0"/>
              <a:ea typeface="PT Astra Serif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666712" y="1214422"/>
          <a:ext cx="912813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4350" y="1295400"/>
            <a:ext cx="8982076" cy="27241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 dirty="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-96688" y="116632"/>
            <a:ext cx="11066377" cy="822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Аттестация педагогических работников/ </a:t>
            </a:r>
            <a:b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</a:br>
            <a:r>
              <a:rPr lang="ru-RU" sz="2400" b="1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анализ </a:t>
            </a: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тренировочного (учебно-тренировочного) занятия</a:t>
            </a:r>
            <a:endParaRPr lang="ru-RU" sz="2000" dirty="0">
              <a:ln w="0"/>
              <a:solidFill>
                <a:sysClr val="windowText" lastClr="000000"/>
              </a:solidFill>
              <a:latin typeface="PT Astra Serif"/>
              <a:ea typeface="PT Astra Serif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274" y="1357298"/>
            <a:ext cx="900118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Liberation Serif" pitchFamily="18" charset="0"/>
              </a:rPr>
              <a:t>Модельная схема комплексного </a:t>
            </a:r>
            <a:r>
              <a:rPr lang="ru-RU" sz="1400" b="1" dirty="0" smtClean="0">
                <a:latin typeface="Liberation Serif" pitchFamily="18" charset="0"/>
              </a:rPr>
              <a:t>анализа открытого </a:t>
            </a:r>
            <a:r>
              <a:rPr lang="ru-RU" sz="1400" b="1" dirty="0" smtClean="0">
                <a:latin typeface="Liberation Serif" pitchFamily="18" charset="0"/>
              </a:rPr>
              <a:t>занятия в рамках наблюдения за ходом занятия, </a:t>
            </a:r>
          </a:p>
          <a:p>
            <a:pPr algn="ctr"/>
            <a:r>
              <a:rPr lang="ru-RU" sz="1400" b="1" dirty="0" smtClean="0">
                <a:latin typeface="Liberation Serif" pitchFamily="18" charset="0"/>
              </a:rPr>
              <a:t>деятельностью тренера (тренера-преподавателя) и спортсменов</a:t>
            </a:r>
            <a:endParaRPr lang="ru-RU" sz="1400" dirty="0" smtClean="0">
              <a:latin typeface="Liberation Serif" pitchFamily="18" charset="0"/>
            </a:endParaRPr>
          </a:p>
          <a:p>
            <a:r>
              <a:rPr lang="ru-RU" sz="1400" dirty="0" smtClean="0">
                <a:latin typeface="Liberation Serif" pitchFamily="18" charset="0"/>
              </a:rPr>
              <a:t> </a:t>
            </a:r>
          </a:p>
          <a:p>
            <a:endParaRPr lang="ru-RU" sz="1400" dirty="0" smtClean="0">
              <a:latin typeface="Liberation Serif" pitchFamily="18" charset="0"/>
            </a:endParaRPr>
          </a:p>
          <a:p>
            <a:endParaRPr lang="ru-RU" sz="1400" dirty="0" smtClean="0">
              <a:latin typeface="Liberation Serif" pitchFamily="18" charset="0"/>
            </a:endParaRPr>
          </a:p>
          <a:p>
            <a:r>
              <a:rPr lang="ru-RU" sz="1400" b="1" dirty="0" smtClean="0">
                <a:latin typeface="Liberation Serif" pitchFamily="18" charset="0"/>
              </a:rPr>
              <a:t>Общие сведения:</a:t>
            </a:r>
            <a:endParaRPr lang="ru-RU" sz="1400" dirty="0" smtClean="0">
              <a:latin typeface="Liberation Serif" pitchFamily="18" charset="0"/>
            </a:endParaRPr>
          </a:p>
          <a:p>
            <a:r>
              <a:rPr lang="ru-RU" sz="1200" dirty="0" smtClean="0">
                <a:latin typeface="Liberation Serif" pitchFamily="18" charset="0"/>
              </a:rPr>
              <a:t>Дата</a:t>
            </a:r>
            <a:r>
              <a:rPr lang="ru-RU" sz="1200" u="sng" dirty="0" smtClean="0">
                <a:latin typeface="Liberation Serif" pitchFamily="18" charset="0"/>
              </a:rPr>
              <a:t>				</a:t>
            </a:r>
            <a:endParaRPr lang="ru-RU" sz="1200" dirty="0" smtClean="0">
              <a:latin typeface="Liberation Serif" pitchFamily="18" charset="0"/>
            </a:endParaRPr>
          </a:p>
          <a:p>
            <a:r>
              <a:rPr lang="ru-RU" sz="1200" dirty="0" smtClean="0">
                <a:latin typeface="Liberation Serif" pitchFamily="18" charset="0"/>
              </a:rPr>
              <a:t>Тренировочная группа</a:t>
            </a:r>
            <a:r>
              <a:rPr lang="ru-RU" sz="1200" u="sng" dirty="0" smtClean="0">
                <a:latin typeface="Liberation Serif" pitchFamily="18" charset="0"/>
              </a:rPr>
              <a:t>						</a:t>
            </a:r>
            <a:endParaRPr lang="ru-RU" sz="1200" dirty="0" smtClean="0">
              <a:latin typeface="Liberation Serif" pitchFamily="18" charset="0"/>
            </a:endParaRPr>
          </a:p>
          <a:p>
            <a:r>
              <a:rPr lang="ru-RU" sz="1200" dirty="0" smtClean="0">
                <a:latin typeface="Liberation Serif" pitchFamily="18" charset="0"/>
              </a:rPr>
              <a:t>Ф.И.О. тренера (тренера-преподавателя)</a:t>
            </a:r>
            <a:r>
              <a:rPr lang="ru-RU" sz="1200" u="sng" dirty="0" smtClean="0">
                <a:latin typeface="Liberation Serif" pitchFamily="18" charset="0"/>
              </a:rPr>
              <a:t>							</a:t>
            </a:r>
            <a:endParaRPr lang="ru-RU" sz="1200" dirty="0" smtClean="0">
              <a:latin typeface="Liberation Serif" pitchFamily="18" charset="0"/>
            </a:endParaRPr>
          </a:p>
          <a:p>
            <a:r>
              <a:rPr lang="ru-RU" sz="1200" dirty="0" smtClean="0">
                <a:latin typeface="Liberation Serif" pitchFamily="18" charset="0"/>
              </a:rPr>
              <a:t>Задачи тренировочного (учебно-тренировочного) занятия:</a:t>
            </a:r>
          </a:p>
          <a:p>
            <a:r>
              <a:rPr lang="ru-RU" sz="1200" dirty="0" smtClean="0">
                <a:latin typeface="Liberation Serif" pitchFamily="18" charset="0"/>
              </a:rPr>
              <a:t>1. </a:t>
            </a:r>
            <a:r>
              <a:rPr lang="ru-RU" sz="1200" u="sng" dirty="0" smtClean="0">
                <a:latin typeface="Liberation Serif" pitchFamily="18" charset="0"/>
              </a:rPr>
              <a:t>									</a:t>
            </a:r>
            <a:endParaRPr lang="ru-RU" sz="1200" dirty="0" smtClean="0">
              <a:latin typeface="Liberation Serif" pitchFamily="18" charset="0"/>
            </a:endParaRPr>
          </a:p>
          <a:p>
            <a:r>
              <a:rPr lang="ru-RU" sz="1200" dirty="0" smtClean="0">
                <a:latin typeface="Liberation Serif" pitchFamily="18" charset="0"/>
              </a:rPr>
              <a:t>2. </a:t>
            </a:r>
            <a:r>
              <a:rPr lang="ru-RU" sz="1200" u="sng" dirty="0" smtClean="0">
                <a:latin typeface="Liberation Serif" pitchFamily="18" charset="0"/>
              </a:rPr>
              <a:t>									</a:t>
            </a:r>
            <a:endParaRPr lang="ru-RU" sz="1200" dirty="0" smtClean="0">
              <a:latin typeface="Liberation Serif" pitchFamily="18" charset="0"/>
            </a:endParaRPr>
          </a:p>
          <a:p>
            <a:r>
              <a:rPr lang="ru-RU" sz="1200" dirty="0" smtClean="0">
                <a:latin typeface="Liberation Serif" pitchFamily="18" charset="0"/>
              </a:rPr>
              <a:t>3. </a:t>
            </a:r>
            <a:r>
              <a:rPr lang="ru-RU" sz="1200" u="sng" dirty="0" smtClean="0">
                <a:latin typeface="Liberation Serif" pitchFamily="18" charset="0"/>
              </a:rPr>
              <a:t>									</a:t>
            </a:r>
          </a:p>
          <a:p>
            <a:endParaRPr lang="ru-RU" sz="1200" u="sng" dirty="0" smtClean="0">
              <a:latin typeface="Liberation Serif" pitchFamily="18" charset="0"/>
            </a:endParaRPr>
          </a:p>
          <a:p>
            <a:endParaRPr lang="ru-RU" sz="1200" dirty="0" smtClean="0">
              <a:latin typeface="Liberation Serif" pitchFamily="18" charset="0"/>
            </a:endParaRP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95274" y="4429132"/>
          <a:ext cx="8858311" cy="1500198"/>
        </p:xfrm>
        <a:graphic>
          <a:graphicData uri="http://schemas.openxmlformats.org/drawingml/2006/table">
            <a:tbl>
              <a:tblPr/>
              <a:tblGrid>
                <a:gridCol w="2214578"/>
                <a:gridCol w="3929090"/>
                <a:gridCol w="642942"/>
                <a:gridCol w="595317"/>
                <a:gridCol w="1476384"/>
              </a:tblGrid>
              <a:tr h="262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/>
                          <a:ea typeface="Times New Roman"/>
                          <a:cs typeface="Times New Roman"/>
                        </a:rPr>
                        <a:t>Компоненты занятия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Liberation Serif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100" b="1" baseline="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Liberation Serif"/>
                          <a:ea typeface="Times New Roman"/>
                          <a:cs typeface="Times New Roman"/>
                        </a:rPr>
                        <a:t>компонентов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/>
                          <a:ea typeface="Times New Roman"/>
                          <a:cs typeface="Times New Roman"/>
                        </a:rPr>
                        <a:t>+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/>
                          <a:ea typeface="Times New Roman"/>
                          <a:cs typeface="Times New Roman"/>
                        </a:rPr>
                        <a:t>Примечания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/>
                          <a:ea typeface="Times New Roman"/>
                          <a:cs typeface="Times New Roman"/>
                        </a:rPr>
                        <a:t>Организационные   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dirty="0" smtClean="0">
                          <a:latin typeface="Liberation Serif"/>
                          <a:ea typeface="Times New Roman"/>
                          <a:cs typeface="Times New Roman"/>
                        </a:rPr>
                        <a:t>1. Место занятия в системе годичного планирования </a:t>
                      </a:r>
                    </a:p>
                    <a:p>
                      <a:pPr marL="228600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dirty="0" smtClean="0">
                          <a:latin typeface="Liberation Serif"/>
                          <a:ea typeface="Times New Roman"/>
                          <a:cs typeface="Times New Roman"/>
                        </a:rPr>
                        <a:t>2. Организация занятия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4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/>
                          <a:ea typeface="Times New Roman"/>
                          <a:cs typeface="Times New Roman"/>
                        </a:rPr>
                        <a:t>Содержательные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Liberation Serif"/>
                          <a:ea typeface="Times New Roman"/>
                          <a:cs typeface="Times New Roman"/>
                        </a:rPr>
                        <a:t>3. Содержание занятия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4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/>
                          <a:ea typeface="Times New Roman"/>
                          <a:cs typeface="Times New Roman"/>
                        </a:rPr>
                        <a:t>Методические            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Liberation Serif"/>
                          <a:ea typeface="Times New Roman"/>
                          <a:cs typeface="Times New Roman"/>
                        </a:rPr>
                        <a:t>4. Методика проведения занятия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Liberation Serif"/>
                          <a:ea typeface="Times New Roman"/>
                          <a:cs typeface="Times New Roman"/>
                        </a:rPr>
                        <a:t>Личностные</a:t>
                      </a:r>
                      <a:r>
                        <a:rPr lang="ru-RU" sz="1200" baseline="0" dirty="0" smtClean="0">
                          <a:latin typeface="Liberation Serif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Liberation Serif"/>
                          <a:ea typeface="Times New Roman"/>
                          <a:cs typeface="Times New Roman"/>
                        </a:rPr>
                        <a:t>качества тренера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(тренера-преподавателя)</a:t>
                      </a:r>
                      <a:r>
                        <a:rPr lang="ru-RU" sz="1200" dirty="0" smtClean="0">
                          <a:latin typeface="Liberation Serif"/>
                          <a:ea typeface="Times New Roman"/>
                          <a:cs typeface="Times New Roman"/>
                        </a:rPr>
                        <a:t>                                  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5. Личностные качества тренера (тренера-преподавателя)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4350" y="1295400"/>
            <a:ext cx="8982076" cy="27241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 dirty="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-96688" y="116632"/>
            <a:ext cx="11066377" cy="822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Аттестация педагогических работников/ </a:t>
            </a:r>
            <a:b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</a:br>
            <a:r>
              <a:rPr lang="ru-RU" sz="2400" b="1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анализ </a:t>
            </a: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тренировочного (учебно-тренировочного) занятия</a:t>
            </a:r>
            <a:endParaRPr lang="ru-RU" sz="2000" dirty="0">
              <a:ln w="0"/>
              <a:solidFill>
                <a:sysClr val="windowText" lastClr="000000"/>
              </a:solidFill>
              <a:latin typeface="PT Astra Serif"/>
              <a:ea typeface="PT Astra Serif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588" y="1071546"/>
            <a:ext cx="90011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b="1" dirty="0" smtClean="0">
              <a:latin typeface="Liberation Serif" pitchFamily="18" charset="0"/>
            </a:endParaRPr>
          </a:p>
          <a:p>
            <a:pPr algn="ctr"/>
            <a:r>
              <a:rPr lang="ru-RU" sz="1600" b="1" dirty="0" smtClean="0">
                <a:latin typeface="Liberation Serif" pitchFamily="18" charset="0"/>
              </a:rPr>
              <a:t>Самоанализ занятия</a:t>
            </a:r>
            <a:endParaRPr lang="ru-RU" sz="1400" b="1" dirty="0" smtClean="0">
              <a:latin typeface="Liberation Serif" pitchFamily="18" charset="0"/>
            </a:endParaRPr>
          </a:p>
          <a:p>
            <a:pPr algn="ctr"/>
            <a:r>
              <a:rPr lang="ru-RU" sz="1400" dirty="0" smtClean="0">
                <a:latin typeface="Liberation Serif" pitchFamily="18" charset="0"/>
              </a:rPr>
              <a:t> </a:t>
            </a:r>
          </a:p>
          <a:p>
            <a:endParaRPr lang="ru-RU" sz="1200" u="sng" dirty="0" smtClean="0">
              <a:latin typeface="Liberation Serif" pitchFamily="18" charset="0"/>
            </a:endParaRPr>
          </a:p>
          <a:p>
            <a:endParaRPr lang="ru-RU" sz="1200" dirty="0" smtClean="0">
              <a:latin typeface="Liberation Serif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80960" y="2068832"/>
          <a:ext cx="9787006" cy="4146250"/>
        </p:xfrm>
        <a:graphic>
          <a:graphicData uri="http://schemas.openxmlformats.org/drawingml/2006/table">
            <a:tbl>
              <a:tblPr/>
              <a:tblGrid>
                <a:gridCol w="1495237"/>
                <a:gridCol w="8291769"/>
              </a:tblGrid>
              <a:tr h="4068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Структура самоанализа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</a:txBody>
                  <a:tcPr marL="32925" marR="329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Показатели оценки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</a:txBody>
                  <a:tcPr marL="32925" marR="329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0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1. Адекватность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выбора задач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занятия               </a:t>
                      </a: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Комплексный характер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задач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: наличие</a:t>
                      </a:r>
                      <a:r>
                        <a:rPr lang="ru-RU" sz="1200" baseline="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тренирующего, развивающего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и воспитательного аспектов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2. Реальность достижения задач на занятиях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Связь цели данного занятия с задачами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,    решаемыми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на предыдущих тренировочных (учебно-тренировочных)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занятиях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4. Состоялось   ли   и   на   каком   уровне   принятие  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цели занятия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спортсменами, ее осознание и мотивация тренировочной деятельности?</a:t>
                      </a: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Соответствие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методов организации 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занятия</a:t>
                      </a: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1. Соответствие  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выбранных   методов   организации   занятия  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его задачам                  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2. Влияние правильности выбора</a:t>
                      </a:r>
                      <a:r>
                        <a:rPr lang="ru-RU" sz="1200" baseline="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организации занятия на эффективность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достижения его задач</a:t>
                      </a: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3. Методика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занятия   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1. Соответствие использования методов обучения задачам занятия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2. Наличие взаимных связей между этапами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3. Влияние структуры занятия на достижение его задач</a:t>
                      </a: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4. Отбор содержания, форм  и  методов   обучения  на  каждом 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этапе занятия 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1. Доступность содержания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занятия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Соответствие содержания тренировки задачам тренировочного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занятия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3. Соответствие   форм   и   методов   тренировочной   деятельности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содержанию материала</a:t>
                      </a: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5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5.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Итоги занятия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, оценка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его результативности    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Какие приращения  в умениях и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навыках состоялись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, соответствует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ли это задачам тренировочного занятия?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2. Уровень достижения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цели</a:t>
                      </a:r>
                      <a:r>
                        <a:rPr lang="ru-RU" sz="1200" baseline="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полностью, частично,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достигнута)</a:t>
                      </a:r>
                      <a:endParaRPr lang="ru-RU" sz="1200" dirty="0">
                        <a:latin typeface="Liberation Serif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Что оказало положительное влияние на достижение задач занятия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4.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Что препятствовало полному</a:t>
                      </a:r>
                      <a:r>
                        <a:rPr lang="ru-RU" sz="1200" baseline="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Liberation Serif" pitchFamily="18" charset="0"/>
                          <a:ea typeface="Calibri"/>
                          <a:cs typeface="Times New Roman"/>
                        </a:rPr>
                        <a:t>достижению целей </a:t>
                      </a: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тренировочного занятия? задач занятия?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Liberation Serif" pitchFamily="18" charset="0"/>
                          <a:ea typeface="Calibri"/>
                          <a:cs typeface="Times New Roman"/>
                        </a:rPr>
                        <a:t>5. Место занятия в системе годового плана</a:t>
                      </a:r>
                    </a:p>
                  </a:txBody>
                  <a:tcPr marL="32925" marR="329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4350" y="1295400"/>
            <a:ext cx="8982076" cy="2724150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 dirty="0">
                <a:ln w="0"/>
                <a:solidFill>
                  <a:schemeClr val="tx1"/>
                </a:solidFill>
                <a:latin typeface="PT Astra Serif"/>
                <a:ea typeface="PT Astra Serif"/>
              </a:rPr>
              <a:t>	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-96688" y="116632"/>
            <a:ext cx="11066377" cy="822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Аттестация педагогических работников/ </a:t>
            </a:r>
            <a:b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</a:br>
            <a:r>
              <a:rPr lang="ru-RU" sz="2400" b="1" dirty="0" smtClean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анализ </a:t>
            </a:r>
            <a:r>
              <a:rPr lang="ru-RU" sz="2400" b="1" dirty="0">
                <a:ln w="12700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latin typeface="PT Astra Serif"/>
                <a:ea typeface="PT Astra Serif"/>
              </a:rPr>
              <a:t>тренировочного (учебно-тренировочного) занятия</a:t>
            </a:r>
            <a:endParaRPr lang="ru-RU" sz="2000" dirty="0">
              <a:ln w="0"/>
              <a:solidFill>
                <a:sysClr val="windowText" lastClr="000000"/>
              </a:solidFill>
              <a:latin typeface="PT Astra Serif"/>
              <a:ea typeface="PT Astra Serif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522" y="1000108"/>
            <a:ext cx="992988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Liberation Serif" pitchFamily="18" charset="0"/>
              </a:rPr>
              <a:t>Анализ и оценка занятия, советы и рекомендации</a:t>
            </a:r>
          </a:p>
          <a:p>
            <a:endParaRPr lang="ru-RU" sz="1400" b="1" dirty="0" smtClean="0">
              <a:latin typeface="Liberation Serif" pitchFamily="18" charset="0"/>
            </a:endParaRPr>
          </a:p>
          <a:p>
            <a:pPr algn="ctr"/>
            <a:r>
              <a:rPr lang="ru-RU" sz="1400" b="1" dirty="0" smtClean="0">
                <a:latin typeface="Liberation Serif" pitchFamily="18" charset="0"/>
              </a:rPr>
              <a:t>Протокол оценки педагогических умений и навыков тренера (тренера-преподавателя</a:t>
            </a:r>
            <a:r>
              <a:rPr lang="ru-RU" sz="1400" b="1" dirty="0" smtClean="0">
                <a:latin typeface="Liberation Serif" pitchFamily="18" charset="0"/>
              </a:rPr>
              <a:t>)</a:t>
            </a:r>
            <a:endParaRPr lang="ru-RU" sz="1400" b="1" dirty="0" smtClean="0">
              <a:latin typeface="Liberation Serif" pitchFamily="18" charset="0"/>
            </a:endParaRPr>
          </a:p>
          <a:p>
            <a:endParaRPr lang="ru-RU" sz="1200" dirty="0" smtClean="0">
              <a:latin typeface="Liberation Serif" pitchFamily="18" charset="0"/>
            </a:endParaRP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23836" y="1857364"/>
          <a:ext cx="11215766" cy="4477005"/>
        </p:xfrm>
        <a:graphic>
          <a:graphicData uri="http://schemas.openxmlformats.org/drawingml/2006/table">
            <a:tbl>
              <a:tblPr/>
              <a:tblGrid>
                <a:gridCol w="361859"/>
                <a:gridCol w="5996123"/>
                <a:gridCol w="1000132"/>
                <a:gridCol w="857256"/>
                <a:gridCol w="785818"/>
                <a:gridCol w="785818"/>
                <a:gridCol w="642942"/>
                <a:gridCol w="785818"/>
              </a:tblGrid>
              <a:tr h="21771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Умения и навыки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/>
                          <a:ea typeface="Times New Roman"/>
                          <a:cs typeface="Times New Roman"/>
                        </a:rPr>
                        <a:t>Степень проявления, баллы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0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Боль-</a:t>
                      </a:r>
                    </a:p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шая</a:t>
                      </a: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Дост-я</a:t>
                      </a: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Удовл-я</a:t>
                      </a: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Неболь</a:t>
                      </a:r>
                      <a:r>
                        <a:rPr lang="ru-RU" sz="1100" dirty="0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-</a:t>
                      </a:r>
                    </a:p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шая</a:t>
                      </a: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Мин-ая</a:t>
                      </a: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Не </a:t>
                      </a:r>
                      <a:r>
                        <a:rPr lang="ru-RU" sz="1100" dirty="0" err="1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прояв-ся</a:t>
                      </a: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Организовать спортсменов к занятию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Доступно объяснить задачи занятия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Правильно подобрать общеразвивающие упражнения 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Правильно подобрать подготовительные упражнения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Правильно подобрать подводящие упражнения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Определить </a:t>
                      </a:r>
                      <a:r>
                        <a:rPr lang="ru-RU" sz="1100" dirty="0" smtClean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последовательность проведения </a:t>
                      </a: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подготовительных и подводящих упражнений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Подобрать формы организации спортсменов в разминке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Правильно подобрать методику проведения основной части занятия 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Правильно подобрать формы организации спортсменов в основной части занятия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Подобрать содержание программного материала в соответствии с задачами занятия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Определить оптимальную последовательность выполнения упражнений в основной части занятия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Осуществлять контроль нагрузки и коррекцию дозировки упражнений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Информировать спортсменов об успехах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Исправлять ошибки в выполнении упражнений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Использовать методы поощрения и наказания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Правильно подобрать упражнения заключительной части занятия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Доступно подвести итоги занятия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Осуществлять профилактику спортивного травматизма и правила техники безопасности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Liberation Serif" pitchFamily="18" charset="0"/>
                          <a:ea typeface="Times New Roman"/>
                          <a:cs typeface="Times New Roman"/>
                        </a:rPr>
                        <a:t>Следить за соблюдением санитарно-гигиенических требований</a:t>
                      </a: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Liberation Serif" pitchFamily="18" charset="0"/>
                        <a:ea typeface="Times New Roman"/>
                        <a:cs typeface="Times New Roman"/>
                      </a:endParaRPr>
                    </a:p>
                  </a:txBody>
                  <a:tcPr marL="53120" marR="531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6646" y="6429396"/>
            <a:ext cx="10001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Liberation Serif" pitchFamily="18" charset="0"/>
              </a:rPr>
              <a:t>Руководитель-организатор подводит итоги </a:t>
            </a:r>
            <a:r>
              <a:rPr lang="ru-RU" sz="1400" b="1" dirty="0" smtClean="0">
                <a:latin typeface="Liberation Serif" pitchFamily="18" charset="0"/>
              </a:rPr>
              <a:t>открытого занятия</a:t>
            </a:r>
            <a:r>
              <a:rPr lang="ru-RU" sz="1400" b="1" dirty="0" smtClean="0">
                <a:latin typeface="Liberation Serif" pitchFamily="18" charset="0"/>
              </a:rPr>
              <a:t>, делает выводы и дает практические рекомендации</a:t>
            </a:r>
            <a:endParaRPr lang="ru-RU" sz="1400" b="1" dirty="0">
              <a:latin typeface="Liberation Serif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Аспект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</TotalTime>
  <Words>1005</Words>
  <Application>Microsoft Office PowerPoint</Application>
  <DocSecurity>0</DocSecurity>
  <PresentationFormat>Произвольный</PresentationFormat>
  <Paragraphs>216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  Планирование и комплексный анализ тренировочного (учебно-тренировочного) процесса как условие успешной аттестации педагогических работников  физкультурно-спортивных организаций ЯНАО   Открытое тренировочное  (учебно-тренировочное) занятие: структура и анализ </vt:lpstr>
      <vt:lpstr>Слайд 2</vt:lpstr>
      <vt:lpstr>Аттестация педагогических работников/  структура тренировочного (учебно-тренировочного) занятия</vt:lpstr>
      <vt:lpstr>Аттестация педагогических работников/ структура тренировочного (учебно-тренировочного) занятия</vt:lpstr>
      <vt:lpstr>Аттестация педагогических работников/  структура тренировочного (учебно-тренировочного) занятия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Федеральный закон от 30.14.2021 № 127-ФЗ</dc:title>
  <dc:creator>Камордин Сегрей александрович</dc:creator>
  <cp:lastModifiedBy>CPSM-2</cp:lastModifiedBy>
  <cp:revision>67</cp:revision>
  <dcterms:created xsi:type="dcterms:W3CDTF">2023-02-06T04:11:16Z</dcterms:created>
  <dcterms:modified xsi:type="dcterms:W3CDTF">2023-04-04T12:05:37Z</dcterms:modified>
  <dc:identifier/>
  <dc:language/>
  <cp:version/>
</cp:coreProperties>
</file>