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F217BF-C4F6-98F9-D6F8-279ED2D429BB}">
  <a:tblStyle styleId="{25F217BF-C4F6-98F9-D6F8-279ED2D429BB}" styleName="Светлый стиль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band2V>
      <a:tcStyle>
        <a:tcBdr/>
        <a:fill>
          <a:solidFill>
            <a:schemeClr val="tx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tx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tx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FA406B-B432-4CA5-96AE-2FD759965B8E}" type="datetimeFigureOut">
              <a:rPr lang="ru-RU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A95CA-31CF-454A-8E21-3BDDF92CBEA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nkorotkov@yanao.r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63752" y="869756"/>
            <a:ext cx="60449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0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Методическая </a:t>
            </a:r>
            <a:r>
              <a:rPr lang="ru-RU" sz="2200" b="0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неделя</a:t>
            </a:r>
          </a:p>
          <a:p>
            <a:pPr algn="ctr">
              <a:defRPr/>
            </a:pPr>
            <a:endParaRPr lang="ru-RU" sz="2200" dirty="0">
              <a:solidFill>
                <a:srgbClr val="002060"/>
              </a:solidFill>
              <a:latin typeface="Book Antiqua"/>
            </a:endParaRPr>
          </a:p>
          <a:p>
            <a:pPr algn="ctr">
              <a:defRPr/>
            </a:pPr>
            <a:endParaRPr lang="ru-RU" sz="2200" dirty="0" smtClean="0">
              <a:solidFill>
                <a:srgbClr val="002060"/>
              </a:solidFill>
              <a:latin typeface="Book Antiqua"/>
            </a:endParaRPr>
          </a:p>
          <a:p>
            <a:pPr algn="ctr">
              <a:defRPr/>
            </a:pPr>
            <a:endParaRPr dirty="0"/>
          </a:p>
          <a:p>
            <a:pPr algn="ctr">
              <a:defRPr/>
            </a:pPr>
            <a:endParaRPr lang="ru-RU" sz="2200" b="0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«СОПРОВОЖДЕНИЕ ПОДГОТОВКИ СПОРТИВНОГО РЕЗЕРВА В РЕГИОНЕ» </a:t>
            </a:r>
            <a:endParaRPr dirty="0"/>
          </a:p>
          <a:p>
            <a:pPr algn="ctr">
              <a:defRPr/>
            </a:pPr>
            <a:endParaRPr lang="ru-RU" sz="2200" b="1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endParaRPr lang="ru-RU" sz="2200" b="1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endParaRPr sz="2200" b="1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087888" y="5805264"/>
            <a:ext cx="287749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latin typeface="Book Antiqua"/>
                <a:ea typeface="Book Antiqua"/>
                <a:cs typeface="Book Antiqua"/>
              </a:rPr>
              <a:t>г. Салехард, </a:t>
            </a:r>
            <a:r>
              <a:rPr lang="ru-RU" sz="1200" dirty="0" smtClean="0">
                <a:latin typeface="Book Antiqua"/>
                <a:ea typeface="Book Antiqua"/>
                <a:cs typeface="Book Antiqua"/>
              </a:rPr>
              <a:t>декабрь </a:t>
            </a:r>
            <a:r>
              <a:rPr lang="ru-RU" sz="1200" dirty="0">
                <a:latin typeface="Book Antiqua"/>
                <a:ea typeface="Book Antiqua"/>
                <a:cs typeface="Book Antiqua"/>
              </a:rPr>
              <a:t>2022 года</a:t>
            </a:r>
            <a:endParaRPr sz="1200" dirty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4" name=" 3"/>
          <p:cNvSpPr/>
          <p:nvPr/>
        </p:nvSpPr>
        <p:spPr bwMode="auto">
          <a:xfrm>
            <a:off x="5313846" y="1654888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 4"/>
          <p:cNvSpPr/>
          <p:nvPr/>
        </p:nvSpPr>
        <p:spPr bwMode="auto">
          <a:xfrm>
            <a:off x="1305134" y="1520307"/>
            <a:ext cx="8294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 5"/>
          <p:cNvSpPr/>
          <p:nvPr/>
        </p:nvSpPr>
        <p:spPr bwMode="auto">
          <a:xfrm>
            <a:off x="7101694" y="3535665"/>
            <a:ext cx="719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 6"/>
          <p:cNvSpPr/>
          <p:nvPr/>
        </p:nvSpPr>
        <p:spPr bwMode="auto">
          <a:xfrm>
            <a:off x="6411745" y="4670540"/>
            <a:ext cx="7559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8949" y="524298"/>
            <a:ext cx="2381627" cy="2357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r="2424"/>
          <a:stretch/>
        </p:blipFill>
        <p:spPr bwMode="auto">
          <a:xfrm>
            <a:off x="1145785" y="884884"/>
            <a:ext cx="1705143" cy="15400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784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7688" r="9932" b="44144"/>
          <a:stretch/>
        </p:blipFill>
        <p:spPr bwMode="auto">
          <a:xfrm>
            <a:off x="1991544" y="980728"/>
            <a:ext cx="8152829" cy="2452576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3348805" y="184950"/>
            <a:ext cx="5354345" cy="425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</a:rPr>
              <a:t>Пример оценивания всех тренеров в СШ </a:t>
            </a:r>
            <a:endParaRPr sz="2000" b="0">
              <a:solidFill>
                <a:srgbClr val="002060"/>
              </a:solidFill>
              <a:latin typeface="Liberation Serif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t="7808" r="10061" b="43850"/>
          <a:stretch/>
        </p:blipFill>
        <p:spPr bwMode="auto">
          <a:xfrm>
            <a:off x="1919536" y="4221088"/>
            <a:ext cx="8424936" cy="2547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t="27977" r="6284" b="46389"/>
          <a:stretch/>
        </p:blipFill>
        <p:spPr bwMode="auto">
          <a:xfrm>
            <a:off x="407368" y="3645024"/>
            <a:ext cx="11425881" cy="1758006"/>
          </a:xfrm>
          <a:prstGeom prst="rect">
            <a:avLst/>
          </a:prstGeom>
        </p:spPr>
      </p:pic>
      <p:sp>
        <p:nvSpPr>
          <p:cNvPr id="744230327" name="Заголовок 1"/>
          <p:cNvSpPr txBox="1"/>
          <p:nvPr/>
        </p:nvSpPr>
        <p:spPr bwMode="auto">
          <a:xfrm>
            <a:off x="2553274" y="184950"/>
            <a:ext cx="8276576" cy="425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</a:rPr>
              <a:t>Пример оценивания одного тренера в СШ </a:t>
            </a:r>
            <a:endParaRPr sz="2000" b="0">
              <a:solidFill>
                <a:srgbClr val="002060"/>
              </a:solidFill>
              <a:latin typeface="Liberation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30872" r="9864" b="39459"/>
          <a:stretch/>
        </p:blipFill>
        <p:spPr bwMode="auto">
          <a:xfrm>
            <a:off x="335360" y="1268760"/>
            <a:ext cx="11063417" cy="2034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803669" y="2270565"/>
            <a:ext cx="656761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latin typeface="Liberation Serif"/>
              </a:rPr>
              <a:t>Рейтинг спортсмена</a:t>
            </a:r>
            <a:endParaRPr lang="ru-RU" sz="3600">
              <a:latin typeface="Liberation Serif"/>
            </a:endParaRPr>
          </a:p>
        </p:txBody>
      </p:sp>
      <p:sp>
        <p:nvSpPr>
          <p:cNvPr id="629560149" name=" 629560148"/>
          <p:cNvSpPr/>
          <p:nvPr/>
        </p:nvSpPr>
        <p:spPr bwMode="auto">
          <a:xfrm>
            <a:off x="5968559" y="3291840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09519143" name="Рисунок 15095191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3470" y="1590582"/>
            <a:ext cx="3847936" cy="2885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4524" y="695164"/>
          <a:ext cx="8836625" cy="6149812"/>
        </p:xfrm>
        <a:graphic>
          <a:graphicData uri="http://schemas.openxmlformats.org/drawingml/2006/table">
            <a:tbl>
              <a:tblPr firstRow="1" firstCol="1" bandRow="1">
                <a:tableStyleId>{25F217BF-C4F6-98F9-D6F8-279ED2D429BB}</a:tableStyleId>
              </a:tblPr>
              <a:tblGrid>
                <a:gridCol w="731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47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7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2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9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03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610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118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4559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Занятое место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Кол-во баллов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200">
                          <a:solidFill>
                            <a:schemeClr val="accent5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Коэффициент ранга соревнований</a:t>
                      </a:r>
                      <a:endParaRPr sz="1200">
                        <a:solidFill>
                          <a:schemeClr val="accent5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22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Внутришкольные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Муниципальные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ЯНАО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УрФО 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Всероссийские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Чемпионаты, Первенства Кубки России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125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Международные соревнования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50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0.5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0,7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1,2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1,5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1,8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rowSpan="2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2,0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45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3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40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4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38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5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35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6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32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7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28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8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26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9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24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10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22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11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20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12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18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13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16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14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14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15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12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16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10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17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9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18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8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19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7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20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6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21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5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22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4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23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24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0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25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</a:t>
                      </a:r>
                      <a:endParaRPr sz="12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1794" marR="61794" marT="0" marB="0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2430631" y="159150"/>
            <a:ext cx="8954256" cy="39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  <a:ea typeface="Times New Roman"/>
                <a:cs typeface="Tahoma"/>
              </a:rPr>
              <a:t>Оценка спортсмена в баллах за место, занятое в соревнованиях</a:t>
            </a:r>
            <a:endParaRPr sz="2000" b="0">
              <a:solidFill>
                <a:srgbClr val="002060"/>
              </a:solidFill>
              <a:latin typeface="Liberation Serif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201150" y="2118836"/>
            <a:ext cx="2790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Liberation Serif"/>
                <a:ea typeface="Times New Roman"/>
                <a:cs typeface="Tahoma"/>
              </a:rPr>
              <a:t>Баллы за занятое место во внутришкольных и муниципальных соревнованиях начисляются только для занимающихся этапа начальной подготовки и тренировочного этапа при условии не менее 6 человек в итоговом протоколе данной группы участников</a:t>
            </a:r>
            <a:r>
              <a:rPr lang="ru-RU">
                <a:solidFill>
                  <a:srgbClr val="000000"/>
                </a:solidFill>
                <a:latin typeface="Liberation Serif"/>
                <a:ea typeface="Times New Roman"/>
                <a:cs typeface="Tahoma"/>
              </a:rPr>
              <a:t>. </a:t>
            </a:r>
            <a:endParaRPr lang="ru-RU">
              <a:latin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74827" y="459936"/>
            <a:ext cx="11348319" cy="39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  <a:ea typeface="Times New Roman"/>
                <a:cs typeface="Tahoma"/>
              </a:rPr>
              <a:t>Оценка спортсмена в баллах </a:t>
            </a:r>
            <a:r>
              <a:rPr lang="ru-RU" sz="2000" b="0" u="sng">
                <a:solidFill>
                  <a:srgbClr val="002060"/>
                </a:solidFill>
                <a:latin typeface="Liberation Serif"/>
                <a:ea typeface="Times New Roman"/>
                <a:cs typeface="Tahoma"/>
              </a:rPr>
              <a:t>за вхождение</a:t>
            </a:r>
            <a:r>
              <a:rPr lang="ru-RU" sz="2000" b="0">
                <a:solidFill>
                  <a:srgbClr val="002060"/>
                </a:solidFill>
                <a:latin typeface="Liberation Serif"/>
                <a:ea typeface="Times New Roman"/>
                <a:cs typeface="Tahoma"/>
              </a:rPr>
              <a:t> в состав спортивной сборной команды по виду спорта</a:t>
            </a:r>
            <a:endParaRPr sz="2000" b="0">
              <a:solidFill>
                <a:srgbClr val="002060"/>
              </a:solidFill>
              <a:latin typeface="Liberation Serif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4732" y="1202369"/>
          <a:ext cx="10834702" cy="1124744"/>
        </p:xfrm>
        <a:graphic>
          <a:graphicData uri="http://schemas.openxmlformats.org/drawingml/2006/table">
            <a:tbl>
              <a:tblPr firstRow="1" firstCol="1" bandRow="1">
                <a:tableStyleId>{25F217BF-C4F6-98F9-D6F8-279ED2D429BB}</a:tableStyleId>
              </a:tblPr>
              <a:tblGrid>
                <a:gridCol w="5416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1784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solidFill>
                            <a:schemeClr val="accent5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Спортивная сборная команда</a:t>
                      </a:r>
                      <a:endParaRPr sz="1800">
                        <a:solidFill>
                          <a:schemeClr val="accent5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solidFill>
                            <a:schemeClr val="accent5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Кол-во баллов</a:t>
                      </a:r>
                      <a:endParaRPr sz="1800">
                        <a:solidFill>
                          <a:schemeClr val="accent5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latin typeface="Book Antiqua"/>
                          <a:ea typeface="Book Antiqua"/>
                          <a:cs typeface="Book Antiqua"/>
                        </a:rPr>
                        <a:t>МО 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latin typeface="Book Antiqua"/>
                          <a:ea typeface="Book Antiqua"/>
                          <a:cs typeface="Book Antiqua"/>
                        </a:rPr>
                        <a:t>20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latin typeface="Book Antiqua"/>
                          <a:ea typeface="Book Antiqua"/>
                          <a:cs typeface="Book Antiqua"/>
                        </a:rPr>
                        <a:t>ЯНАО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50</a:t>
                      </a:r>
                      <a:endParaRPr sz="18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latin typeface="Book Antiqua"/>
                          <a:ea typeface="Book Antiqua"/>
                          <a:cs typeface="Book Antiqua"/>
                        </a:rPr>
                        <a:t>РФ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100</a:t>
                      </a:r>
                      <a:endParaRPr sz="18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2156533" y="2645305"/>
            <a:ext cx="8184907" cy="39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  <a:ea typeface="Times New Roman"/>
                <a:cs typeface="Tahoma"/>
              </a:rPr>
              <a:t>Оценка в баллах за наличие спортивного разряда (звания)</a:t>
            </a:r>
            <a:endParaRPr sz="2000" b="0">
              <a:solidFill>
                <a:srgbClr val="002060"/>
              </a:solidFill>
              <a:latin typeface="Liberation Serif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9247" y="3212106"/>
          <a:ext cx="10769968" cy="3048000"/>
        </p:xfrm>
        <a:graphic>
          <a:graphicData uri="http://schemas.openxmlformats.org/drawingml/2006/table">
            <a:tbl>
              <a:tblPr firstRow="1" firstCol="1" bandRow="1">
                <a:tableStyleId>{25F217BF-C4F6-98F9-D6F8-279ED2D429BB}</a:tableStyleId>
              </a:tblPr>
              <a:tblGrid>
                <a:gridCol w="5384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5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5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chemeClr val="accent5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Спортивный разряд (звание)</a:t>
                      </a:r>
                      <a:endParaRPr sz="2000">
                        <a:solidFill>
                          <a:schemeClr val="accent5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chemeClr val="accent5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Кол-во баллов</a:t>
                      </a:r>
                      <a:endParaRPr sz="2000">
                        <a:solidFill>
                          <a:schemeClr val="accent5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3 юн.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5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2 юн.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1 юн.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15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3  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2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1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40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КМС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50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МС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100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700"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latin typeface="Book Antiqua"/>
                          <a:ea typeface="Book Antiqua"/>
                          <a:cs typeface="Book Antiqua"/>
                        </a:rPr>
                        <a:t>МСМК</a:t>
                      </a:r>
                      <a:endParaRPr sz="20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25"/>
                        </a:spcAft>
                        <a:defRPr/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200</a:t>
                      </a:r>
                      <a:endParaRPr sz="20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36795" y="2282639"/>
            <a:ext cx="6968208" cy="1325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>
                <a:latin typeface="Liberation Serif"/>
              </a:rPr>
              <a:t>Оценка эффективности деятельности спортивных организаций (СО)</a:t>
            </a:r>
            <a:endParaRPr/>
          </a:p>
        </p:txBody>
      </p:sp>
      <p:sp>
        <p:nvSpPr>
          <p:cNvPr id="1857522020" name=" 1857522019"/>
          <p:cNvSpPr/>
          <p:nvPr/>
        </p:nvSpPr>
        <p:spPr bwMode="auto">
          <a:xfrm>
            <a:off x="6014351" y="4272082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32676874" name="Рисунок 20326768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6762" y="1164438"/>
            <a:ext cx="5696442" cy="3561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979926" y="168888"/>
            <a:ext cx="9330800" cy="672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</a:rPr>
              <a:t>Оценка эффективности физкультурно-спортивной организации</a:t>
            </a:r>
            <a:endParaRPr sz="2000" b="0">
              <a:solidFill>
                <a:srgbClr val="002060"/>
              </a:solidFill>
              <a:latin typeface="Liberation Serif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3" t="24667" r="22251" b="16889"/>
          <a:stretch/>
        </p:blipFill>
        <p:spPr>
          <a:xfrm>
            <a:off x="119336" y="1628800"/>
            <a:ext cx="11665296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5875960" name="TextBox 1485875959"/>
          <p:cNvSpPr txBox="1"/>
          <p:nvPr/>
        </p:nvSpPr>
        <p:spPr bwMode="auto">
          <a:xfrm>
            <a:off x="2904684" y="105619"/>
            <a:ext cx="7999258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Оценка качества физкультурно-спортивной организации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25" t="25111" r="21500" b="6889"/>
          <a:stretch/>
        </p:blipFill>
        <p:spPr>
          <a:xfrm>
            <a:off x="407368" y="692696"/>
            <a:ext cx="11647472" cy="5757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470378" name="TextBox 1595470377"/>
          <p:cNvSpPr txBox="1"/>
          <p:nvPr/>
        </p:nvSpPr>
        <p:spPr bwMode="auto">
          <a:xfrm>
            <a:off x="2904683" y="105618"/>
            <a:ext cx="799929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Оценка качества физкультурно-спортивной организации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1143" t="24762" r="2715" b="26476"/>
          <a:stretch/>
        </p:blipFill>
        <p:spPr bwMode="auto">
          <a:xfrm>
            <a:off x="335360" y="980728"/>
            <a:ext cx="11262876" cy="4670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875" t="25778" r="2091" b="16667"/>
          <a:stretch/>
        </p:blipFill>
        <p:spPr>
          <a:xfrm>
            <a:off x="263352" y="908720"/>
            <a:ext cx="11449272" cy="5292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23143" y="333910"/>
            <a:ext cx="804013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0">
                <a:latin typeface="Liberation Serif"/>
              </a:rPr>
              <a:t>Запись вебинара по формированию статистической отчетности 5-ФК</a:t>
            </a:r>
            <a:endParaRPr sz="2400" b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2540" y="1659474"/>
            <a:ext cx="3826476" cy="3826476"/>
          </a:xfrm>
          <a:prstGeom prst="rect">
            <a:avLst/>
          </a:prstGeom>
        </p:spPr>
      </p:pic>
      <p:sp>
        <p:nvSpPr>
          <p:cNvPr id="660136397" name="TextBox 660136396"/>
          <p:cNvSpPr txBox="1"/>
          <p:nvPr/>
        </p:nvSpPr>
        <p:spPr bwMode="auto">
          <a:xfrm>
            <a:off x="4399015" y="4212805"/>
            <a:ext cx="6843456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Консультация: Коротков Ф.Н.- заместитель начальника отдела департамента по ФКиС ЯНАО </a:t>
            </a:r>
            <a:r>
              <a:rPr lang="en-US" u="sng">
                <a:latin typeface="Book Antiqua"/>
                <a:ea typeface="Book Antiqua"/>
                <a:cs typeface="Book Antiqua"/>
                <a:hlinkClick r:id="rId3" tooltip="mailto:fnkorotkov@yanao.ru"/>
              </a:rPr>
              <a:t>fnkorotkov@yanao.ru</a:t>
            </a:r>
            <a:r>
              <a:rPr lang="en-US">
                <a:latin typeface="Book Antiqua"/>
                <a:ea typeface="Book Antiqua"/>
                <a:cs typeface="Book Antiqua"/>
              </a:rPr>
              <a:t> </a:t>
            </a:r>
            <a:endParaRPr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99456" y="476672"/>
            <a:ext cx="9181068" cy="5493818"/>
            <a:chOff x="371317" y="265549"/>
            <a:chExt cx="8599712" cy="6007676"/>
          </a:xfrm>
        </p:grpSpPr>
        <p:sp>
          <p:nvSpPr>
            <p:cNvPr id="3" name="TextBox 1"/>
            <p:cNvSpPr txBox="1"/>
            <p:nvPr/>
          </p:nvSpPr>
          <p:spPr bwMode="auto">
            <a:xfrm>
              <a:off x="3488168" y="2046107"/>
              <a:ext cx="5250949" cy="140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Вопрос № 2</a:t>
              </a:r>
              <a:endParaRPr lang="ru-RU" sz="2400" b="0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endParaRPr b="1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sz="2200" b="1" dirty="0" err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Методическое</a:t>
              </a:r>
              <a:r>
                <a:rPr sz="2200" b="1" dirty="0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2200" b="1" dirty="0" err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сопровождение</a:t>
              </a:r>
              <a:r>
                <a:rPr sz="2200" b="1" dirty="0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2200" b="1" dirty="0" err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функционирования</a:t>
              </a:r>
              <a:r>
                <a:rPr sz="2200" b="1" dirty="0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АИС «</a:t>
              </a:r>
              <a:r>
                <a:rPr sz="2200" b="1" dirty="0" err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Лспорт</a:t>
              </a:r>
              <a:r>
                <a:rPr sz="2200" b="1" dirty="0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»</a:t>
              </a:r>
              <a:endParaRPr dirty="0"/>
            </a:p>
          </p:txBody>
        </p:sp>
        <p:sp>
          <p:nvSpPr>
            <p:cNvPr id="4" name="TextBox 2"/>
            <p:cNvSpPr txBox="1"/>
            <p:nvPr/>
          </p:nvSpPr>
          <p:spPr bwMode="auto">
            <a:xfrm>
              <a:off x="3285729" y="5970317"/>
              <a:ext cx="3053843" cy="30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dirty="0">
                  <a:latin typeface="Book Antiqua"/>
                  <a:ea typeface="Book Antiqua"/>
                  <a:cs typeface="Book Antiqua"/>
                </a:rPr>
                <a:t>г. Салехард, </a:t>
              </a:r>
              <a:r>
                <a:rPr lang="ru-RU" sz="1200" dirty="0" smtClean="0">
                  <a:latin typeface="Book Antiqua"/>
                  <a:ea typeface="Book Antiqua"/>
                  <a:cs typeface="Book Antiqua"/>
                </a:rPr>
                <a:t>21 </a:t>
              </a:r>
              <a:r>
                <a:rPr lang="ru-RU" sz="1200" dirty="0">
                  <a:latin typeface="Book Antiqua"/>
                  <a:ea typeface="Book Antiqua"/>
                  <a:cs typeface="Book Antiqua"/>
                </a:rPr>
                <a:t>декабря  2022 года</a:t>
              </a:r>
              <a:endParaRPr sz="1200" dirty="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" name=" 1253322046"/>
            <p:cNvSpPr/>
            <p:nvPr/>
          </p:nvSpPr>
          <p:spPr bwMode="auto">
            <a:xfrm>
              <a:off x="4877622" y="3344364"/>
              <a:ext cx="254916" cy="365793"/>
            </a:xfrm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" name=" 200837690"/>
            <p:cNvSpPr/>
            <p:nvPr/>
          </p:nvSpPr>
          <p:spPr bwMode="auto">
            <a:xfrm>
              <a:off x="4812651" y="5417325"/>
              <a:ext cx="61828" cy="365794"/>
            </a:xfrm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7" name="TextBox 80585678"/>
            <p:cNvSpPr txBox="1"/>
            <p:nvPr/>
          </p:nvSpPr>
          <p:spPr bwMode="auto">
            <a:xfrm>
              <a:off x="371317" y="265549"/>
              <a:ext cx="8599712" cy="51819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Исполнение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п. 6.3.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Протокола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заседания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координационно-методического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совета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при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департаменте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по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физической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культуре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и </a:t>
              </a:r>
              <a:r>
                <a:rPr sz="1400" b="0" dirty="0" err="1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спорту</a:t>
              </a:r>
              <a:r>
                <a:rPr sz="1400" b="0" dirty="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  </a:t>
              </a:r>
              <a:endParaRPr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 7"/>
            <p:cNvSpPr/>
            <p:nvPr/>
          </p:nvSpPr>
          <p:spPr bwMode="auto">
            <a:xfrm>
              <a:off x="5132537" y="4450309"/>
              <a:ext cx="426104" cy="365795"/>
            </a:xfrm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9" name=" 8"/>
            <p:cNvSpPr/>
            <p:nvPr/>
          </p:nvSpPr>
          <p:spPr bwMode="auto">
            <a:xfrm>
              <a:off x="4986425" y="4450308"/>
              <a:ext cx="146110" cy="365795"/>
            </a:xfrm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rcRect l="30439" t="7090" r="31224" b="52041"/>
            <a:stretch/>
          </p:blipFill>
          <p:spPr bwMode="auto">
            <a:xfrm>
              <a:off x="809178" y="1742432"/>
              <a:ext cx="2382613" cy="14287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118330" y="2749013"/>
              <a:ext cx="1556493" cy="1556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31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97039" y="2333431"/>
            <a:ext cx="536901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latin typeface="Liberation Serif"/>
              </a:rPr>
              <a:t>Рейтинг заполняемости АИС «Лспорт»</a:t>
            </a:r>
            <a:endParaRPr/>
          </a:p>
        </p:txBody>
      </p:sp>
      <p:sp>
        <p:nvSpPr>
          <p:cNvPr id="2064470605" name=" 2064470604"/>
          <p:cNvSpPr/>
          <p:nvPr/>
        </p:nvSpPr>
        <p:spPr bwMode="auto">
          <a:xfrm>
            <a:off x="6310720" y="4808441"/>
            <a:ext cx="8148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7955593" name="Рисунок 1579555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8737" y="1701553"/>
            <a:ext cx="3617276" cy="258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012" t="25225" r="16688" b="39099"/>
          <a:stretch/>
        </p:blipFill>
        <p:spPr bwMode="auto">
          <a:xfrm>
            <a:off x="598382" y="728856"/>
            <a:ext cx="11756646" cy="2866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352" t="53453" r="30944" b="12551"/>
          <a:stretch/>
        </p:blipFill>
        <p:spPr bwMode="auto">
          <a:xfrm>
            <a:off x="524401" y="3595625"/>
            <a:ext cx="10074876" cy="2845499"/>
          </a:xfrm>
          <a:prstGeom prst="rect">
            <a:avLst/>
          </a:prstGeom>
        </p:spPr>
      </p:pic>
      <p:sp>
        <p:nvSpPr>
          <p:cNvPr id="868725596" name="TextBox 868725595"/>
          <p:cNvSpPr txBox="1"/>
          <p:nvPr/>
        </p:nvSpPr>
        <p:spPr bwMode="auto">
          <a:xfrm>
            <a:off x="2525533" y="194198"/>
            <a:ext cx="849179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chemeClr val="accent5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Рейтинг № 3 Муниципальных образований / Государственных учреждений</a:t>
            </a:r>
            <a:endParaRPr/>
          </a:p>
        </p:txBody>
      </p:sp>
      <p:sp>
        <p:nvSpPr>
          <p:cNvPr id="1708435280" name="TextBox 1708435279"/>
          <p:cNvSpPr txBox="1"/>
          <p:nvPr/>
        </p:nvSpPr>
        <p:spPr bwMode="auto">
          <a:xfrm>
            <a:off x="639028" y="6528786"/>
            <a:ext cx="471625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30243231" name="Прямоугольник 430243230"/>
          <p:cNvSpPr/>
          <p:nvPr/>
        </p:nvSpPr>
        <p:spPr bwMode="auto">
          <a:xfrm>
            <a:off x="524401" y="6476061"/>
            <a:ext cx="462378" cy="295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05315399" name="TextBox 1605315398"/>
          <p:cNvSpPr txBox="1"/>
          <p:nvPr/>
        </p:nvSpPr>
        <p:spPr bwMode="auto">
          <a:xfrm>
            <a:off x="1036674" y="6441124"/>
            <a:ext cx="215475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стабильность</a:t>
            </a:r>
            <a:endParaRPr/>
          </a:p>
        </p:txBody>
      </p:sp>
      <p:sp>
        <p:nvSpPr>
          <p:cNvPr id="1580243038" name="Прямоугольник 1580243037"/>
          <p:cNvSpPr/>
          <p:nvPr/>
        </p:nvSpPr>
        <p:spPr bwMode="auto">
          <a:xfrm>
            <a:off x="3582391" y="6476061"/>
            <a:ext cx="453130" cy="2959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668486" name="TextBox 1531668485"/>
          <p:cNvSpPr txBox="1"/>
          <p:nvPr/>
        </p:nvSpPr>
        <p:spPr bwMode="auto">
          <a:xfrm>
            <a:off x="4035521" y="6395386"/>
            <a:ext cx="1526352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увеличение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149" t="25826" r="22027" b="29248"/>
          <a:stretch/>
        </p:blipFill>
        <p:spPr bwMode="auto">
          <a:xfrm>
            <a:off x="532268" y="700104"/>
            <a:ext cx="10923373" cy="3593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1284" t="51051" r="26418" b="21442"/>
          <a:stretch/>
        </p:blipFill>
        <p:spPr bwMode="auto">
          <a:xfrm>
            <a:off x="532268" y="4457568"/>
            <a:ext cx="10519720" cy="2251418"/>
          </a:xfrm>
          <a:prstGeom prst="rect">
            <a:avLst/>
          </a:prstGeom>
        </p:spPr>
      </p:pic>
      <p:sp>
        <p:nvSpPr>
          <p:cNvPr id="472883181" name="TextBox 472883180"/>
          <p:cNvSpPr txBox="1"/>
          <p:nvPr/>
        </p:nvSpPr>
        <p:spPr bwMode="auto">
          <a:xfrm>
            <a:off x="1905946" y="175703"/>
            <a:ext cx="8862018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Рейтинг № 4 Муниципальные образования / Государственные учреждения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149" t="25105" r="10607" b="31652"/>
          <a:stretch/>
        </p:blipFill>
        <p:spPr bwMode="auto">
          <a:xfrm>
            <a:off x="98853" y="1416908"/>
            <a:ext cx="12013784" cy="3311610"/>
          </a:xfrm>
          <a:prstGeom prst="rect">
            <a:avLst/>
          </a:prstGeom>
        </p:spPr>
      </p:pic>
      <p:sp>
        <p:nvSpPr>
          <p:cNvPr id="1060404885" name="TextBox 1060404884"/>
          <p:cNvSpPr txBox="1"/>
          <p:nvPr/>
        </p:nvSpPr>
        <p:spPr bwMode="auto">
          <a:xfrm>
            <a:off x="4578494" y="425387"/>
            <a:ext cx="331995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Рейтинг № 4 Центры ФКиС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65554" y="2317418"/>
            <a:ext cx="399741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latin typeface="Liberation Serif"/>
              </a:rPr>
              <a:t>Рейтинг тренера</a:t>
            </a:r>
            <a:endParaRPr/>
          </a:p>
        </p:txBody>
      </p:sp>
      <p:sp>
        <p:nvSpPr>
          <p:cNvPr id="1455425122" name=" 1455425121"/>
          <p:cNvSpPr/>
          <p:nvPr/>
        </p:nvSpPr>
        <p:spPr bwMode="auto">
          <a:xfrm>
            <a:off x="6458239" y="4780699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84628701" name="Рисунок 48462870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5601" y="1738543"/>
            <a:ext cx="4199710" cy="3149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1782" r="10164" b="43699"/>
          <a:stretch/>
        </p:blipFill>
        <p:spPr bwMode="auto">
          <a:xfrm>
            <a:off x="230993" y="769136"/>
            <a:ext cx="11671578" cy="5713412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1508949" y="96293"/>
            <a:ext cx="9958987" cy="672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0">
                <a:solidFill>
                  <a:srgbClr val="002060"/>
                </a:solidFill>
                <a:latin typeface="Liberation Serif"/>
              </a:rPr>
              <a:t>Оценка в баллах критериев деятельности тренера (на примере СШ «Старт»)</a:t>
            </a:r>
            <a:endParaRPr sz="2000" b="0">
              <a:latin typeface="Liberation Serif"/>
            </a:endParaRPr>
          </a:p>
        </p:txBody>
      </p:sp>
      <p:sp>
        <p:nvSpPr>
          <p:cNvPr id="432676848" name="Блок-схема: альтернативный процесс 432676847"/>
          <p:cNvSpPr/>
          <p:nvPr/>
        </p:nvSpPr>
        <p:spPr bwMode="auto">
          <a:xfrm>
            <a:off x="1684004" y="713650"/>
            <a:ext cx="1229927" cy="3791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rgbClr val="C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30439" r="9227" b="39459"/>
          <a:stretch/>
        </p:blipFill>
        <p:spPr bwMode="auto">
          <a:xfrm>
            <a:off x="454077" y="642551"/>
            <a:ext cx="10902888" cy="2597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70275" y="3267587"/>
            <a:ext cx="5923296" cy="420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Liberation Serif"/>
              </a:rPr>
              <a:t>1. Выполнение программы подготовки (объем);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2. Качество выполнение программы подготовки (Иконки, пункт добавится в 2023 г.) 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3. Участники соревнований;</a:t>
            </a:r>
            <a:endParaRPr sz="1400">
              <a:latin typeface="Liberation Serif"/>
            </a:endParaRPr>
          </a:p>
          <a:p>
            <a:pPr>
              <a:defRPr/>
            </a:pPr>
            <a:r>
              <a:rPr lang="ru-RU" sz="1400">
                <a:latin typeface="Liberation Serif"/>
              </a:rPr>
              <a:t>4. Медалисты (1 место) (Спортсмены занимающиеся у тренера );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5. Медалисты (2 место) (Спортсмены занимающиеся у тренера );</a:t>
            </a:r>
            <a:endParaRPr sz="1400">
              <a:latin typeface="Liberation Serif"/>
            </a:endParaRPr>
          </a:p>
          <a:p>
            <a:pPr>
              <a:defRPr/>
            </a:pPr>
            <a:r>
              <a:rPr lang="ru-RU" sz="1400">
                <a:latin typeface="Liberation Serif"/>
              </a:rPr>
              <a:t>6. Медалисты (3 место) (Спортсмены) занимающиеся у тренера 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7. Золотой знак ГТО (Спортсмены занимающиеся у тренера );</a:t>
            </a:r>
            <a:endParaRPr sz="1400">
              <a:latin typeface="Liberation Serif"/>
            </a:endParaRPr>
          </a:p>
          <a:p>
            <a:pPr>
              <a:defRPr/>
            </a:pPr>
            <a:r>
              <a:rPr lang="ru-RU" sz="1400">
                <a:latin typeface="Liberation Serif"/>
              </a:rPr>
              <a:t>8. Серебряный знак (Спортсмены занимающиеся у тренера );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9. Бронзовый знак (Спортсмены занимающиеся у тренера );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10. Образование (Тренера);</a:t>
            </a:r>
            <a:endParaRPr sz="1400">
              <a:latin typeface="Liberation Serif"/>
            </a:endParaRPr>
          </a:p>
          <a:p>
            <a:pPr>
              <a:defRPr/>
            </a:pPr>
            <a:r>
              <a:rPr lang="ru-RU" sz="1400">
                <a:latin typeface="Liberation Serif"/>
              </a:rPr>
              <a:t>11. Участие в мероприятиях по ЕКП (Тренер);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12. Антидопинг (проведение мероприятий, участие  вебинарах, семинарах и т.д) (Тренер);</a:t>
            </a:r>
            <a:endParaRPr sz="1400"/>
          </a:p>
          <a:p>
            <a:pPr>
              <a:defRPr/>
            </a:pPr>
            <a:r>
              <a:rPr lang="ru-RU" sz="1400">
                <a:latin typeface="Liberation Serif"/>
              </a:rPr>
              <a:t>13. Члены сборной (Спортсмены занимающиеся у тренера входящие в состав сборной команды);</a:t>
            </a:r>
            <a:endParaRPr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4" name="TextBox 3"/>
          <p:cNvSpPr txBox="1"/>
          <p:nvPr/>
        </p:nvSpPr>
        <p:spPr bwMode="auto">
          <a:xfrm>
            <a:off x="6028259" y="3227942"/>
            <a:ext cx="5836581" cy="46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Liberation Serif"/>
              </a:rPr>
              <a:t>14. Судейство соревнований (Участие тренера в составе судейских бригад);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15. Спортсмены разрядники 3 юн.р.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16. Спортсмены разрядники 2 юн.р.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17. Спортсмены разрядники 1 юн.р.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18. Спортсмены разрядники 3 р.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19. Спортсмены разрядники 2.р.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20. Спортсмены разрядники 1 р.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21. Спортсмены разрядники КМС (Спортсмены занимающиеся у тренера);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22. Спортсмены разрядники МС (Спортсмены занимающиеся у тренера );</a:t>
            </a:r>
            <a:endParaRPr/>
          </a:p>
          <a:p>
            <a:pPr>
              <a:defRPr/>
            </a:pPr>
            <a:r>
              <a:rPr lang="ru-RU" sz="1400">
                <a:latin typeface="Liberation Serif"/>
              </a:rPr>
              <a:t>23. Спортсмены разрядники МСМК (Спортсмены занимающиеся у тренера)</a:t>
            </a:r>
            <a:endParaRPr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600"/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3031779" y="124687"/>
            <a:ext cx="5992958" cy="51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>
                <a:latin typeface="Liberation Serif"/>
              </a:rPr>
              <a:t> </a:t>
            </a:r>
            <a:r>
              <a:rPr lang="ru-RU" sz="2200" b="0">
                <a:solidFill>
                  <a:srgbClr val="002060"/>
                </a:solidFill>
                <a:latin typeface="Liberation Serif"/>
              </a:rPr>
              <a:t>Критерии оценивания тренерской деятельности  </a:t>
            </a:r>
            <a:endParaRPr sz="2200" b="0">
              <a:solidFill>
                <a:srgbClr val="002060"/>
              </a:solidFill>
              <a:latin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600</Words>
  <Application>Microsoft Office PowerPoint</Application>
  <DocSecurity>0</DocSecurity>
  <PresentationFormat>Широкоэкранный</PresentationFormat>
  <Paragraphs>220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Liberation Serif</vt:lpstr>
      <vt:lpstr>Tahoma</vt:lpstr>
      <vt:lpstr>Times New Roman</vt:lpstr>
      <vt:lpstr>Тема Office</vt:lpstr>
      <vt:lpstr>Презентация PowerPoint</vt:lpstr>
      <vt:lpstr>Презентация PowerPoint</vt:lpstr>
      <vt:lpstr>Рейтинг заполняемости АИС «Лспорт»</vt:lpstr>
      <vt:lpstr>Презентация PowerPoint</vt:lpstr>
      <vt:lpstr>Презентация PowerPoint</vt:lpstr>
      <vt:lpstr>Презентация PowerPoint</vt:lpstr>
      <vt:lpstr>Рейтинг тренера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спортсмена</vt:lpstr>
      <vt:lpstr>Презентация PowerPoint</vt:lpstr>
      <vt:lpstr>Презентация PowerPoint</vt:lpstr>
      <vt:lpstr>Оценка эффективности деятельности спортивных организаций (СО)</vt:lpstr>
      <vt:lpstr>Презентация PowerPoint</vt:lpstr>
      <vt:lpstr>Презентация PowerPoint</vt:lpstr>
      <vt:lpstr>Презентация PowerPoint</vt:lpstr>
      <vt:lpstr>Запись вебинара по формированию статистической отчетности 5-ФК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Тренер</dc:creator>
  <cp:keywords/>
  <dc:description/>
  <cp:lastModifiedBy>Тренер</cp:lastModifiedBy>
  <cp:revision>28</cp:revision>
  <dcterms:created xsi:type="dcterms:W3CDTF">2022-12-20T06:35:14Z</dcterms:created>
  <dcterms:modified xsi:type="dcterms:W3CDTF">2022-12-22T03:55:32Z</dcterms:modified>
  <cp:category/>
  <dc:identifier/>
  <cp:contentStatus/>
  <dc:language/>
  <cp:version/>
</cp:coreProperties>
</file>