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Relationship Id="rId11" Type="http://schemas.openxmlformats.org/officeDocument/2006/relationships/image" Target="../media/image22.jpg"/><Relationship Id="rId12" Type="http://schemas.openxmlformats.org/officeDocument/2006/relationships/image" Target="../media/image23.png"/><Relationship Id="rId13" Type="http://schemas.openxmlformats.org/officeDocument/2006/relationships/image" Target="../media/image24.jpg"/><Relationship Id="rId14" Type="http://schemas.openxmlformats.org/officeDocument/2006/relationships/image" Target="../media/image25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7.png"/><Relationship Id="rId7" Type="http://schemas.openxmlformats.org/officeDocument/2006/relationships/image" Target="../media/image1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4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43643370" name="Рисунок 2143643369" hidden="0"/>
          <p:cNvPicPr>
            <a:picLocks noChangeAspect="1"/>
          </p:cNvPicPr>
          <p:nvPr isPhoto="0" userDrawn="0"/>
        </p:nvPicPr>
        <p:blipFill>
          <a:blip r:embed="rId2"/>
          <a:srcRect l="28233" t="30064" r="27950" b="11715"/>
          <a:stretch/>
        </p:blipFill>
        <p:spPr bwMode="auto">
          <a:xfrm>
            <a:off x="250826" y="357810"/>
            <a:ext cx="7992888" cy="5771150"/>
          </a:xfrm>
          <a:prstGeom prst="flowChartAlternateProcess">
            <a:avLst/>
          </a:prstGeom>
        </p:spPr>
      </p:pic>
      <p:pic>
        <p:nvPicPr>
          <p:cNvPr id="2" name="Рисунок 1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9131481" y="357810"/>
            <a:ext cx="2271721" cy="3418941"/>
          </a:xfrm>
          <a:prstGeom prst="rect">
            <a:avLst/>
          </a:prstGeom>
        </p:spPr>
      </p:pic>
      <p:sp>
        <p:nvSpPr>
          <p:cNvPr id="4" name="TextBox 3" hidden="0"/>
          <p:cNvSpPr txBox="1"/>
          <p:nvPr isPhoto="0" userDrawn="0"/>
        </p:nvSpPr>
        <p:spPr bwMode="auto">
          <a:xfrm>
            <a:off x="7916868" y="4077071"/>
            <a:ext cx="4092089" cy="1463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latin typeface="Bahnschrift Light Condensed"/>
              </a:rPr>
              <a:t>Олег Васильевич Матыцин</a:t>
            </a:r>
            <a:endParaRPr/>
          </a:p>
          <a:p>
            <a:pPr algn="ctr">
              <a:defRPr/>
            </a:pPr>
            <a:endParaRPr lang="ru-RU">
              <a:latin typeface="Bahnschrift Light Condensed"/>
            </a:endParaRPr>
          </a:p>
          <a:p>
            <a:pPr algn="ctr">
              <a:defRPr/>
            </a:pPr>
            <a:r>
              <a:rPr lang="ru-RU">
                <a:latin typeface="Bahnschrift Light Condensed"/>
              </a:rPr>
              <a:t>Министр спорта Российской Федерации</a:t>
            </a:r>
            <a:endParaRPr/>
          </a:p>
          <a:p>
            <a:pPr>
              <a:defRPr/>
            </a:pPr>
            <a:endParaRPr lang="ru-RU">
              <a:latin typeface="Bahnschrift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79222\Desktop\istockphoto-1032442248-1024x1024.jpg" hidden="0"/>
          <p:cNvPicPr/>
          <p:nvPr isPhoto="0" userDrawn="0"/>
        </p:nvPicPr>
        <p:blipFill>
          <a:blip r:embed="rId2"/>
          <a:stretch/>
        </p:blipFill>
        <p:spPr bwMode="auto">
          <a:xfrm>
            <a:off x="5281098" y="2585366"/>
            <a:ext cx="1374998" cy="12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1823024" y="249722"/>
            <a:ext cx="5999591" cy="206775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600"/>
              <a:t>Приходит инструктор с определенным багажом знаний, думая что со всем легко справится.</a:t>
            </a:r>
            <a:br>
              <a:rPr lang="ru-RU" sz="1600"/>
            </a:br>
            <a:r>
              <a:rPr lang="ru-RU" sz="1600"/>
              <a:t>Однако, вступая в работу понимает, что огромный поток информации и задач ему одному не под силу и он, где-то в глубине души,  даже чувствует себя не таким уж и «сильным»….</a:t>
            </a:r>
            <a:br>
              <a:rPr lang="ru-RU" sz="1600"/>
            </a:br>
            <a:r>
              <a:rPr lang="ru-RU" sz="1600"/>
              <a:t>Но на помощь ему приходит методист, который умело помогает ему справляться с поставленными задачами.</a:t>
            </a:r>
            <a:br>
              <a:rPr lang="ru-RU" sz="1600"/>
            </a:br>
            <a:r>
              <a:rPr lang="ru-RU" sz="1600"/>
              <a:t>Инструктор становится увереннее и смелее идет к поставленным целям, добиваясь нужных результатов!</a:t>
            </a:r>
            <a:br>
              <a:rPr lang="ru-RU" sz="1600"/>
            </a:br>
            <a:r>
              <a:rPr lang="ru-RU" sz="1600"/>
              <a:t>Руководство довольно! А процесс не останавливается….</a:t>
            </a:r>
            <a:endParaRPr/>
          </a:p>
        </p:txBody>
      </p:sp>
      <p:pic>
        <p:nvPicPr>
          <p:cNvPr id="4" name="Объект 3" descr="C:\Users\79222\Desktop\5.jpg" hidden="0"/>
          <p:cNvPicPr>
            <a:picLocks noGrp="1"/>
          </p:cNvPicPr>
          <p:nvPr isPhoto="0" userDrawn="0">
            <p:ph idx="1" hasCustomPrompt="0"/>
          </p:nvPr>
        </p:nvPicPr>
        <p:blipFill>
          <a:blip r:embed="rId3"/>
          <a:stretch/>
        </p:blipFill>
        <p:spPr bwMode="auto">
          <a:xfrm>
            <a:off x="65987" y="18161"/>
            <a:ext cx="1470582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79222\Desktop\1674872248_top-fon-com-p-trudovoe-pravo-fon-dlya-prezentatsii-171.jpg" hidden="0"/>
          <p:cNvPicPr/>
          <p:nvPr isPhoto="0" userDrawn="0"/>
        </p:nvPicPr>
        <p:blipFill>
          <a:blip r:embed="rId4"/>
          <a:stretch/>
        </p:blipFill>
        <p:spPr bwMode="auto">
          <a:xfrm>
            <a:off x="632697" y="2368682"/>
            <a:ext cx="1441942" cy="189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79222\Desktop\1.jpg" hidden="0"/>
          <p:cNvPicPr/>
          <p:nvPr isPhoto="0" userDrawn="0"/>
        </p:nvPicPr>
        <p:blipFill>
          <a:blip r:embed="rId5"/>
          <a:stretch/>
        </p:blipFill>
        <p:spPr bwMode="auto">
          <a:xfrm>
            <a:off x="2096992" y="4179576"/>
            <a:ext cx="112077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79222\Desktop\istockphoto-1032442248-1024x1024.jpg" hidden="0"/>
          <p:cNvPicPr/>
          <p:nvPr isPhoto="0" userDrawn="0"/>
        </p:nvPicPr>
        <p:blipFill>
          <a:blip r:embed="rId6"/>
          <a:stretch/>
        </p:blipFill>
        <p:spPr bwMode="auto">
          <a:xfrm>
            <a:off x="3932790" y="4941740"/>
            <a:ext cx="1432876" cy="154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79222\Desktop\2.jpg" hidden="0"/>
          <p:cNvPicPr/>
          <p:nvPr isPhoto="0" userDrawn="0"/>
        </p:nvPicPr>
        <p:blipFill>
          <a:blip r:embed="rId7"/>
          <a:stretch/>
        </p:blipFill>
        <p:spPr bwMode="auto">
          <a:xfrm>
            <a:off x="5365666" y="3829944"/>
            <a:ext cx="1494488" cy="277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79222\Desktop\istockphoto-1032442248-1024x1024.jpg" hidden="0"/>
          <p:cNvPicPr/>
          <p:nvPr isPhoto="0" userDrawn="0"/>
        </p:nvPicPr>
        <p:blipFill>
          <a:blip r:embed="rId8"/>
          <a:stretch/>
        </p:blipFill>
        <p:spPr bwMode="auto">
          <a:xfrm>
            <a:off x="6547221" y="5073801"/>
            <a:ext cx="1506532" cy="170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7963071" y="2946165"/>
            <a:ext cx="3001833" cy="3991150"/>
          </a:xfrm>
          <a:prstGeom prst="rect">
            <a:avLst/>
          </a:prstGeom>
        </p:spPr>
      </p:pic>
      <p:pic>
        <p:nvPicPr>
          <p:cNvPr id="13" name="Рисунок 12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10328765" y="5217801"/>
            <a:ext cx="1305140" cy="1140931"/>
          </a:xfrm>
          <a:prstGeom prst="rect">
            <a:avLst/>
          </a:prstGeom>
        </p:spPr>
      </p:pic>
      <p:pic>
        <p:nvPicPr>
          <p:cNvPr id="14" name="Рисунок 13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H="1">
            <a:off x="9239443" y="3146856"/>
            <a:ext cx="1089322" cy="720692"/>
          </a:xfrm>
          <a:prstGeom prst="rect">
            <a:avLst/>
          </a:prstGeom>
        </p:spPr>
      </p:pic>
      <p:pic>
        <p:nvPicPr>
          <p:cNvPr id="15" name="Рисунок 14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>
            <a:off x="8118624" y="128576"/>
            <a:ext cx="3791228" cy="2954880"/>
          </a:xfrm>
          <a:prstGeom prst="rect">
            <a:avLst/>
          </a:prstGeom>
        </p:spPr>
      </p:pic>
      <p:pic>
        <p:nvPicPr>
          <p:cNvPr id="16" name="Рисунок 15" hidden="0"/>
          <p:cNvPicPr>
            <a:picLocks noChangeAspect="1"/>
          </p:cNvPicPr>
          <p:nvPr isPhoto="0" userDrawn="0"/>
        </p:nvPicPr>
        <p:blipFill>
          <a:blip r:embed="rId13"/>
          <a:stretch/>
        </p:blipFill>
        <p:spPr bwMode="auto">
          <a:xfrm>
            <a:off x="728503" y="5073801"/>
            <a:ext cx="777711" cy="1036948"/>
          </a:xfrm>
          <a:prstGeom prst="rect">
            <a:avLst/>
          </a:prstGeom>
        </p:spPr>
      </p:pic>
      <p:pic>
        <p:nvPicPr>
          <p:cNvPr id="17" name="Рисунок 16" hidden="0"/>
          <p:cNvPicPr>
            <a:picLocks noChangeAspect="1"/>
          </p:cNvPicPr>
          <p:nvPr isPhoto="0" userDrawn="0"/>
        </p:nvPicPr>
        <p:blipFill>
          <a:blip r:embed="rId14"/>
          <a:stretch/>
        </p:blipFill>
        <p:spPr bwMode="auto">
          <a:xfrm>
            <a:off x="3030928" y="2540654"/>
            <a:ext cx="1074656" cy="1432874"/>
          </a:xfrm>
          <a:prstGeom prst="rect">
            <a:avLst/>
          </a:prstGeom>
        </p:spPr>
      </p:pic>
      <p:sp>
        <p:nvSpPr>
          <p:cNvPr id="3" name="TextBox 2" hidden="0"/>
          <p:cNvSpPr txBox="1"/>
          <p:nvPr isPhoto="0" userDrawn="0"/>
        </p:nvSpPr>
        <p:spPr bwMode="auto">
          <a:xfrm>
            <a:off x="309549" y="6256026"/>
            <a:ext cx="2088409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Мария Касюк</a:t>
            </a:r>
            <a:endParaRPr b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914328" y="261936"/>
            <a:ext cx="7920880" cy="6334125"/>
          </a:xfrm>
          <a:prstGeom prst="rect">
            <a:avLst/>
          </a:prstGeom>
        </p:spPr>
      </p:pic>
      <p:sp>
        <p:nvSpPr>
          <p:cNvPr id="1974434694" name="TextBox 1974434693" hidden="0"/>
          <p:cNvSpPr txBox="1"/>
          <p:nvPr isPhoto="0" userDrawn="0"/>
        </p:nvSpPr>
        <p:spPr bwMode="auto">
          <a:xfrm>
            <a:off x="407838" y="5805420"/>
            <a:ext cx="1951344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Book Antiqua"/>
                <a:ea typeface="Book Antiqua"/>
                <a:cs typeface="Book Antiqua"/>
              </a:rPr>
              <a:t>СШ «Виктория»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2636619" name=" 1472636618" hidden="0"/>
          <p:cNvSpPr/>
          <p:nvPr isPhoto="0" userDrawn="0"/>
        </p:nvSpPr>
        <p:spPr bwMode="auto">
          <a:xfrm>
            <a:off x="6597394" y="4217101"/>
            <a:ext cx="117361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957555132" name="Рисунок 957555131" hidden="0"/>
          <p:cNvPicPr>
            <a:picLocks noChangeAspect="1"/>
          </p:cNvPicPr>
          <p:nvPr isPhoto="0" userDrawn="0"/>
        </p:nvPicPr>
        <p:blipFill>
          <a:blip r:embed="rId2"/>
          <a:srcRect l="30014" t="23044" r="38994" b="5837"/>
          <a:stretch/>
        </p:blipFill>
        <p:spPr bwMode="auto">
          <a:xfrm>
            <a:off x="3478033" y="-9246"/>
            <a:ext cx="5280363" cy="6815788"/>
          </a:xfrm>
          <a:prstGeom prst="rect">
            <a:avLst/>
          </a:prstGeom>
        </p:spPr>
      </p:pic>
      <p:sp>
        <p:nvSpPr>
          <p:cNvPr id="1019212195" name="TextBox 1019212194" hidden="0"/>
          <p:cNvSpPr txBox="1"/>
          <p:nvPr isPhoto="0" userDrawn="0"/>
        </p:nvSpPr>
        <p:spPr bwMode="auto">
          <a:xfrm>
            <a:off x="343105" y="5874259"/>
            <a:ext cx="1951380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Book Antiqua"/>
                <a:ea typeface="Book Antiqua"/>
                <a:cs typeface="Book Antiqua"/>
              </a:rPr>
              <a:t>СШ «Виктория»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9883639" name=" 1179883638" hidden="0"/>
          <p:cNvSpPr/>
          <p:nvPr isPhoto="0" userDrawn="0"/>
        </p:nvSpPr>
        <p:spPr bwMode="auto">
          <a:xfrm>
            <a:off x="6911057" y="3396678"/>
            <a:ext cx="31768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464766176" name="Рисунок 146476617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893398" y="39710"/>
            <a:ext cx="10035317" cy="6713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4924873" name=" 434924872" hidden="0"/>
          <p:cNvSpPr/>
          <p:nvPr isPhoto="0" userDrawn="0"/>
        </p:nvSpPr>
        <p:spPr bwMode="auto">
          <a:xfrm>
            <a:off x="8455215" y="3345478"/>
            <a:ext cx="544210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135488092" name="Рисунок 113548809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972988" y="91111"/>
            <a:ext cx="9504194" cy="6508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94163" name=" 11094162" hidden="0"/>
          <p:cNvSpPr/>
          <p:nvPr isPhoto="0" userDrawn="0"/>
        </p:nvSpPr>
        <p:spPr bwMode="auto">
          <a:xfrm>
            <a:off x="6514166" y="3735723"/>
            <a:ext cx="145104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883220352" name="Рисунок 883220351" hidden="0"/>
          <p:cNvPicPr>
            <a:picLocks noChangeAspect="1"/>
          </p:cNvPicPr>
          <p:nvPr isPhoto="0" userDrawn="0"/>
        </p:nvPicPr>
        <p:blipFill>
          <a:blip r:embed="rId2"/>
          <a:srcRect l="19925" t="10274" r="20325" b="11483"/>
          <a:stretch/>
        </p:blipFill>
        <p:spPr bwMode="auto">
          <a:xfrm>
            <a:off x="2534780" y="110970"/>
            <a:ext cx="9007135" cy="6634720"/>
          </a:xfrm>
          <a:prstGeom prst="rect">
            <a:avLst/>
          </a:prstGeom>
        </p:spPr>
      </p:pic>
      <p:sp>
        <p:nvSpPr>
          <p:cNvPr id="938768506" name="TextBox 938768505" hidden="0"/>
          <p:cNvSpPr txBox="1"/>
          <p:nvPr isPhoto="0" userDrawn="0"/>
        </p:nvSpPr>
        <p:spPr bwMode="auto">
          <a:xfrm>
            <a:off x="176649" y="5613276"/>
            <a:ext cx="2312001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>
                <a:latin typeface="Book Antiqua"/>
                <a:ea typeface="Book Antiqua"/>
                <a:cs typeface="Book Antiqua"/>
              </a:rPr>
              <a:t>Туйгунова Л.М., г. Муравленко</a:t>
            </a:r>
            <a:endParaRPr>
              <a:latin typeface="Book Antiqua"/>
              <a:ea typeface="Book Antiqua"/>
              <a:cs typeface="Book Antiqu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7760646" name=" 1267760645" hidden="0"/>
          <p:cNvSpPr/>
          <p:nvPr isPhoto="0" userDrawn="0"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051180232" name="Рисунок 1051180231" hidden="0"/>
          <p:cNvPicPr>
            <a:picLocks noChangeAspect="1"/>
          </p:cNvPicPr>
          <p:nvPr isPhoto="0" userDrawn="0"/>
        </p:nvPicPr>
        <p:blipFill>
          <a:blip r:embed="rId2"/>
          <a:srcRect l="29540" t="13660" r="29301" b="14769"/>
          <a:stretch/>
        </p:blipFill>
        <p:spPr bwMode="auto">
          <a:xfrm>
            <a:off x="2746365" y="161960"/>
            <a:ext cx="7176116" cy="6422105"/>
          </a:xfrm>
          <a:prstGeom prst="rect">
            <a:avLst/>
          </a:prstGeom>
        </p:spPr>
      </p:pic>
      <p:sp>
        <p:nvSpPr>
          <p:cNvPr id="1161945851" name="TextBox 1161945850" hidden="0"/>
          <p:cNvSpPr txBox="1"/>
          <p:nvPr isPhoto="0" userDrawn="0"/>
        </p:nvSpPr>
        <p:spPr bwMode="auto">
          <a:xfrm>
            <a:off x="9008082" y="1155946"/>
            <a:ext cx="914400" cy="36579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89303201" name="TextBox 889303200" hidden="0"/>
          <p:cNvSpPr txBox="1"/>
          <p:nvPr isPhoto="0" userDrawn="0"/>
        </p:nvSpPr>
        <p:spPr bwMode="auto">
          <a:xfrm>
            <a:off x="158154" y="5970844"/>
            <a:ext cx="2367485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Book Antiqua"/>
                <a:ea typeface="Book Antiqua"/>
                <a:cs typeface="Book Antiqua"/>
              </a:rPr>
              <a:t>Дорофеева Е.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20602173" name=" 1420602172" hidden="0"/>
          <p:cNvSpPr/>
          <p:nvPr isPhoto="0" userDrawn="0"/>
        </p:nvSpPr>
        <p:spPr bwMode="auto">
          <a:xfrm>
            <a:off x="5968558" y="3291840"/>
            <a:ext cx="254916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97264119" name="TextBox 1997264118" hidden="0"/>
          <p:cNvSpPr txBox="1"/>
          <p:nvPr isPhoto="0" userDrawn="0"/>
        </p:nvSpPr>
        <p:spPr bwMode="auto">
          <a:xfrm>
            <a:off x="9008082" y="1155945"/>
            <a:ext cx="914400" cy="365794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97186347" name="TextBox 1897186346" hidden="0"/>
          <p:cNvSpPr txBox="1"/>
          <p:nvPr isPhoto="0" userDrawn="0"/>
        </p:nvSpPr>
        <p:spPr bwMode="auto">
          <a:xfrm>
            <a:off x="162741" y="6059211"/>
            <a:ext cx="1525994" cy="3353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>
                <a:latin typeface="Book Antiqua"/>
                <a:ea typeface="Book Antiqua"/>
                <a:cs typeface="Book Antiqua"/>
              </a:rPr>
              <a:t>Рявкина Е.Н.</a:t>
            </a:r>
            <a:endParaRPr/>
          </a:p>
        </p:txBody>
      </p:sp>
      <p:sp>
        <p:nvSpPr>
          <p:cNvPr id="1593497527" name=" 1593497526" hidden="0"/>
          <p:cNvSpPr/>
          <p:nvPr isPhoto="0" userDrawn="0"/>
        </p:nvSpPr>
        <p:spPr bwMode="auto">
          <a:xfrm>
            <a:off x="-1607673" y="2215759"/>
            <a:ext cx="14055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187730468" name="Рисунок 1187730467" hidden="0"/>
          <p:cNvPicPr>
            <a:picLocks noChangeAspect="1"/>
          </p:cNvPicPr>
          <p:nvPr isPhoto="0" userDrawn="0"/>
        </p:nvPicPr>
        <p:blipFill>
          <a:blip r:embed="rId2"/>
          <a:srcRect l="18038" t="13961" r="18019" b="12914"/>
          <a:stretch/>
        </p:blipFill>
        <p:spPr bwMode="auto">
          <a:xfrm>
            <a:off x="1898590" y="157205"/>
            <a:ext cx="9028214" cy="5807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9917714" name=" 1289917713" hidden="0"/>
          <p:cNvSpPr/>
          <p:nvPr isPhoto="0" userDrawn="0"/>
        </p:nvSpPr>
        <p:spPr bwMode="auto">
          <a:xfrm>
            <a:off x="5968558" y="3291840"/>
            <a:ext cx="254916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152558961" name="TextBox 1152558960" hidden="0"/>
          <p:cNvSpPr txBox="1"/>
          <p:nvPr isPhoto="0" userDrawn="0"/>
        </p:nvSpPr>
        <p:spPr bwMode="auto">
          <a:xfrm>
            <a:off x="9008082" y="1155945"/>
            <a:ext cx="914400" cy="365794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00499414" name=" 1900499413" hidden="0"/>
          <p:cNvSpPr/>
          <p:nvPr isPhoto="0" userDrawn="0"/>
        </p:nvSpPr>
        <p:spPr bwMode="auto">
          <a:xfrm>
            <a:off x="-1607673" y="2215759"/>
            <a:ext cx="14055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51713911" name=" 1751713910" hidden="0"/>
          <p:cNvSpPr/>
          <p:nvPr isPhoto="0" userDrawn="0"/>
        </p:nvSpPr>
        <p:spPr bwMode="auto">
          <a:xfrm>
            <a:off x="6634384" y="3818951"/>
            <a:ext cx="1275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657752282" name="Рисунок 1657752281" hidden="0"/>
          <p:cNvPicPr>
            <a:picLocks noChangeAspect="1"/>
          </p:cNvPicPr>
          <p:nvPr isPhoto="0" userDrawn="0"/>
        </p:nvPicPr>
        <p:blipFill>
          <a:blip r:embed="rId2"/>
          <a:srcRect l="29743" t="24991" r="38298" b="26823"/>
          <a:stretch/>
        </p:blipFill>
        <p:spPr bwMode="auto">
          <a:xfrm>
            <a:off x="1294518" y="46237"/>
            <a:ext cx="7769049" cy="6588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2049554" name=" 1632049553" hidden="0"/>
          <p:cNvSpPr/>
          <p:nvPr isPhoto="0" userDrawn="0"/>
        </p:nvSpPr>
        <p:spPr bwMode="auto">
          <a:xfrm>
            <a:off x="5968558" y="3291840"/>
            <a:ext cx="254916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96843395" name="TextBox 1496843394" hidden="0"/>
          <p:cNvSpPr txBox="1"/>
          <p:nvPr isPhoto="0" userDrawn="0"/>
        </p:nvSpPr>
        <p:spPr bwMode="auto">
          <a:xfrm>
            <a:off x="9008082" y="1155945"/>
            <a:ext cx="914400" cy="365794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63471759" name=" 1663471758" hidden="0"/>
          <p:cNvSpPr/>
          <p:nvPr isPhoto="0" userDrawn="0"/>
        </p:nvSpPr>
        <p:spPr bwMode="auto">
          <a:xfrm>
            <a:off x="-1607673" y="2215759"/>
            <a:ext cx="14055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82536931" name=" 282536930" hidden="0"/>
          <p:cNvSpPr/>
          <p:nvPr isPhoto="0" userDrawn="0"/>
        </p:nvSpPr>
        <p:spPr bwMode="auto">
          <a:xfrm>
            <a:off x="6634384" y="3818951"/>
            <a:ext cx="1275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98209012" name=" 598209011" hidden="0"/>
          <p:cNvSpPr/>
          <p:nvPr isPhoto="0" userDrawn="0"/>
        </p:nvSpPr>
        <p:spPr bwMode="auto">
          <a:xfrm>
            <a:off x="6645521" y="3550771"/>
            <a:ext cx="526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117547632" name="Рисунок 1117547631" hidden="0"/>
          <p:cNvPicPr>
            <a:picLocks noChangeAspect="1"/>
          </p:cNvPicPr>
          <p:nvPr isPhoto="0" userDrawn="0"/>
        </p:nvPicPr>
        <p:blipFill>
          <a:blip r:embed="rId2"/>
          <a:srcRect l="25070" t="19057" r="24867" b="20711"/>
          <a:stretch/>
        </p:blipFill>
        <p:spPr bwMode="auto">
          <a:xfrm>
            <a:off x="1332596" y="386048"/>
            <a:ext cx="8366037" cy="5661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68732118" name="Группа 2" hidden="0"/>
          <p:cNvGrpSpPr/>
          <p:nvPr isPhoto="0" userDrawn="0"/>
        </p:nvGrpSpPr>
        <p:grpSpPr bwMode="auto">
          <a:xfrm>
            <a:off x="487114" y="1368846"/>
            <a:ext cx="4598341" cy="4035285"/>
            <a:chOff x="0" y="0"/>
            <a:chExt cx="4598341" cy="4035285"/>
          </a:xfrm>
        </p:grpSpPr>
        <p:pic>
          <p:nvPicPr>
            <p:cNvPr id="1560451695" name="Рисунок 963822146" hidden="0"/>
            <p:cNvPicPr>
              <a:picLocks noChangeAspect="1"/>
            </p:cNvPicPr>
            <p:nvPr isPhoto="0" userDrawn="0"/>
          </p:nvPicPr>
          <p:blipFill>
            <a:blip r:embed="rId2"/>
            <a:srcRect l="33889" t="20492" r="35568" b="35940"/>
            <a:stretch/>
          </p:blipFill>
          <p:spPr bwMode="auto">
            <a:xfrm>
              <a:off x="0" y="0"/>
              <a:ext cx="4598341" cy="4035285"/>
            </a:xfrm>
            <a:prstGeom prst="flowChartAlternateProcess">
              <a:avLst/>
            </a:prstGeom>
          </p:spPr>
        </p:pic>
        <p:pic>
          <p:nvPicPr>
            <p:cNvPr id="1861473319" name="Рисунок 1404738441" hidden="0"/>
            <p:cNvPicPr>
              <a:picLocks noChangeAspect="1"/>
            </p:cNvPicPr>
            <p:nvPr isPhoto="0" userDrawn="0"/>
          </p:nvPicPr>
          <p:blipFill>
            <a:blip r:embed="rId3"/>
            <a:srcRect l="30940" t="11091" r="29128" b="49368"/>
            <a:stretch/>
          </p:blipFill>
          <p:spPr bwMode="auto">
            <a:xfrm>
              <a:off x="1541022" y="1323480"/>
              <a:ext cx="1516284" cy="1388311"/>
            </a:xfrm>
            <a:prstGeom prst="ellipse">
              <a:avLst/>
            </a:prstGeom>
          </p:spPr>
        </p:pic>
        <p:pic>
          <p:nvPicPr>
            <p:cNvPr id="207115606" name="Рисунок 279768717" hidden="0"/>
            <p:cNvPicPr>
              <a:picLocks noChangeAspect="1"/>
            </p:cNvPicPr>
            <p:nvPr isPhoto="0" userDrawn="0"/>
          </p:nvPicPr>
          <p:blipFill>
            <a:blip r:embed="rId4"/>
            <a:srcRect l="36941" t="47561" r="50978" b="39407"/>
            <a:stretch/>
          </p:blipFill>
          <p:spPr bwMode="auto">
            <a:xfrm>
              <a:off x="933807" y="807192"/>
              <a:ext cx="853021" cy="807193"/>
            </a:xfrm>
            <a:prstGeom prst="ellipse">
              <a:avLst/>
            </a:prstGeom>
          </p:spPr>
        </p:pic>
        <p:pic>
          <p:nvPicPr>
            <p:cNvPr id="980373723" name="Рисунок 279768717" hidden="0"/>
            <p:cNvPicPr>
              <a:picLocks noChangeAspect="1"/>
            </p:cNvPicPr>
            <p:nvPr isPhoto="0" userDrawn="0"/>
          </p:nvPicPr>
          <p:blipFill>
            <a:blip r:embed="rId4"/>
            <a:srcRect l="37679" t="60127" r="50749" b="23057"/>
            <a:stretch/>
          </p:blipFill>
          <p:spPr bwMode="auto">
            <a:xfrm>
              <a:off x="2793471" y="807192"/>
              <a:ext cx="958275" cy="807768"/>
            </a:xfrm>
            <a:prstGeom prst="ellipse">
              <a:avLst/>
            </a:prstGeom>
          </p:spPr>
        </p:pic>
        <p:pic>
          <p:nvPicPr>
            <p:cNvPr id="1996010825" name="Рисунок 279768717" hidden="0"/>
            <p:cNvPicPr>
              <a:picLocks noChangeAspect="1"/>
            </p:cNvPicPr>
            <p:nvPr isPhoto="0" userDrawn="0"/>
          </p:nvPicPr>
          <p:blipFill>
            <a:blip r:embed="rId4"/>
            <a:srcRect l="10747" t="47332" r="77808" b="41513"/>
            <a:stretch/>
          </p:blipFill>
          <p:spPr bwMode="auto">
            <a:xfrm>
              <a:off x="2817938" y="2555645"/>
              <a:ext cx="933805" cy="732169"/>
            </a:xfrm>
            <a:prstGeom prst="ellipse">
              <a:avLst/>
            </a:prstGeom>
          </p:spPr>
        </p:pic>
        <p:pic>
          <p:nvPicPr>
            <p:cNvPr id="1398460972" name="Рисунок 706100497" hidden="0"/>
            <p:cNvPicPr>
              <a:picLocks noChangeAspect="1"/>
            </p:cNvPicPr>
            <p:nvPr isPhoto="0" userDrawn="0"/>
          </p:nvPicPr>
          <p:blipFill>
            <a:blip r:embed="rId5"/>
            <a:stretch/>
          </p:blipFill>
          <p:spPr bwMode="auto">
            <a:xfrm>
              <a:off x="933807" y="2555645"/>
              <a:ext cx="887418" cy="704345"/>
            </a:xfrm>
            <a:prstGeom prst="ellipse">
              <a:avLst/>
            </a:prstGeom>
          </p:spPr>
        </p:pic>
      </p:grpSp>
      <p:sp>
        <p:nvSpPr>
          <p:cNvPr id="126614682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2756721" y="309031"/>
            <a:ext cx="7361066" cy="69164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 fontScale="90000"/>
          </a:bodyPr>
          <a:lstStyle/>
          <a:p>
            <a:pPr algn="ctr">
              <a:defRPr/>
            </a:pPr>
            <a:endParaRPr sz="2000">
              <a:latin typeface="PT Astra Serif"/>
              <a:cs typeface="PT Astra Serif"/>
            </a:endParaRPr>
          </a:p>
          <a:p>
            <a:pPr algn="ctr">
              <a:defRPr/>
            </a:pPr>
            <a:r>
              <a:rPr sz="2200" b="0">
                <a:solidFill>
                  <a:srgbClr val="002060"/>
                </a:solidFill>
                <a:latin typeface="PT Astra Serif"/>
              </a:rPr>
              <a:t>Региональная практико-ориентированная система </a:t>
            </a:r>
            <a:br>
              <a:rPr sz="2200" b="1">
                <a:solidFill>
                  <a:srgbClr val="002060"/>
                </a:solidFill>
                <a:latin typeface="PT Astra Serif"/>
              </a:rPr>
            </a:br>
            <a:r>
              <a:rPr sz="2200" b="0">
                <a:solidFill>
                  <a:srgbClr val="002060"/>
                </a:solidFill>
                <a:latin typeface="PT Astra Serif"/>
              </a:rPr>
              <a:t>«МЕТОДИЧЕСКИЙ КВАНТОРИУМ»</a:t>
            </a:r>
            <a:endParaRPr sz="2200" b="0">
              <a:solidFill>
                <a:srgbClr val="002060"/>
              </a:solidFill>
              <a:latin typeface="PT Astra Serif"/>
              <a:cs typeface="PT Astra Serif"/>
            </a:endParaRPr>
          </a:p>
        </p:txBody>
      </p:sp>
      <p:sp>
        <p:nvSpPr>
          <p:cNvPr id="1746564505" name="TextBox 1746564504" hidden="0"/>
          <p:cNvSpPr txBox="1"/>
          <p:nvPr isPhoto="0" userDrawn="0"/>
        </p:nvSpPr>
        <p:spPr bwMode="auto">
          <a:xfrm>
            <a:off x="7392144" y="1794041"/>
            <a:ext cx="1972381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>
                <a:solidFill>
                  <a:srgbClr val="002060"/>
                </a:solidFill>
              </a:rPr>
              <a:t>Квант № 1 </a:t>
            </a:r>
            <a:endParaRPr/>
          </a:p>
        </p:txBody>
      </p:sp>
      <p:pic>
        <p:nvPicPr>
          <p:cNvPr id="1364619743" name="Рисунок 3" hidden="0"/>
          <p:cNvPicPr>
            <a:picLocks noChangeAspect="1"/>
          </p:cNvPicPr>
          <p:nvPr isPhoto="0" userDrawn="0"/>
        </p:nvPicPr>
        <p:blipFill>
          <a:blip r:embed="rId6"/>
          <a:srcRect l="16460" t="25513" r="17870" b="28510"/>
          <a:stretch/>
        </p:blipFill>
        <p:spPr bwMode="auto">
          <a:xfrm>
            <a:off x="5722272" y="2348880"/>
            <a:ext cx="4698764" cy="3286601"/>
          </a:xfrm>
          <a:prstGeom prst="rect">
            <a:avLst/>
          </a:prstGeom>
        </p:spPr>
      </p:pic>
      <p:pic>
        <p:nvPicPr>
          <p:cNvPr id="124222258" name="Рисунок 124222257" hidden="0"/>
          <p:cNvPicPr>
            <a:picLocks noChangeAspect="1"/>
          </p:cNvPicPr>
          <p:nvPr isPhoto="0" userDrawn="0"/>
        </p:nvPicPr>
        <p:blipFill>
          <a:blip r:embed="rId7"/>
          <a:srcRect l="28233" t="30064" r="27950" b="11715"/>
          <a:stretch/>
        </p:blipFill>
        <p:spPr bwMode="auto">
          <a:xfrm>
            <a:off x="10488488" y="188640"/>
            <a:ext cx="1355759" cy="1013289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8867709" name=" 1308867708" hidden="0"/>
          <p:cNvSpPr/>
          <p:nvPr isPhoto="0" userDrawn="0"/>
        </p:nvSpPr>
        <p:spPr bwMode="auto">
          <a:xfrm>
            <a:off x="5968557" y="3291840"/>
            <a:ext cx="254916" cy="36579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26638164" name="TextBox 1026638163" hidden="0"/>
          <p:cNvSpPr txBox="1"/>
          <p:nvPr isPhoto="0" userDrawn="0"/>
        </p:nvSpPr>
        <p:spPr bwMode="auto">
          <a:xfrm>
            <a:off x="9008082" y="1155943"/>
            <a:ext cx="914400" cy="365793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88530874" name=" 1788530873" hidden="0"/>
          <p:cNvSpPr/>
          <p:nvPr isPhoto="0" userDrawn="0"/>
        </p:nvSpPr>
        <p:spPr bwMode="auto">
          <a:xfrm>
            <a:off x="-1607672" y="2215758"/>
            <a:ext cx="140554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23956218" name=" 1523956217" hidden="0"/>
          <p:cNvSpPr/>
          <p:nvPr isPhoto="0" userDrawn="0"/>
        </p:nvSpPr>
        <p:spPr bwMode="auto">
          <a:xfrm>
            <a:off x="6634383" y="3818950"/>
            <a:ext cx="127527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40925911" name=" 1640925910" hidden="0"/>
          <p:cNvSpPr/>
          <p:nvPr isPhoto="0" userDrawn="0"/>
        </p:nvSpPr>
        <p:spPr bwMode="auto">
          <a:xfrm>
            <a:off x="6645519" y="3550769"/>
            <a:ext cx="52627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397981796" name=" 1397981795" hidden="0"/>
          <p:cNvSpPr/>
          <p:nvPr isPhoto="0" userDrawn="0"/>
        </p:nvSpPr>
        <p:spPr bwMode="auto">
          <a:xfrm>
            <a:off x="6865574" y="3818950"/>
            <a:ext cx="127527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822909923" name="Рисунок 1822909922" hidden="0"/>
          <p:cNvPicPr>
            <a:picLocks noChangeAspect="1"/>
          </p:cNvPicPr>
          <p:nvPr isPhoto="0" userDrawn="0"/>
        </p:nvPicPr>
        <p:blipFill>
          <a:blip r:embed="rId2"/>
          <a:srcRect l="24585" t="19337" r="22015" b="30239"/>
          <a:stretch/>
        </p:blipFill>
        <p:spPr bwMode="auto">
          <a:xfrm>
            <a:off x="1095327" y="830806"/>
            <a:ext cx="8291904" cy="4404202"/>
          </a:xfrm>
          <a:prstGeom prst="rect">
            <a:avLst/>
          </a:prstGeom>
        </p:spPr>
      </p:pic>
      <p:sp>
        <p:nvSpPr>
          <p:cNvPr id="266535615" name="TextBox 266535614" hidden="0"/>
          <p:cNvSpPr txBox="1"/>
          <p:nvPr isPhoto="0" userDrawn="0"/>
        </p:nvSpPr>
        <p:spPr bwMode="auto">
          <a:xfrm>
            <a:off x="417085" y="5308106"/>
            <a:ext cx="176664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Book Antiqua"/>
                <a:ea typeface="Book Antiqua"/>
                <a:cs typeface="Book Antiqua"/>
              </a:rPr>
              <a:t>Черкез В.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6055951" name=" 506055950" hidden="0"/>
          <p:cNvSpPr/>
          <p:nvPr isPhoto="0" userDrawn="0"/>
        </p:nvSpPr>
        <p:spPr bwMode="auto">
          <a:xfrm>
            <a:off x="5968557" y="3291840"/>
            <a:ext cx="254916" cy="36579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01122379" name="TextBox 2101122378" hidden="0"/>
          <p:cNvSpPr txBox="1"/>
          <p:nvPr isPhoto="0" userDrawn="0"/>
        </p:nvSpPr>
        <p:spPr bwMode="auto">
          <a:xfrm>
            <a:off x="9008082" y="1155943"/>
            <a:ext cx="914400" cy="365792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03447043" name=" 1903447042" hidden="0"/>
          <p:cNvSpPr/>
          <p:nvPr isPhoto="0" userDrawn="0"/>
        </p:nvSpPr>
        <p:spPr bwMode="auto">
          <a:xfrm>
            <a:off x="-1607671" y="2215757"/>
            <a:ext cx="140553" cy="36579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90260310" name=" 1590260309" hidden="0"/>
          <p:cNvSpPr/>
          <p:nvPr isPhoto="0" userDrawn="0"/>
        </p:nvSpPr>
        <p:spPr bwMode="auto">
          <a:xfrm>
            <a:off x="6634381" y="3818949"/>
            <a:ext cx="127526" cy="36579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704509253" name=" 1704509252" hidden="0"/>
          <p:cNvSpPr/>
          <p:nvPr isPhoto="0" userDrawn="0"/>
        </p:nvSpPr>
        <p:spPr bwMode="auto">
          <a:xfrm>
            <a:off x="6645519" y="3550769"/>
            <a:ext cx="52626" cy="36579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59560868" name=" 1659560867" hidden="0"/>
          <p:cNvSpPr/>
          <p:nvPr isPhoto="0" userDrawn="0"/>
        </p:nvSpPr>
        <p:spPr bwMode="auto">
          <a:xfrm>
            <a:off x="6865572" y="3818949"/>
            <a:ext cx="127526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98437409" name="TextBox 1298437408" hidden="0"/>
          <p:cNvSpPr txBox="1"/>
          <p:nvPr isPhoto="0" userDrawn="0"/>
        </p:nvSpPr>
        <p:spPr bwMode="auto">
          <a:xfrm>
            <a:off x="597179" y="4586795"/>
            <a:ext cx="1983911" cy="8229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b="0" i="0" u="none">
                <a:solidFill>
                  <a:srgbClr val="2C2D2E"/>
                </a:solidFill>
                <a:latin typeface="Book Antiqua"/>
                <a:ea typeface="Book Antiqua"/>
                <a:cs typeface="Book Antiqua"/>
              </a:rPr>
              <a:t>Лукьянова А.Е., Любимова Е.В., Сулейманова В.О.</a:t>
            </a:r>
            <a:endParaRPr sz="1600">
              <a:latin typeface="Book Antiqua"/>
              <a:ea typeface="Book Antiqua"/>
              <a:cs typeface="Book Antiqua"/>
            </a:endParaRPr>
          </a:p>
        </p:txBody>
      </p:sp>
      <p:sp>
        <p:nvSpPr>
          <p:cNvPr id="1008434595" name=" 1008434594" hidden="0"/>
          <p:cNvSpPr/>
          <p:nvPr isPhoto="0" userDrawn="0"/>
        </p:nvSpPr>
        <p:spPr bwMode="auto">
          <a:xfrm>
            <a:off x="7189239" y="3916563"/>
            <a:ext cx="12752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897283714" name="Рисунок 1897283713" hidden="0"/>
          <p:cNvPicPr>
            <a:picLocks noChangeAspect="1"/>
          </p:cNvPicPr>
          <p:nvPr isPhoto="0" userDrawn="0"/>
        </p:nvPicPr>
        <p:blipFill>
          <a:blip r:embed="rId2"/>
          <a:srcRect l="26608" t="16081" r="23229" b="13799"/>
          <a:stretch/>
        </p:blipFill>
        <p:spPr bwMode="auto">
          <a:xfrm>
            <a:off x="2722661" y="134308"/>
            <a:ext cx="7125839" cy="5602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4474488" name=" 1514474487" hidden="0"/>
          <p:cNvSpPr/>
          <p:nvPr isPhoto="0" userDrawn="0"/>
        </p:nvSpPr>
        <p:spPr bwMode="auto">
          <a:xfrm>
            <a:off x="5968557" y="3291840"/>
            <a:ext cx="254916" cy="365790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67305337" name="TextBox 567305336" hidden="0"/>
          <p:cNvSpPr txBox="1"/>
          <p:nvPr isPhoto="0" userDrawn="0"/>
        </p:nvSpPr>
        <p:spPr bwMode="auto">
          <a:xfrm>
            <a:off x="9008082" y="1155942"/>
            <a:ext cx="914400" cy="365790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2568647" name=" 52568646" hidden="0"/>
          <p:cNvSpPr/>
          <p:nvPr isPhoto="0" userDrawn="0"/>
        </p:nvSpPr>
        <p:spPr bwMode="auto">
          <a:xfrm>
            <a:off x="-1607670" y="2215756"/>
            <a:ext cx="140553" cy="36579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491364206" name=" 1491364205" hidden="0"/>
          <p:cNvSpPr/>
          <p:nvPr isPhoto="0" userDrawn="0"/>
        </p:nvSpPr>
        <p:spPr bwMode="auto">
          <a:xfrm>
            <a:off x="6634381" y="3818948"/>
            <a:ext cx="127525" cy="36579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0011580" name=" 180011579" hidden="0"/>
          <p:cNvSpPr/>
          <p:nvPr isPhoto="0" userDrawn="0"/>
        </p:nvSpPr>
        <p:spPr bwMode="auto">
          <a:xfrm>
            <a:off x="6645519" y="3550768"/>
            <a:ext cx="52625" cy="365792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41960295" name=" 1041960294" hidden="0"/>
          <p:cNvSpPr/>
          <p:nvPr isPhoto="0" userDrawn="0"/>
        </p:nvSpPr>
        <p:spPr bwMode="auto">
          <a:xfrm>
            <a:off x="6865572" y="3818948"/>
            <a:ext cx="127525" cy="365793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626553834" name="TextBox 626553833" hidden="0"/>
          <p:cNvSpPr txBox="1"/>
          <p:nvPr isPhoto="0" userDrawn="0"/>
        </p:nvSpPr>
        <p:spPr bwMode="auto">
          <a:xfrm>
            <a:off x="282761" y="6012122"/>
            <a:ext cx="1909931" cy="3353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b="0" i="0" u="none">
                <a:solidFill>
                  <a:srgbClr val="2C2D2E"/>
                </a:solidFill>
                <a:latin typeface="Book Antiqua"/>
                <a:ea typeface="Book Antiqua"/>
                <a:cs typeface="Book Antiqua"/>
              </a:rPr>
              <a:t>Конашев Д.Н.</a:t>
            </a:r>
            <a:endParaRPr sz="1600">
              <a:latin typeface="Book Antiqua"/>
              <a:ea typeface="Book Antiqua"/>
              <a:cs typeface="Book Antiqua"/>
            </a:endParaRPr>
          </a:p>
        </p:txBody>
      </p:sp>
      <p:sp>
        <p:nvSpPr>
          <p:cNvPr id="1712533596" name=" 1712533595" hidden="0"/>
          <p:cNvSpPr/>
          <p:nvPr isPhoto="0" userDrawn="0"/>
        </p:nvSpPr>
        <p:spPr bwMode="auto">
          <a:xfrm>
            <a:off x="7189238" y="3916562"/>
            <a:ext cx="127525" cy="365794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47694737" name=" 747694736" hidden="0"/>
          <p:cNvSpPr/>
          <p:nvPr isPhoto="0" userDrawn="0"/>
        </p:nvSpPr>
        <p:spPr bwMode="auto">
          <a:xfrm>
            <a:off x="7236393" y="4011958"/>
            <a:ext cx="80371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642712924" name="Рисунок 642712923" hidden="0"/>
          <p:cNvPicPr>
            <a:picLocks noChangeAspect="1"/>
          </p:cNvPicPr>
          <p:nvPr isPhoto="0" userDrawn="0"/>
        </p:nvPicPr>
        <p:blipFill>
          <a:blip r:embed="rId2"/>
          <a:srcRect l="5562" t="6315" r="5349" b="4866"/>
          <a:stretch/>
        </p:blipFill>
        <p:spPr bwMode="auto">
          <a:xfrm>
            <a:off x="1547529" y="248078"/>
            <a:ext cx="10028711" cy="5624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2196" t="3471" r="0" b="10441"/>
          <a:stretch/>
        </p:blipFill>
        <p:spPr bwMode="auto">
          <a:xfrm>
            <a:off x="479376" y="404664"/>
            <a:ext cx="11449272" cy="58326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 hidden="0"/>
          <p:cNvSpPr txBox="1"/>
          <p:nvPr isPhoto="0" userDrawn="0"/>
        </p:nvSpPr>
        <p:spPr bwMode="auto">
          <a:xfrm>
            <a:off x="191344" y="6453336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Bookman Old Style"/>
              </a:rPr>
              <a:t>МАУДО ДЮСШ «ЮНОСТЬ» Гилязова С.А.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10217" t="13926" r="13816" b="25444"/>
          <a:stretch/>
        </p:blipFill>
        <p:spPr bwMode="auto">
          <a:xfrm>
            <a:off x="335360" y="548680"/>
            <a:ext cx="11326279" cy="50846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 hidden="0"/>
          <p:cNvSpPr txBox="1"/>
          <p:nvPr isPhoto="0" userDrawn="0"/>
        </p:nvSpPr>
        <p:spPr bwMode="auto">
          <a:xfrm>
            <a:off x="191344" y="6453336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Bookman Old Style"/>
              </a:rPr>
              <a:t>МАУДО ДЮСШ «ЮНОСТЬ» Гилязова С.А.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24112" t="13131" r="24476" b="33942"/>
          <a:stretch/>
        </p:blipFill>
        <p:spPr bwMode="auto">
          <a:xfrm>
            <a:off x="1383571" y="620688"/>
            <a:ext cx="9402084" cy="544461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 hidden="0"/>
          <p:cNvSpPr txBox="1"/>
          <p:nvPr isPhoto="0" userDrawn="0"/>
        </p:nvSpPr>
        <p:spPr bwMode="auto">
          <a:xfrm>
            <a:off x="191344" y="6453336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Bookman Old Style"/>
              </a:rPr>
              <a:t>МАУДО ДЮСШ «ЮНОСТЬ» Гилязова С.А.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12555" t="0" r="12485" b="0"/>
          <a:stretch/>
        </p:blipFill>
        <p:spPr bwMode="auto">
          <a:xfrm>
            <a:off x="911424" y="188640"/>
            <a:ext cx="10153128" cy="58206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 hidden="0"/>
          <p:cNvSpPr txBox="1"/>
          <p:nvPr isPhoto="0" userDrawn="0"/>
        </p:nvSpPr>
        <p:spPr bwMode="auto">
          <a:xfrm>
            <a:off x="191344" y="6453336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Bookman Old Style"/>
              </a:rPr>
              <a:t>Павлюченко К.Н.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25748" t="15089" r="27330" b="14810"/>
          <a:stretch/>
        </p:blipFill>
        <p:spPr bwMode="auto">
          <a:xfrm>
            <a:off x="3287688" y="116632"/>
            <a:ext cx="7473808" cy="62808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 hidden="0"/>
          <p:cNvSpPr txBox="1"/>
          <p:nvPr isPhoto="0" userDrawn="0"/>
        </p:nvSpPr>
        <p:spPr bwMode="auto">
          <a:xfrm>
            <a:off x="191344" y="6453336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Bookman Old Style"/>
              </a:rPr>
              <a:t>Колесник О.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tretch/>
        </p:blipFill>
        <p:spPr bwMode="auto">
          <a:xfrm>
            <a:off x="1631504" y="692696"/>
            <a:ext cx="8230553" cy="4680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 hidden="0"/>
          <p:cNvSpPr txBox="1"/>
          <p:nvPr isPhoto="0" userDrawn="0"/>
        </p:nvSpPr>
        <p:spPr bwMode="auto">
          <a:xfrm>
            <a:off x="191344" y="645333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>
                <a:latin typeface="Bookman Old Style"/>
              </a:rPr>
              <a:t>Баклушина С.А.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3247988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>
            <a:off x="10260703" y="80604"/>
            <a:ext cx="1681791" cy="1209430"/>
          </a:xfrm>
          <a:prstGeom prst="rect">
            <a:avLst/>
          </a:prstGeom>
        </p:spPr>
      </p:pic>
      <p:sp>
        <p:nvSpPr>
          <p:cNvPr id="2024128537" name="TextBox 2024128536" hidden="0"/>
          <p:cNvSpPr txBox="1"/>
          <p:nvPr isPhoto="0" userDrawn="0"/>
        </p:nvSpPr>
        <p:spPr bwMode="auto">
          <a:xfrm>
            <a:off x="904591" y="318589"/>
            <a:ext cx="9231453" cy="401520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Субъекты методической работы </a:t>
            </a:r>
            <a:endParaRPr/>
          </a:p>
        </p:txBody>
      </p:sp>
      <p:sp>
        <p:nvSpPr>
          <p:cNvPr id="190033036" name=" 190033035" hidden="0"/>
          <p:cNvSpPr/>
          <p:nvPr isPhoto="0" userDrawn="0"/>
        </p:nvSpPr>
        <p:spPr bwMode="auto">
          <a:xfrm>
            <a:off x="6652040" y="4435362"/>
            <a:ext cx="14697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715732123" name="Рисунок 71573212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84165" y="1047818"/>
            <a:ext cx="9427219" cy="5603898"/>
          </a:xfrm>
          <a:prstGeom prst="rect">
            <a:avLst/>
          </a:prstGeom>
        </p:spPr>
      </p:pic>
      <p:sp>
        <p:nvSpPr>
          <p:cNvPr id="435164591" name="TextBox 435164590" hidden="0"/>
          <p:cNvSpPr txBox="1"/>
          <p:nvPr isPhoto="0" userDrawn="0"/>
        </p:nvSpPr>
        <p:spPr bwMode="auto">
          <a:xfrm>
            <a:off x="1970679" y="2106393"/>
            <a:ext cx="1997727" cy="5181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 b="1" i="1">
                <a:solidFill>
                  <a:srgbClr val="C00000"/>
                </a:solidFill>
                <a:latin typeface="Yu Gothic UI Semilight"/>
                <a:ea typeface="Yu Gothic UI Semilight"/>
                <a:cs typeface="Yu Gothic UI Semilight"/>
              </a:rPr>
              <a:t>Директор</a:t>
            </a:r>
            <a:endParaRPr/>
          </a:p>
        </p:txBody>
      </p:sp>
      <p:sp>
        <p:nvSpPr>
          <p:cNvPr id="617269184" name="TextBox 617269183" hidden="0"/>
          <p:cNvSpPr txBox="1"/>
          <p:nvPr isPhoto="0" userDrawn="0"/>
        </p:nvSpPr>
        <p:spPr bwMode="auto">
          <a:xfrm>
            <a:off x="746322" y="3074294"/>
            <a:ext cx="4155770" cy="13716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800" b="1" i="1">
                <a:solidFill>
                  <a:srgbClr val="C00000"/>
                </a:solidFill>
                <a:latin typeface="Yu Gothic UI Semilight"/>
                <a:ea typeface="Yu Gothic UI Semilight"/>
                <a:cs typeface="Yu Gothic UI Semilight"/>
              </a:rPr>
              <a:t>Заместитель директора </a:t>
            </a:r>
            <a:endParaRPr/>
          </a:p>
          <a:p>
            <a:pPr algn="ctr">
              <a:defRPr/>
            </a:pPr>
            <a:r>
              <a:rPr sz="2800" b="1" i="1">
                <a:solidFill>
                  <a:srgbClr val="C00000"/>
                </a:solidFill>
                <a:latin typeface="Yu Gothic UI Semilight"/>
                <a:ea typeface="Yu Gothic UI Semilight"/>
                <a:cs typeface="Yu Gothic UI Semilight"/>
              </a:rPr>
              <a:t>(НМР, УВР, СР)</a:t>
            </a:r>
            <a:endParaRPr/>
          </a:p>
        </p:txBody>
      </p:sp>
      <p:sp>
        <p:nvSpPr>
          <p:cNvPr id="2114776432" name="TextBox 2114776431" hidden="0"/>
          <p:cNvSpPr txBox="1"/>
          <p:nvPr isPhoto="0" userDrawn="0"/>
        </p:nvSpPr>
        <p:spPr bwMode="auto">
          <a:xfrm>
            <a:off x="682051" y="4578632"/>
            <a:ext cx="4034244" cy="66877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600" b="1" i="1">
                <a:solidFill>
                  <a:srgbClr val="C00000"/>
                </a:solidFill>
                <a:latin typeface="Yu Gothic UI Semilight"/>
                <a:ea typeface="Yu Gothic UI Semilight"/>
                <a:cs typeface="Yu Gothic UI Semilight"/>
              </a:rPr>
              <a:t>Начальник отдела</a:t>
            </a:r>
            <a:endParaRPr/>
          </a:p>
        </p:txBody>
      </p:sp>
      <p:sp>
        <p:nvSpPr>
          <p:cNvPr id="738042282" name="TextBox 738042281" hidden="0"/>
          <p:cNvSpPr txBox="1"/>
          <p:nvPr isPhoto="0" userDrawn="0"/>
        </p:nvSpPr>
        <p:spPr bwMode="auto">
          <a:xfrm>
            <a:off x="5735960" y="3233377"/>
            <a:ext cx="3838892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i="1">
                <a:solidFill>
                  <a:srgbClr val="C00000"/>
                </a:solidFill>
                <a:latin typeface="Yu Gothic UI Semilight"/>
                <a:ea typeface="Yu Gothic UI Semilight"/>
                <a:cs typeface="Yu Gothic UI Semilight"/>
              </a:rPr>
              <a:t>Инструктор-методист</a:t>
            </a:r>
            <a:endParaRPr/>
          </a:p>
        </p:txBody>
      </p:sp>
      <p:sp>
        <p:nvSpPr>
          <p:cNvPr id="1367256014" name="TextBox 1367256013" hidden="0"/>
          <p:cNvSpPr txBox="1"/>
          <p:nvPr isPhoto="0" userDrawn="0"/>
        </p:nvSpPr>
        <p:spPr bwMode="auto">
          <a:xfrm>
            <a:off x="6586567" y="4313442"/>
            <a:ext cx="1368749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600" b="1" i="1">
                <a:solidFill>
                  <a:srgbClr val="C00000"/>
                </a:solidFill>
                <a:latin typeface="Yu Gothic UI Semilight"/>
                <a:ea typeface="Yu Gothic UI Semilight"/>
                <a:cs typeface="Yu Gothic UI Semilight"/>
              </a:rPr>
              <a:t>Тренер</a:t>
            </a:r>
            <a:endParaRPr/>
          </a:p>
        </p:txBody>
      </p:sp>
      <p:sp>
        <p:nvSpPr>
          <p:cNvPr id="11" name="TextBox 10" hidden="0"/>
          <p:cNvSpPr txBox="1"/>
          <p:nvPr isPhoto="0" userDrawn="0"/>
        </p:nvSpPr>
        <p:spPr bwMode="auto">
          <a:xfrm>
            <a:off x="5438201" y="1746905"/>
            <a:ext cx="4034244" cy="124521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600" b="1" i="1">
                <a:solidFill>
                  <a:srgbClr val="C00000"/>
                </a:solidFill>
                <a:latin typeface="Yu Gothic UI Semilight"/>
                <a:ea typeface="Yu Gothic UI Semilight"/>
                <a:cs typeface="Yu Gothic UI Semilight"/>
              </a:rPr>
              <a:t>Старший инструктор-методист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602723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495600" y="332656"/>
            <a:ext cx="7653823" cy="467740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 algn="ctr">
              <a:defRPr/>
            </a:pPr>
            <a:r>
              <a:rPr sz="2000">
                <a:latin typeface="Book Antiqua"/>
                <a:ea typeface="Book Antiqua"/>
                <a:cs typeface="Book Antiqua"/>
              </a:rPr>
              <a:t>Итоги работы по результатам </a:t>
            </a:r>
            <a:r>
              <a:rPr lang="ru-RU" sz="2000">
                <a:latin typeface="Book Antiqua"/>
                <a:ea typeface="Book Antiqua"/>
                <a:cs typeface="Book Antiqua"/>
              </a:rPr>
              <a:t>2</a:t>
            </a:r>
            <a:r>
              <a:rPr sz="2000">
                <a:latin typeface="Book Antiqua"/>
                <a:ea typeface="Book Antiqua"/>
                <a:cs typeface="Book Antiqua"/>
              </a:rPr>
              <a:t> раздела</a:t>
            </a:r>
            <a:endParaRPr/>
          </a:p>
        </p:txBody>
      </p:sp>
      <p:sp>
        <p:nvSpPr>
          <p:cNvPr id="319341061" name=" 319341060" hidden="0"/>
          <p:cNvSpPr/>
          <p:nvPr isPhoto="0" userDrawn="0"/>
        </p:nvSpPr>
        <p:spPr bwMode="auto">
          <a:xfrm>
            <a:off x="5968559" y="3291840"/>
            <a:ext cx="13585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15031042" name=" 1615031041" hidden="0"/>
          <p:cNvSpPr/>
          <p:nvPr isPhoto="0" userDrawn="0"/>
        </p:nvSpPr>
        <p:spPr bwMode="auto">
          <a:xfrm>
            <a:off x="8401618" y="3717228"/>
            <a:ext cx="13592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0557718" name="TextBox 6" hidden="0"/>
          <p:cNvSpPr txBox="1"/>
          <p:nvPr isPhoto="0" userDrawn="0"/>
        </p:nvSpPr>
        <p:spPr bwMode="auto">
          <a:xfrm flipH="0" flipV="0">
            <a:off x="6714684" y="700470"/>
            <a:ext cx="5326817" cy="490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b="1" i="1">
                <a:latin typeface="Book Antiqua"/>
              </a:rPr>
              <a:t>По горизонтали</a:t>
            </a:r>
            <a:r>
              <a:rPr lang="ru-RU" sz="1600" b="1" i="1">
                <a:latin typeface="Book Antiqua"/>
              </a:rPr>
              <a:t>:  </a:t>
            </a:r>
            <a:endParaRPr sz="1600"/>
          </a:p>
          <a:p>
            <a:pPr algn="just">
              <a:defRPr/>
            </a:pP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1.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 Специалист спортивной школы на которого нацелена методическая 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работа</a:t>
            </a:r>
            <a:endParaRPr sz="1600">
              <a:solidFill>
                <a:srgbClr val="002060"/>
              </a:solidFill>
              <a:latin typeface="Book Antiqua"/>
            </a:endParaRPr>
          </a:p>
          <a:p>
            <a:pPr algn="just">
              <a:defRPr/>
            </a:pP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2.Направление 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работы по обеспечению информацией, необходимой для достижения целей</a:t>
            </a:r>
            <a:endParaRPr sz="1600"/>
          </a:p>
          <a:p>
            <a:pPr algn="just">
              <a:defRPr/>
            </a:pPr>
            <a:r>
              <a:rPr lang="ru-RU" sz="1600">
                <a:solidFill>
                  <a:srgbClr val="002060"/>
                </a:solidFill>
                <a:latin typeface="Book Antiqua"/>
              </a:rPr>
              <a:t> 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</a:rPr>
              <a:t>3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. </a:t>
            </a:r>
            <a:r>
              <a:rPr lang="ru-RU" sz="1600" b="0" i="0" u="none" strike="noStrike" cap="none" spc="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Деятельность направленная</a:t>
            </a:r>
            <a:r>
              <a:rPr lang="ru-RU" sz="1600" b="0" i="0" u="none" strike="noStrike" cap="none" spc="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 на объяснение ситуации и решения связанных проблем</a:t>
            </a:r>
            <a:endParaRPr sz="1600"/>
          </a:p>
          <a:p>
            <a:pPr algn="just">
              <a:defRPr/>
            </a:pPr>
            <a:endParaRPr sz="1600">
              <a:solidFill>
                <a:schemeClr val="accent5">
                  <a:lumMod val="50000"/>
                </a:schemeClr>
              </a:solidFill>
              <a:latin typeface="Book Antiqua"/>
              <a:ea typeface="Book Antiqua"/>
              <a:cs typeface="Book Antiqua"/>
            </a:endParaRPr>
          </a:p>
          <a:p>
            <a:pPr algn="just">
              <a:defRPr/>
            </a:pPr>
            <a:endParaRPr sz="1600" b="1" i="1">
              <a:solidFill>
                <a:schemeClr val="accent5">
                  <a:lumMod val="50000"/>
                </a:schemeClr>
              </a:solidFill>
              <a:latin typeface="Book Antiqua"/>
            </a:endParaRPr>
          </a:p>
          <a:p>
            <a:pPr algn="just">
              <a:defRPr/>
            </a:pPr>
            <a:r>
              <a:rPr lang="ru-RU" sz="1600" b="1" i="1">
                <a:latin typeface="Book Antiqua"/>
              </a:rPr>
              <a:t>По </a:t>
            </a:r>
            <a:r>
              <a:rPr lang="ru-RU" sz="1600" b="1" i="1">
                <a:latin typeface="Book Antiqua"/>
              </a:rPr>
              <a:t>вертикали:</a:t>
            </a:r>
            <a:endParaRPr sz="1600"/>
          </a:p>
          <a:p>
            <a:pPr algn="just">
              <a:defRPr/>
            </a:pPr>
            <a:r>
              <a:rPr lang="ru-RU" sz="1600">
                <a:solidFill>
                  <a:srgbClr val="002060"/>
                </a:solidFill>
                <a:latin typeface="Book Antiqua"/>
              </a:rPr>
              <a:t>1.Специалист спортивной школы, занимающийся организацией тренировочного процесса </a:t>
            </a:r>
            <a:endParaRPr sz="1600"/>
          </a:p>
          <a:p>
            <a:pPr algn="just">
              <a:defRPr/>
            </a:pPr>
            <a:r>
              <a:rPr lang="ru-RU" sz="1600">
                <a:solidFill>
                  <a:srgbClr val="002060"/>
                </a:solidFill>
                <a:latin typeface="Book Antiqua"/>
              </a:rPr>
              <a:t>2. 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Направление работы содержащее мероприятий для решения конкретных задач </a:t>
            </a:r>
            <a:r>
              <a:rPr lang="ru-RU" sz="16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проекта </a:t>
            </a:r>
            <a:endParaRPr sz="1600"/>
          </a:p>
          <a:p>
            <a:pPr algn="just">
              <a:defRPr/>
            </a:pPr>
            <a:r>
              <a:rPr lang="ru-RU" sz="1600" b="1" i="1">
                <a:solidFill>
                  <a:schemeClr val="accent5">
                    <a:lumMod val="50000"/>
                  </a:schemeClr>
                </a:solidFill>
                <a:latin typeface="Book Antiqua"/>
              </a:rPr>
              <a:t>3.</a:t>
            </a:r>
            <a:r>
              <a:rPr lang="ru-RU" sz="1600">
                <a:solidFill>
                  <a:srgbClr val="002060"/>
                </a:solidFill>
                <a:latin typeface="Book Antiqua"/>
              </a:rPr>
              <a:t> Направление методической работы представляющее исследование, которое привод к анализу</a:t>
            </a:r>
            <a:endParaRPr sz="1600"/>
          </a:p>
          <a:p>
            <a:pPr algn="just">
              <a:defRPr/>
            </a:pPr>
            <a:endParaRPr sz="1600" b="1" i="1">
              <a:solidFill>
                <a:schemeClr val="accent5">
                  <a:lumMod val="50000"/>
                </a:schemeClr>
              </a:solidFill>
              <a:latin typeface="Book Antiqua"/>
            </a:endParaRPr>
          </a:p>
          <a:p>
            <a:pPr algn="just">
              <a:defRPr/>
            </a:pPr>
            <a:endParaRPr lang="ru-RU" sz="1400" b="1" i="1">
              <a:solidFill>
                <a:schemeClr val="accent5">
                  <a:lumMod val="50000"/>
                </a:schemeClr>
              </a:solidFill>
              <a:latin typeface="Book Antiqua"/>
            </a:endParaRPr>
          </a:p>
          <a:p>
            <a:pPr algn="just">
              <a:defRPr/>
            </a:pPr>
            <a:endParaRPr lang="ru-RU" sz="1400">
              <a:solidFill>
                <a:srgbClr val="002060"/>
              </a:solidFill>
              <a:latin typeface="Book Antiqua"/>
            </a:endParaRPr>
          </a:p>
        </p:txBody>
      </p:sp>
      <p:pic>
        <p:nvPicPr>
          <p:cNvPr id="1026" name="Picture 2" hidden="0"/>
          <p:cNvPicPr>
            <a:picLocks noChangeAspect="1" noChangeArrowheads="1"/>
          </p:cNvPicPr>
          <p:nvPr isPhoto="0" userDrawn="0"/>
        </p:nvPicPr>
        <p:blipFill>
          <a:blip r:embed="rId2"/>
          <a:srcRect l="32552" t="24586" r="41112" b="27007"/>
          <a:stretch/>
        </p:blipFill>
        <p:spPr bwMode="auto">
          <a:xfrm flipH="0" flipV="0">
            <a:off x="403246" y="101723"/>
            <a:ext cx="6311437" cy="652550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" name="TextBox 6" hidden="0"/>
          <p:cNvSpPr txBox="1"/>
          <p:nvPr isPhoto="0" userDrawn="0"/>
        </p:nvSpPr>
        <p:spPr bwMode="auto">
          <a:xfrm flipH="0" flipV="0">
            <a:off x="7972354" y="917225"/>
            <a:ext cx="4051732" cy="499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400" b="1" i="1">
                <a:latin typeface="Book Antiqua"/>
              </a:rPr>
              <a:t>По горизонтали</a:t>
            </a:r>
            <a:r>
              <a:rPr lang="ru-RU" sz="1400" b="1" i="1">
                <a:latin typeface="Book Antiqua"/>
              </a:rPr>
              <a:t>:  </a:t>
            </a:r>
            <a:endParaRPr/>
          </a:p>
          <a:p>
            <a:pPr algn="just">
              <a:defRPr/>
            </a:pP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1.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 Специалист спортивной школы на которого нацелена методическая 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работа</a:t>
            </a:r>
            <a:endParaRPr lang="ru-RU" sz="1400">
              <a:solidFill>
                <a:srgbClr val="002060"/>
              </a:solidFill>
              <a:latin typeface="Book Antiqua"/>
            </a:endParaRPr>
          </a:p>
          <a:p>
            <a:pPr algn="just">
              <a:defRPr/>
            </a:pP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2.Направление 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работы по обеспечению информацией, необходимой для достижения целей</a:t>
            </a:r>
            <a:endParaRPr/>
          </a:p>
          <a:p>
            <a:pPr algn="just">
              <a:defRPr/>
            </a:pPr>
            <a:r>
              <a:rPr lang="ru-RU" sz="1400">
                <a:solidFill>
                  <a:srgbClr val="002060"/>
                </a:solidFill>
                <a:latin typeface="Book Antiqua"/>
              </a:rPr>
              <a:t> 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</a:rPr>
              <a:t>3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. Деятельность направленная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 на объяснение ситуации и решения связанных проблем</a:t>
            </a:r>
            <a:endParaRPr/>
          </a:p>
          <a:p>
            <a:pPr algn="just">
              <a:defRPr/>
            </a:pPr>
            <a:endParaRPr lang="ru-RU" sz="1400">
              <a:solidFill>
                <a:schemeClr val="accent5">
                  <a:lumMod val="50000"/>
                </a:schemeClr>
              </a:solidFill>
              <a:latin typeface="Book Antiqua"/>
              <a:ea typeface="Book Antiqua"/>
              <a:cs typeface="Book Antiqua"/>
            </a:endParaRPr>
          </a:p>
          <a:p>
            <a:pPr algn="just">
              <a:defRPr/>
            </a:pPr>
            <a:endParaRPr sz="1400" b="1" i="1">
              <a:solidFill>
                <a:schemeClr val="accent5">
                  <a:lumMod val="50000"/>
                </a:schemeClr>
              </a:solidFill>
              <a:latin typeface="Book Antiqua"/>
            </a:endParaRPr>
          </a:p>
          <a:p>
            <a:pPr algn="just">
              <a:defRPr/>
            </a:pPr>
            <a:r>
              <a:rPr lang="ru-RU" sz="1400" b="1" i="1">
                <a:latin typeface="Book Antiqua"/>
              </a:rPr>
              <a:t>По </a:t>
            </a:r>
            <a:r>
              <a:rPr lang="ru-RU" sz="1400" b="1" i="1">
                <a:latin typeface="Book Antiqua"/>
              </a:rPr>
              <a:t>вертикали:</a:t>
            </a:r>
            <a:endParaRPr/>
          </a:p>
          <a:p>
            <a:pPr algn="just">
              <a:defRPr/>
            </a:pPr>
            <a:r>
              <a:rPr lang="ru-RU" sz="1400">
                <a:solidFill>
                  <a:srgbClr val="002060"/>
                </a:solidFill>
                <a:latin typeface="Book Antiqua"/>
              </a:rPr>
              <a:t>1.Специалист спортивной школы, занимающийся организацией тренировочного процесса </a:t>
            </a:r>
            <a:endParaRPr lang="ru-RU" sz="1400"/>
          </a:p>
          <a:p>
            <a:pPr algn="just">
              <a:defRPr/>
            </a:pPr>
            <a:r>
              <a:rPr lang="ru-RU" sz="1400">
                <a:solidFill>
                  <a:srgbClr val="002060"/>
                </a:solidFill>
                <a:latin typeface="Book Antiqua"/>
              </a:rPr>
              <a:t>2. 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Направление работы содержащее мероприятий для решения конкретных задач </a:t>
            </a:r>
            <a:r>
              <a:rPr lang="ru-RU" sz="1400">
                <a:solidFill>
                  <a:schemeClr val="accent5">
                    <a:lumMod val="50000"/>
                  </a:schemeClr>
                </a:solidFill>
                <a:latin typeface="Book Antiqua"/>
                <a:ea typeface="Book Antiqua"/>
                <a:cs typeface="Book Antiqua"/>
              </a:rPr>
              <a:t>проекта </a:t>
            </a:r>
            <a:endParaRPr/>
          </a:p>
          <a:p>
            <a:pPr algn="just">
              <a:defRPr/>
            </a:pPr>
            <a:r>
              <a:rPr lang="ru-RU" sz="1400" b="1" i="1">
                <a:solidFill>
                  <a:schemeClr val="accent5">
                    <a:lumMod val="50000"/>
                  </a:schemeClr>
                </a:solidFill>
                <a:latin typeface="Book Antiqua"/>
              </a:rPr>
              <a:t>3.</a:t>
            </a:r>
            <a:r>
              <a:rPr lang="ru-RU" sz="1400">
                <a:solidFill>
                  <a:srgbClr val="002060"/>
                </a:solidFill>
                <a:latin typeface="Book Antiqua"/>
              </a:rPr>
              <a:t> Направление методической работы представляющее исследование, которое привод к анализу</a:t>
            </a:r>
            <a:endParaRPr lang="ru-RU" sz="1400"/>
          </a:p>
          <a:p>
            <a:pPr algn="just">
              <a:defRPr/>
            </a:pPr>
            <a:endParaRPr lang="ru-RU" sz="1400" b="1" i="1">
              <a:solidFill>
                <a:schemeClr val="accent5">
                  <a:lumMod val="50000"/>
                </a:schemeClr>
              </a:solidFill>
              <a:latin typeface="Book Antiqua"/>
            </a:endParaRPr>
          </a:p>
          <a:p>
            <a:pPr algn="just">
              <a:defRPr/>
            </a:pPr>
            <a:endParaRPr lang="ru-RU" sz="1400" b="1" i="1">
              <a:solidFill>
                <a:schemeClr val="accent5">
                  <a:lumMod val="50000"/>
                </a:schemeClr>
              </a:solidFill>
              <a:latin typeface="Book Antiqua"/>
            </a:endParaRPr>
          </a:p>
          <a:p>
            <a:pPr algn="just">
              <a:defRPr/>
            </a:pPr>
            <a:endParaRPr lang="ru-RU" sz="1400">
              <a:solidFill>
                <a:srgbClr val="002060"/>
              </a:solidFill>
              <a:latin typeface="Book Antiqua"/>
            </a:endParaRPr>
          </a:p>
        </p:txBody>
      </p:sp>
      <p:pic>
        <p:nvPicPr>
          <p:cNvPr id="2051" name="Picture 3" hidden="0"/>
          <p:cNvPicPr>
            <a:picLocks noChangeAspect="1" noChangeArrowheads="1"/>
          </p:cNvPicPr>
          <p:nvPr isPhoto="0" userDrawn="0"/>
        </p:nvPicPr>
        <p:blipFill>
          <a:blip r:embed="rId2"/>
          <a:srcRect l="32522" t="23821" r="41131" b="27634"/>
          <a:stretch/>
        </p:blipFill>
        <p:spPr bwMode="auto">
          <a:xfrm flipH="0" flipV="0">
            <a:off x="287621" y="88148"/>
            <a:ext cx="7333324" cy="64697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9328146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2495600" y="284537"/>
            <a:ext cx="5788980" cy="41005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algn="ctr">
              <a:defRPr/>
            </a:pPr>
            <a:r>
              <a:rPr lang="ru-RU" sz="2600" b="1" i="0" u="none" strike="noStrike" cap="none" spc="0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Нормативно-правовые акты </a:t>
            </a:r>
            <a:endParaRPr sz="2600" b="1">
              <a:solidFill>
                <a:srgbClr val="002060"/>
              </a:solidFill>
              <a:latin typeface="Book Antiqua"/>
              <a:ea typeface="Book Antiqua"/>
              <a:cs typeface="Book Antiqua"/>
            </a:endParaRPr>
          </a:p>
          <a:p>
            <a:pPr>
              <a:defRPr/>
            </a:pPr>
            <a:endParaRPr sz="2600">
              <a:latin typeface="Book Antiqua"/>
              <a:ea typeface="Book Antiqua"/>
              <a:cs typeface="Book Antiqua"/>
            </a:endParaRPr>
          </a:p>
        </p:txBody>
      </p:sp>
      <p:pic>
        <p:nvPicPr>
          <p:cNvPr id="348879082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>
            <a:off x="10070714" y="20497"/>
            <a:ext cx="2028990" cy="1459112"/>
          </a:xfrm>
          <a:prstGeom prst="rect">
            <a:avLst/>
          </a:prstGeom>
        </p:spPr>
      </p:pic>
      <p:sp>
        <p:nvSpPr>
          <p:cNvPr id="408610780" name="Текст 1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505761" y="855024"/>
            <a:ext cx="4937760" cy="736281"/>
          </a:xfrm>
        </p:spPr>
        <p:txBody>
          <a:bodyPr>
            <a:noAutofit/>
          </a:bodyPr>
          <a:lstStyle/>
          <a:p>
            <a:pPr marL="0" indent="0" algn="ctr">
              <a:buFont typeface="Arial"/>
              <a:buNone/>
              <a:defRPr/>
            </a:pPr>
            <a:r>
              <a:rPr lang="ru-RU" sz="1600" b="1">
                <a:solidFill>
                  <a:srgbClr val="C00000"/>
                </a:solidFill>
                <a:latin typeface="PT Astra Serif"/>
                <a:cs typeface="PT Astra Serif"/>
              </a:rPr>
              <a:t>Непосредственно для регламентирования методической работы</a:t>
            </a:r>
            <a:endParaRPr sz="1600" b="1">
              <a:solidFill>
                <a:srgbClr val="C00000"/>
              </a:solidFill>
              <a:latin typeface="PT Astra Serif"/>
              <a:cs typeface="PT Astra Serif"/>
            </a:endParaRPr>
          </a:p>
        </p:txBody>
      </p:sp>
      <p:sp>
        <p:nvSpPr>
          <p:cNvPr id="1703379872" name="Текст 4" hidden="0"/>
          <p:cNvSpPr>
            <a:spLocks noGrp="1"/>
          </p:cNvSpPr>
          <p:nvPr isPhoto="0" userDrawn="0"/>
        </p:nvSpPr>
        <p:spPr bwMode="auto">
          <a:xfrm>
            <a:off x="6184674" y="1972570"/>
            <a:ext cx="4937760" cy="38414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ru-RU" sz="1600" b="1">
                <a:solidFill>
                  <a:srgbClr val="C00000"/>
                </a:solidFill>
                <a:latin typeface="PT Astra Serif"/>
                <a:cs typeface="PT Astra Serif"/>
              </a:rPr>
              <a:t>Для оказания методической помощи</a:t>
            </a:r>
            <a:endParaRPr sz="1600" b="1">
              <a:solidFill>
                <a:srgbClr val="C00000"/>
              </a:solidFill>
              <a:latin typeface="PT Astra Serif"/>
              <a:cs typeface="PT Astra Serif"/>
            </a:endParaRPr>
          </a:p>
        </p:txBody>
      </p:sp>
      <p:sp>
        <p:nvSpPr>
          <p:cNvPr id="678378457" name="Объект 6" hidden="0"/>
          <p:cNvSpPr>
            <a:spLocks noGrp="1"/>
          </p:cNvSpPr>
          <p:nvPr isPhoto="0" userDrawn="0"/>
        </p:nvSpPr>
        <p:spPr bwMode="auto">
          <a:xfrm>
            <a:off x="742393" y="1591305"/>
            <a:ext cx="4464496" cy="3810301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План методической работы;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Положение о методическом (тренерско-методическом) совете, методическом кабинете, службе и т.д;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План работы методического совета, службы, кабинета;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Положение о внутришкольном контроле </a:t>
            </a:r>
            <a:b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</a:b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(с указанием контроля по методической работе);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Положение о методическом семинаре, конференции;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График открытых мероприятий, занятий;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Положение об аттестации сотрудников;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План повышения квалификации сотрудников ФСО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др.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</p:txBody>
      </p:sp>
      <p:sp>
        <p:nvSpPr>
          <p:cNvPr id="1906784355" name="Объект 5" hidden="0"/>
          <p:cNvSpPr>
            <a:spLocks noGrp="1"/>
          </p:cNvSpPr>
          <p:nvPr isPhoto="0" userDrawn="0"/>
        </p:nvSpPr>
        <p:spPr bwMode="auto">
          <a:xfrm>
            <a:off x="6184674" y="2382527"/>
            <a:ext cx="4937760" cy="208491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lnSpcReduction="1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Порядок формирования тренировочных групп;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Положение о педагогическом совете;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Правила приема в ФСО;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Положение об итоговой аттестации занимающихся;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Протоколы приема контрольных нормативов;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Положение о приемной комиссии;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  <a:p>
            <a:pPr>
              <a:buFont typeface="Wingdings"/>
              <a:buChar char="v"/>
              <a:defRPr/>
            </a:pPr>
            <a:r>
              <a:rPr lang="ru-RU" sz="1400" b="0">
                <a:solidFill>
                  <a:srgbClr val="002060"/>
                </a:solidFill>
                <a:latin typeface="PT Astra Serif"/>
                <a:cs typeface="PT Astra Serif"/>
              </a:rPr>
              <a:t>др.</a:t>
            </a:r>
            <a:endParaRPr sz="1400" b="0">
              <a:solidFill>
                <a:srgbClr val="002060"/>
              </a:solidFill>
              <a:latin typeface="PT Astra Serif"/>
              <a:cs typeface="PT Astra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2208589" name=" 1842208588" hidden="0"/>
          <p:cNvSpPr/>
          <p:nvPr isPhoto="0" userDrawn="0"/>
        </p:nvSpPr>
        <p:spPr bwMode="auto">
          <a:xfrm>
            <a:off x="6197547" y="3578514"/>
            <a:ext cx="17284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2" name="Рисунок 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11835" y="194198"/>
            <a:ext cx="11544499" cy="6269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726887" name="TextBox 307726886" hidden="0"/>
          <p:cNvSpPr txBox="1"/>
          <p:nvPr isPhoto="0" userDrawn="0"/>
        </p:nvSpPr>
        <p:spPr bwMode="auto">
          <a:xfrm>
            <a:off x="3791744" y="1086077"/>
            <a:ext cx="7637987" cy="517026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spAutoFit/>
          </a:bodyPr>
          <a:lstStyle/>
          <a:p>
            <a:pPr algn="ctr">
              <a:defRPr/>
            </a:pPr>
            <a:r>
              <a:rPr lang="ru-RU" sz="4800" i="1">
                <a:solidFill>
                  <a:srgbClr val="C00000"/>
                </a:solidFill>
                <a:latin typeface="Bookman Old Style"/>
                <a:ea typeface="Bookman Old Style"/>
                <a:cs typeface="Bookman Old Style"/>
              </a:rPr>
              <a:t>Закрепление темы </a:t>
            </a:r>
            <a:endParaRPr/>
          </a:p>
          <a:p>
            <a:pPr algn="ctr">
              <a:defRPr/>
            </a:pPr>
            <a:endParaRPr lang="ru-RU" b="1" i="1">
              <a:solidFill>
                <a:srgbClr val="002060"/>
              </a:solidFill>
              <a:latin typeface="Bookman Old Style"/>
              <a:ea typeface="Bookman Old Style"/>
              <a:cs typeface="Bookman Old Style"/>
            </a:endParaRPr>
          </a:p>
          <a:p>
            <a:pPr algn="ctr">
              <a:defRPr/>
            </a:pPr>
            <a:r>
              <a:rPr lang="ru-RU" sz="4800" b="1" i="1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</a:rPr>
              <a:t>«СИСТЕМА МЕТОДИЧЕСКОЙ РАБОТЫ </a:t>
            </a:r>
            <a:endParaRPr/>
          </a:p>
          <a:p>
            <a:pPr algn="ctr">
              <a:defRPr/>
            </a:pPr>
            <a:r>
              <a:rPr lang="ru-RU" sz="4800" b="1" i="1">
                <a:solidFill>
                  <a:srgbClr val="002060"/>
                </a:solidFill>
                <a:latin typeface="Bookman Old Style"/>
                <a:ea typeface="Bookman Old Style"/>
                <a:cs typeface="Bookman Old Style"/>
              </a:rPr>
              <a:t>В СПОРТИВНОЙ ШКОЛЕ»</a:t>
            </a:r>
            <a:endParaRPr sz="4800" b="1" i="1">
              <a:solidFill>
                <a:srgbClr val="002060"/>
              </a:solidFill>
              <a:latin typeface="Bookman Old Style"/>
              <a:ea typeface="Bookman Old Style"/>
              <a:cs typeface="Bookman Old Style"/>
            </a:endParaRPr>
          </a:p>
          <a:p>
            <a:pPr algn="l">
              <a:defRPr/>
            </a:pPr>
            <a:endParaRPr sz="3200" b="1" i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1953567483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>
            <a:off x="10488488" y="0"/>
            <a:ext cx="1619897" cy="1164921"/>
          </a:xfrm>
          <a:prstGeom prst="rect">
            <a:avLst/>
          </a:prstGeom>
        </p:spPr>
      </p:pic>
      <p:sp>
        <p:nvSpPr>
          <p:cNvPr id="2065071926" name=" 2065071925" hidden="0"/>
          <p:cNvSpPr/>
          <p:nvPr isPhoto="0" userDrawn="0"/>
        </p:nvSpPr>
        <p:spPr bwMode="auto">
          <a:xfrm>
            <a:off x="6122911" y="4392300"/>
            <a:ext cx="127289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3" name="Рисунок 2" descr="Профессор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07368" y="1124744"/>
            <a:ext cx="3777367" cy="3777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567540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1295263" y="176797"/>
            <a:ext cx="8775450" cy="44278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2060"/>
                </a:solidFill>
                <a:latin typeface="Book Antiqua"/>
                <a:ea typeface="Bookman Old Style"/>
                <a:cs typeface="Bookman Old Style"/>
              </a:rPr>
              <a:t>Рассмотрим  понятия</a:t>
            </a:r>
            <a:endParaRPr sz="2400">
              <a:latin typeface="Book Antiqua"/>
            </a:endParaRPr>
          </a:p>
        </p:txBody>
      </p:sp>
      <p:pic>
        <p:nvPicPr>
          <p:cNvPr id="432055439" name="Рисунок 3" hidden="0"/>
          <p:cNvPicPr>
            <a:picLocks noChangeAspect="1"/>
          </p:cNvPicPr>
          <p:nvPr isPhoto="0" userDrawn="0"/>
        </p:nvPicPr>
        <p:blipFill>
          <a:blip r:embed="rId2"/>
          <a:srcRect l="16460" t="25513" r="17870" b="28510"/>
          <a:stretch/>
        </p:blipFill>
        <p:spPr bwMode="auto">
          <a:xfrm>
            <a:off x="10070714" y="20497"/>
            <a:ext cx="2028990" cy="1459112"/>
          </a:xfrm>
          <a:prstGeom prst="rect">
            <a:avLst/>
          </a:prstGeom>
        </p:spPr>
      </p:pic>
      <p:sp>
        <p:nvSpPr>
          <p:cNvPr id="383129034" name=" 383129033" hidden="0"/>
          <p:cNvSpPr/>
          <p:nvPr isPhoto="0" userDrawn="0"/>
        </p:nvSpPr>
        <p:spPr bwMode="auto">
          <a:xfrm>
            <a:off x="6892497" y="5422312"/>
            <a:ext cx="10838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573806876" name=" 1573806875" hidden="0"/>
          <p:cNvSpPr/>
          <p:nvPr isPhoto="0" userDrawn="0"/>
        </p:nvSpPr>
        <p:spPr bwMode="auto">
          <a:xfrm>
            <a:off x="9454894" y="5236386"/>
            <a:ext cx="65979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7466813" name=" 127466812" hidden="0"/>
          <p:cNvSpPr/>
          <p:nvPr isPhoto="0" userDrawn="0"/>
        </p:nvSpPr>
        <p:spPr bwMode="auto">
          <a:xfrm>
            <a:off x="13246399" y="5419284"/>
            <a:ext cx="896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99696723" name=" 799696722" hidden="0"/>
          <p:cNvSpPr/>
          <p:nvPr isPhoto="0" userDrawn="0"/>
        </p:nvSpPr>
        <p:spPr bwMode="auto">
          <a:xfrm>
            <a:off x="13437937" y="3869591"/>
            <a:ext cx="10811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" name="TextBox 4" hidden="0"/>
          <p:cNvSpPr txBox="1"/>
          <p:nvPr isPhoto="0" userDrawn="0"/>
        </p:nvSpPr>
        <p:spPr bwMode="auto">
          <a:xfrm>
            <a:off x="551383" y="619587"/>
            <a:ext cx="9147823" cy="1463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b="1">
                <a:latin typeface="Book Antiqua"/>
              </a:rPr>
              <a:t>Структура методической работы </a:t>
            </a:r>
            <a:r>
              <a:rPr lang="ru-RU">
                <a:latin typeface="Book Antiqua"/>
              </a:rPr>
              <a:t>– </a:t>
            </a:r>
            <a:r>
              <a:rPr lang="ru-RU">
                <a:latin typeface="Book Antiqua"/>
              </a:rPr>
              <a:t>иерархическая </a:t>
            </a:r>
            <a:r>
              <a:rPr lang="ru-RU">
                <a:latin typeface="Book Antiqua"/>
              </a:rPr>
              <a:t>последовательность </a:t>
            </a:r>
            <a:r>
              <a:rPr lang="ru-RU">
                <a:latin typeface="Book Antiqua"/>
              </a:rPr>
              <a:t>должностей</a:t>
            </a:r>
            <a:r>
              <a:rPr lang="ru-RU">
                <a:latin typeface="Book Antiqua"/>
              </a:rPr>
              <a:t> занимающихся методической работой в организации</a:t>
            </a:r>
            <a:endParaRPr lang="ru-RU">
              <a:latin typeface="Book Antiqua"/>
            </a:endParaRPr>
          </a:p>
          <a:p>
            <a:pPr algn="just">
              <a:defRPr/>
            </a:pPr>
            <a:endParaRPr/>
          </a:p>
          <a:p>
            <a:pPr algn="just">
              <a:defRPr/>
            </a:pPr>
            <a:r>
              <a:rPr lang="ru-RU" b="1">
                <a:latin typeface="Book Antiqua"/>
              </a:rPr>
              <a:t>Система методической работы </a:t>
            </a:r>
            <a:r>
              <a:rPr lang="ru-RU">
                <a:latin typeface="Book Antiqua"/>
              </a:rPr>
              <a:t>– </a:t>
            </a:r>
            <a:r>
              <a:rPr lang="ru-RU" sz="1800" b="0" i="0">
                <a:latin typeface="Book Antiqua"/>
              </a:rPr>
              <a:t>совокупность выстроенных организационных мероприятий, которыми руководствуется специалист для достижения целей</a:t>
            </a:r>
            <a:endParaRPr lang="ru-RU">
              <a:latin typeface="Book Antiqua"/>
            </a:endParaRPr>
          </a:p>
        </p:txBody>
      </p:sp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003955" y="2082663"/>
            <a:ext cx="6755475" cy="4594083"/>
          </a:xfrm>
          <a:prstGeom prst="rect">
            <a:avLst/>
          </a:prstGeom>
        </p:spPr>
      </p:pic>
      <p:sp>
        <p:nvSpPr>
          <p:cNvPr id="7" name="TextBox 6" hidden="0"/>
          <p:cNvSpPr txBox="1"/>
          <p:nvPr isPhoto="0" userDrawn="0"/>
        </p:nvSpPr>
        <p:spPr bwMode="auto">
          <a:xfrm>
            <a:off x="11140693" y="1897611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200" b="1" i="1">
                <a:latin typeface="Book Antiqua"/>
              </a:rPr>
              <a:t>Рисунок</a:t>
            </a:r>
            <a:endParaRPr/>
          </a:p>
        </p:txBody>
      </p:sp>
      <p:sp>
        <p:nvSpPr>
          <p:cNvPr id="8" name="TextBox 7" hidden="0"/>
          <p:cNvSpPr txBox="1"/>
          <p:nvPr isPhoto="0" userDrawn="0"/>
        </p:nvSpPr>
        <p:spPr bwMode="auto">
          <a:xfrm flipH="0" flipV="0">
            <a:off x="111917" y="2729464"/>
            <a:ext cx="4438906" cy="64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C00000"/>
                </a:solidFill>
                <a:latin typeface="Book Antiqua"/>
              </a:rPr>
              <a:t>Что изображено на рисунке: структура или система?</a:t>
            </a:r>
            <a:endParaRPr/>
          </a:p>
        </p:txBody>
      </p:sp>
      <p:sp>
        <p:nvSpPr>
          <p:cNvPr id="9" name="TextBox 8" hidden="0"/>
          <p:cNvSpPr txBox="1"/>
          <p:nvPr isPhoto="0" userDrawn="0"/>
        </p:nvSpPr>
        <p:spPr bwMode="auto">
          <a:xfrm flipH="0" flipV="0">
            <a:off x="369987" y="3753131"/>
            <a:ext cx="4633968" cy="1188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  <a:defRPr/>
            </a:pPr>
            <a:r>
              <a:rPr lang="ru-RU">
                <a:solidFill>
                  <a:srgbClr val="002060"/>
                </a:solidFill>
                <a:latin typeface="Book Antiqua"/>
              </a:rPr>
              <a:t>Структура методической работы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>
                <a:solidFill>
                  <a:srgbClr val="002060"/>
                </a:solidFill>
                <a:latin typeface="Book Antiqua"/>
              </a:rPr>
              <a:t>Система методической работы</a:t>
            </a:r>
            <a:endParaRPr/>
          </a:p>
          <a:p>
            <a:pPr marL="342900" indent="-342900">
              <a:buAutoNum type="arabicPeriod"/>
              <a:defRPr/>
            </a:pPr>
            <a:r>
              <a:rPr lang="ru-RU">
                <a:solidFill>
                  <a:srgbClr val="002060"/>
                </a:solidFill>
                <a:latin typeface="Book Antiqua"/>
              </a:rPr>
              <a:t>Перечень направлений методической работы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5989986" name="" hidden="0"/>
          <p:cNvSpPr txBox="1"/>
          <p:nvPr isPhoto="0" userDrawn="0"/>
        </p:nvSpPr>
        <p:spPr bwMode="auto">
          <a:xfrm flipH="0" flipV="0">
            <a:off x="2174126" y="1518486"/>
            <a:ext cx="1914499" cy="4267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200" b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Структура:</a:t>
            </a:r>
            <a:endParaRPr sz="2200" b="1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</p:txBody>
      </p:sp>
      <p:sp>
        <p:nvSpPr>
          <p:cNvPr id="1471312835" name="" hidden="0"/>
          <p:cNvSpPr txBox="1"/>
          <p:nvPr isPhoto="0" userDrawn="0"/>
        </p:nvSpPr>
        <p:spPr bwMode="auto">
          <a:xfrm flipH="0" flipV="0">
            <a:off x="8379246" y="1463001"/>
            <a:ext cx="1433554" cy="42675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200" b="1">
                <a:latin typeface="Book Antiqua"/>
                <a:ea typeface="Book Antiqua"/>
                <a:cs typeface="Book Antiqua"/>
              </a:rPr>
              <a:t>Система:</a:t>
            </a:r>
            <a:endParaRPr b="1">
              <a:latin typeface="Book Antiqua"/>
              <a:ea typeface="Book Antiqua"/>
              <a:cs typeface="Book Antiqua"/>
            </a:endParaRPr>
          </a:p>
        </p:txBody>
      </p:sp>
      <p:sp>
        <p:nvSpPr>
          <p:cNvPr id="664331800" name="" hidden="0"/>
          <p:cNvSpPr txBox="1"/>
          <p:nvPr isPhoto="0" userDrawn="0"/>
        </p:nvSpPr>
        <p:spPr bwMode="auto">
          <a:xfrm flipH="0" flipV="0">
            <a:off x="4467524" y="508616"/>
            <a:ext cx="3421673" cy="487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4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Синонимы </a:t>
            </a:r>
            <a:r>
              <a:rPr sz="26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к слову</a:t>
            </a:r>
            <a:endParaRPr sz="2600" b="1">
              <a:solidFill>
                <a:srgbClr val="002060"/>
              </a:solidFill>
              <a:latin typeface="Book Antiqua"/>
              <a:ea typeface="Book Antiqua"/>
              <a:cs typeface="Book Antiqua"/>
            </a:endParaRPr>
          </a:p>
        </p:txBody>
      </p:sp>
      <p:sp>
        <p:nvSpPr>
          <p:cNvPr id="1337647487" name="" hidden="0"/>
          <p:cNvSpPr/>
          <p:nvPr isPhoto="0" userDrawn="0"/>
        </p:nvSpPr>
        <p:spPr bwMode="auto">
          <a:xfrm flipH="0" flipV="0">
            <a:off x="768494" y="2009810"/>
            <a:ext cx="4901393" cy="356619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just">
              <a:defRPr/>
            </a:pPr>
            <a:r>
              <a:rPr sz="1800" b="0" i="0" u="none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схема, архитектура,  формирование, совокупность, целостность, объединение, создание, складывание, механизм, режим, орган, основа, единство, формулирование, образование, действие, выстраивание, суммирование, налаживание, сбор, формация, порядок, уклад, морфология, органон, установка, приспособление, сооружение, склад, ансамбль, характер, стать, душа, агрегат, машина, учреждение, персонал, штат, строительство, складка, сложение</a:t>
            </a:r>
            <a:br>
              <a:rPr sz="1200" b="0" i="0" u="none">
                <a:solidFill>
                  <a:srgbClr val="3A3A3A"/>
                </a:solidFill>
                <a:latin typeface="Verdana"/>
                <a:ea typeface="Verdana"/>
                <a:cs typeface="Verdana"/>
              </a:rPr>
            </a:br>
            <a:endParaRPr sz="1200" b="0" i="0" u="none">
              <a:solidFill>
                <a:srgbClr val="3A3A3A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626316954" name="" hidden="0"/>
          <p:cNvSpPr/>
          <p:nvPr isPhoto="0" userDrawn="0"/>
        </p:nvSpPr>
        <p:spPr bwMode="auto">
          <a:xfrm flipH="0" flipV="0">
            <a:off x="6030363" y="2009810"/>
            <a:ext cx="6001926" cy="3657636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 algn="just">
              <a:defRPr/>
            </a:pPr>
            <a:r>
              <a:rPr sz="1800" b="0" i="0" u="none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закономерность, организм, орган, сопряжение, конфигурация, совмещение, принцип, аппарат, приспособление, улавливание, норма, включение, блок, подача, пуск, понятие, подход, метод, техника, комбинация, тактика, аналог, род, процесс, практика, процедура, манипуляция, теорийка, систематизация, организация, действие, мера, мероприятие, образ, воззрение, образование, распространение, рецепт, инструмент, сочетание, ритмичность, распределение, счетоводство, благоустройство, уклад, регламент, распорядок, расписание, организованность, дисциплина, чин, расположение, путь, дорога, манера, ухватка, сноровка, фортель</a:t>
            </a:r>
            <a:endParaRPr sz="1800" b="0" i="0" u="none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2658490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 flipH="0" flipV="0">
            <a:off x="3931164" y="506226"/>
            <a:ext cx="5354344" cy="559631"/>
          </a:xfrm>
        </p:spPr>
        <p:txBody>
          <a:bodyPr vertOverflow="overflow" horzOverflow="clip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sz="2200" b="1">
                <a:solidFill>
                  <a:srgbClr val="C00000"/>
                </a:solidFill>
                <a:latin typeface="Book Antiqua"/>
                <a:ea typeface="Book Antiqua"/>
                <a:cs typeface="Book Antiqua"/>
              </a:rPr>
              <a:t>ВСПОМНИМ</a:t>
            </a:r>
            <a:r>
              <a:rPr sz="2200">
                <a:latin typeface="Book Antiqua"/>
                <a:ea typeface="Book Antiqua"/>
                <a:cs typeface="Book Antiqua"/>
              </a:rPr>
              <a:t> Домашнее задание</a:t>
            </a:r>
            <a:endParaRPr/>
          </a:p>
        </p:txBody>
      </p:sp>
      <p:sp>
        <p:nvSpPr>
          <p:cNvPr id="1040554373" name="TextBox 1040554372" hidden="0"/>
          <p:cNvSpPr txBox="1"/>
          <p:nvPr isPhoto="0" userDrawn="0"/>
        </p:nvSpPr>
        <p:spPr bwMode="auto">
          <a:xfrm>
            <a:off x="4652475" y="4043298"/>
            <a:ext cx="6695458" cy="128019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600" b="1">
                <a:solidFill>
                  <a:srgbClr val="C00000"/>
                </a:solidFill>
                <a:latin typeface="Book Antiqua"/>
                <a:ea typeface="Book Antiqua"/>
                <a:cs typeface="Book Antiqua"/>
              </a:rPr>
              <a:t>  к 14 марта 2023 года </a:t>
            </a:r>
            <a:endParaRPr sz="2600" b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ctr">
              <a:defRPr/>
            </a:pPr>
            <a:r>
              <a:rPr sz="2600" b="0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направить в адрес </a:t>
            </a:r>
            <a:endParaRPr lang="en-US" sz="2600" b="0">
              <a:solidFill>
                <a:schemeClr val="tx1"/>
              </a:solidFill>
              <a:latin typeface="Book Antiqua"/>
              <a:ea typeface="Book Antiqua"/>
              <a:cs typeface="Book Antiqua"/>
            </a:endParaRPr>
          </a:p>
          <a:p>
            <a:pPr algn="ctr">
              <a:defRPr/>
            </a:pPr>
            <a:r>
              <a:rPr lang="en-US" sz="2600" b="0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glubokih_1976@mail.ru</a:t>
            </a:r>
            <a:endParaRPr sz="2600" b="0">
              <a:solidFill>
                <a:srgbClr val="002060"/>
              </a:solidFill>
              <a:latin typeface="Book Antiqua"/>
              <a:ea typeface="Book Antiqua"/>
              <a:cs typeface="Book Antiqua"/>
            </a:endParaRPr>
          </a:p>
        </p:txBody>
      </p:sp>
      <p:sp>
        <p:nvSpPr>
          <p:cNvPr id="1973048208" name="TextBox 1973048207" hidden="0"/>
          <p:cNvSpPr txBox="1"/>
          <p:nvPr isPhoto="0" userDrawn="0"/>
        </p:nvSpPr>
        <p:spPr bwMode="auto">
          <a:xfrm>
            <a:off x="4952787" y="1496140"/>
            <a:ext cx="6187309" cy="22860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 b="1">
                <a:solidFill>
                  <a:srgbClr val="002060"/>
                </a:solidFill>
                <a:latin typeface="Book Antiqua"/>
                <a:ea typeface="Book Antiqua"/>
                <a:cs typeface="Book Antiqua"/>
              </a:rPr>
              <a:t>Подготовить (креативно) схему методической системы Вашей спортивной организации</a:t>
            </a:r>
            <a:endParaRPr sz="3600" b="1">
              <a:solidFill>
                <a:schemeClr val="accent5">
                  <a:lumMod val="50000"/>
                </a:schemeClr>
              </a:solidFill>
              <a:latin typeface="Book Antiqua"/>
              <a:ea typeface="Book Antiqua"/>
              <a:cs typeface="Book Antiqua"/>
            </a:endParaRPr>
          </a:p>
        </p:txBody>
      </p:sp>
      <p:sp>
        <p:nvSpPr>
          <p:cNvPr id="1362786162" name=" 1362786161" hidden="0"/>
          <p:cNvSpPr/>
          <p:nvPr isPhoto="0" userDrawn="0"/>
        </p:nvSpPr>
        <p:spPr bwMode="auto">
          <a:xfrm>
            <a:off x="7781083" y="4577252"/>
            <a:ext cx="7112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077540329" name="Рисунок 1077540328" hidden="0"/>
          <p:cNvPicPr>
            <a:picLocks noChangeAspect="1"/>
          </p:cNvPicPr>
          <p:nvPr isPhoto="0" userDrawn="0"/>
        </p:nvPicPr>
        <p:blipFill>
          <a:blip r:embed="rId2"/>
          <a:srcRect l="0" t="1960" r="1980" b="7471"/>
          <a:stretch/>
        </p:blipFill>
        <p:spPr bwMode="auto">
          <a:xfrm>
            <a:off x="240436" y="1109708"/>
            <a:ext cx="3949660" cy="3890182"/>
          </a:xfrm>
          <a:prstGeom prst="rect">
            <a:avLst/>
          </a:prstGeom>
        </p:spPr>
      </p:pic>
      <p:pic>
        <p:nvPicPr>
          <p:cNvPr id="1775193944" name="Рисунок 3" hidden="0"/>
          <p:cNvPicPr>
            <a:picLocks noChangeAspect="1"/>
          </p:cNvPicPr>
          <p:nvPr isPhoto="0" userDrawn="0"/>
        </p:nvPicPr>
        <p:blipFill>
          <a:blip r:embed="rId3"/>
          <a:srcRect l="16460" t="25513" r="17870" b="28510"/>
          <a:stretch/>
        </p:blipFill>
        <p:spPr bwMode="auto">
          <a:xfrm>
            <a:off x="10191771" y="66734"/>
            <a:ext cx="1833951" cy="1318853"/>
          </a:xfrm>
          <a:prstGeom prst="rect">
            <a:avLst/>
          </a:prstGeom>
        </p:spPr>
      </p:pic>
      <p:sp>
        <p:nvSpPr>
          <p:cNvPr id="1487193223" name="TextBox 1487193222" hidden="0"/>
          <p:cNvSpPr txBox="1"/>
          <p:nvPr isPhoto="0" userDrawn="0"/>
        </p:nvSpPr>
        <p:spPr bwMode="auto">
          <a:xfrm>
            <a:off x="3589853" y="5981126"/>
            <a:ext cx="7056005" cy="4572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400" b="1">
                <a:solidFill>
                  <a:schemeClr val="tx1"/>
                </a:solidFill>
                <a:latin typeface="Book Antiqua"/>
                <a:ea typeface="Book Antiqua"/>
                <a:cs typeface="Book Antiqua"/>
              </a:rPr>
              <a:t>Следующая встреча 16 марта 2023 года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722137" name=" 193722136" hidden="0"/>
          <p:cNvSpPr/>
          <p:nvPr isPhoto="0" userDrawn="0"/>
        </p:nvSpPr>
        <p:spPr bwMode="auto">
          <a:xfrm>
            <a:off x="6892497" y="5422312"/>
            <a:ext cx="10838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03770307" name=" 1003770306" hidden="0"/>
          <p:cNvSpPr/>
          <p:nvPr isPhoto="0" userDrawn="0"/>
        </p:nvSpPr>
        <p:spPr bwMode="auto">
          <a:xfrm>
            <a:off x="9454894" y="5236386"/>
            <a:ext cx="65979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71458856" name=" 1671458855" hidden="0"/>
          <p:cNvSpPr/>
          <p:nvPr isPhoto="0" userDrawn="0"/>
        </p:nvSpPr>
        <p:spPr bwMode="auto">
          <a:xfrm>
            <a:off x="13246399" y="5419284"/>
            <a:ext cx="896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08583323" name=" 1908583322" hidden="0"/>
          <p:cNvSpPr/>
          <p:nvPr isPhoto="0" userDrawn="0"/>
        </p:nvSpPr>
        <p:spPr bwMode="auto">
          <a:xfrm>
            <a:off x="13437937" y="3869591"/>
            <a:ext cx="10811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333454486" name=" 333454485" hidden="0"/>
          <p:cNvSpPr/>
          <p:nvPr isPhoto="0" userDrawn="0"/>
        </p:nvSpPr>
        <p:spPr bwMode="auto">
          <a:xfrm>
            <a:off x="7892055" y="5391038"/>
            <a:ext cx="52700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5177774" name=" 195177773" hidden="0"/>
          <p:cNvSpPr/>
          <p:nvPr isPhoto="0" userDrawn="0"/>
        </p:nvSpPr>
        <p:spPr bwMode="auto">
          <a:xfrm>
            <a:off x="9010981" y="5056516"/>
            <a:ext cx="10811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10420007" name=" 1010420006" hidden="0"/>
          <p:cNvSpPr/>
          <p:nvPr isPhoto="0" userDrawn="0"/>
        </p:nvSpPr>
        <p:spPr bwMode="auto">
          <a:xfrm>
            <a:off x="7348176" y="2931476"/>
            <a:ext cx="109320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79376" y="150981"/>
            <a:ext cx="10756900" cy="6662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2502480" name=" 1782502479" hidden="0"/>
          <p:cNvSpPr/>
          <p:nvPr isPhoto="0" userDrawn="0"/>
        </p:nvSpPr>
        <p:spPr bwMode="auto">
          <a:xfrm>
            <a:off x="6892497" y="5422312"/>
            <a:ext cx="108385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236060814" name=" 1236060813" hidden="0"/>
          <p:cNvSpPr/>
          <p:nvPr isPhoto="0" userDrawn="0"/>
        </p:nvSpPr>
        <p:spPr bwMode="auto">
          <a:xfrm>
            <a:off x="9454894" y="5236386"/>
            <a:ext cx="65979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621369465" name=" 1621369464" hidden="0"/>
          <p:cNvSpPr/>
          <p:nvPr isPhoto="0" userDrawn="0"/>
        </p:nvSpPr>
        <p:spPr bwMode="auto">
          <a:xfrm>
            <a:off x="13246399" y="5419284"/>
            <a:ext cx="8961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60214732" name=" 260214731" hidden="0"/>
          <p:cNvSpPr/>
          <p:nvPr isPhoto="0" userDrawn="0"/>
        </p:nvSpPr>
        <p:spPr bwMode="auto">
          <a:xfrm>
            <a:off x="13437937" y="3869591"/>
            <a:ext cx="10811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941117327" name=" 941117326" hidden="0"/>
          <p:cNvSpPr/>
          <p:nvPr isPhoto="0" userDrawn="0"/>
        </p:nvSpPr>
        <p:spPr bwMode="auto">
          <a:xfrm>
            <a:off x="7892055" y="5391038"/>
            <a:ext cx="52700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10492918" name=" 1910492917" hidden="0"/>
          <p:cNvSpPr/>
          <p:nvPr isPhoto="0" userDrawn="0"/>
        </p:nvSpPr>
        <p:spPr bwMode="auto">
          <a:xfrm>
            <a:off x="9010981" y="5056516"/>
            <a:ext cx="10811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115258420" name=" 2115258419" hidden="0"/>
          <p:cNvSpPr/>
          <p:nvPr isPhoto="0" userDrawn="0"/>
        </p:nvSpPr>
        <p:spPr bwMode="auto">
          <a:xfrm>
            <a:off x="7348176" y="2931476"/>
            <a:ext cx="109320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3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56598" y="0"/>
            <a:ext cx="1171631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Р7-Офис/7.1.1.35</Application>
  <DocSecurity>0</DocSecurity>
  <PresentationFormat>Произвольный</PresentationFormat>
  <Paragraphs>0</Paragraphs>
  <Slides>33</Slides>
  <Notes>33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Вадим Глубоких</dc:creator>
  <cp:keywords/>
  <dc:description/>
  <dc:identifier/>
  <dc:language/>
  <cp:lastModifiedBy/>
  <cp:revision>48</cp:revision>
  <dcterms:created xsi:type="dcterms:W3CDTF">2012-12-03T06:56:55Z</dcterms:created>
  <dcterms:modified xsi:type="dcterms:W3CDTF">2023-03-16T03:35:04Z</dcterms:modified>
  <cp:category/>
  <cp:contentStatus/>
  <cp:version/>
</cp:coreProperties>
</file>