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9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5760222-4A5D-408A-9488-FFC1C88E628D}" type="datetimeFigureOut">
              <a:rPr lang="ru-RU" smtClean="0"/>
              <a:t>05.12.2017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7E80F93-F77D-49C4-9BB5-C588D1DDC493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47040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60222-4A5D-408A-9488-FFC1C88E628D}" type="datetimeFigureOut">
              <a:rPr lang="ru-RU" smtClean="0"/>
              <a:t>05.12.2017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80F93-F77D-49C4-9BB5-C588D1DDC4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943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60222-4A5D-408A-9488-FFC1C88E628D}" type="datetimeFigureOut">
              <a:rPr lang="ru-RU" smtClean="0"/>
              <a:t>05.12.2017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80F93-F77D-49C4-9BB5-C588D1DDC4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16382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60222-4A5D-408A-9488-FFC1C88E628D}" type="datetimeFigureOut">
              <a:rPr lang="ru-RU" smtClean="0"/>
              <a:t>05.12.2017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80F93-F77D-49C4-9BB5-C588D1DDC493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30235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60222-4A5D-408A-9488-FFC1C88E628D}" type="datetimeFigureOut">
              <a:rPr lang="ru-RU" smtClean="0"/>
              <a:t>05.12.2017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80F93-F77D-49C4-9BB5-C588D1DDC4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08369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60222-4A5D-408A-9488-FFC1C88E628D}" type="datetimeFigureOut">
              <a:rPr lang="ru-RU" smtClean="0"/>
              <a:t>05.12.2017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80F93-F77D-49C4-9BB5-C588D1DDC4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10950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60222-4A5D-408A-9488-FFC1C88E628D}" type="datetimeFigureOut">
              <a:rPr lang="ru-RU" smtClean="0"/>
              <a:t>05.12.2017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80F93-F77D-49C4-9BB5-C588D1DDC4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63112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60222-4A5D-408A-9488-FFC1C88E628D}" type="datetimeFigureOut">
              <a:rPr lang="ru-RU" smtClean="0"/>
              <a:t>05.12.2017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80F93-F77D-49C4-9BB5-C588D1DDC4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43960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60222-4A5D-408A-9488-FFC1C88E628D}" type="datetimeFigureOut">
              <a:rPr lang="ru-RU" smtClean="0"/>
              <a:t>05.12.2017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80F93-F77D-49C4-9BB5-C588D1DDC4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1324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60222-4A5D-408A-9488-FFC1C88E628D}" type="datetimeFigureOut">
              <a:rPr lang="ru-RU" smtClean="0"/>
              <a:t>05.12.2017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80F93-F77D-49C4-9BB5-C588D1DDC4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6743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60222-4A5D-408A-9488-FFC1C88E628D}" type="datetimeFigureOut">
              <a:rPr lang="ru-RU" smtClean="0"/>
              <a:t>05.12.2017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80F93-F77D-49C4-9BB5-C588D1DDC4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3195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60222-4A5D-408A-9488-FFC1C88E628D}" type="datetimeFigureOut">
              <a:rPr lang="ru-RU" smtClean="0"/>
              <a:t>05.12.2017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80F93-F77D-49C4-9BB5-C588D1DDC4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5534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60222-4A5D-408A-9488-FFC1C88E628D}" type="datetimeFigureOut">
              <a:rPr lang="ru-RU" smtClean="0"/>
              <a:t>05.12.2017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80F93-F77D-49C4-9BB5-C588D1DDC4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9063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60222-4A5D-408A-9488-FFC1C88E628D}" type="datetimeFigureOut">
              <a:rPr lang="ru-RU" smtClean="0"/>
              <a:t>05.12.2017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80F93-F77D-49C4-9BB5-C588D1DDC4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1504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60222-4A5D-408A-9488-FFC1C88E628D}" type="datetimeFigureOut">
              <a:rPr lang="ru-RU" smtClean="0"/>
              <a:t>05.12.2017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80F93-F77D-49C4-9BB5-C588D1DDC4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940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60222-4A5D-408A-9488-FFC1C88E628D}" type="datetimeFigureOut">
              <a:rPr lang="ru-RU" smtClean="0"/>
              <a:t>05.12.2017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80F93-F77D-49C4-9BB5-C588D1DDC4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5702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60222-4A5D-408A-9488-FFC1C88E628D}" type="datetimeFigureOut">
              <a:rPr lang="ru-RU" smtClean="0"/>
              <a:t>05.12.2017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80F93-F77D-49C4-9BB5-C588D1DDC4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1597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5760222-4A5D-408A-9488-FFC1C88E628D}" type="datetimeFigureOut">
              <a:rPr lang="ru-RU" smtClean="0"/>
              <a:t>05.12.2017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7E80F93-F77D-49C4-9BB5-C588D1DDC4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0632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/>
              <a:t>Отчет о реализации мер в Государственном автономном </a:t>
            </a:r>
            <a:r>
              <a:rPr lang="ru-RU" sz="3600" b="1" dirty="0" smtClean="0"/>
              <a:t>учреждении</a:t>
            </a:r>
            <a:br>
              <a:rPr lang="ru-RU" sz="3600" b="1" dirty="0" smtClean="0"/>
            </a:br>
            <a:r>
              <a:rPr lang="ru-RU" sz="3600" b="1" dirty="0" smtClean="0"/>
              <a:t> </a:t>
            </a:r>
            <a:r>
              <a:rPr lang="ru-RU" sz="3600" b="1" dirty="0" err="1"/>
              <a:t>Ямало</a:t>
            </a:r>
            <a:r>
              <a:rPr lang="ru-RU" sz="3600" b="1" dirty="0"/>
              <a:t> – Ненецкого автономного округа 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«</a:t>
            </a:r>
            <a:r>
              <a:rPr lang="ru-RU" sz="3600" b="1" dirty="0"/>
              <a:t>Центр спортивной подготовки» 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 </a:t>
            </a:r>
            <a:r>
              <a:rPr lang="ru-RU" sz="3600" b="1" dirty="0"/>
              <a:t>по противодействию </a:t>
            </a:r>
            <a:r>
              <a:rPr lang="ru-RU" sz="3600" b="1" dirty="0" smtClean="0"/>
              <a:t>коррупции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21420000">
            <a:off x="985802" y="3505137"/>
            <a:ext cx="9755187" cy="655075"/>
          </a:xfrm>
        </p:spPr>
        <p:txBody>
          <a:bodyPr/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2017 год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28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457200"/>
            <a:ext cx="10396882" cy="94077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реализации мер по профилактике коррупционных и иных правонарушений в 2018 году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635369" y="1346892"/>
            <a:ext cx="8176846" cy="3270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Разработка плана мероприятий по противодействию на 2018 год.</a:t>
            </a:r>
            <a:endParaRPr lang="ru-RU" sz="1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В рамках правового просвещения работников Учреждения в сфере противодействия коррупции:</a:t>
            </a:r>
            <a:endParaRPr lang="ru-RU" sz="1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90170" algn="just">
              <a:spcAft>
                <a:spcPts val="0"/>
              </a:spcAft>
            </a:pPr>
            <a:r>
              <a:rPr lang="ru-RU" sz="1400" kern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внедрение и разъяснение норм корпоративной этики;</a:t>
            </a:r>
            <a:endParaRPr lang="ru-RU" sz="1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90170" algn="just">
              <a:spcAft>
                <a:spcPts val="0"/>
              </a:spcAft>
            </a:pPr>
            <a:r>
              <a:rPr lang="ru-RU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-повышение контроля за недопущением фактов разглашения конфиденциальной информации; </a:t>
            </a:r>
          </a:p>
          <a:p>
            <a:pPr indent="90170" algn="just">
              <a:spcAft>
                <a:spcPts val="0"/>
              </a:spcAft>
            </a:pPr>
            <a:r>
              <a:rPr lang="ru-RU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-усиление персональной ответственности работников Учреждения за неправомерно принятые решения в рамках служебных полномочий;</a:t>
            </a:r>
          </a:p>
          <a:p>
            <a:pPr indent="90170" algn="just">
              <a:spcAft>
                <a:spcPts val="0"/>
              </a:spcAft>
            </a:pPr>
            <a:r>
              <a:rPr lang="ru-RU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-формирование нетерпимого отношения к проявлениям коррупции.</a:t>
            </a:r>
          </a:p>
          <a:p>
            <a:pPr algn="just">
              <a:spcAft>
                <a:spcPts val="0"/>
              </a:spcAft>
            </a:pPr>
            <a:r>
              <a:rPr lang="ru-RU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Подготовка проектов правовых актов Учреждения в сфере противодействия коррупции.</a:t>
            </a:r>
            <a:endParaRPr lang="ru-RU" sz="1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Размещение в информационно-телекоммуникационной сети Интернет и на информационном стенде Учреждения сведений по противодействию коррупции, а также </a:t>
            </a:r>
            <a:r>
              <a:rPr lang="ru-RU" sz="1400" b="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сведений о доходах, об имуществе и обязательствах имущественного характера</a:t>
            </a:r>
            <a:r>
              <a:rPr lang="ru-RU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руководителя Учреждения.</a:t>
            </a:r>
            <a:endParaRPr lang="ru-RU" sz="1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В целях усовершенствования работы </a:t>
            </a:r>
            <a:r>
              <a:rPr lang="ru-RU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сообщений о фактах коррупции:</a:t>
            </a:r>
          </a:p>
          <a:p>
            <a:pPr algn="just">
              <a:spcAft>
                <a:spcPts val="0"/>
              </a:spcAft>
            </a:pPr>
            <a:r>
              <a:rPr lang="ru-RU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организация работы по установке специализированного ящика «Для обращения граждан по вопросам коррупции».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694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7684" y="422031"/>
            <a:ext cx="10075985" cy="1248507"/>
          </a:xfrm>
        </p:spPr>
        <p:txBody>
          <a:bodyPr>
            <a:no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В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целях реализации мер по противодействию коррупции за 2017 год в Государственном автономном учреждении </a:t>
            </a:r>
            <a:r>
              <a:rPr lang="ru-RU" sz="1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Ямало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Ненецкого автономного округа «Центр спортивной подготовки» (далее – Учреждение) проведены мероприятия по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следующим направлениям: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b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944137465"/>
              </p:ext>
            </p:extLst>
          </p:nvPr>
        </p:nvGraphicFramePr>
        <p:xfrm>
          <a:off x="685800" y="1670538"/>
          <a:ext cx="10394950" cy="38193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8990">
                  <a:extLst>
                    <a:ext uri="{9D8B030D-6E8A-4147-A177-3AD203B41FA5}">
                      <a16:colId xmlns:a16="http://schemas.microsoft.com/office/drawing/2014/main" val="2730259879"/>
                    </a:ext>
                  </a:extLst>
                </a:gridCol>
                <a:gridCol w="2078990">
                  <a:extLst>
                    <a:ext uri="{9D8B030D-6E8A-4147-A177-3AD203B41FA5}">
                      <a16:colId xmlns:a16="http://schemas.microsoft.com/office/drawing/2014/main" val="2716410400"/>
                    </a:ext>
                  </a:extLst>
                </a:gridCol>
                <a:gridCol w="2078990">
                  <a:extLst>
                    <a:ext uri="{9D8B030D-6E8A-4147-A177-3AD203B41FA5}">
                      <a16:colId xmlns:a16="http://schemas.microsoft.com/office/drawing/2014/main" val="3098369663"/>
                    </a:ext>
                  </a:extLst>
                </a:gridCol>
                <a:gridCol w="2078990">
                  <a:extLst>
                    <a:ext uri="{9D8B030D-6E8A-4147-A177-3AD203B41FA5}">
                      <a16:colId xmlns:a16="http://schemas.microsoft.com/office/drawing/2014/main" val="3509036275"/>
                    </a:ext>
                  </a:extLst>
                </a:gridCol>
                <a:gridCol w="2078990">
                  <a:extLst>
                    <a:ext uri="{9D8B030D-6E8A-4147-A177-3AD203B41FA5}">
                      <a16:colId xmlns:a16="http://schemas.microsoft.com/office/drawing/2014/main" val="31804772"/>
                    </a:ext>
                  </a:extLst>
                </a:gridCol>
              </a:tblGrid>
              <a:tr h="3819379"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Организация работы по реализации Плана противодействия коррупции в Учреждении</a:t>
                      </a: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Проведение работы по разработке и принятию локальных актов, направленных на противодействие коррупции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Проведение работы по формированию у работников Учреждения отрицательного отношения к коррупции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Проведение работы по соблюдению запретов, ограничений и требований, установленных в целях противодействия коррупции, в том числе мер по предотвращению и (или) урегулированию конфликта интересов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Обратная связь для сообщения о фактах коррупции:</a:t>
                      </a:r>
                    </a:p>
                    <a:p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Организация работы по уведомлению работодателя о фактах обращения в целях склонения работника к совершению коррупционных правонарушений или ставшей известной работнику информации о случаях совершения коррупционных  правонарушений;</a:t>
                      </a:r>
                    </a:p>
                    <a:p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Организация работы телефона «Горячей линии» по фактам коррупции.</a:t>
                      </a:r>
                    </a:p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57938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443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202224"/>
            <a:ext cx="10396882" cy="1011114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работы по реализации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Плана противодействия коррупции в Учреждении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1162" y="984738"/>
            <a:ext cx="10581520" cy="5189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Приказом Учреждения от 29 апреля 2017 г. № 02-03/62-ОД в Учреждении создана комиссия по противодействию коррупции </a:t>
            </a: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Государственном автономном учреждении </a:t>
            </a:r>
            <a:r>
              <a:rPr lang="ru-RU" sz="1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Ямало</a:t>
            </a:r>
            <a:r>
              <a:rPr lang="ru-RU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Ненецкого автономного округа «Центр спортивной подготовки Комиссией </a:t>
            </a: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разработано и утверждено Положение о создании комиссии по противодействию коррупции и</a:t>
            </a:r>
            <a:r>
              <a:rPr lang="ru-RU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План мероприятий </a:t>
            </a: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 </a:t>
            </a:r>
            <a:r>
              <a:rPr lang="ru-RU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противодействию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коррупции Учреждения на 2017 год.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Данные документы размещены на информационном </a:t>
            </a: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стенде Учреждения, в сетевой папке Учреждения, на официальном сайте Учреждения.</a:t>
            </a:r>
            <a:r>
              <a:rPr lang="ru-RU" sz="1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457200"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усиления работы по профилактике коррупционных и иных правонарушений</a:t>
            </a:r>
            <a:r>
              <a:rPr lang="ru-RU" sz="14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приказом Учреждения от 05 мая 2017 г. №02-03/70-ОД   назначено должностное лицо, ответственное за профилактику противодействия коррупции и иных правонарушений в Учреждении, определены полномочия. </a:t>
            </a:r>
          </a:p>
          <a:p>
            <a:pPr marL="457200"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 сентября 2017 года проведено заседание комиссии по противодействию коррупции на повестке которого рассмотрение вопросов по исполнению Плана мероприятий по противодействию коррупции в Учреждении. </a:t>
            </a:r>
            <a:endParaRPr lang="ru-R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28 сентября 2017 года проведено заседание комиссии по соблюдению требований к поведению работников и урегулированию конфликтов. По запросу департамента была предоставлена информация по Комплексной программе Противодействие коррупции в </a:t>
            </a:r>
            <a:r>
              <a:rPr lang="ru-RU" sz="1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Ямало</a:t>
            </a:r>
            <a:r>
              <a:rPr lang="ru-RU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Ненецком автономном округе на 2017 – 2018 годы» о мерах, принятых в Учреждении в целях предупреждения коррупции.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запросу департамента по физической культуре и спорту </a:t>
            </a:r>
            <a:r>
              <a:rPr lang="ru-RU" sz="1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Ямало</a:t>
            </a:r>
            <a:r>
              <a:rPr lang="ru-RU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Ненецкого автономного округа предоставляется информация о реализации мероприятий по противодействию коррупции в Учреждении.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7-8 декабря 2017 года ответственное за профилактику противодействия коррупции и иных правонарушений в Учреждении принимало участие в мероприятиях посвященных, международному дню борьбы с коррупцией.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449580" algn="just">
              <a:lnSpc>
                <a:spcPct val="115000"/>
              </a:lnSpc>
              <a:spcAft>
                <a:spcPts val="0"/>
              </a:spcAft>
            </a:pPr>
            <a:endParaRPr lang="ru-R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endParaRPr lang="ru-R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238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работы по разработке и принятию локальных актов, направленных на противодействие коррупции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90246" y="1688123"/>
            <a:ext cx="9662746" cy="2658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Учреждении сформирован пакет документов в соответствии с действующим законодательством, необходимый для организации работы по предупреждению коррупционных проявлений.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Постоянно в течении года проводится мониторинг изменений действующего законодательства в области противодействия коррупции с использованием информационной системы «Консультант +». Проводится экспертиза действующих локальных нормативных актов Учреждения на наличие коррупционной составляющей.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Особое внимание уделено изучению методических рекомендаций по реализации требований антикоррупционного законодательства. 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94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378070"/>
            <a:ext cx="10396882" cy="1134207"/>
          </a:xfrm>
        </p:spPr>
        <p:txBody>
          <a:bodyPr>
            <a:normAutofit fontScale="90000"/>
          </a:bodyPr>
          <a:lstStyle/>
          <a:p>
            <a:pPr indent="449580" algn="ctr">
              <a:lnSpc>
                <a:spcPct val="115000"/>
              </a:lnSpc>
              <a:spcAft>
                <a:spcPts val="0"/>
              </a:spcAft>
            </a:pPr>
            <a:r>
              <a:rPr lang="ru-RU" sz="2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Проведение </a:t>
            </a:r>
            <a:r>
              <a:rPr lang="ru-RU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работы по формированию у работников Учреждения отрицательного отношения к коррупции</a:t>
            </a:r>
            <a:r>
              <a:rPr lang="ru-RU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80291" y="1152993"/>
            <a:ext cx="10709032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Приказом Учреждения от 25 апреля 2017 г. № 02-03/62 – ОД создана комиссия по соблюдению требований к поведению работников и урегулированию конфликтов в Учреждении разработано Положение о комиссии по соблюдению требований к поведению работников и урегулированию конфликтов в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Учреждении.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1400" kern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целях формирования у работников отрицательного отношения к коррупции,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повышение уровня правовой грамотности</a:t>
            </a:r>
            <a:r>
              <a:rPr lang="ru-RU" sz="1400" kern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течение года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проводится работа по ознакомлению коллектива Учреждения с законодательными актами в сфере противодействия коррупции, включая ознакомление с нормативной базой Учреждения (приказы, положения, положения). Особое внимание уделяется вновь принятым работникам</a:t>
            </a:r>
            <a:r>
              <a:rPr lang="ru-RU" sz="1400" kern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1400" kern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Материалы по противодействию коррупции размещены на информационном стенде Учреждения, а также в сетевой папке Учреждения, на официальном сайте Учреждения.</a:t>
            </a:r>
            <a:endParaRPr lang="ru-R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Проводится работа по организации проверки достоверности представляемых гражданином персональных данных и иных сведений при поступлении на работу в Учреждение. Специалистом по кадрам постоянно при приеме гражданина на работу в Учреждение проверяются его персональные данные и иные необходимые сведения. Также проводится проверка достоверности предоставляемых документ на участие в конкурсе на замещение вакантных должностей в Учреждении. В 2017 году в Учреждении было организовано проведение трех конкурсов на замещение вакантных должностей.</a:t>
            </a:r>
            <a:endParaRPr lang="ru-R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Проводится работа в соответствии с пунктом 5 Правил сообщения работодателем о заключении трудового или гражданско-правового договора на выполнение работ (оказание услуг) с гражданином, замещавшим должности государственной или муниципальной службы, перечень которых устанавливается нормативными правовыми актами от 21 января 2015 г. № 29.</a:t>
            </a:r>
            <a:endParaRPr lang="ru-R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Запланировано рассмотрение вопросов исполнения законодательства в области противодействия коррупции на общем собрании трудового коллектива Учреждения, посвященного итогам 2017 года.</a:t>
            </a:r>
            <a:endParaRPr lang="ru-R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3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474786"/>
            <a:ext cx="10396882" cy="91439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работы по соблюдению запретов, ограничений и требований, установленных в целях противодействия коррупции, в том числе мер по предотвращению и (или) урегулированию конфликта интересов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7539" y="1389185"/>
            <a:ext cx="10840914" cy="4498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400" kern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Особое внимание уделяется соблюдению работниками Учреждения ограничений и запретов, требований к служебному поведению, и предотвращению или урегулированию конфликта интересов. Приказом Учреждения от 05 мая 2017 г. № 02-03/72- ОД утвержден Кодекс этики и поведения работников Учреждения.       </a:t>
            </a:r>
            <a:endParaRPr lang="ru-R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Постоянно ведется контроль за соблюдением работниками Учреждения Кодекса этики и служебного поведения. С каждым вновь поступившим на работу проводится определенная работа по изучению Кодекса с отметкой (под подпись работника) в листе ознакомления работников Учреждения с локальным нормативным актом. 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400" kern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Работникам разъяснен порядок информирования представителя нанимателя о возникновении личной заинтересованности, которая приводит или может привести к конфликту интересов.  В сентябре 2017 года прошло заседание комиссии</a:t>
            </a:r>
            <a:r>
              <a:rPr lang="ru-RU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 соблюдению требований к поведению работников и урегулированию конфликтов интересов в Учреждении. На повестке дня, которого были рассмотрены вопросы: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 фактах близкого родства или свойства с директором Учреждения, также подчиненности и подконтрольности непосредственно директору Учреждения близких родственников, влияние частных интересов и личной заинтересованности при исполнении им должностных обязанностей. О фактах близкого родства между работниками Учреждения, подчиненности и подконтрольности данных работников, влияния частных интересов и личной заинтересованности при исполнении должностных обязанностей. </a:t>
            </a:r>
            <a:endParaRPr lang="ru-R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 2017 год работники Учреждения не привлекались к ответственности за несоблюдение ограничений и запретов, требований о предотвращении и урегулировании конфликта интересов.</a:t>
            </a:r>
            <a:r>
              <a:rPr lang="ru-RU" sz="1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Случаев возникновения у работников Учреждения личной заинтересованности, которая приводит или может привести к конфликту интересов, не выявлено.</a:t>
            </a:r>
            <a:endParaRPr lang="ru-R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582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281354"/>
            <a:ext cx="10396882" cy="87923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Информационное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сопровождение деятельности Учреждения,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том числе мероприятий, направленных на противодействие коррупции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34108" y="1023133"/>
            <a:ext cx="11271737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Приказом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Учреждения от 19 сентября 2017 г. № 02-03/102- ОД назначено ответственное лицо за выполнение Требований, утвержденных приказом департамента по физической культуре и спорту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Ямало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Ненецкого автономного округа от 14.07.2017 № 215-О, в части размещения и наполнения разделов на официальном сайте Учреждения посвященных разделам противодействия коррупции.</a:t>
            </a:r>
            <a:r>
              <a:rPr lang="ru-RU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Мероприятия, направленные на противодействие коррупции приказы, положения Учреждения в обязательном порядке размещались на информационном ресурсе Учреждения, в частности в рамках года размещена информация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9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Приказ от «25» апреля 2017 г. № 02-03/62 –ОД «О создании комиссии по соблюдению требований к поведению работников и урегулированию конфликтов в Государственном автономном учреждении </a:t>
            </a:r>
            <a:r>
              <a:rPr lang="ru-RU" sz="9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Ямало</a:t>
            </a:r>
            <a:r>
              <a:rPr lang="ru-RU" sz="9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Ненецкого автономного округа «Центр спортивной подготовки»</a:t>
            </a:r>
            <a:endParaRPr lang="ru-RU" sz="9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9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Положение о комиссии по соблюдению требований к поведению работников и урегулированию конфликтов в Государственном автономном учреждении </a:t>
            </a:r>
            <a:r>
              <a:rPr lang="ru-RU" sz="9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Ямало</a:t>
            </a:r>
            <a:r>
              <a:rPr lang="ru-RU" sz="9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Ненецкого автономного округа «Центр спортивной подготовки».</a:t>
            </a:r>
            <a:endParaRPr lang="ru-RU" sz="9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9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Приказ «29» апреля 2017 г. № 02-03/62-ОД «О создании комиссии по противодействию коррупции в Государственном автономном учреждении </a:t>
            </a:r>
            <a:r>
              <a:rPr lang="ru-RU" sz="9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Ямало</a:t>
            </a:r>
            <a:r>
              <a:rPr lang="ru-RU" sz="9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Ненецкого автономного округа «Центр спортивной подготовки».</a:t>
            </a:r>
            <a:endParaRPr lang="ru-RU" sz="9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9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-Положение о создании комиссии по противодействию коррупции в Государственном автономном учреждения </a:t>
            </a:r>
            <a:r>
              <a:rPr lang="ru-RU" sz="9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Ямало</a:t>
            </a:r>
            <a:r>
              <a:rPr lang="ru-RU" sz="9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Ненецкого автономного округа «Центр спортивной подготовки».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9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Приказ «05» мая 2017 г.    №02-03/71- ОД «Об утверждении Порядка уведомления работодателя о фактах коррупции и организации работы телефона «ГОРЯЧЕЙ ЛИНИИ» в Государственном автономном учреждении Ямало-Ненецкого автономного округа «Центр спортивной подготовки».</a:t>
            </a:r>
            <a:endParaRPr lang="ru-RU" sz="9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9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Порядок работы телефона «ГОРЯЧЕЙ ЛИНИИ» в Учреждении для приема сообщений граждан и юридических лиц по фактам коррупции в Государственном автономном учреждении Ямало-Ненецкого автономного округа «Центр спортивной подготовки».</a:t>
            </a:r>
            <a:endParaRPr lang="ru-RU" sz="9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9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Порядок уведомления работодателя о фактах обращения в целях склонения работников учреждения к совершению коррупционных правонарушений или о ставшей известной информации о случаях совершения коррупционных правонарушений.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9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9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Приказ «05» мая 2017 г. №02-03/72-ОД «Об утверждении Кодекса этики и поведения работников Государственного  автономного учреждения </a:t>
            </a:r>
            <a:r>
              <a:rPr lang="ru-RU" sz="9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Ямало</a:t>
            </a:r>
            <a:r>
              <a:rPr lang="ru-RU" sz="9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Ненецкого автономного округа «Центр спортивной подготовки».</a:t>
            </a:r>
            <a:endParaRPr lang="ru-RU" sz="9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9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Кодекс этики и поведение работников  Государственного автономного учреждения Ямало-Ненецкого автономного округа «Центр спортивной подготовки».</a:t>
            </a:r>
            <a:endParaRPr lang="ru-RU" sz="9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9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Приказ «05» мая 2017 г. №02-03/70-ОД   «О назначении должностного лица, ответственного за профилактику противодействия коррупции и иных правонарушений». </a:t>
            </a:r>
            <a:endParaRPr lang="ru-RU" sz="9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9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Приказ «05» мая 2017 г.  №02-03/73-ОД «Об утверждении Плана мероприятий по противодействию коррупции Государственного автономного учреждения </a:t>
            </a:r>
            <a:r>
              <a:rPr lang="ru-RU" sz="9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Ямало</a:t>
            </a:r>
            <a:r>
              <a:rPr lang="ru-RU" sz="9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Ненецкого автономного округа «Центр спортивной подготовки».</a:t>
            </a:r>
            <a:endParaRPr lang="ru-RU" sz="9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9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План мероприятий по противодействию коррупции Государственного автономного учреждения </a:t>
            </a:r>
            <a:r>
              <a:rPr lang="ru-RU" sz="9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Ямало</a:t>
            </a:r>
            <a:r>
              <a:rPr lang="ru-RU" sz="9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Ненецкого автономного округа «Центр спортивной подготовки».</a:t>
            </a:r>
            <a:endParaRPr lang="ru-RU" sz="9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9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(Информация) Обратная связь для сообщений о фактах коррупции.</a:t>
            </a:r>
            <a:endParaRPr lang="ru-RU" sz="9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9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Уведомление работодателя о фактах обращения в целях склонения работника к совершению коррупционных правонарушений (бланк). </a:t>
            </a:r>
            <a:endParaRPr lang="ru-RU" sz="9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endParaRPr lang="ru-RU" sz="9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endParaRPr lang="ru-R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37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44691" y="339682"/>
            <a:ext cx="6700297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lnSpc>
                <a:spcPct val="115000"/>
              </a:lnSpc>
              <a:spcBef>
                <a:spcPts val="540"/>
              </a:spcBef>
              <a:spcAft>
                <a:spcPts val="540"/>
              </a:spcAft>
            </a:pP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Обратная связь для сообщения о фактах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коррупции</a:t>
            </a:r>
            <a:endParaRPr lang="ru-RU" sz="20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844251"/>
              </p:ext>
            </p:extLst>
          </p:nvPr>
        </p:nvGraphicFramePr>
        <p:xfrm>
          <a:off x="448408" y="763516"/>
          <a:ext cx="10330961" cy="19969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30961">
                  <a:extLst>
                    <a:ext uri="{9D8B030D-6E8A-4147-A177-3AD203B41FA5}">
                      <a16:colId xmlns:a16="http://schemas.microsoft.com/office/drawing/2014/main" val="670472518"/>
                    </a:ext>
                  </a:extLst>
                </a:gridCol>
              </a:tblGrid>
              <a:tr h="43336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3932712"/>
                  </a:ext>
                </a:extLst>
              </a:tr>
              <a:tr h="1537530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целях реализации Указа Президента Российской Федерации от 17 апреля 2017 г. №171 «О мониторинге и анализе результатов рассмотрения обращений граждан и организаций» проведены мероприятия по размещению на сайте Учреждения счетчика обращений. Проводятся мероприятия по установке АРМ ЕС ОГ, назначены ответственные лица в Учреждении за прием обращений граждан.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 официальном сайте Учреждения установлен чат для обращения граждан.</a:t>
                      </a:r>
                      <a:r>
                        <a:rPr lang="ru-RU" sz="1400" dirty="0" smtClean="0">
                          <a:solidFill>
                            <a:srgbClr val="545D6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разделе противодействие коррупции расположены бланки заявлений, уведомлений для сообщения о фактах коррупции.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9906614"/>
                  </a:ext>
                </a:extLst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3106041"/>
              </p:ext>
            </p:extLst>
          </p:nvPr>
        </p:nvGraphicFramePr>
        <p:xfrm>
          <a:off x="448408" y="2848708"/>
          <a:ext cx="10330961" cy="2712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30961">
                  <a:extLst>
                    <a:ext uri="{9D8B030D-6E8A-4147-A177-3AD203B41FA5}">
                      <a16:colId xmlns:a16="http://schemas.microsoft.com/office/drawing/2014/main" val="451618980"/>
                    </a:ext>
                  </a:extLst>
                </a:gridCol>
              </a:tblGrid>
              <a:tr h="62827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Организация работы по уведомлению работодателя о фактах обращения в целях склонения работника к совершению коррупционных правонарушений или ставшей известной работнику информации</a:t>
                      </a:r>
                      <a:endParaRPr lang="ru-RU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4165552"/>
                  </a:ext>
                </a:extLst>
              </a:tr>
              <a:tr h="1983037">
                <a:tc>
                  <a:txBody>
                    <a:bodyPr/>
                    <a:lstStyle/>
                    <a:p>
                      <a:pPr indent="44958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Приказом Учреждения от 05 мая 2017 г.   №02-03/71- ОД разработан и утвержден Порядок уведомления работодателя о фактах обращения в целях склонения работников учреждения к совершению коррупционных правонарушений или о ставшей известной информации о случаях совершения коррупционных правонарушений. На официальном сайте Учреждения размещена информация об обратной связи для сообщений о фактах коррупции и бланк Уведомления работодателя о фактах обращения в целях склонения работника Учреждения к совершению коррупционных правонарушений, также данная информация размещена на </a:t>
                      </a:r>
                      <a:r>
                        <a:rPr lang="ru-RU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информационном стенде Учреждения, в сетевой папке Учреждения. </a:t>
                      </a:r>
                    </a:p>
                    <a:p>
                      <a:pPr indent="44958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Оформлен журнал</a:t>
                      </a:r>
                      <a:r>
                        <a:rPr lang="ru-RU" sz="1400" kern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регистрации Уведомлений о фактах обращения в целях склонения работника к совершению коррупционных правонарушений.</a:t>
                      </a:r>
                      <a:endParaRPr lang="ru-RU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46869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98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7005114"/>
              </p:ext>
            </p:extLst>
          </p:nvPr>
        </p:nvGraphicFramePr>
        <p:xfrm>
          <a:off x="791309" y="719666"/>
          <a:ext cx="10260622" cy="2108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60622">
                  <a:extLst>
                    <a:ext uri="{9D8B030D-6E8A-4147-A177-3AD203B41FA5}">
                      <a16:colId xmlns:a16="http://schemas.microsoft.com/office/drawing/2014/main" val="3372899702"/>
                    </a:ext>
                  </a:extLst>
                </a:gridCol>
              </a:tblGrid>
              <a:tr h="555219"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Организация работы телефона «ГОРЯЧЕЙ ЛИНИИ» </a:t>
                      </a:r>
                    </a:p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 фактам коррупции</a:t>
                      </a:r>
                      <a:endParaRPr lang="ru-RU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33305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          Приказом Учреждения от 05 мая 2017 г.    №02-03/71- ОД   утвержден      Порядок работы телефона «ГОРЯЧЕЙ ЛИНИИ» в Учреждении для приема сообщений граждан и юридических лиц по фактам коррупции в Государственном автономном учреждении Ямало-Ненецкого автономного округа «Центр спортивной подготовки». Оформлен журнал </a:t>
                      </a:r>
                      <a:r>
                        <a:rPr lang="ru-RU" sz="1400" kern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регистрации сообщений, поступивших на телефон «ГОРЯЧЕЙ ЛИНИИ». Данный порядок размещен на информационном стенде Учреждения, в сетевой папке Учреждения, на официальном  сайте Учреждения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31434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4345130"/>
                  </a:ext>
                </a:extLst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4817661"/>
              </p:ext>
            </p:extLst>
          </p:nvPr>
        </p:nvGraphicFramePr>
        <p:xfrm>
          <a:off x="791307" y="2970495"/>
          <a:ext cx="10260623" cy="18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60623">
                  <a:extLst>
                    <a:ext uri="{9D8B030D-6E8A-4147-A177-3AD203B41FA5}">
                      <a16:colId xmlns:a16="http://schemas.microsoft.com/office/drawing/2014/main" val="2212251694"/>
                    </a:ext>
                  </a:extLst>
                </a:gridCol>
              </a:tblGrid>
              <a:tr h="40542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4875326"/>
                  </a:ext>
                </a:extLst>
              </a:tr>
              <a:tr h="1407099">
                <a:tc>
                  <a:txBody>
                    <a:bodyPr/>
                    <a:lstStyle/>
                    <a:p>
                      <a:pPr indent="44958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 отчетный период отсутствуют обращения граждан на предмет наличия в них информации о фактах коррупции</a:t>
                      </a:r>
                      <a:r>
                        <a:rPr lang="ru-RU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или</a:t>
                      </a:r>
                      <a:r>
                        <a:rPr lang="ru-RU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склонения работников Учреждения к совершению коррупционных правонарушений или о ставшей известной информации о случаях совершения коррупционных правонарушений.</a:t>
                      </a:r>
                      <a:endParaRPr lang="ru-RU" sz="14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45085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 2017 год совершение коррупционных правонарушений в 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Учреждении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не выявлено. </a:t>
                      </a:r>
                      <a:endParaRPr lang="ru-RU" sz="14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78047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3047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Главное мероприятие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TM04033927[[fn=Главное мероприятие]]</Template>
  <TotalTime>88</TotalTime>
  <Words>1632</Words>
  <Application>Microsoft Office PowerPoint</Application>
  <PresentationFormat>Широкоэкранный</PresentationFormat>
  <Paragraphs>79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Impact</vt:lpstr>
      <vt:lpstr>Times New Roman</vt:lpstr>
      <vt:lpstr>Главное мероприятие</vt:lpstr>
      <vt:lpstr>Отчет о реализации мер в Государственном автономном учреждении  Ямало – Ненецкого автономного округа  «Центр спортивной подготовки»   по противодействию коррупции</vt:lpstr>
      <vt:lpstr>              В целях реализации мер по противодействию коррупции за 2017 год в Государственном автономном учреждении Ямало – Ненецкого автономного округа «Центр спортивной подготовки» (далее – Учреждение) проведены мероприятия по следующим направлениям:    </vt:lpstr>
      <vt:lpstr>Организация работы по реализации  Плана противодействия коррупции в Учреждении </vt:lpstr>
      <vt:lpstr>Проведение работы по разработке и принятию локальных актов, направленных на противодействие коррупции </vt:lpstr>
      <vt:lpstr> Проведение работы по формированию у работников Учреждения отрицательного отношения к коррупции </vt:lpstr>
      <vt:lpstr>Проведение работы по соблюдению запретов, ограничений и требований, установленных в целях противодействия коррупции, в том числе мер по предотвращению и (или) урегулированию конфликта интересов</vt:lpstr>
      <vt:lpstr>  Информационное сопровождение деятельности Учреждения, в том числе мероприятий, направленных на противодействие коррупции </vt:lpstr>
      <vt:lpstr>Презентация PowerPoint</vt:lpstr>
      <vt:lpstr>Презентация PowerPoint</vt:lpstr>
      <vt:lpstr> Основные направления реализации мер по профилактике коррупционных и иных правонарушений в 2018 году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о реализации мер в Государственном автономном учреждении  Ямало – Ненецкого автономного округа  «Центр спортивной подготовки»   по противодействию коррупции</dc:title>
  <dc:creator>Москвина Наталья  Геннадиевна</dc:creator>
  <cp:lastModifiedBy>Москвина Наталья  Геннадиевна</cp:lastModifiedBy>
  <cp:revision>12</cp:revision>
  <dcterms:created xsi:type="dcterms:W3CDTF">2017-12-05T05:44:53Z</dcterms:created>
  <dcterms:modified xsi:type="dcterms:W3CDTF">2017-12-05T07:13:52Z</dcterms:modified>
</cp:coreProperties>
</file>