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3" r:id="rId9"/>
    <p:sldId id="267" r:id="rId10"/>
    <p:sldId id="264" r:id="rId11"/>
    <p:sldId id="262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0" autoAdjust="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8CF7-3E04-40F3-B3F6-0C4C4BB587B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A8F4A-9C90-410D-869D-06C8D9B45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8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A8F4A-9C90-410D-869D-06C8D9B453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80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A8F4A-9C90-410D-869D-06C8D9B453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17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A8F4A-9C90-410D-869D-06C8D9B453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7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90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5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5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0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5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9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6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830A29-9768-42AD-9D47-34B10D0BDDD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06CDC66-3964-4B9B-B4D8-E8F820225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60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4213" y="2018922"/>
            <a:ext cx="8414266" cy="131875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АИС </a:t>
            </a: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en-US" dirty="0">
                <a:solidFill>
                  <a:srgbClr val="002060"/>
                </a:solidFill>
              </a:rPr>
              <a:t>LSPORT</a:t>
            </a:r>
            <a:r>
              <a:rPr lang="ru-RU" dirty="0">
                <a:solidFill>
                  <a:srgbClr val="002060"/>
                </a:solidFill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3898510"/>
            <a:ext cx="8767860" cy="34928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Итоги проверки по наполнению базы 15 января 2021 года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21" y="491953"/>
            <a:ext cx="2007292" cy="20072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68733" y="410398"/>
            <a:ext cx="9049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ГОСУДАРСТВЕННОЕ АВТОНОМНОЕ УЧРЕЖДЕНИЕ </a:t>
            </a:r>
            <a:b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ЯМАЛО-НЕНЕЦКОГО АВТОНОМНОГО ОКРУГА </a:t>
            </a:r>
            <a:b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«ЦЕНТР СПОРТИВНОЙ ПОДГОТОВКИ»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161700" y="5296199"/>
            <a:ext cx="3675706" cy="8314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rgbClr val="002060"/>
                </a:solidFill>
              </a:rPr>
              <a:t>Плеханова Е.В.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заместитель директора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научно-методической работе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2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489708"/>
              </p:ext>
            </p:extLst>
          </p:nvPr>
        </p:nvGraphicFramePr>
        <p:xfrm>
          <a:off x="356261" y="610320"/>
          <a:ext cx="11519064" cy="5222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7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блок  проверить до 25.04.2021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ФИО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Должностю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Разрядом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Образованием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Квалификацией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Судейской категорией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Знаки ГТО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Электронными  адресами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Телефонами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блок проверить до 25.05.2021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тренировок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расписанием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тренеровок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заполненых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протоколов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занесино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011" marR="7011" marT="70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776" y="65955"/>
            <a:ext cx="10013519" cy="93318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по повышению уровня </a:t>
            </a: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ИКТ-компетенций 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ФСО ЯНАО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159651"/>
              </p:ext>
            </p:extLst>
          </p:nvPr>
        </p:nvGraphicFramePr>
        <p:xfrm>
          <a:off x="414712" y="786132"/>
          <a:ext cx="11475918" cy="221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987">
                  <a:extLst>
                    <a:ext uri="{9D8B030D-6E8A-4147-A177-3AD203B41FA5}">
                      <a16:colId xmlns:a16="http://schemas.microsoft.com/office/drawing/2014/main" val="3724958643"/>
                    </a:ext>
                  </a:extLst>
                </a:gridCol>
                <a:gridCol w="10626931">
                  <a:extLst>
                    <a:ext uri="{9D8B030D-6E8A-4147-A177-3AD203B41FA5}">
                      <a16:colId xmlns:a16="http://schemas.microsoft.com/office/drawing/2014/main" val="1637861453"/>
                    </a:ext>
                  </a:extLst>
                </a:gridCol>
              </a:tblGrid>
              <a:tr h="394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2109045854"/>
                  </a:ext>
                </a:extLst>
              </a:tr>
              <a:tr h="25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495321536"/>
                  </a:ext>
                </a:extLst>
              </a:tr>
              <a:tr h="35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Операционная система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805906711"/>
                  </a:ext>
                </a:extLst>
              </a:tr>
              <a:tr h="35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Текстовый редактор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MSWord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961626452"/>
                  </a:ext>
                </a:extLst>
              </a:tr>
              <a:tr h="35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Табличный процессор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MSExcel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2219831007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подготовки презентаций и просмотра презентаций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MSPowerPoint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46090088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25" y="190470"/>
            <a:ext cx="684156" cy="6841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73" y="190470"/>
            <a:ext cx="684156" cy="684156"/>
          </a:xfrm>
          <a:prstGeom prst="rect">
            <a:avLst/>
          </a:prstGeom>
        </p:spPr>
      </p:pic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264061"/>
              </p:ext>
            </p:extLst>
          </p:nvPr>
        </p:nvGraphicFramePr>
        <p:xfrm>
          <a:off x="414710" y="3002196"/>
          <a:ext cx="11475919" cy="354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190">
                  <a:extLst>
                    <a:ext uri="{9D8B030D-6E8A-4147-A177-3AD203B41FA5}">
                      <a16:colId xmlns:a16="http://schemas.microsoft.com/office/drawing/2014/main" val="3724958643"/>
                    </a:ext>
                  </a:extLst>
                </a:gridCol>
                <a:gridCol w="10654729">
                  <a:extLst>
                    <a:ext uri="{9D8B030D-6E8A-4147-A177-3AD203B41FA5}">
                      <a16:colId xmlns:a16="http://schemas.microsoft.com/office/drawing/2014/main" val="1637861453"/>
                    </a:ext>
                  </a:extLst>
                </a:gridCol>
              </a:tblGrid>
              <a:tr h="15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Глобальной сеть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3369896669"/>
                  </a:ext>
                </a:extLst>
              </a:tr>
              <a:tr h="15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Skype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Социальные сети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886946451"/>
                  </a:ext>
                </a:extLst>
              </a:tr>
              <a:tr h="33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услуги в Интернет. Официальные сайты пенсионного фонда, социальной защиты.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674729832"/>
                  </a:ext>
                </a:extLst>
              </a:tr>
              <a:tr h="679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Обзор программ для домашнего использования: «Создание презентации», «Домашняя бухгалтерия», «Семейный архив», «Моя родословная», «Фотоальбом», «Шахматы» и др.... Интерфейс программ, принципы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906367679"/>
                  </a:ext>
                </a:extLst>
              </a:tr>
              <a:tr h="33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системы ЛСПОРТ для связи со спортсменами и организациями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3782010203"/>
                  </a:ext>
                </a:extLst>
              </a:tr>
              <a:tr h="33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и основные взаимодействия пользователей и организаций в системе ЛСПОРТ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1171749061"/>
                  </a:ext>
                </a:extLst>
              </a:tr>
              <a:tr h="33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составов групп и расписания в системе ЛСПОРТ; ведение электронного журнала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3196847592"/>
                  </a:ext>
                </a:extLst>
              </a:tr>
              <a:tr h="15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отчетов и документов в системе ЛСПОРТ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2731975988"/>
                  </a:ext>
                </a:extLst>
              </a:tr>
              <a:tr h="159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аттестация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58" marR="23658" marT="0" marB="0"/>
                </a:tc>
                <a:extLst>
                  <a:ext uri="{0D108BD9-81ED-4DB2-BD59-A6C34878D82A}">
                    <a16:rowId xmlns:a16="http://schemas.microsoft.com/office/drawing/2014/main" val="3479733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81" y="191083"/>
            <a:ext cx="10013519" cy="93318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по повышению уровня </a:t>
            </a: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ИКТ-компетенций 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ФСО ЯНАО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24" y="314985"/>
            <a:ext cx="684156" cy="6841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036" y="314985"/>
            <a:ext cx="684156" cy="68415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962" y="1636776"/>
            <a:ext cx="9489156" cy="4038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каждого блока информации – час на общение для ответов на вопросы слушателей КПК </a:t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(даже за рамками программы курсов);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программы – углубленное изучение системы «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LSPORT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– подготовка шаблона отчета, статистики для работы Учреждения.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377" y="568707"/>
            <a:ext cx="9875520" cy="19525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заполнения  6 разделов (30 полей ) </a:t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СШ и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разделов (11 полей) 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Центрах физкультурно-спортивной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191" y="2714380"/>
            <a:ext cx="11633703" cy="4038600"/>
          </a:xfrm>
        </p:spPr>
        <p:txBody>
          <a:bodyPr/>
          <a:lstStyle/>
          <a:p>
            <a:pPr lvl="0" fontAlgn="t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Спортсмены</a:t>
            </a:r>
            <a:r>
              <a:rPr lang="ru-RU" dirty="0">
                <a:solidFill>
                  <a:srgbClr val="002060"/>
                </a:solidFill>
              </a:rPr>
              <a:t>» - заполнение всех полей профиля спортсмена, в том числе имеющееся фото;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Сотрудники</a:t>
            </a:r>
            <a:r>
              <a:rPr lang="ru-RU" dirty="0">
                <a:solidFill>
                  <a:srgbClr val="002060"/>
                </a:solidFill>
              </a:rPr>
              <a:t>» - заполнение всех полей профиля сотрудника, в том числе имеющееся фото;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Расписание тренировок</a:t>
            </a:r>
            <a:r>
              <a:rPr lang="ru-RU" dirty="0">
                <a:solidFill>
                  <a:srgbClr val="002060"/>
                </a:solidFill>
              </a:rPr>
              <a:t>» - наличие заполненного расписания; </a:t>
            </a:r>
          </a:p>
          <a:p>
            <a:pPr lvl="0" fontAlgn="t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Группы</a:t>
            </a:r>
            <a:r>
              <a:rPr lang="ru-RU" dirty="0">
                <a:solidFill>
                  <a:srgbClr val="002060"/>
                </a:solidFill>
              </a:rPr>
              <a:t>» - заполнение и работа с электронным журналом;</a:t>
            </a:r>
          </a:p>
          <a:p>
            <a:pPr lvl="0" fontAlgn="t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Настройки</a:t>
            </a:r>
            <a:r>
              <a:rPr lang="ru-RU" dirty="0">
                <a:solidFill>
                  <a:srgbClr val="002060"/>
                </a:solidFill>
              </a:rPr>
              <a:t>» – заполнение данных организации, объектов для расписания, программ подготовки;</a:t>
            </a:r>
          </a:p>
          <a:p>
            <a:pPr lvl="0" fontAlgn="t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Вебсайт</a:t>
            </a:r>
            <a:r>
              <a:rPr lang="ru-RU" dirty="0">
                <a:solidFill>
                  <a:srgbClr val="002060"/>
                </a:solidFill>
              </a:rPr>
              <a:t>» - наличие страницы тренера и/или «привязка» к официальному сайту учреждения.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271" y="454031"/>
            <a:ext cx="1511929" cy="15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8723" y="209588"/>
            <a:ext cx="9875520" cy="907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Сводная информация о заполнении АИС в разрезе муниципальных образований: Спортивные школы</a:t>
            </a: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936753"/>
              </p:ext>
            </p:extLst>
          </p:nvPr>
        </p:nvGraphicFramePr>
        <p:xfrm>
          <a:off x="532862" y="1181185"/>
          <a:ext cx="9708419" cy="5472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952">
                  <a:extLst>
                    <a:ext uri="{9D8B030D-6E8A-4147-A177-3AD203B41FA5}">
                      <a16:colId xmlns:a16="http://schemas.microsoft.com/office/drawing/2014/main" val="3076720443"/>
                    </a:ext>
                  </a:extLst>
                </a:gridCol>
                <a:gridCol w="4298937">
                  <a:extLst>
                    <a:ext uri="{9D8B030D-6E8A-4147-A177-3AD203B41FA5}">
                      <a16:colId xmlns:a16="http://schemas.microsoft.com/office/drawing/2014/main" val="842063513"/>
                    </a:ext>
                  </a:extLst>
                </a:gridCol>
                <a:gridCol w="1183711">
                  <a:extLst>
                    <a:ext uri="{9D8B030D-6E8A-4147-A177-3AD203B41FA5}">
                      <a16:colId xmlns:a16="http://schemas.microsoft.com/office/drawing/2014/main" val="234005865"/>
                    </a:ext>
                  </a:extLst>
                </a:gridCol>
                <a:gridCol w="3333819">
                  <a:extLst>
                    <a:ext uri="{9D8B030D-6E8A-4147-A177-3AD203B41FA5}">
                      <a16:colId xmlns:a16="http://schemas.microsoft.com/office/drawing/2014/main" val="2723210024"/>
                    </a:ext>
                  </a:extLst>
                </a:gridCol>
              </a:tblGrid>
              <a:tr h="704145"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заполненных разделов </a:t>
                      </a:r>
                    </a:p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количества рассматриваемых разделов (%)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1168765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Муравленко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88,33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3695829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Салехард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86,67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571873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Приуральский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83,33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942015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Красноселькупский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83,33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28580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Тазовский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8998607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ГАУ ЯНАО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0168311"/>
                  </a:ext>
                </a:extLst>
              </a:tr>
              <a:tr h="2565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Лабытнанги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76,67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0323659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Губкинский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74,44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458262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Надымский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9200139"/>
                  </a:ext>
                </a:extLst>
              </a:tr>
              <a:tr h="26255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Пуровский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5170827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Ноябрьск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760807"/>
                  </a:ext>
                </a:extLst>
              </a:tr>
              <a:tr h="277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Ямальский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2407886"/>
                  </a:ext>
                </a:extLst>
              </a:tr>
              <a:tr h="28065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Шурышкарский 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477722"/>
                  </a:ext>
                </a:extLst>
              </a:tr>
              <a:tr h="2347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 г. Новый Уренгой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45,71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96267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034" y="280777"/>
            <a:ext cx="1434164" cy="143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85" y="310608"/>
            <a:ext cx="9875520" cy="907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Сводная информация о заполнении АИС в разрезе муниципальных образований: </a:t>
            </a:r>
            <a:r>
              <a:rPr lang="ru-RU" sz="3100" b="1" dirty="0" smtClean="0">
                <a:solidFill>
                  <a:srgbClr val="002060"/>
                </a:solidFill>
              </a:rPr>
              <a:t>Центры спорта</a:t>
            </a: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137820"/>
              </p:ext>
            </p:extLst>
          </p:nvPr>
        </p:nvGraphicFramePr>
        <p:xfrm>
          <a:off x="520714" y="1318637"/>
          <a:ext cx="10271017" cy="5086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228">
                  <a:extLst>
                    <a:ext uri="{9D8B030D-6E8A-4147-A177-3AD203B41FA5}">
                      <a16:colId xmlns:a16="http://schemas.microsoft.com/office/drawing/2014/main" val="2717909161"/>
                    </a:ext>
                  </a:extLst>
                </a:gridCol>
                <a:gridCol w="3098773">
                  <a:extLst>
                    <a:ext uri="{9D8B030D-6E8A-4147-A177-3AD203B41FA5}">
                      <a16:colId xmlns:a16="http://schemas.microsoft.com/office/drawing/2014/main" val="1231992708"/>
                    </a:ext>
                  </a:extLst>
                </a:gridCol>
                <a:gridCol w="4000507">
                  <a:extLst>
                    <a:ext uri="{9D8B030D-6E8A-4147-A177-3AD203B41FA5}">
                      <a16:colId xmlns:a16="http://schemas.microsoft.com/office/drawing/2014/main" val="459493884"/>
                    </a:ext>
                  </a:extLst>
                </a:gridCol>
                <a:gridCol w="2432509">
                  <a:extLst>
                    <a:ext uri="{9D8B030D-6E8A-4147-A177-3AD203B41FA5}">
                      <a16:colId xmlns:a16="http://schemas.microsoft.com/office/drawing/2014/main" val="3679461369"/>
                    </a:ext>
                  </a:extLst>
                </a:gridCol>
              </a:tblGrid>
              <a:tr h="432054"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заполненных разделов, </a:t>
                      </a:r>
                    </a:p>
                    <a:p>
                      <a:pPr algn="ctr" fontAlgn="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количества рассматриваемых разделов (%)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391807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Надымский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МБУФК "ЦРФКиС"    г. Надым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63,64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59837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 Лабытнанги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МАУ "Центр спортивной и физкультурно-массовой работы"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54,55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299305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 Салехард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МАУ "Центр физической культуры и спорта"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8377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 Новый Уренгой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МАУ "Центр развития физической культуры и спорта"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28137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Тазовский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МБУ "ЦРФКиС«   п.Тазовский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1231256"/>
                  </a:ext>
                </a:extLst>
              </a:tr>
              <a:tr h="37188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Красноселькупский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МБУ "Центр обеспечения и развития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ФКиС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36,36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936006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 Ноябрьск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МАУ "Центр спортивных мероприятий и физкультурно-массовой работы"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27,27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747926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642" y="240271"/>
            <a:ext cx="1338272" cy="133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-4312265" y="673161"/>
            <a:ext cx="11149251" cy="1791244"/>
          </a:xfrm>
        </p:spPr>
        <p:txBody>
          <a:bodyPr vert="vert270">
            <a:norm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Сводная информация о заполнении АИС в разрезе </a:t>
            </a:r>
            <a:r>
              <a:rPr lang="ru-RU" sz="1600" b="1" dirty="0" smtClean="0">
                <a:solidFill>
                  <a:srgbClr val="002060"/>
                </a:solidFill>
              </a:rPr>
              <a:t>физкультурно-спортивных организаций: СШ, ДЮСШ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061816"/>
              </p:ext>
            </p:extLst>
          </p:nvPr>
        </p:nvGraphicFramePr>
        <p:xfrm>
          <a:off x="2514601" y="292608"/>
          <a:ext cx="9070847" cy="631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408">
                  <a:extLst>
                    <a:ext uri="{9D8B030D-6E8A-4147-A177-3AD203B41FA5}">
                      <a16:colId xmlns:a16="http://schemas.microsoft.com/office/drawing/2014/main" val="4270226615"/>
                    </a:ext>
                  </a:extLst>
                </a:gridCol>
                <a:gridCol w="4672180">
                  <a:extLst>
                    <a:ext uri="{9D8B030D-6E8A-4147-A177-3AD203B41FA5}">
                      <a16:colId xmlns:a16="http://schemas.microsoft.com/office/drawing/2014/main" val="975407458"/>
                    </a:ext>
                  </a:extLst>
                </a:gridCol>
                <a:gridCol w="1424424">
                  <a:extLst>
                    <a:ext uri="{9D8B030D-6E8A-4147-A177-3AD203B41FA5}">
                      <a16:colId xmlns:a16="http://schemas.microsoft.com/office/drawing/2014/main" val="2478317684"/>
                    </a:ext>
                  </a:extLst>
                </a:gridCol>
                <a:gridCol w="943896">
                  <a:extLst>
                    <a:ext uri="{9D8B030D-6E8A-4147-A177-3AD203B41FA5}">
                      <a16:colId xmlns:a16="http://schemas.microsoft.com/office/drawing/2014/main" val="1583012246"/>
                    </a:ext>
                  </a:extLst>
                </a:gridCol>
                <a:gridCol w="1493939">
                  <a:extLst>
                    <a:ext uri="{9D8B030D-6E8A-4147-A177-3AD203B41FA5}">
                      <a16:colId xmlns:a16="http://schemas.microsoft.com/office/drawing/2014/main" val="3382609402"/>
                    </a:ext>
                  </a:extLst>
                </a:gridCol>
              </a:tblGrid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"СШ "Старт"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Салехард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74914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"МУРАВЛЕНКО"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Муравленко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476871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ЯНАО "СШ "Ямал"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Салехард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78630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"АРКТИКА"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Муравленко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257652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"Десантник"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Тарко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-Сале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4354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ЯНАО СШОР ИМ. Т.В. АХАТОВОЙ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Лабытнанги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468738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"СШ "Фаворит"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Салехард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44212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Приуральского района"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Аксарка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538738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КРСШ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Красноселькуп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081404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СШ "Арктика"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684330"/>
                  </a:ext>
                </a:extLst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"АРКТУР"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4217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"ТСШ"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Тазовский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78714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СШОР "Фортуна"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Губкинский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44508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ЯНАО Спортивная школа по северному многоборью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Салехард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3966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"СШ имени К. Еременко"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11473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СШ «Юность»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Лабытнанги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302639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"Сибирские медведи"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22672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«Олимп»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Губкинский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17470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ЯНАО "СШ "Полярная шахматная школа Анатолия Карпова"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Салехард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50763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ПР СШОР "Авангард"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Тарко-Сале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75080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Пурпейская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Пурпе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008953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СШ «Хыльмик»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Ханымей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42896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"Арктика"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30067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«СШОР «Альтис»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03455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«Арктика»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Губкинский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92435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ДО "ДЮСШ "Контакт"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53317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«СШ «Лидер»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14696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"СШОР "Арктика" г.Ноябрьск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65141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"Олимпиец"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2524"/>
                  </a:ext>
                </a:extLst>
              </a:tr>
              <a:tr h="20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ФСЦ «Лидер»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Яр-Сале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99055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95" y="3819806"/>
            <a:ext cx="1511929" cy="15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26" y="347184"/>
            <a:ext cx="11149251" cy="907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>Сводная информация о заполнении АИС в разрезе </a:t>
            </a:r>
            <a:r>
              <a:rPr lang="ru-RU" sz="1800" b="1" dirty="0" smtClean="0">
                <a:solidFill>
                  <a:srgbClr val="002060"/>
                </a:solidFill>
              </a:rPr>
              <a:t>физкультурно-спортивных организаций: СШ, ДЮСШ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40320"/>
              </p:ext>
            </p:extLst>
          </p:nvPr>
        </p:nvGraphicFramePr>
        <p:xfrm>
          <a:off x="1393100" y="1517903"/>
          <a:ext cx="9790012" cy="2480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68">
                  <a:extLst>
                    <a:ext uri="{9D8B030D-6E8A-4147-A177-3AD203B41FA5}">
                      <a16:colId xmlns:a16="http://schemas.microsoft.com/office/drawing/2014/main" val="4270226615"/>
                    </a:ext>
                  </a:extLst>
                </a:gridCol>
                <a:gridCol w="4200208">
                  <a:extLst>
                    <a:ext uri="{9D8B030D-6E8A-4147-A177-3AD203B41FA5}">
                      <a16:colId xmlns:a16="http://schemas.microsoft.com/office/drawing/2014/main" val="97540745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478317684"/>
                    </a:ext>
                  </a:extLst>
                </a:gridCol>
                <a:gridCol w="1801368">
                  <a:extLst>
                    <a:ext uri="{9D8B030D-6E8A-4147-A177-3AD203B41FA5}">
                      <a16:colId xmlns:a16="http://schemas.microsoft.com/office/drawing/2014/main" val="1583012246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382609402"/>
                    </a:ext>
                  </a:extLst>
                </a:gridCol>
              </a:tblGrid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"СШ "Авангард"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Ноябрьск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655963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Пуровская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районная СШ «Виктория»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Тарко-Сале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52033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"РДЮСШ"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81405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Самбургская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Самбург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58032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СШ «Геолог»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Уренгой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33726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СШ "НОРД"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98277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МАУДО ДЮСШ «Юность»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Уренгой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0812"/>
                  </a:ext>
                </a:extLst>
              </a:tr>
              <a:tr h="17086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руководителей</a:t>
                      </a:r>
                    </a:p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6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311" y="461047"/>
            <a:ext cx="9875520" cy="151820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Предложения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продвижению работы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1" y="2210263"/>
            <a:ext cx="11850985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1.Заполнить недостающую информацию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ГТО,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группа,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ГТО (спортсмены, сотрудники),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Повысить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ИКТ-компетентности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сотруднику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ФСО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КПК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Ежемесячно 25-го числа проводить скрининг отчеты о работе ФСО в системе 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LSPORT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Разработка рейтинговой системы ФСО по использованию АИС в деятельности учреждений.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866" y="582830"/>
            <a:ext cx="1511929" cy="15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75587"/>
              </p:ext>
            </p:extLst>
          </p:nvPr>
        </p:nvGraphicFramePr>
        <p:xfrm>
          <a:off x="877824" y="2130552"/>
          <a:ext cx="10529137" cy="2736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552">
                  <a:extLst>
                    <a:ext uri="{9D8B030D-6E8A-4147-A177-3AD203B41FA5}">
                      <a16:colId xmlns:a16="http://schemas.microsoft.com/office/drawing/2014/main" val="2698162902"/>
                    </a:ext>
                  </a:extLst>
                </a:gridCol>
                <a:gridCol w="5077639">
                  <a:extLst>
                    <a:ext uri="{9D8B030D-6E8A-4147-A177-3AD203B41FA5}">
                      <a16:colId xmlns:a16="http://schemas.microsoft.com/office/drawing/2014/main" val="2013367974"/>
                    </a:ext>
                  </a:extLst>
                </a:gridCol>
                <a:gridCol w="1095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раздела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Критерии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300" u="none" strike="noStrike" dirty="0">
                          <a:effectLst/>
                        </a:rPr>
                        <a:t> </a:t>
                      </a:r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Дата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проверки</a:t>
                      </a:r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блок до 25.02.2021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Сооружение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сооружениях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документов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документов для использования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Вебсайт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Привязать сайты к системе «</a:t>
                      </a:r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LSPORT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Настройки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Данными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Объектами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расписания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Программой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58896" y="582091"/>
            <a:ext cx="5373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Контроль, отчет от </a:t>
            </a:r>
            <a:r>
              <a:rPr lang="ru-RU" sz="3200" b="1" dirty="0" err="1" smtClean="0">
                <a:solidFill>
                  <a:srgbClr val="002060"/>
                </a:solidFill>
              </a:rPr>
              <a:t>УФКи</a:t>
            </a:r>
            <a:r>
              <a:rPr lang="ru-RU" sz="3200" b="1" dirty="0" smtClean="0">
                <a:solidFill>
                  <a:srgbClr val="002060"/>
                </a:solidFill>
              </a:rPr>
              <a:t> С</a:t>
            </a:r>
            <a:endParaRPr lang="ru-RU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866" y="582830"/>
            <a:ext cx="1511929" cy="15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792866"/>
              </p:ext>
            </p:extLst>
          </p:nvPr>
        </p:nvGraphicFramePr>
        <p:xfrm>
          <a:off x="896112" y="752971"/>
          <a:ext cx="10529137" cy="5232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552">
                  <a:extLst>
                    <a:ext uri="{9D8B030D-6E8A-4147-A177-3AD203B41FA5}">
                      <a16:colId xmlns:a16="http://schemas.microsoft.com/office/drawing/2014/main" val="2698162902"/>
                    </a:ext>
                  </a:extLst>
                </a:gridCol>
                <a:gridCol w="5077639">
                  <a:extLst>
                    <a:ext uri="{9D8B030D-6E8A-4147-A177-3AD203B41FA5}">
                      <a16:colId xmlns:a16="http://schemas.microsoft.com/office/drawing/2014/main" val="2013367974"/>
                    </a:ext>
                  </a:extLst>
                </a:gridCol>
                <a:gridCol w="1095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300" u="none" strike="noStrike">
                          <a:effectLst/>
                        </a:rPr>
                        <a:t> 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проверки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блок проверить до 25.03.2021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Спортсмены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ФИО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Датой рождения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Полом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датой поступленения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приказом о зачислении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СНИЛСом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Идентификатором  ГТО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Свидетельством о рождении/Паспортом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Адресом проживания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Местом учёбы/Классом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Социальным  статусом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Медицинской группой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Электронным адресом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Телефоном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Разрядом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Соревнованием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Посещением тренировок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Знаки ГТО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 документами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9" marR="3009" marT="3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8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778</TotalTime>
  <Words>1172</Words>
  <Application>Microsoft Office PowerPoint</Application>
  <PresentationFormat>Широкоэкранный</PresentationFormat>
  <Paragraphs>448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Corbel</vt:lpstr>
      <vt:lpstr>Times New Roman</vt:lpstr>
      <vt:lpstr>Базис</vt:lpstr>
      <vt:lpstr>АИС «LSPORT»</vt:lpstr>
      <vt:lpstr>Проведен анализ заполнения  6 разделов (30 полей )  в 38 СШ и 3 разделов (11 полей) в 7 Центрах физкультурно-спортивной направленности</vt:lpstr>
      <vt:lpstr>Сводная информация о заполнении АИС в разрезе муниципальных образований: Спортивные школы</vt:lpstr>
      <vt:lpstr>Сводная информация о заполнении АИС в разрезе муниципальных образований: Центры спорта</vt:lpstr>
      <vt:lpstr>Сводная информация о заполнении АИС в разрезе физкультурно-спортивных организаций: СШ, ДЮСШ</vt:lpstr>
      <vt:lpstr>Сводная информация о заполнении АИС в разрезе физкультурно-спортивных организаций: СШ, ДЮСШ</vt:lpstr>
      <vt:lpstr>Предложения  по продвижению работы</vt:lpstr>
      <vt:lpstr>Презентация PowerPoint</vt:lpstr>
      <vt:lpstr>Презентация PowerPoint</vt:lpstr>
      <vt:lpstr>Презентация PowerPoint</vt:lpstr>
      <vt:lpstr>КПК по повышению уровня ИКТ-компетенций специалистов ФСО ЯНАО</vt:lpstr>
      <vt:lpstr>КПК по повышению уровня ИКТ-компетенций специалистов ФСО ЯНАО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АИС «ЛСПОРТ»</dc:title>
  <dc:creator>Елена Васильевна Плеханова</dc:creator>
  <cp:lastModifiedBy>Елена Васильевна Плеханова</cp:lastModifiedBy>
  <cp:revision>42</cp:revision>
  <dcterms:created xsi:type="dcterms:W3CDTF">2021-01-28T03:58:31Z</dcterms:created>
  <dcterms:modified xsi:type="dcterms:W3CDTF">2021-02-18T05:38:46Z</dcterms:modified>
</cp:coreProperties>
</file>