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5" r:id="rId6"/>
    <p:sldId id="266" r:id="rId7"/>
    <p:sldId id="261" r:id="rId8"/>
    <p:sldId id="263" r:id="rId9"/>
    <p:sldId id="267" r:id="rId10"/>
    <p:sldId id="264" r:id="rId11"/>
    <p:sldId id="262" r:id="rId12"/>
    <p:sldId id="260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00" autoAdjust="0"/>
  </p:normalViewPr>
  <p:slideViewPr>
    <p:cSldViewPr snapToGrid="0">
      <p:cViewPr varScale="1">
        <p:scale>
          <a:sx n="105" d="100"/>
          <a:sy n="105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4E8CF7-3E04-40F3-B3F6-0C4C4BB587B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A8F4A-9C90-410D-869D-06C8D9B453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58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A8F4A-9C90-410D-869D-06C8D9B453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0580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A8F4A-9C90-410D-869D-06C8D9B4532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4179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6A8F4A-9C90-410D-869D-06C8D9B4532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4177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2906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7595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010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454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907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288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058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1695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6170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963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707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C830A29-9768-42AD-9D47-34B10D0BDDDA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C06CDC66-3964-4B9B-B4D8-E8F8202259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606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4213" y="2018922"/>
            <a:ext cx="8414266" cy="1318753"/>
          </a:xfrm>
        </p:spPr>
        <p:txBody>
          <a:bodyPr/>
          <a:lstStyle/>
          <a:p>
            <a:r>
              <a:rPr lang="ru-RU" dirty="0" smtClean="0">
                <a:solidFill>
                  <a:srgbClr val="002060"/>
                </a:solidFill>
              </a:rPr>
              <a:t>АИС </a:t>
            </a:r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en-US" dirty="0">
                <a:solidFill>
                  <a:srgbClr val="002060"/>
                </a:solidFill>
              </a:rPr>
              <a:t>LSPORT</a:t>
            </a:r>
            <a:r>
              <a:rPr lang="ru-RU" dirty="0">
                <a:solidFill>
                  <a:srgbClr val="002060"/>
                </a:solidFill>
              </a:rPr>
              <a:t>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09530" y="3898510"/>
            <a:ext cx="8767860" cy="349281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Итоги проверки по наполнению базы 15 января 2021 года</a:t>
            </a:r>
            <a:endParaRPr lang="ru-RU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21" y="491953"/>
            <a:ext cx="2007292" cy="200729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868733" y="410398"/>
            <a:ext cx="904974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  <a:t>ГОСУДАРСТВЕННОЕ АВТОНОМНОЕ УЧРЕЖДЕНИЕ </a:t>
            </a:r>
            <a:b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  <a:t>ЯМАЛО-НЕНЕЦКОГО АВТОНОМНОГО ОКРУГА </a:t>
            </a:r>
            <a:b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002060"/>
                </a:solidFill>
                <a:cs typeface="Times New Roman" panose="02020603050405020304" pitchFamily="18" charset="0"/>
              </a:rPr>
              <a:t>«ЦЕНТР СПОРТИВНОЙ ПОДГОТОВКИ»</a:t>
            </a: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8161700" y="5296199"/>
            <a:ext cx="3675706" cy="831441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dirty="0" smtClean="0">
                <a:solidFill>
                  <a:srgbClr val="002060"/>
                </a:solidFill>
              </a:rPr>
              <a:t>Плеханова Е.В.</a:t>
            </a:r>
          </a:p>
          <a:p>
            <a:pPr algn="l"/>
            <a:r>
              <a:rPr lang="ru-RU" dirty="0" smtClean="0">
                <a:solidFill>
                  <a:srgbClr val="002060"/>
                </a:solidFill>
              </a:rPr>
              <a:t>заместитель директора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по научно-методической работе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0257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9489708"/>
              </p:ext>
            </p:extLst>
          </p:nvPr>
        </p:nvGraphicFramePr>
        <p:xfrm>
          <a:off x="356261" y="610320"/>
          <a:ext cx="11519064" cy="52223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5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44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476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678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4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блок  проверить до 25.04.2021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Сотрудники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ФИО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Должностю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Разрядом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Образованием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Квалификацией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Судейской категорией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Знаки ГТО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80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Электронными  адресами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085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Телефонами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3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блок проверить до 25.05.2021 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88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Расписание тренировок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расписанием </a:t>
                      </a:r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тренеровок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809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Календарь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</a:t>
                      </a:r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заполненых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календарей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88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протоколов </a:t>
                      </a:r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занесино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7011" marR="7011" marT="7011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43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2776" y="65955"/>
            <a:ext cx="10013519" cy="93318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КПК по повышению уровня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ИКТ-компетенций 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 ФСО ЯНАО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159651"/>
              </p:ext>
            </p:extLst>
          </p:nvPr>
        </p:nvGraphicFramePr>
        <p:xfrm>
          <a:off x="414712" y="786132"/>
          <a:ext cx="11475918" cy="22148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8987">
                  <a:extLst>
                    <a:ext uri="{9D8B030D-6E8A-4147-A177-3AD203B41FA5}">
                      <a16:colId xmlns:a16="http://schemas.microsoft.com/office/drawing/2014/main" val="3724958643"/>
                    </a:ext>
                  </a:extLst>
                </a:gridCol>
                <a:gridCol w="10626931">
                  <a:extLst>
                    <a:ext uri="{9D8B030D-6E8A-4147-A177-3AD203B41FA5}">
                      <a16:colId xmlns:a16="http://schemas.microsoft.com/office/drawing/2014/main" val="1637861453"/>
                    </a:ext>
                  </a:extLst>
                </a:gridCol>
              </a:tblGrid>
              <a:tr h="394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раздела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2109045854"/>
                  </a:ext>
                </a:extLst>
              </a:tr>
              <a:tr h="2533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Персональный компьютер.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1495321536"/>
                  </a:ext>
                </a:extLst>
              </a:tr>
              <a:tr h="354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Операционная система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Windows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1805906711"/>
                  </a:ext>
                </a:extLst>
              </a:tr>
              <a:tr h="354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Текстовый редактор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MSWord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1961626452"/>
                  </a:ext>
                </a:extLst>
              </a:tr>
              <a:tr h="3547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Табличный процессор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MSExcel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2219831007"/>
                  </a:ext>
                </a:extLst>
              </a:tr>
              <a:tr h="44059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подготовки презентаций и просмотра презентаций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MSPowerPoint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1460900889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925" y="190470"/>
            <a:ext cx="684156" cy="68415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06473" y="190470"/>
            <a:ext cx="684156" cy="684156"/>
          </a:xfrm>
          <a:prstGeom prst="rect">
            <a:avLst/>
          </a:prstGeom>
        </p:spPr>
      </p:pic>
      <p:graphicFrame>
        <p:nvGraphicFramePr>
          <p:cNvPr id="7" name="Объект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9264061"/>
              </p:ext>
            </p:extLst>
          </p:nvPr>
        </p:nvGraphicFramePr>
        <p:xfrm>
          <a:off x="414710" y="3002196"/>
          <a:ext cx="11475919" cy="35403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1190">
                  <a:extLst>
                    <a:ext uri="{9D8B030D-6E8A-4147-A177-3AD203B41FA5}">
                      <a16:colId xmlns:a16="http://schemas.microsoft.com/office/drawing/2014/main" val="3724958643"/>
                    </a:ext>
                  </a:extLst>
                </a:gridCol>
                <a:gridCol w="10654729">
                  <a:extLst>
                    <a:ext uri="{9D8B030D-6E8A-4147-A177-3AD203B41FA5}">
                      <a16:colId xmlns:a16="http://schemas.microsoft.com/office/drawing/2014/main" val="1637861453"/>
                    </a:ext>
                  </a:extLst>
                </a:gridCol>
              </a:tblGrid>
              <a:tr h="159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Глобальной сеть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Internet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3369896669"/>
                  </a:ext>
                </a:extLst>
              </a:tr>
              <a:tr h="159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Электронная почта. 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Программа </a:t>
                      </a: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Skype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Социальные сети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886946451"/>
                  </a:ext>
                </a:extLst>
              </a:tr>
              <a:tr h="333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Государственные услуги в Интернет. Официальные сайты пенсионного фонда, социальной защиты.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1674729832"/>
                  </a:ext>
                </a:extLst>
              </a:tr>
              <a:tr h="6799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Обзор программ для домашнего использования: «Создание презентации», «Домашняя бухгалтерия», «Семейный архив», «Моя родословная», «Фотоальбом», «Шахматы» и др.... Интерфейс программ, принципы работы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906367679"/>
                  </a:ext>
                </a:extLst>
              </a:tr>
              <a:tr h="333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Использование системы ЛСПОРТ для связи со спортсменами и организациями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3782010203"/>
                  </a:ext>
                </a:extLst>
              </a:tr>
              <a:tr h="333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Назначение и основные взаимодействия пользователей и организаций в системе ЛСПОРТ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1171749061"/>
                  </a:ext>
                </a:extLst>
              </a:tr>
              <a:tr h="3330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составов групп и расписания в системе ЛСПОРТ; ведение электронного журнала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3196847592"/>
                  </a:ext>
                </a:extLst>
              </a:tr>
              <a:tr h="159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Формирование отчетов и документов в системе ЛСПОРТ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2731975988"/>
                  </a:ext>
                </a:extLst>
              </a:tr>
              <a:tr h="1595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Итоговая аттестация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3658" marR="23658" marT="0" marB="0"/>
                </a:tc>
                <a:extLst>
                  <a:ext uri="{0D108BD9-81ED-4DB2-BD59-A6C34878D82A}">
                    <a16:rowId xmlns:a16="http://schemas.microsoft.com/office/drawing/2014/main" val="3479733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51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781" y="191083"/>
            <a:ext cx="10013519" cy="933186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КПК по повышению уровня </a:t>
            </a:r>
            <a:r>
              <a:rPr lang="ru-RU" sz="24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ИКТ-компетенций </a:t>
            </a:r>
            <a:r>
              <a:rPr lang="ru-RU" sz="24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специалистов ФСО ЯНАО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424" y="314985"/>
            <a:ext cx="684156" cy="68415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20036" y="314985"/>
            <a:ext cx="684156" cy="684156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28962" y="1636776"/>
            <a:ext cx="9489156" cy="4038600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каждого блока информации – час на общение для ответов на вопросы слушателей КПК </a:t>
            </a:r>
            <a:b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(даже за рамками программы курсов);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часть программы – углубленное изучение системы «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LSPORT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</a:p>
          <a:p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– подготовка шаблона отчета, статистики для работы Учреждения.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84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6377" y="568707"/>
            <a:ext cx="9875520" cy="1952531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 анализ заполнения  6 разделов (30 полей ) </a:t>
            </a:r>
            <a:b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 СШ и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разделов (11 полей) в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Центрах физкультурно-спортивной </a:t>
            </a:r>
            <a:r>
              <a:rPr lang="ru-RU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направленности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1191" y="2714380"/>
            <a:ext cx="11633703" cy="4038600"/>
          </a:xfrm>
        </p:spPr>
        <p:txBody>
          <a:bodyPr/>
          <a:lstStyle/>
          <a:p>
            <a:pPr lvl="0" fontAlgn="t"/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Спортсмены</a:t>
            </a:r>
            <a:r>
              <a:rPr lang="ru-RU" dirty="0">
                <a:solidFill>
                  <a:srgbClr val="002060"/>
                </a:solidFill>
              </a:rPr>
              <a:t>» - заполнение всех полей профиля спортсмена, в том числе имеющееся фото;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Сотрудники</a:t>
            </a:r>
            <a:r>
              <a:rPr lang="ru-RU" dirty="0">
                <a:solidFill>
                  <a:srgbClr val="002060"/>
                </a:solidFill>
              </a:rPr>
              <a:t>» - заполнение всех полей профиля сотрудника, в том числе имеющееся фото;</a:t>
            </a:r>
          </a:p>
          <a:p>
            <a:pPr lvl="0"/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Расписание тренировок</a:t>
            </a:r>
            <a:r>
              <a:rPr lang="ru-RU" dirty="0">
                <a:solidFill>
                  <a:srgbClr val="002060"/>
                </a:solidFill>
              </a:rPr>
              <a:t>» - наличие заполненного расписания; </a:t>
            </a:r>
          </a:p>
          <a:p>
            <a:pPr lvl="0" fontAlgn="t"/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Группы</a:t>
            </a:r>
            <a:r>
              <a:rPr lang="ru-RU" dirty="0">
                <a:solidFill>
                  <a:srgbClr val="002060"/>
                </a:solidFill>
              </a:rPr>
              <a:t>» - заполнение и работа с электронным журналом;</a:t>
            </a:r>
          </a:p>
          <a:p>
            <a:pPr lvl="0" fontAlgn="t"/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Настройки</a:t>
            </a:r>
            <a:r>
              <a:rPr lang="ru-RU" dirty="0">
                <a:solidFill>
                  <a:srgbClr val="002060"/>
                </a:solidFill>
              </a:rPr>
              <a:t>» – заполнение данных организации, объектов для расписания, программ подготовки;</a:t>
            </a:r>
          </a:p>
          <a:p>
            <a:pPr lvl="0" fontAlgn="t"/>
            <a:r>
              <a:rPr lang="ru-RU" dirty="0">
                <a:solidFill>
                  <a:srgbClr val="002060"/>
                </a:solidFill>
              </a:rPr>
              <a:t>«</a:t>
            </a:r>
            <a:r>
              <a:rPr lang="ru-RU" b="1" dirty="0">
                <a:solidFill>
                  <a:srgbClr val="002060"/>
                </a:solidFill>
              </a:rPr>
              <a:t>Вебсайт</a:t>
            </a:r>
            <a:r>
              <a:rPr lang="ru-RU" dirty="0">
                <a:solidFill>
                  <a:srgbClr val="002060"/>
                </a:solidFill>
              </a:rPr>
              <a:t>» - наличие страницы тренера и/или «привязка» к официальному сайту учреждения. 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271" y="454031"/>
            <a:ext cx="1511929" cy="151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81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88723" y="209588"/>
            <a:ext cx="9875520" cy="907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Сводная информация о заполнении АИС в разрезе муниципальных образований: Спортивные школы</a:t>
            </a:r>
            <a:endParaRPr lang="ru-RU" sz="3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6936753"/>
              </p:ext>
            </p:extLst>
          </p:nvPr>
        </p:nvGraphicFramePr>
        <p:xfrm>
          <a:off x="532862" y="1181185"/>
          <a:ext cx="9708419" cy="54726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1952">
                  <a:extLst>
                    <a:ext uri="{9D8B030D-6E8A-4147-A177-3AD203B41FA5}">
                      <a16:colId xmlns:a16="http://schemas.microsoft.com/office/drawing/2014/main" val="3076720443"/>
                    </a:ext>
                  </a:extLst>
                </a:gridCol>
                <a:gridCol w="4298937">
                  <a:extLst>
                    <a:ext uri="{9D8B030D-6E8A-4147-A177-3AD203B41FA5}">
                      <a16:colId xmlns:a16="http://schemas.microsoft.com/office/drawing/2014/main" val="842063513"/>
                    </a:ext>
                  </a:extLst>
                </a:gridCol>
                <a:gridCol w="1183711">
                  <a:extLst>
                    <a:ext uri="{9D8B030D-6E8A-4147-A177-3AD203B41FA5}">
                      <a16:colId xmlns:a16="http://schemas.microsoft.com/office/drawing/2014/main" val="234005865"/>
                    </a:ext>
                  </a:extLst>
                </a:gridCol>
                <a:gridCol w="3333819">
                  <a:extLst>
                    <a:ext uri="{9D8B030D-6E8A-4147-A177-3AD203B41FA5}">
                      <a16:colId xmlns:a16="http://schemas.microsoft.com/office/drawing/2014/main" val="2723210024"/>
                    </a:ext>
                  </a:extLst>
                </a:gridCol>
              </a:tblGrid>
              <a:tr h="704145"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муниципального образования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71755" marR="71755"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СШ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заполненных разделов </a:t>
                      </a:r>
                    </a:p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общего количества рассматриваемых разделов (%)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11168765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г. Муравленко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88,33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3695829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г. Салехард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86,67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61571873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Приуральский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83,33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8942015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Красноселькупский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83,33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328580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Тазовский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80,00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48998607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1" i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ГАУ ЯНАО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80,00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90168311"/>
                  </a:ext>
                </a:extLst>
              </a:tr>
              <a:tr h="25655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г. Лабытнанги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76,67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10323659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г. Губкинский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74,44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47458262"/>
                  </a:ext>
                </a:extLst>
              </a:tr>
              <a:tr h="25641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Надымский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</a:rPr>
                        <a:t>70,00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89200139"/>
                  </a:ext>
                </a:extLst>
              </a:tr>
              <a:tr h="26255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Пуровский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65,83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75170827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г. Ноябрьск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60,83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4760807"/>
                  </a:ext>
                </a:extLst>
              </a:tr>
              <a:tr h="27791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Ямальский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60,00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72407886"/>
                  </a:ext>
                </a:extLst>
              </a:tr>
              <a:tr h="28065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Шурышкарский район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53,33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97477722"/>
                  </a:ext>
                </a:extLst>
              </a:tr>
              <a:tr h="234715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МО г. Новый Уренгой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45,71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41962670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6034" y="280777"/>
            <a:ext cx="1434164" cy="1434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906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4485" y="310608"/>
            <a:ext cx="9875520" cy="907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dirty="0">
                <a:solidFill>
                  <a:srgbClr val="002060"/>
                </a:solidFill>
              </a:rPr>
              <a:t>Сводная информация о заполнении АИС в разрезе муниципальных образований: </a:t>
            </a:r>
            <a:r>
              <a:rPr lang="ru-RU" sz="3100" b="1" dirty="0" smtClean="0">
                <a:solidFill>
                  <a:srgbClr val="002060"/>
                </a:solidFill>
              </a:rPr>
              <a:t>Центры спорта</a:t>
            </a:r>
            <a:endParaRPr lang="ru-RU" sz="3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6137820"/>
              </p:ext>
            </p:extLst>
          </p:nvPr>
        </p:nvGraphicFramePr>
        <p:xfrm>
          <a:off x="520714" y="1318637"/>
          <a:ext cx="10271017" cy="50867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39228">
                  <a:extLst>
                    <a:ext uri="{9D8B030D-6E8A-4147-A177-3AD203B41FA5}">
                      <a16:colId xmlns:a16="http://schemas.microsoft.com/office/drawing/2014/main" val="2717909161"/>
                    </a:ext>
                  </a:extLst>
                </a:gridCol>
                <a:gridCol w="3098773">
                  <a:extLst>
                    <a:ext uri="{9D8B030D-6E8A-4147-A177-3AD203B41FA5}">
                      <a16:colId xmlns:a16="http://schemas.microsoft.com/office/drawing/2014/main" val="1231992708"/>
                    </a:ext>
                  </a:extLst>
                </a:gridCol>
                <a:gridCol w="4000507">
                  <a:extLst>
                    <a:ext uri="{9D8B030D-6E8A-4147-A177-3AD203B41FA5}">
                      <a16:colId xmlns:a16="http://schemas.microsoft.com/office/drawing/2014/main" val="459493884"/>
                    </a:ext>
                  </a:extLst>
                </a:gridCol>
                <a:gridCol w="2432509">
                  <a:extLst>
                    <a:ext uri="{9D8B030D-6E8A-4147-A177-3AD203B41FA5}">
                      <a16:colId xmlns:a16="http://schemas.microsoft.com/office/drawing/2014/main" val="3679461369"/>
                    </a:ext>
                  </a:extLst>
                </a:gridCol>
              </a:tblGrid>
              <a:tr h="432054"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муниципального образования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</a:t>
                      </a:r>
                    </a:p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Центров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заполненных разделов, </a:t>
                      </a:r>
                    </a:p>
                    <a:p>
                      <a:pPr algn="ctr" fontAlgn="t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 общего количества рассматриваемых разделов (%)</a:t>
                      </a:r>
                      <a:endParaRPr lang="ru-RU" sz="18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13918071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Надымский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МБУФК "ЦРФКиС"    г. Надым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63,64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0259837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 Лабытнанги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МАУ "Центр спортивной и физкультурно-массовой работы"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00B050"/>
                          </a:solidFill>
                          <a:effectLst/>
                          <a:latin typeface="Times New Roman" panose="02020603050405020304" pitchFamily="18" charset="0"/>
                        </a:rPr>
                        <a:t>54,55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22993056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 Салехард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МАУ "Центр физической культуры и спорта"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45,45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728377249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 Новый Уренгой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МАУ "Центр развития физической культуры и спорта"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7281376"/>
                  </a:ext>
                </a:extLst>
              </a:tr>
              <a:tr h="16002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Тазовский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МБУ "ЦРФКиС«   п.Тазовский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45,45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1231256"/>
                  </a:ext>
                </a:extLst>
              </a:tr>
              <a:tr h="37188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Красноселькупский район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МБУ "Центр обеспечения и развития </a:t>
                      </a:r>
                      <a:r>
                        <a:rPr lang="ru-RU" sz="1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ФКиС</a:t>
                      </a:r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36,36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89360066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г. Ноябрьск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МАУ "Центр спортивных мероприятий и физкультурно-массовой работы"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27,27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7479261"/>
                  </a:ext>
                </a:extLst>
              </a:tr>
            </a:tbl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3642" y="240271"/>
            <a:ext cx="1338272" cy="133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7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-4312265" y="673161"/>
            <a:ext cx="11149251" cy="1791244"/>
          </a:xfrm>
        </p:spPr>
        <p:txBody>
          <a:bodyPr vert="vert270">
            <a:normAutofit/>
          </a:bodyPr>
          <a:lstStyle/>
          <a:p>
            <a:pPr algn="ctr"/>
            <a:r>
              <a:rPr lang="ru-RU" sz="1600" b="1" dirty="0">
                <a:solidFill>
                  <a:srgbClr val="002060"/>
                </a:solidFill>
              </a:rPr>
              <a:t>Сводная информация о заполнении АИС в разрезе </a:t>
            </a:r>
            <a:r>
              <a:rPr lang="ru-RU" sz="1600" b="1" dirty="0" smtClean="0">
                <a:solidFill>
                  <a:srgbClr val="002060"/>
                </a:solidFill>
              </a:rPr>
              <a:t>физкультурно-спортивных организаций: СШ, ДЮСШ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9061816"/>
              </p:ext>
            </p:extLst>
          </p:nvPr>
        </p:nvGraphicFramePr>
        <p:xfrm>
          <a:off x="2514601" y="292608"/>
          <a:ext cx="9070847" cy="63185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6408">
                  <a:extLst>
                    <a:ext uri="{9D8B030D-6E8A-4147-A177-3AD203B41FA5}">
                      <a16:colId xmlns:a16="http://schemas.microsoft.com/office/drawing/2014/main" val="4270226615"/>
                    </a:ext>
                  </a:extLst>
                </a:gridCol>
                <a:gridCol w="4672180">
                  <a:extLst>
                    <a:ext uri="{9D8B030D-6E8A-4147-A177-3AD203B41FA5}">
                      <a16:colId xmlns:a16="http://schemas.microsoft.com/office/drawing/2014/main" val="975407458"/>
                    </a:ext>
                  </a:extLst>
                </a:gridCol>
                <a:gridCol w="1424424">
                  <a:extLst>
                    <a:ext uri="{9D8B030D-6E8A-4147-A177-3AD203B41FA5}">
                      <a16:colId xmlns:a16="http://schemas.microsoft.com/office/drawing/2014/main" val="2478317684"/>
                    </a:ext>
                  </a:extLst>
                </a:gridCol>
                <a:gridCol w="943896">
                  <a:extLst>
                    <a:ext uri="{9D8B030D-6E8A-4147-A177-3AD203B41FA5}">
                      <a16:colId xmlns:a16="http://schemas.microsoft.com/office/drawing/2014/main" val="1583012246"/>
                    </a:ext>
                  </a:extLst>
                </a:gridCol>
                <a:gridCol w="1493939">
                  <a:extLst>
                    <a:ext uri="{9D8B030D-6E8A-4147-A177-3AD203B41FA5}">
                      <a16:colId xmlns:a16="http://schemas.microsoft.com/office/drawing/2014/main" val="3382609402"/>
                    </a:ext>
                  </a:extLst>
                </a:gridCol>
              </a:tblGrid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"СШ "Старт"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Салехард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374914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 "МУРАВЛЕНКО"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Муравленко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8476871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ГАУ ЯНАО "СШ "Ямал"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Салехард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5378630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 "АРКТИКА"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Муравленко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257652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 "Десантник"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Тарко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-Сале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224354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ГАУ ЯНАО СШОР ИМ. Т.В. АХАТОВОЙ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Лабытнанги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468738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"СШ "Фаворит"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Салехард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2744212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 Приуральского района"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Аксарка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1538738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 КРСШ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Красноселькуп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6081404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СШ "Арктика"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Уренгой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684330"/>
                  </a:ext>
                </a:extLst>
              </a:tr>
              <a:tr h="27528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 "АРКТУР"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Надым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04217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"ТСШ"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Тазовский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5678714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СШОР "Фортуна"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Губкинский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8444508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ГАУ ЯНАО Спортивная школа по северному многоборью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Салехард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103966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"СШ имени К. Еременко"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Уренгой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611473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СШ «Юность»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Лабытнанги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302639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 "Сибирские медведи"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Уренгой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7122672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 «Олимп»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Губкинский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017470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ГАУ ЯНАО "СШ "Полярная шахматная школа Анатолия Карпова"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Салехард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350763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ПР СШОР "Авангард"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Тарко-Сале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575080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Пурпейская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СШ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Пурпе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2008953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СШ «Хыльмик»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Ханымей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542896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 "Арктика"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Надым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5230067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«СШОР «Альтис»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9803455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 «Арктика»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Губкинский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66,67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2192435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ДО "ДЮСШ "Контакт"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Уренгой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3553317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«СШ «Лидер»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Надым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63,33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214696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"СШОР "Арктика" г.Ноябрьск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365141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 "Олимпиец"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Ноябрьск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8302524"/>
                  </a:ext>
                </a:extLst>
              </a:tr>
              <a:tr h="20838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ФСЦ «Лидер»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Яр-Сале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2990550"/>
                  </a:ext>
                </a:extLst>
              </a:tr>
            </a:tbl>
          </a:graphicData>
        </a:graphic>
      </p:graphicFrame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95" y="3819806"/>
            <a:ext cx="1511929" cy="151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1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626" y="347184"/>
            <a:ext cx="11149251" cy="907008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>
                <a:solidFill>
                  <a:srgbClr val="002060"/>
                </a:solidFill>
              </a:rPr>
              <a:t>Сводная информация о заполнении АИС в разрезе </a:t>
            </a:r>
            <a:r>
              <a:rPr lang="ru-RU" sz="1800" b="1" dirty="0" smtClean="0">
                <a:solidFill>
                  <a:srgbClr val="002060"/>
                </a:solidFill>
              </a:rPr>
              <a:t>физкультурно-спортивных организаций: СШ, ДЮСШ</a:t>
            </a: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46240320"/>
              </p:ext>
            </p:extLst>
          </p:nvPr>
        </p:nvGraphicFramePr>
        <p:xfrm>
          <a:off x="1393100" y="1517903"/>
          <a:ext cx="9790012" cy="24809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5468">
                  <a:extLst>
                    <a:ext uri="{9D8B030D-6E8A-4147-A177-3AD203B41FA5}">
                      <a16:colId xmlns:a16="http://schemas.microsoft.com/office/drawing/2014/main" val="4270226615"/>
                    </a:ext>
                  </a:extLst>
                </a:gridCol>
                <a:gridCol w="4200208">
                  <a:extLst>
                    <a:ext uri="{9D8B030D-6E8A-4147-A177-3AD203B41FA5}">
                      <a16:colId xmlns:a16="http://schemas.microsoft.com/office/drawing/2014/main" val="975407458"/>
                    </a:ext>
                  </a:extLst>
                </a:gridCol>
                <a:gridCol w="1783080">
                  <a:extLst>
                    <a:ext uri="{9D8B030D-6E8A-4147-A177-3AD203B41FA5}">
                      <a16:colId xmlns:a16="http://schemas.microsoft.com/office/drawing/2014/main" val="2478317684"/>
                    </a:ext>
                  </a:extLst>
                </a:gridCol>
                <a:gridCol w="1801368">
                  <a:extLst>
                    <a:ext uri="{9D8B030D-6E8A-4147-A177-3AD203B41FA5}">
                      <a16:colId xmlns:a16="http://schemas.microsoft.com/office/drawing/2014/main" val="1583012246"/>
                    </a:ext>
                  </a:extLst>
                </a:gridCol>
                <a:gridCol w="1389888">
                  <a:extLst>
                    <a:ext uri="{9D8B030D-6E8A-4147-A177-3AD203B41FA5}">
                      <a16:colId xmlns:a16="http://schemas.microsoft.com/office/drawing/2014/main" val="3382609402"/>
                    </a:ext>
                  </a:extLst>
                </a:gridCol>
              </a:tblGrid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"СШ "Авангард"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Ноябрьск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7655963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</a:t>
                      </a:r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Пуровская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районная СШ «Виктория»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Тарко-Сале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952033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ДО "РДЮСШ"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Мужи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53,33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81405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</a:t>
                      </a:r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Самбургская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СШ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Самбург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6758032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МБУ СШ «Геолог»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Уренгой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33726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 СШ "НОРД"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Уренгой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0898277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МАУДО ДЮСШ «Юность»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Новый Уренгой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600812"/>
                  </a:ext>
                </a:extLst>
              </a:tr>
              <a:tr h="170869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37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Зарегистрировано руководителей</a:t>
                      </a:r>
                    </a:p>
                    <a:p>
                      <a:pPr algn="r" fontAlgn="b"/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14" marR="5314" marT="5314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92689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3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8311" y="461047"/>
            <a:ext cx="9875520" cy="1518209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Предложения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по продвижению работы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1" y="2210263"/>
            <a:ext cx="11850985" cy="4038600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1.Заполнить недостающую информацию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Идентификатор ГТО,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Медицинская группа, 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Знаки ГТО (спортсмены, сотрудники),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Календарь, 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Сооружения.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Повысить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ИКТ-компетентности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менее 1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сотруднику 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ФСО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(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Удостоверение КПК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Ежемесячно 25-го числа проводить скрининг отчеты о работе ФСО в системе «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LSPORT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Разработка рейтинговой системы ФСО по использованию АИС в деятельности учреждений. 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marL="45720" indent="0">
              <a:buNone/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866" y="582830"/>
            <a:ext cx="1511929" cy="151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1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675587"/>
              </p:ext>
            </p:extLst>
          </p:nvPr>
        </p:nvGraphicFramePr>
        <p:xfrm>
          <a:off x="877824" y="2130552"/>
          <a:ext cx="10529137" cy="27368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9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552">
                  <a:extLst>
                    <a:ext uri="{9D8B030D-6E8A-4147-A177-3AD203B41FA5}">
                      <a16:colId xmlns:a16="http://schemas.microsoft.com/office/drawing/2014/main" val="2698162902"/>
                    </a:ext>
                  </a:extLst>
                </a:gridCol>
                <a:gridCol w="5077639">
                  <a:extLst>
                    <a:ext uri="{9D8B030D-6E8A-4147-A177-3AD203B41FA5}">
                      <a16:colId xmlns:a16="http://schemas.microsoft.com/office/drawing/2014/main" val="2013367974"/>
                    </a:ext>
                  </a:extLst>
                </a:gridCol>
                <a:gridCol w="109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0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12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№ п/п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Наименование раздела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Критерии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00" u="none" strike="noStrike" dirty="0">
                          <a:effectLst/>
                        </a:rPr>
                        <a:t> </a:t>
                      </a:r>
                      <a:endParaRPr lang="ru-RU" sz="3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ctr" fontAlgn="ctr"/>
                      <a:r>
                        <a:rPr lang="ru-RU" sz="1200" b="1" u="none" strike="noStrike" dirty="0">
                          <a:effectLst/>
                        </a:rPr>
                        <a:t>Дата </a:t>
                      </a:r>
                      <a:r>
                        <a:rPr lang="ru-RU" sz="1200" b="1" u="none" strike="noStrike" dirty="0" smtClean="0">
                          <a:effectLst/>
                        </a:rPr>
                        <a:t>проверки</a:t>
                      </a:r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u="none" strike="noStrike" dirty="0" smtClean="0">
                        <a:effectLst/>
                      </a:endParaRPr>
                    </a:p>
                    <a:p>
                      <a:pPr algn="ctr" fontAlgn="ctr"/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97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</a:rPr>
                        <a:t>1 блок до 25.02.2021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Сооружение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Информация о сооружениях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Библиотека документов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Размещение документов для использования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Вебсайт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Привязать сайты к системе «</a:t>
                      </a:r>
                      <a:r>
                        <a:rPr lang="en-US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LSPORT</a:t>
                      </a:r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Настройки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Данными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Объектами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расписания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92075" indent="0" algn="l" fontAlgn="b"/>
                      <a:r>
                        <a:rPr lang="ru-RU" sz="16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Программой </a:t>
                      </a:r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3358896" y="582091"/>
            <a:ext cx="53736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Контроль, отчет от </a:t>
            </a:r>
            <a:r>
              <a:rPr lang="ru-RU" sz="3200" b="1" dirty="0" err="1" smtClean="0">
                <a:solidFill>
                  <a:srgbClr val="002060"/>
                </a:solidFill>
              </a:rPr>
              <a:t>УФКи</a:t>
            </a:r>
            <a:r>
              <a:rPr lang="ru-RU" sz="3200" b="1" dirty="0" smtClean="0">
                <a:solidFill>
                  <a:srgbClr val="002060"/>
                </a:solidFill>
              </a:rPr>
              <a:t> С</a:t>
            </a:r>
            <a:endParaRPr lang="ru-RU" sz="32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7866" y="582830"/>
            <a:ext cx="1511929" cy="1511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818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8792866"/>
              </p:ext>
            </p:extLst>
          </p:nvPr>
        </p:nvGraphicFramePr>
        <p:xfrm>
          <a:off x="896112" y="752971"/>
          <a:ext cx="10529137" cy="52325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692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0552">
                  <a:extLst>
                    <a:ext uri="{9D8B030D-6E8A-4147-A177-3AD203B41FA5}">
                      <a16:colId xmlns:a16="http://schemas.microsoft.com/office/drawing/2014/main" val="2698162902"/>
                    </a:ext>
                  </a:extLst>
                </a:gridCol>
                <a:gridCol w="5077639">
                  <a:extLst>
                    <a:ext uri="{9D8B030D-6E8A-4147-A177-3AD203B41FA5}">
                      <a16:colId xmlns:a16="http://schemas.microsoft.com/office/drawing/2014/main" val="2013367974"/>
                    </a:ext>
                  </a:extLst>
                </a:gridCol>
                <a:gridCol w="10956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0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раздела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300" u="none" strike="noStrike">
                          <a:effectLst/>
                        </a:rPr>
                        <a:t> </a:t>
                      </a:r>
                      <a:endParaRPr lang="ru-RU" sz="3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87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</a:t>
                      </a:r>
                      <a:r>
                        <a:rPr lang="ru-RU" sz="1600" b="1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проверки</a:t>
                      </a:r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блок проверить до 25.03.2021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19"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Спортсмены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ФИО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Датой рождения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Полом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датой поступленения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приказом о зачислении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СНИЛСом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Идентификатором  ГТО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Свидетельством о рождении/Паспортом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Адресом проживания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Местом учёбы/Классом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Социальным  статусом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Медицинской группой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Электронным адресом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Телефоном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Разрядом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Соревнованием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Посещением тренировок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Знаки ГТО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92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с документами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09" marR="3009" marT="30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083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TM03457444[[fn=Основа]]</Template>
  <TotalTime>778</TotalTime>
  <Words>1172</Words>
  <Application>Microsoft Office PowerPoint</Application>
  <PresentationFormat>Широкоэкранный</PresentationFormat>
  <Paragraphs>448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Corbel</vt:lpstr>
      <vt:lpstr>Times New Roman</vt:lpstr>
      <vt:lpstr>Базис</vt:lpstr>
      <vt:lpstr>АИС «LSPORT»</vt:lpstr>
      <vt:lpstr>Проведен анализ заполнения  6 разделов (30 полей )  в 38 СШ и 3 разделов (11 полей) в 7 Центрах физкультурно-спортивной направленности</vt:lpstr>
      <vt:lpstr>Сводная информация о заполнении АИС в разрезе муниципальных образований: Спортивные школы</vt:lpstr>
      <vt:lpstr>Сводная информация о заполнении АИС в разрезе муниципальных образований: Центры спорта</vt:lpstr>
      <vt:lpstr>Сводная информация о заполнении АИС в разрезе физкультурно-спортивных организаций: СШ, ДЮСШ</vt:lpstr>
      <vt:lpstr>Сводная информация о заполнении АИС в разрезе физкультурно-спортивных организаций: СШ, ДЮСШ</vt:lpstr>
      <vt:lpstr>Предложения  по продвижению работы</vt:lpstr>
      <vt:lpstr>Презентация PowerPoint</vt:lpstr>
      <vt:lpstr>Презентация PowerPoint</vt:lpstr>
      <vt:lpstr>Презентация PowerPoint</vt:lpstr>
      <vt:lpstr>КПК по повышению уровня ИКТ-компетенций специалистов ФСО ЯНАО</vt:lpstr>
      <vt:lpstr>КПК по повышению уровня ИКТ-компетенций специалистов ФСО ЯНАО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АИС «ЛСПОРТ»</dc:title>
  <dc:creator>Елена Васильевна Плеханова</dc:creator>
  <cp:lastModifiedBy>Елена Васильевна Плеханова</cp:lastModifiedBy>
  <cp:revision>42</cp:revision>
  <dcterms:created xsi:type="dcterms:W3CDTF">2021-01-28T03:58:31Z</dcterms:created>
  <dcterms:modified xsi:type="dcterms:W3CDTF">2021-02-18T05:38:46Z</dcterms:modified>
</cp:coreProperties>
</file>