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5" r:id="rId6"/>
    <p:sldId id="266" r:id="rId7"/>
    <p:sldId id="261" r:id="rId8"/>
    <p:sldId id="263" r:id="rId9"/>
    <p:sldId id="267" r:id="rId10"/>
    <p:sldId id="264" r:id="rId11"/>
    <p:sldId id="262" r:id="rId12"/>
    <p:sldId id="260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200" autoAdjust="0"/>
  </p:normalViewPr>
  <p:slideViewPr>
    <p:cSldViewPr snapToGrid="0">
      <p:cViewPr varScale="1">
        <p:scale>
          <a:sx n="105" d="100"/>
          <a:sy n="105" d="100"/>
        </p:scale>
        <p:origin x="7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4E8CF7-3E04-40F3-B3F6-0C4C4BB587B1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6A8F4A-9C90-410D-869D-06C8D9B453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65879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6A8F4A-9C90-410D-869D-06C8D9B45325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05809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6A8F4A-9C90-410D-869D-06C8D9B45325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64179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6A8F4A-9C90-410D-869D-06C8D9B45325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4177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C830A29-9768-42AD-9D47-34B10D0BDDDA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06CDC66-3964-4B9B-B4D8-E8F8202259CF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2906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30A29-9768-42AD-9D47-34B10D0BDDDA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CDC66-3964-4B9B-B4D8-E8F8202259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7595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30A29-9768-42AD-9D47-34B10D0BDDDA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CDC66-3964-4B9B-B4D8-E8F8202259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8010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30A29-9768-42AD-9D47-34B10D0BDDDA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CDC66-3964-4B9B-B4D8-E8F8202259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9454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30A29-9768-42AD-9D47-34B10D0BDDDA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CDC66-3964-4B9B-B4D8-E8F8202259CF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907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30A29-9768-42AD-9D47-34B10D0BDDDA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CDC66-3964-4B9B-B4D8-E8F8202259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288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30A29-9768-42AD-9D47-34B10D0BDDDA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CDC66-3964-4B9B-B4D8-E8F8202259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058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30A29-9768-42AD-9D47-34B10D0BDDDA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CDC66-3964-4B9B-B4D8-E8F8202259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1695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30A29-9768-42AD-9D47-34B10D0BDDDA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CDC66-3964-4B9B-B4D8-E8F8202259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6170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30A29-9768-42AD-9D47-34B10D0BDDDA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CDC66-3964-4B9B-B4D8-E8F8202259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6963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30A29-9768-42AD-9D47-34B10D0BDDDA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CDC66-3964-4B9B-B4D8-E8F8202259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0707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2C830A29-9768-42AD-9D47-34B10D0BDDDA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06CDC66-3964-4B9B-B4D8-E8F8202259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6606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04213" y="2018922"/>
            <a:ext cx="8414266" cy="1318753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АИС </a:t>
            </a:r>
            <a:r>
              <a:rPr lang="ru-RU" dirty="0">
                <a:solidFill>
                  <a:srgbClr val="002060"/>
                </a:solidFill>
              </a:rPr>
              <a:t>«</a:t>
            </a:r>
            <a:r>
              <a:rPr lang="en-US" dirty="0">
                <a:solidFill>
                  <a:srgbClr val="002060"/>
                </a:solidFill>
              </a:rPr>
              <a:t>LSPORT</a:t>
            </a:r>
            <a:r>
              <a:rPr lang="ru-RU" dirty="0">
                <a:solidFill>
                  <a:srgbClr val="002060"/>
                </a:solidFill>
              </a:rPr>
              <a:t>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09530" y="3898510"/>
            <a:ext cx="8767860" cy="349281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Итоги проверки по наполнению базы 15 января 2021 года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421" y="491953"/>
            <a:ext cx="2007292" cy="200729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868733" y="410398"/>
            <a:ext cx="90497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cs typeface="Times New Roman" panose="02020603050405020304" pitchFamily="18" charset="0"/>
              </a:rPr>
              <a:t>ГОСУДАРСТВЕННОЕ АВТОНОМНОЕ УЧРЕЖДЕНИЕ </a:t>
            </a:r>
            <a:br>
              <a:rPr lang="ru-RU" b="1" dirty="0">
                <a:solidFill>
                  <a:srgbClr val="002060"/>
                </a:solidFill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cs typeface="Times New Roman" panose="02020603050405020304" pitchFamily="18" charset="0"/>
              </a:rPr>
              <a:t>ЯМАЛО-НЕНЕЦКОГО АВТОНОМНОГО ОКРУГА </a:t>
            </a:r>
            <a:br>
              <a:rPr lang="ru-RU" b="1" dirty="0">
                <a:solidFill>
                  <a:srgbClr val="002060"/>
                </a:solidFill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cs typeface="Times New Roman" panose="02020603050405020304" pitchFamily="18" charset="0"/>
              </a:rPr>
              <a:t>«ЦЕНТР СПОРТИВНОЙ ПОДГОТОВКИ»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8161700" y="5296199"/>
            <a:ext cx="3675706" cy="831441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dirty="0" smtClean="0">
                <a:solidFill>
                  <a:srgbClr val="002060"/>
                </a:solidFill>
              </a:rPr>
              <a:t>Плеханова Е.В.</a:t>
            </a:r>
          </a:p>
          <a:p>
            <a:pPr algn="l"/>
            <a:r>
              <a:rPr lang="ru-RU" dirty="0" smtClean="0">
                <a:solidFill>
                  <a:srgbClr val="002060"/>
                </a:solidFill>
              </a:rPr>
              <a:t>заместитель директора 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по научно-методической работе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0257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9489708"/>
              </p:ext>
            </p:extLst>
          </p:nvPr>
        </p:nvGraphicFramePr>
        <p:xfrm>
          <a:off x="356261" y="610320"/>
          <a:ext cx="11519064" cy="52223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50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244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476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678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741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1" marR="7011" marT="70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блок  проверить до 25.04.2021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1" marR="7011" marT="70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80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1" marR="7011" marT="70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rowSpan="9"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Сотрудники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1" marR="7011" marT="70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с ФИО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1" marR="7011" marT="701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7011" marR="7011" marT="701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7011" marR="7011" marT="701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0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1" marR="7011" marT="70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с Должностю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1" marR="7011" marT="701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7011" marR="7011" marT="701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7011" marR="7011" marT="701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0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1" marR="7011" marT="70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с Разрядом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1" marR="7011" marT="701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7011" marR="7011" marT="701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7011" marR="7011" marT="701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0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1" marR="7011" marT="70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с Образованием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1" marR="7011" marT="701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7011" marR="7011" marT="701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7011" marR="7011" marT="701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80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1" marR="7011" marT="70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с Квалификацией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1" marR="7011" marT="701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7011" marR="7011" marT="701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7011" marR="7011" marT="701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80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1" marR="7011" marT="70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с Судейской категорией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1" marR="7011" marT="701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7011" marR="7011" marT="701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7011" marR="7011" marT="701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80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1" marR="7011" marT="70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с Знаки ГТО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1" marR="7011" marT="701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7011" marR="7011" marT="701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7011" marR="7011" marT="701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80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1" marR="7011" marT="70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с Электронными  адресами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1" marR="7011" marT="701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7011" marR="7011" marT="701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7011" marR="7011" marT="701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085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1" marR="7011" marT="70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с Телефонами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1" marR="7011" marT="701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7011" marR="7011" marT="701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7011" marR="7011" marT="701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51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1" marR="7011" marT="70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блок проверить до 25.05.2021  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1" marR="7011" marT="70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2883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1" marR="7011" marT="70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Расписание тренировок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1" marR="7011" marT="70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с расписанием </a:t>
                      </a:r>
                      <a:r>
                        <a:rPr lang="ru-RU" sz="16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тренеровок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1" marR="7011" marT="701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7011" marR="7011" marT="701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7011" marR="7011" marT="701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8809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1" marR="7011" marT="70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Календарь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1" marR="7011" marT="70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с </a:t>
                      </a:r>
                      <a:r>
                        <a:rPr lang="ru-RU" sz="16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заполненых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календарей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1" marR="7011" marT="701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7011" marR="7011" marT="701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7011" marR="7011" marT="701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880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протоколов </a:t>
                      </a:r>
                      <a:r>
                        <a:rPr lang="ru-RU" sz="16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занесино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1" marR="7011" marT="701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7011" marR="7011" marT="701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7011" marR="7011" marT="701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3435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2776" y="65955"/>
            <a:ext cx="10013519" cy="933186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КПК по повышению уровня </a:t>
            </a:r>
            <a:r>
              <a:rPr lang="ru-RU" sz="24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ИКТ-компетенций </a:t>
            </a:r>
            <a:r>
              <a:rPr lang="ru-RU" sz="2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специалистов ФСО ЯНАО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3159651"/>
              </p:ext>
            </p:extLst>
          </p:nvPr>
        </p:nvGraphicFramePr>
        <p:xfrm>
          <a:off x="414712" y="786132"/>
          <a:ext cx="11475918" cy="22148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8987">
                  <a:extLst>
                    <a:ext uri="{9D8B030D-6E8A-4147-A177-3AD203B41FA5}">
                      <a16:colId xmlns:a16="http://schemas.microsoft.com/office/drawing/2014/main" val="3724958643"/>
                    </a:ext>
                  </a:extLst>
                </a:gridCol>
                <a:gridCol w="10626931">
                  <a:extLst>
                    <a:ext uri="{9D8B030D-6E8A-4147-A177-3AD203B41FA5}">
                      <a16:colId xmlns:a16="http://schemas.microsoft.com/office/drawing/2014/main" val="1637861453"/>
                    </a:ext>
                  </a:extLst>
                </a:gridCol>
              </a:tblGrid>
              <a:tr h="3946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58" marR="236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раздела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58" marR="23658" marT="0" marB="0"/>
                </a:tc>
                <a:extLst>
                  <a:ext uri="{0D108BD9-81ED-4DB2-BD59-A6C34878D82A}">
                    <a16:rowId xmlns:a16="http://schemas.microsoft.com/office/drawing/2014/main" val="2109045854"/>
                  </a:ext>
                </a:extLst>
              </a:tr>
              <a:tr h="2533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58" marR="236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Персональный компьютер. 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58" marR="23658" marT="0" marB="0"/>
                </a:tc>
                <a:extLst>
                  <a:ext uri="{0D108BD9-81ED-4DB2-BD59-A6C34878D82A}">
                    <a16:rowId xmlns:a16="http://schemas.microsoft.com/office/drawing/2014/main" val="1495321536"/>
                  </a:ext>
                </a:extLst>
              </a:tr>
              <a:tr h="3547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58" marR="236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Операционная система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Windows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58" marR="23658" marT="0" marB="0"/>
                </a:tc>
                <a:extLst>
                  <a:ext uri="{0D108BD9-81ED-4DB2-BD59-A6C34878D82A}">
                    <a16:rowId xmlns:a16="http://schemas.microsoft.com/office/drawing/2014/main" val="1805906711"/>
                  </a:ext>
                </a:extLst>
              </a:tr>
              <a:tr h="3547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58" marR="236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Текстовый редактор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MSWord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58" marR="23658" marT="0" marB="0"/>
                </a:tc>
                <a:extLst>
                  <a:ext uri="{0D108BD9-81ED-4DB2-BD59-A6C34878D82A}">
                    <a16:rowId xmlns:a16="http://schemas.microsoft.com/office/drawing/2014/main" val="1961626452"/>
                  </a:ext>
                </a:extLst>
              </a:tr>
              <a:tr h="3547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58" marR="236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Табличный процессор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MSExcel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58" marR="23658" marT="0" marB="0"/>
                </a:tc>
                <a:extLst>
                  <a:ext uri="{0D108BD9-81ED-4DB2-BD59-A6C34878D82A}">
                    <a16:rowId xmlns:a16="http://schemas.microsoft.com/office/drawing/2014/main" val="2219831007"/>
                  </a:ext>
                </a:extLst>
              </a:tr>
              <a:tr h="4405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58" marR="236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 подготовки презентаций и просмотра презентаций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MSPowerPoint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58" marR="23658" marT="0" marB="0"/>
                </a:tc>
                <a:extLst>
                  <a:ext uri="{0D108BD9-81ED-4DB2-BD59-A6C34878D82A}">
                    <a16:rowId xmlns:a16="http://schemas.microsoft.com/office/drawing/2014/main" val="1460900889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925" y="190470"/>
            <a:ext cx="684156" cy="6841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6473" y="190470"/>
            <a:ext cx="684156" cy="684156"/>
          </a:xfrm>
          <a:prstGeom prst="rect">
            <a:avLst/>
          </a:prstGeom>
        </p:spPr>
      </p:pic>
      <p:graphicFrame>
        <p:nvGraphicFramePr>
          <p:cNvPr id="7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89264061"/>
              </p:ext>
            </p:extLst>
          </p:nvPr>
        </p:nvGraphicFramePr>
        <p:xfrm>
          <a:off x="414710" y="3002196"/>
          <a:ext cx="11475919" cy="35403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21190">
                  <a:extLst>
                    <a:ext uri="{9D8B030D-6E8A-4147-A177-3AD203B41FA5}">
                      <a16:colId xmlns:a16="http://schemas.microsoft.com/office/drawing/2014/main" val="3724958643"/>
                    </a:ext>
                  </a:extLst>
                </a:gridCol>
                <a:gridCol w="10654729">
                  <a:extLst>
                    <a:ext uri="{9D8B030D-6E8A-4147-A177-3AD203B41FA5}">
                      <a16:colId xmlns:a16="http://schemas.microsoft.com/office/drawing/2014/main" val="1637861453"/>
                    </a:ext>
                  </a:extLst>
                </a:gridCol>
              </a:tblGrid>
              <a:tr h="1595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58" marR="236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Глобальной сеть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Internet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58" marR="23658" marT="0" marB="0"/>
                </a:tc>
                <a:extLst>
                  <a:ext uri="{0D108BD9-81ED-4DB2-BD59-A6C34878D82A}">
                    <a16:rowId xmlns:a16="http://schemas.microsoft.com/office/drawing/2014/main" val="3369896669"/>
                  </a:ext>
                </a:extLst>
              </a:tr>
              <a:tr h="1595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58" marR="236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Электронная почта. 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Skype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Социальные сети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58" marR="23658" marT="0" marB="0"/>
                </a:tc>
                <a:extLst>
                  <a:ext uri="{0D108BD9-81ED-4DB2-BD59-A6C34878D82A}">
                    <a16:rowId xmlns:a16="http://schemas.microsoft.com/office/drawing/2014/main" val="886946451"/>
                  </a:ext>
                </a:extLst>
              </a:tr>
              <a:tr h="3330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58" marR="236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Государственные услуги в Интернет. Официальные сайты пенсионного фонда, социальной защиты.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58" marR="23658" marT="0" marB="0"/>
                </a:tc>
                <a:extLst>
                  <a:ext uri="{0D108BD9-81ED-4DB2-BD59-A6C34878D82A}">
                    <a16:rowId xmlns:a16="http://schemas.microsoft.com/office/drawing/2014/main" val="1674729832"/>
                  </a:ext>
                </a:extLst>
              </a:tr>
              <a:tr h="6799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58" marR="236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Обзор программ для домашнего использования: «Создание презентации», «Домашняя бухгалтерия», «Семейный архив», «Моя родословная», «Фотоальбом», «Шахматы» и др.... Интерфейс программ, принципы работы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58" marR="23658" marT="0" marB="0"/>
                </a:tc>
                <a:extLst>
                  <a:ext uri="{0D108BD9-81ED-4DB2-BD59-A6C34878D82A}">
                    <a16:rowId xmlns:a16="http://schemas.microsoft.com/office/drawing/2014/main" val="906367679"/>
                  </a:ext>
                </a:extLst>
              </a:tr>
              <a:tr h="3330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58" marR="236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Использование системы ЛСПОРТ для связи со спортсменами и организациями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58" marR="23658" marT="0" marB="0"/>
                </a:tc>
                <a:extLst>
                  <a:ext uri="{0D108BD9-81ED-4DB2-BD59-A6C34878D82A}">
                    <a16:rowId xmlns:a16="http://schemas.microsoft.com/office/drawing/2014/main" val="3782010203"/>
                  </a:ext>
                </a:extLst>
              </a:tr>
              <a:tr h="3330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58" marR="236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Назначение и основные взаимодействия пользователей и организаций в системе ЛСПОРТ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58" marR="23658" marT="0" marB="0"/>
                </a:tc>
                <a:extLst>
                  <a:ext uri="{0D108BD9-81ED-4DB2-BD59-A6C34878D82A}">
                    <a16:rowId xmlns:a16="http://schemas.microsoft.com/office/drawing/2014/main" val="1171749061"/>
                  </a:ext>
                </a:extLst>
              </a:tr>
              <a:tr h="3330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58" marR="236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Формирование составов групп и расписания в системе ЛСПОРТ; ведение электронного журнала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58" marR="23658" marT="0" marB="0"/>
                </a:tc>
                <a:extLst>
                  <a:ext uri="{0D108BD9-81ED-4DB2-BD59-A6C34878D82A}">
                    <a16:rowId xmlns:a16="http://schemas.microsoft.com/office/drawing/2014/main" val="3196847592"/>
                  </a:ext>
                </a:extLst>
              </a:tr>
              <a:tr h="1595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58" marR="236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Формирование отчетов и документов в системе ЛСПОРТ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58" marR="23658" marT="0" marB="0"/>
                </a:tc>
                <a:extLst>
                  <a:ext uri="{0D108BD9-81ED-4DB2-BD59-A6C34878D82A}">
                    <a16:rowId xmlns:a16="http://schemas.microsoft.com/office/drawing/2014/main" val="2731975988"/>
                  </a:ext>
                </a:extLst>
              </a:tr>
              <a:tr h="1595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58" marR="236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Итоговая аттестация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58" marR="23658" marT="0" marB="0"/>
                </a:tc>
                <a:extLst>
                  <a:ext uri="{0D108BD9-81ED-4DB2-BD59-A6C34878D82A}">
                    <a16:rowId xmlns:a16="http://schemas.microsoft.com/office/drawing/2014/main" val="34797338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6514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781" y="191083"/>
            <a:ext cx="10013519" cy="933186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КПК по повышению уровня </a:t>
            </a:r>
            <a:r>
              <a:rPr lang="ru-RU" sz="24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ИКТ-компетенций </a:t>
            </a:r>
            <a:r>
              <a:rPr lang="ru-RU" sz="2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специалистов ФСО ЯНАО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24" y="314985"/>
            <a:ext cx="684156" cy="68415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0036" y="314985"/>
            <a:ext cx="684156" cy="684156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28962" y="1636776"/>
            <a:ext cx="9489156" cy="40386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каждого блока информации – час на общение для ответов на вопросы слушателей КПК </a:t>
            </a:r>
            <a:b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(даже за рамками программы курсов);</a:t>
            </a:r>
          </a:p>
          <a:p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Практическая часть программы – углубленное изучение системы «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LSPORT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Итоговая аттестация – подготовка шаблона отчета, статистики для работы Учреждения.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4840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6377" y="568707"/>
            <a:ext cx="9875520" cy="1952531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 анализ заполнения  6 разделов (30 полей ) </a:t>
            </a:r>
            <a:b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38 СШ и 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разделов (11 полей) в 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Центрах физкультурно-спортивной 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направленности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1191" y="2714380"/>
            <a:ext cx="11633703" cy="4038600"/>
          </a:xfrm>
        </p:spPr>
        <p:txBody>
          <a:bodyPr/>
          <a:lstStyle/>
          <a:p>
            <a:pPr lvl="0" fontAlgn="t"/>
            <a:r>
              <a:rPr lang="ru-RU" dirty="0">
                <a:solidFill>
                  <a:srgbClr val="002060"/>
                </a:solidFill>
              </a:rPr>
              <a:t>«</a:t>
            </a:r>
            <a:r>
              <a:rPr lang="ru-RU" b="1" dirty="0">
                <a:solidFill>
                  <a:srgbClr val="002060"/>
                </a:solidFill>
              </a:rPr>
              <a:t>Спортсмены</a:t>
            </a:r>
            <a:r>
              <a:rPr lang="ru-RU" dirty="0">
                <a:solidFill>
                  <a:srgbClr val="002060"/>
                </a:solidFill>
              </a:rPr>
              <a:t>» - заполнение всех полей профиля спортсмена, в том числе имеющееся фото;</a:t>
            </a:r>
          </a:p>
          <a:p>
            <a:pPr lvl="0"/>
            <a:r>
              <a:rPr lang="ru-RU" dirty="0">
                <a:solidFill>
                  <a:srgbClr val="002060"/>
                </a:solidFill>
              </a:rPr>
              <a:t>«</a:t>
            </a:r>
            <a:r>
              <a:rPr lang="ru-RU" b="1" dirty="0">
                <a:solidFill>
                  <a:srgbClr val="002060"/>
                </a:solidFill>
              </a:rPr>
              <a:t>Сотрудники</a:t>
            </a:r>
            <a:r>
              <a:rPr lang="ru-RU" dirty="0">
                <a:solidFill>
                  <a:srgbClr val="002060"/>
                </a:solidFill>
              </a:rPr>
              <a:t>» - заполнение всех полей профиля сотрудника, в том числе имеющееся фото;</a:t>
            </a:r>
          </a:p>
          <a:p>
            <a:pPr lvl="0"/>
            <a:r>
              <a:rPr lang="ru-RU" dirty="0">
                <a:solidFill>
                  <a:srgbClr val="002060"/>
                </a:solidFill>
              </a:rPr>
              <a:t>«</a:t>
            </a:r>
            <a:r>
              <a:rPr lang="ru-RU" b="1" dirty="0">
                <a:solidFill>
                  <a:srgbClr val="002060"/>
                </a:solidFill>
              </a:rPr>
              <a:t>Расписание тренировок</a:t>
            </a:r>
            <a:r>
              <a:rPr lang="ru-RU" dirty="0">
                <a:solidFill>
                  <a:srgbClr val="002060"/>
                </a:solidFill>
              </a:rPr>
              <a:t>» - наличие заполненного расписания; </a:t>
            </a:r>
          </a:p>
          <a:p>
            <a:pPr lvl="0" fontAlgn="t"/>
            <a:r>
              <a:rPr lang="ru-RU" dirty="0">
                <a:solidFill>
                  <a:srgbClr val="002060"/>
                </a:solidFill>
              </a:rPr>
              <a:t>«</a:t>
            </a:r>
            <a:r>
              <a:rPr lang="ru-RU" b="1" dirty="0">
                <a:solidFill>
                  <a:srgbClr val="002060"/>
                </a:solidFill>
              </a:rPr>
              <a:t>Группы</a:t>
            </a:r>
            <a:r>
              <a:rPr lang="ru-RU" dirty="0">
                <a:solidFill>
                  <a:srgbClr val="002060"/>
                </a:solidFill>
              </a:rPr>
              <a:t>» - заполнение и работа с электронным журналом;</a:t>
            </a:r>
          </a:p>
          <a:p>
            <a:pPr lvl="0" fontAlgn="t"/>
            <a:r>
              <a:rPr lang="ru-RU" dirty="0">
                <a:solidFill>
                  <a:srgbClr val="002060"/>
                </a:solidFill>
              </a:rPr>
              <a:t>«</a:t>
            </a:r>
            <a:r>
              <a:rPr lang="ru-RU" b="1" dirty="0">
                <a:solidFill>
                  <a:srgbClr val="002060"/>
                </a:solidFill>
              </a:rPr>
              <a:t>Настройки</a:t>
            </a:r>
            <a:r>
              <a:rPr lang="ru-RU" dirty="0">
                <a:solidFill>
                  <a:srgbClr val="002060"/>
                </a:solidFill>
              </a:rPr>
              <a:t>» – заполнение данных организации, объектов для расписания, программ подготовки;</a:t>
            </a:r>
          </a:p>
          <a:p>
            <a:pPr lvl="0" fontAlgn="t"/>
            <a:r>
              <a:rPr lang="ru-RU" dirty="0">
                <a:solidFill>
                  <a:srgbClr val="002060"/>
                </a:solidFill>
              </a:rPr>
              <a:t>«</a:t>
            </a:r>
            <a:r>
              <a:rPr lang="ru-RU" b="1" dirty="0">
                <a:solidFill>
                  <a:srgbClr val="002060"/>
                </a:solidFill>
              </a:rPr>
              <a:t>Вебсайт</a:t>
            </a:r>
            <a:r>
              <a:rPr lang="ru-RU" dirty="0">
                <a:solidFill>
                  <a:srgbClr val="002060"/>
                </a:solidFill>
              </a:rPr>
              <a:t>» - наличие страницы тренера и/или «привязка» к официальному сайту учреждения.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5271" y="454031"/>
            <a:ext cx="1511929" cy="1511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815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88723" y="209588"/>
            <a:ext cx="9875520" cy="9070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>
                <a:solidFill>
                  <a:srgbClr val="002060"/>
                </a:solidFill>
              </a:rPr>
              <a:t>Сводная информация о заполнении АИС в разрезе муниципальных образований: Спортивные школы</a:t>
            </a:r>
            <a:endParaRPr lang="ru-RU" sz="31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6936753"/>
              </p:ext>
            </p:extLst>
          </p:nvPr>
        </p:nvGraphicFramePr>
        <p:xfrm>
          <a:off x="532862" y="1181185"/>
          <a:ext cx="9708419" cy="54726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1952">
                  <a:extLst>
                    <a:ext uri="{9D8B030D-6E8A-4147-A177-3AD203B41FA5}">
                      <a16:colId xmlns:a16="http://schemas.microsoft.com/office/drawing/2014/main" val="3076720443"/>
                    </a:ext>
                  </a:extLst>
                </a:gridCol>
                <a:gridCol w="4298937">
                  <a:extLst>
                    <a:ext uri="{9D8B030D-6E8A-4147-A177-3AD203B41FA5}">
                      <a16:colId xmlns:a16="http://schemas.microsoft.com/office/drawing/2014/main" val="842063513"/>
                    </a:ext>
                  </a:extLst>
                </a:gridCol>
                <a:gridCol w="1183711">
                  <a:extLst>
                    <a:ext uri="{9D8B030D-6E8A-4147-A177-3AD203B41FA5}">
                      <a16:colId xmlns:a16="http://schemas.microsoft.com/office/drawing/2014/main" val="234005865"/>
                    </a:ext>
                  </a:extLst>
                </a:gridCol>
                <a:gridCol w="3333819">
                  <a:extLst>
                    <a:ext uri="{9D8B030D-6E8A-4147-A177-3AD203B41FA5}">
                      <a16:colId xmlns:a16="http://schemas.microsoft.com/office/drawing/2014/main" val="2723210024"/>
                    </a:ext>
                  </a:extLst>
                </a:gridCol>
              </a:tblGrid>
              <a:tr h="704145">
                <a:tc>
                  <a:txBody>
                    <a:bodyPr/>
                    <a:lstStyle/>
                    <a:p>
                      <a:pPr algn="ctr" fontAlgn="t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муниципального образования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71755" marR="71755" algn="ctr" fontAlgn="t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СШ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Процент заполненных разделов </a:t>
                      </a:r>
                    </a:p>
                    <a:p>
                      <a:pPr algn="ctr" fontAlgn="t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общего количества рассматриваемых разделов (%)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11168765"/>
                  </a:ext>
                </a:extLst>
              </a:tr>
              <a:tr h="234715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МО г. Муравленко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</a:rPr>
                        <a:t>88,33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03695829"/>
                  </a:ext>
                </a:extLst>
              </a:tr>
              <a:tr h="234715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МО г. Салехард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</a:rPr>
                        <a:t>86,67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61571873"/>
                  </a:ext>
                </a:extLst>
              </a:tr>
              <a:tr h="234715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МО Приуральский район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</a:rPr>
                        <a:t>83,33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48942015"/>
                  </a:ext>
                </a:extLst>
              </a:tr>
              <a:tr h="234715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МО Красноселькупский район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</a:rPr>
                        <a:t>83,33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9328580"/>
                  </a:ext>
                </a:extLst>
              </a:tr>
              <a:tr h="234715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МО Тазовский район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80,00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48998607"/>
                  </a:ext>
                </a:extLst>
              </a:tr>
              <a:tr h="234715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ГАУ ЯНАО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80,00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90168311"/>
                  </a:ext>
                </a:extLst>
              </a:tr>
              <a:tr h="256553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МО г. Лабытнанги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76,67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10323659"/>
                  </a:ext>
                </a:extLst>
              </a:tr>
              <a:tr h="234715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МО г. Губкинский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74,44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47458262"/>
                  </a:ext>
                </a:extLst>
              </a:tr>
              <a:tr h="256412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МО Надымский район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70,00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89200139"/>
                  </a:ext>
                </a:extLst>
              </a:tr>
              <a:tr h="262550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МО Пуровский район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65,83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75170827"/>
                  </a:ext>
                </a:extLst>
              </a:tr>
              <a:tr h="234715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МО г. Ноябрьск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60,83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24760807"/>
                  </a:ext>
                </a:extLst>
              </a:tr>
              <a:tr h="277910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МО Ямальский район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60,00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72407886"/>
                  </a:ext>
                </a:extLst>
              </a:tr>
              <a:tr h="280658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МО Шурышкарский район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53,33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97477722"/>
                  </a:ext>
                </a:extLst>
              </a:tr>
              <a:tr h="234715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МО г. Новый Уренгой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45,71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41962670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6034" y="280777"/>
            <a:ext cx="1434164" cy="1434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906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4485" y="310608"/>
            <a:ext cx="9875520" cy="9070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>
                <a:solidFill>
                  <a:srgbClr val="002060"/>
                </a:solidFill>
              </a:rPr>
              <a:t>Сводная информация о заполнении АИС в разрезе муниципальных образований: </a:t>
            </a:r>
            <a:r>
              <a:rPr lang="ru-RU" sz="3100" b="1" dirty="0" smtClean="0">
                <a:solidFill>
                  <a:srgbClr val="002060"/>
                </a:solidFill>
              </a:rPr>
              <a:t>Центры спорта</a:t>
            </a:r>
            <a:endParaRPr lang="ru-RU" sz="31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6137820"/>
              </p:ext>
            </p:extLst>
          </p:nvPr>
        </p:nvGraphicFramePr>
        <p:xfrm>
          <a:off x="520714" y="1318637"/>
          <a:ext cx="10271017" cy="508673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39228">
                  <a:extLst>
                    <a:ext uri="{9D8B030D-6E8A-4147-A177-3AD203B41FA5}">
                      <a16:colId xmlns:a16="http://schemas.microsoft.com/office/drawing/2014/main" val="2717909161"/>
                    </a:ext>
                  </a:extLst>
                </a:gridCol>
                <a:gridCol w="3098773">
                  <a:extLst>
                    <a:ext uri="{9D8B030D-6E8A-4147-A177-3AD203B41FA5}">
                      <a16:colId xmlns:a16="http://schemas.microsoft.com/office/drawing/2014/main" val="1231992708"/>
                    </a:ext>
                  </a:extLst>
                </a:gridCol>
                <a:gridCol w="4000507">
                  <a:extLst>
                    <a:ext uri="{9D8B030D-6E8A-4147-A177-3AD203B41FA5}">
                      <a16:colId xmlns:a16="http://schemas.microsoft.com/office/drawing/2014/main" val="459493884"/>
                    </a:ext>
                  </a:extLst>
                </a:gridCol>
                <a:gridCol w="2432509">
                  <a:extLst>
                    <a:ext uri="{9D8B030D-6E8A-4147-A177-3AD203B41FA5}">
                      <a16:colId xmlns:a16="http://schemas.microsoft.com/office/drawing/2014/main" val="3679461369"/>
                    </a:ext>
                  </a:extLst>
                </a:gridCol>
              </a:tblGrid>
              <a:tr h="432054">
                <a:tc>
                  <a:txBody>
                    <a:bodyPr/>
                    <a:lstStyle/>
                    <a:p>
                      <a:pPr algn="ctr" fontAlgn="t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муниципального образования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  <a:p>
                      <a:pPr algn="ctr" fontAlgn="t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Центров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Процент заполненных разделов, </a:t>
                      </a:r>
                    </a:p>
                    <a:p>
                      <a:pPr algn="ctr" fontAlgn="t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общего количества рассматриваемых разделов (%)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13918071"/>
                  </a:ext>
                </a:extLst>
              </a:tr>
              <a:tr h="16002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Надымский район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МБУФК "ЦРФКиС"    г. Надым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</a:rPr>
                        <a:t>63,64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02598379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г. Лабытнанги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МАУ "Центр спортивной и физкультурно-массовой работы"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</a:rPr>
                        <a:t>54,55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22993056"/>
                  </a:ext>
                </a:extLst>
              </a:tr>
              <a:tr h="16002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г. Салехард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МАУ "Центр физической культуры и спорта"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45,45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28377249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г. Новый Уренгой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МАУ "Центр развития физической культуры и спорта"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45,45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57281376"/>
                  </a:ext>
                </a:extLst>
              </a:tr>
              <a:tr h="16002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Тазовский район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МБУ "ЦРФКиС«   п.Тазовский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45,45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91231256"/>
                  </a:ext>
                </a:extLst>
              </a:tr>
              <a:tr h="371882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Красноселькупский район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МБУ "Центр обеспечения и развития </a:t>
                      </a:r>
                      <a:r>
                        <a:rPr lang="ru-RU" sz="1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ФКиС</a:t>
                      </a:r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"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36,36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89360066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г. Ноябрьск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МАУ "Центр спортивных мероприятий и физкультурно-массовой работы"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27,27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07479261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3642" y="240271"/>
            <a:ext cx="1338272" cy="133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738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-4312265" y="673161"/>
            <a:ext cx="11149251" cy="1791244"/>
          </a:xfrm>
        </p:spPr>
        <p:txBody>
          <a:bodyPr vert="vert270">
            <a:norm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</a:rPr>
              <a:t>Сводная информация о заполнении АИС в разрезе </a:t>
            </a:r>
            <a:r>
              <a:rPr lang="ru-RU" sz="1600" b="1" dirty="0" smtClean="0">
                <a:solidFill>
                  <a:srgbClr val="002060"/>
                </a:solidFill>
              </a:rPr>
              <a:t>физкультурно-спортивных организаций: СШ, ДЮСШ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9061816"/>
              </p:ext>
            </p:extLst>
          </p:nvPr>
        </p:nvGraphicFramePr>
        <p:xfrm>
          <a:off x="2514601" y="292608"/>
          <a:ext cx="9070847" cy="631851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36408">
                  <a:extLst>
                    <a:ext uri="{9D8B030D-6E8A-4147-A177-3AD203B41FA5}">
                      <a16:colId xmlns:a16="http://schemas.microsoft.com/office/drawing/2014/main" val="4270226615"/>
                    </a:ext>
                  </a:extLst>
                </a:gridCol>
                <a:gridCol w="4672180">
                  <a:extLst>
                    <a:ext uri="{9D8B030D-6E8A-4147-A177-3AD203B41FA5}">
                      <a16:colId xmlns:a16="http://schemas.microsoft.com/office/drawing/2014/main" val="975407458"/>
                    </a:ext>
                  </a:extLst>
                </a:gridCol>
                <a:gridCol w="1424424">
                  <a:extLst>
                    <a:ext uri="{9D8B030D-6E8A-4147-A177-3AD203B41FA5}">
                      <a16:colId xmlns:a16="http://schemas.microsoft.com/office/drawing/2014/main" val="2478317684"/>
                    </a:ext>
                  </a:extLst>
                </a:gridCol>
                <a:gridCol w="943896">
                  <a:extLst>
                    <a:ext uri="{9D8B030D-6E8A-4147-A177-3AD203B41FA5}">
                      <a16:colId xmlns:a16="http://schemas.microsoft.com/office/drawing/2014/main" val="1583012246"/>
                    </a:ext>
                  </a:extLst>
                </a:gridCol>
                <a:gridCol w="1493939">
                  <a:extLst>
                    <a:ext uri="{9D8B030D-6E8A-4147-A177-3AD203B41FA5}">
                      <a16:colId xmlns:a16="http://schemas.microsoft.com/office/drawing/2014/main" val="3382609402"/>
                    </a:ext>
                  </a:extLst>
                </a:gridCol>
              </a:tblGrid>
              <a:tr h="20838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МАУ "СШ "Старт"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Салехард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0374914"/>
                  </a:ext>
                </a:extLst>
              </a:tr>
              <a:tr h="20838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МБУ "СШ "МУРАВЛЕНКО"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Муравленко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8476871"/>
                  </a:ext>
                </a:extLst>
              </a:tr>
              <a:tr h="20838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ГАУ ЯНАО "СШ "Ямал"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Салехард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86,67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5378630"/>
                  </a:ext>
                </a:extLst>
              </a:tr>
              <a:tr h="20838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МБУ "СШ "АРКТИКА"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Муравленко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86,67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9257652"/>
                  </a:ext>
                </a:extLst>
              </a:tr>
              <a:tr h="20838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МБУ СШ "Десантник"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Тарко</a:t>
                      </a:r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-Сале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86,67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224354"/>
                  </a:ext>
                </a:extLst>
              </a:tr>
              <a:tr h="20838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ГАУ ЯНАО СШОР ИМ. Т.В. АХАТОВОЙ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Лабытнанги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83,33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6468738"/>
                  </a:ext>
                </a:extLst>
              </a:tr>
              <a:tr h="20838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МАУ "СШ "Фаворит"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Салехард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83,33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2744212"/>
                  </a:ext>
                </a:extLst>
              </a:tr>
              <a:tr h="20838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МБУ "СШ Приуральского района"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Аксарка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83,33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1538738"/>
                  </a:ext>
                </a:extLst>
              </a:tr>
              <a:tr h="20838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 КРСШ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Красноселькуп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83,33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6081404"/>
                  </a:ext>
                </a:extLst>
              </a:tr>
              <a:tr h="20838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МАУ СШ "Арктика"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Новый Уренгой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6684330"/>
                  </a:ext>
                </a:extLst>
              </a:tr>
              <a:tr h="2752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МБУ "СШ "АРКТУР"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Надым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304217"/>
                  </a:ext>
                </a:extLst>
              </a:tr>
              <a:tr h="20838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МБУ "ТСШ" 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Тазовский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5678714"/>
                  </a:ext>
                </a:extLst>
              </a:tr>
              <a:tr h="20838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МБУ СШОР "Фортуна"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Губкинский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8444508"/>
                  </a:ext>
                </a:extLst>
              </a:tr>
              <a:tr h="20838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ГАУ ЯНАО Спортивная школа по северному многоборью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Салехард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76,67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103966"/>
                  </a:ext>
                </a:extLst>
              </a:tr>
              <a:tr h="20838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МАУ "СШ имени К. Еременко"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Новый Уренгой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76,67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8611473"/>
                  </a:ext>
                </a:extLst>
              </a:tr>
              <a:tr h="20838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МАУ СШ «Юность»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Лабытнанги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76,67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2302639"/>
                  </a:ext>
                </a:extLst>
              </a:tr>
              <a:tr h="20838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МБУ СШ "Сибирские медведи"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Новый Уренгой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76,67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7122672"/>
                  </a:ext>
                </a:extLst>
              </a:tr>
              <a:tr h="20838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МБУ СШ «Олимп»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Губкинский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76,67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017470"/>
                  </a:ext>
                </a:extLst>
              </a:tr>
              <a:tr h="20838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ГАУ ЯНАО "СШ "Полярная шахматная школа Анатолия Карпова"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Салехард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73,33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9350763"/>
                  </a:ext>
                </a:extLst>
              </a:tr>
              <a:tr h="20838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МАУ ПР СШОР "Авангард"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Тарко-Сале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73,33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8575080"/>
                  </a:ext>
                </a:extLst>
              </a:tr>
              <a:tr h="20838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МБУ  </a:t>
                      </a:r>
                      <a:r>
                        <a:rPr lang="ru-RU" sz="12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Пурпейская</a:t>
                      </a:r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СШ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Пурпе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73,33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2008953"/>
                  </a:ext>
                </a:extLst>
              </a:tr>
              <a:tr h="20838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МАУ СШ «Хыльмик»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Ханымей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66,67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2542896"/>
                  </a:ext>
                </a:extLst>
              </a:tr>
              <a:tr h="20838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МБУ "СШ "Арктика"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Надым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66,67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5230067"/>
                  </a:ext>
                </a:extLst>
              </a:tr>
              <a:tr h="20838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МБУ «СШОР «Альтис»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Ноябрьск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66,67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9803455"/>
                  </a:ext>
                </a:extLst>
              </a:tr>
              <a:tr h="20838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МБУ СШ «Арктика»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Губкинский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66,67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2192435"/>
                  </a:ext>
                </a:extLst>
              </a:tr>
              <a:tr h="20838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МАУ ДО "ДЮСШ "Контакт"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Новый Уренгой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63,33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3553317"/>
                  </a:ext>
                </a:extLst>
              </a:tr>
              <a:tr h="20838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МБУ «СШ «Лидер»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Надым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63,33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5214696"/>
                  </a:ext>
                </a:extLst>
              </a:tr>
              <a:tr h="20838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МБУ "СШОР "Арктика" г.Ноябрьск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Ноябрьск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9365141"/>
                  </a:ext>
                </a:extLst>
              </a:tr>
              <a:tr h="20838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МБУ СШ "Олимпиец"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Ноябрьск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8302524"/>
                  </a:ext>
                </a:extLst>
              </a:tr>
              <a:tr h="20838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МБУ ФСЦ «Лидер»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Яр-Сале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2990550"/>
                  </a:ext>
                </a:extLst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395" y="3819806"/>
            <a:ext cx="1511929" cy="1511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810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3626" y="347184"/>
            <a:ext cx="11149251" cy="907008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>
                <a:solidFill>
                  <a:srgbClr val="002060"/>
                </a:solidFill>
              </a:rPr>
              <a:t>Сводная информация о заполнении АИС в разрезе </a:t>
            </a:r>
            <a:r>
              <a:rPr lang="ru-RU" sz="1800" b="1" dirty="0" smtClean="0">
                <a:solidFill>
                  <a:srgbClr val="002060"/>
                </a:solidFill>
              </a:rPr>
              <a:t>физкультурно-спортивных организаций: СШ, ДЮСШ</a:t>
            </a:r>
            <a:endParaRPr lang="ru-RU" sz="1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6240320"/>
              </p:ext>
            </p:extLst>
          </p:nvPr>
        </p:nvGraphicFramePr>
        <p:xfrm>
          <a:off x="1393100" y="1517903"/>
          <a:ext cx="9790012" cy="24809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15468">
                  <a:extLst>
                    <a:ext uri="{9D8B030D-6E8A-4147-A177-3AD203B41FA5}">
                      <a16:colId xmlns:a16="http://schemas.microsoft.com/office/drawing/2014/main" val="4270226615"/>
                    </a:ext>
                  </a:extLst>
                </a:gridCol>
                <a:gridCol w="4200208">
                  <a:extLst>
                    <a:ext uri="{9D8B030D-6E8A-4147-A177-3AD203B41FA5}">
                      <a16:colId xmlns:a16="http://schemas.microsoft.com/office/drawing/2014/main" val="975407458"/>
                    </a:ext>
                  </a:extLst>
                </a:gridCol>
                <a:gridCol w="1783080">
                  <a:extLst>
                    <a:ext uri="{9D8B030D-6E8A-4147-A177-3AD203B41FA5}">
                      <a16:colId xmlns:a16="http://schemas.microsoft.com/office/drawing/2014/main" val="2478317684"/>
                    </a:ext>
                  </a:extLst>
                </a:gridCol>
                <a:gridCol w="1801368">
                  <a:extLst>
                    <a:ext uri="{9D8B030D-6E8A-4147-A177-3AD203B41FA5}">
                      <a16:colId xmlns:a16="http://schemas.microsoft.com/office/drawing/2014/main" val="1583012246"/>
                    </a:ext>
                  </a:extLst>
                </a:gridCol>
                <a:gridCol w="1389888">
                  <a:extLst>
                    <a:ext uri="{9D8B030D-6E8A-4147-A177-3AD203B41FA5}">
                      <a16:colId xmlns:a16="http://schemas.microsoft.com/office/drawing/2014/main" val="3382609402"/>
                    </a:ext>
                  </a:extLst>
                </a:gridCol>
              </a:tblGrid>
              <a:tr h="17086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МБУ "СШ "Авангард"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Ноябрьск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56,67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7655963"/>
                  </a:ext>
                </a:extLst>
              </a:tr>
              <a:tr h="17086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МБУ </a:t>
                      </a:r>
                      <a:r>
                        <a:rPr lang="ru-RU" sz="16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Пуровская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районная СШ «Виктория»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Тарко-Сале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56,67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3952033"/>
                  </a:ext>
                </a:extLst>
              </a:tr>
              <a:tr h="17086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МБУ ДО "РДЮСШ"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Мужи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53,33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6981405"/>
                  </a:ext>
                </a:extLst>
              </a:tr>
              <a:tr h="17086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МБУ </a:t>
                      </a:r>
                      <a:r>
                        <a:rPr lang="ru-RU" sz="16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Самбургская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СШ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Самбург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6758032"/>
                  </a:ext>
                </a:extLst>
              </a:tr>
              <a:tr h="17086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МБУ СШ «Геолог»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Уренгой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4133726"/>
                  </a:ext>
                </a:extLst>
              </a:tr>
              <a:tr h="17086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МАУ СШ "НОРД"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Новый Уренгой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13,33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0898277"/>
                  </a:ext>
                </a:extLst>
              </a:tr>
              <a:tr h="17086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МАУДО ДЮСШ «Юность»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Новый Уренгой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600812"/>
                  </a:ext>
                </a:extLst>
              </a:tr>
              <a:tr h="170869"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37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Зарегистрировано руководителей</a:t>
                      </a:r>
                    </a:p>
                    <a:p>
                      <a:pPr algn="r" fontAlgn="b"/>
                      <a:r>
                        <a:rPr lang="ru-RU" sz="16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" marR="5314" marT="5314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92689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835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8311" y="461047"/>
            <a:ext cx="9875520" cy="1518209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Предложения 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по продвижению работы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1" y="2210263"/>
            <a:ext cx="11850985" cy="4038600"/>
          </a:xfrm>
        </p:spPr>
        <p:txBody>
          <a:bodyPr>
            <a:normAutofit fontScale="92500" lnSpcReduction="20000"/>
          </a:bodyPr>
          <a:lstStyle/>
          <a:p>
            <a:pPr marL="45720" indent="0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1.Заполнить недостающую информацию 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Идентификатор ГТО,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Медицинская группа, 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Знаки ГТО (спортсмены, сотрудники), 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Календарь, 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Сооружения.</a:t>
            </a:r>
          </a:p>
          <a:p>
            <a:pPr marL="45720" indent="0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Повысить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ИКТ-компетентности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менее 1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сотруднику 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ФСО</a:t>
            </a:r>
            <a:b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(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Удостоверение КПК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Ежемесячно 25-го числа проводить скрининг отчеты о работе ФСО в системе «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LSPORT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" indent="0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Разработка рейтинговой системы ФСО по использованию АИС в деятельности учреждений. 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</a:p>
          <a:p>
            <a:pPr marL="4572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7866" y="582830"/>
            <a:ext cx="1511929" cy="1511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136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2675587"/>
              </p:ext>
            </p:extLst>
          </p:nvPr>
        </p:nvGraphicFramePr>
        <p:xfrm>
          <a:off x="877824" y="2130552"/>
          <a:ext cx="10529137" cy="273683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692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0552">
                  <a:extLst>
                    <a:ext uri="{9D8B030D-6E8A-4147-A177-3AD203B41FA5}">
                      <a16:colId xmlns:a16="http://schemas.microsoft.com/office/drawing/2014/main" val="2698162902"/>
                    </a:ext>
                  </a:extLst>
                </a:gridCol>
                <a:gridCol w="5077639">
                  <a:extLst>
                    <a:ext uri="{9D8B030D-6E8A-4147-A177-3AD203B41FA5}">
                      <a16:colId xmlns:a16="http://schemas.microsoft.com/office/drawing/2014/main" val="2013367974"/>
                    </a:ext>
                  </a:extLst>
                </a:gridCol>
                <a:gridCol w="10956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5600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126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</a:rPr>
                        <a:t>№ п/п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009" marR="3009" marT="3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</a:rPr>
                        <a:t>Наименование раздела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009" marR="3009" marT="3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</a:rPr>
                        <a:t>Критерии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009" marR="3009" marT="3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300" u="none" strike="noStrike" dirty="0">
                          <a:effectLst/>
                        </a:rPr>
                        <a:t> </a:t>
                      </a:r>
                      <a:endParaRPr lang="ru-RU" sz="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1200" b="1" u="none" strike="noStrike" dirty="0">
                          <a:effectLst/>
                        </a:rPr>
                        <a:t>Дата </a:t>
                      </a:r>
                      <a:r>
                        <a:rPr lang="ru-RU" sz="1200" b="1" u="none" strike="noStrike" dirty="0" smtClean="0">
                          <a:effectLst/>
                        </a:rPr>
                        <a:t>проверки</a:t>
                      </a:r>
                      <a:r>
                        <a:rPr lang="ru-RU" sz="1200" b="1" u="none" strike="noStrike" dirty="0">
                          <a:effectLst/>
                        </a:rPr>
                        <a:t> </a:t>
                      </a:r>
                      <a:endParaRPr lang="ru-RU" sz="1200" b="1" u="none" strike="noStrike" dirty="0" smtClean="0">
                        <a:effectLst/>
                      </a:endParaRPr>
                    </a:p>
                    <a:p>
                      <a:pPr algn="ctr" fontAlgn="ctr"/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009" marR="3009" marT="3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2974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</a:rPr>
                        <a:t>1 блок до 25.02.2021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009" marR="3009" marT="3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29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Сооружение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2075" indent="0" algn="l" fontAlgn="b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Информация о сооружениях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29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Библиотека документов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2075" indent="0" algn="l" fontAlgn="b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Размещение документов для использования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29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Вебсайт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2075" indent="0" algn="l" fontAlgn="b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Привязать сайты к системе «</a:t>
                      </a:r>
                      <a:r>
                        <a:rPr lang="en-US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LSPORT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29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Настройки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2075" indent="0" algn="l" fontAlgn="b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Данными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организаций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29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2075" indent="0" algn="l" fontAlgn="b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Объектами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расписания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29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2075" indent="0" algn="l" fontAlgn="b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Программой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подготовки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358896" y="582091"/>
            <a:ext cx="53736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</a:rPr>
              <a:t>Контроль, отчет от </a:t>
            </a:r>
            <a:r>
              <a:rPr lang="ru-RU" sz="3200" b="1" dirty="0" err="1" smtClean="0">
                <a:solidFill>
                  <a:srgbClr val="002060"/>
                </a:solidFill>
              </a:rPr>
              <a:t>УФКи</a:t>
            </a:r>
            <a:r>
              <a:rPr lang="ru-RU" sz="3200" b="1" dirty="0" smtClean="0">
                <a:solidFill>
                  <a:srgbClr val="002060"/>
                </a:solidFill>
              </a:rPr>
              <a:t> С</a:t>
            </a:r>
            <a:endParaRPr lang="ru-RU" sz="32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7866" y="582830"/>
            <a:ext cx="1511929" cy="1511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180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8792866"/>
              </p:ext>
            </p:extLst>
          </p:nvPr>
        </p:nvGraphicFramePr>
        <p:xfrm>
          <a:off x="896112" y="752971"/>
          <a:ext cx="10529137" cy="523255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692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0552">
                  <a:extLst>
                    <a:ext uri="{9D8B030D-6E8A-4147-A177-3AD203B41FA5}">
                      <a16:colId xmlns:a16="http://schemas.microsoft.com/office/drawing/2014/main" val="2698162902"/>
                    </a:ext>
                  </a:extLst>
                </a:gridCol>
                <a:gridCol w="5077639">
                  <a:extLst>
                    <a:ext uri="{9D8B030D-6E8A-4147-A177-3AD203B41FA5}">
                      <a16:colId xmlns:a16="http://schemas.microsoft.com/office/drawing/2014/main" val="2013367974"/>
                    </a:ext>
                  </a:extLst>
                </a:gridCol>
                <a:gridCol w="10956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5600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раздела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Критерии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300" u="none" strike="noStrike">
                          <a:effectLst/>
                        </a:rPr>
                        <a:t> </a:t>
                      </a:r>
                      <a:endParaRPr lang="ru-RU" sz="3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009" marR="3009" marT="3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87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 </a:t>
                      </a:r>
                      <a:r>
                        <a:rPr lang="ru-RU" sz="16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проверки</a:t>
                      </a:r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29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блок проверить до 25.03.2021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29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19"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Спортсмены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с ФИО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29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с Датой рождения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29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с Полом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29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с датой поступленения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29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с приказом о зачислении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929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с СНИЛСом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929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с Идентификатором  ГТО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929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с Свидетельством о рождении/Паспортом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29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с Адресом проживания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29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с Местом учёбы/Классом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29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с Социальным  статусом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929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с Медицинской группой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929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с Электронным адресом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929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с Телефоном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929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с Разрядом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929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с Соревнованием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929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с Посещением тренировок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929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с Знаки ГТО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929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с документами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09" marR="3009" marT="30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0833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азис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TM03457444[[fn=Основа]]</Template>
  <TotalTime>778</TotalTime>
  <Words>1172</Words>
  <Application>Microsoft Office PowerPoint</Application>
  <PresentationFormat>Широкоэкранный</PresentationFormat>
  <Paragraphs>448</Paragraphs>
  <Slides>12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Calibri</vt:lpstr>
      <vt:lpstr>Corbel</vt:lpstr>
      <vt:lpstr>Times New Roman</vt:lpstr>
      <vt:lpstr>Базис</vt:lpstr>
      <vt:lpstr>АИС «LSPORT»</vt:lpstr>
      <vt:lpstr>Проведен анализ заполнения  6 разделов (30 полей )  в 38 СШ и 3 разделов (11 полей) в 7 Центрах физкультурно-спортивной направленности</vt:lpstr>
      <vt:lpstr>Сводная информация о заполнении АИС в разрезе муниципальных образований: Спортивные школы</vt:lpstr>
      <vt:lpstr>Сводная информация о заполнении АИС в разрезе муниципальных образований: Центры спорта</vt:lpstr>
      <vt:lpstr>Сводная информация о заполнении АИС в разрезе физкультурно-спортивных организаций: СШ, ДЮСШ</vt:lpstr>
      <vt:lpstr>Сводная информация о заполнении АИС в разрезе физкультурно-спортивных организаций: СШ, ДЮСШ</vt:lpstr>
      <vt:lpstr>Предложения  по продвижению работы</vt:lpstr>
      <vt:lpstr>Презентация PowerPoint</vt:lpstr>
      <vt:lpstr>Презентация PowerPoint</vt:lpstr>
      <vt:lpstr>Презентация PowerPoint</vt:lpstr>
      <vt:lpstr>КПК по повышению уровня ИКТ-компетенций специалистов ФСО ЯНАО</vt:lpstr>
      <vt:lpstr>КПК по повышению уровня ИКТ-компетенций специалистов ФСО ЯНАО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АИС «ЛСПОРТ»</dc:title>
  <dc:creator>Елена Васильевна Плеханова</dc:creator>
  <cp:lastModifiedBy>Елена Васильевна Плеханова</cp:lastModifiedBy>
  <cp:revision>42</cp:revision>
  <dcterms:created xsi:type="dcterms:W3CDTF">2021-01-28T03:58:31Z</dcterms:created>
  <dcterms:modified xsi:type="dcterms:W3CDTF">2021-02-18T05:38:46Z</dcterms:modified>
</cp:coreProperties>
</file>