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6" name="Group 15" hidden="0"/>
          <p:cNvGrpSpPr/>
          <p:nvPr isPhoto="0" userDrawn="0"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sp>
          <p:nvSpPr>
            <p:cNvPr id="15" name="Freeform 14" hidden="0"/>
            <p:cNvSpPr/>
            <p:nvPr isPhoto="0" userDrawn="0"/>
          </p:nvSpPr>
          <p:spPr bwMode="auto">
            <a:xfrm>
              <a:off x="0" y="-7862"/>
              <a:ext cx="863599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fill="norm" stroke="1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 hidden="0"/>
            <p:cNvCxnSpPr>
              <a:cxnSpLocks/>
            </p:cNvCxnSpPr>
            <p:nvPr isPhoto="0" userDrawn="0"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 hidden="0"/>
            <p:cNvCxnSpPr>
              <a:cxnSpLocks/>
            </p:cNvCxnSpPr>
            <p:nvPr isPhoto="0" userDrawn="0"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 hidden="0"/>
            <p:cNvSpPr/>
            <p:nvPr isPhoto="0" userDrawn="0"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fill="norm" stroke="1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 hidden="0"/>
            <p:cNvSpPr/>
            <p:nvPr isPhoto="0" userDrawn="0"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fill="norm" stroke="1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 hidden="0"/>
            <p:cNvSpPr/>
            <p:nvPr isPhoto="0" userDrawn="0"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 hidden="0"/>
            <p:cNvSpPr/>
            <p:nvPr isPhoto="0" userDrawn="0"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fill="norm" stroke="1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 hidden="0"/>
            <p:cNvSpPr/>
            <p:nvPr isPhoto="0" userDrawn="0"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fill="norm" stroke="1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 hidden="0"/>
            <p:cNvSpPr/>
            <p:nvPr isPhoto="0" userDrawn="0"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fill="norm" stroke="1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 hidden="0"/>
            <p:cNvSpPr/>
            <p:nvPr isPhoto="0" userDrawn="0"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831DC08-974F-415A-9024-B662F370E4D4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7904EE7-E193-4E3C-B1D9-22B0344A9E3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подпись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831DC08-974F-415A-9024-B662F370E4D4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7904EE7-E193-4E3C-B1D9-22B0344A9E3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831DC08-974F-415A-9024-B662F370E4D4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7904EE7-E193-4E3C-B1D9-22B0344A9E33}" type="slidenum">
              <a:rPr lang="ru-RU"/>
              <a:t/>
            </a:fld>
            <a:endParaRPr lang="ru-RU"/>
          </a:p>
        </p:txBody>
      </p:sp>
      <p:sp>
        <p:nvSpPr>
          <p:cNvPr id="24" name="TextBox 23" hidden="0"/>
          <p:cNvSpPr txBox="1"/>
          <p:nvPr isPhoto="0" userDrawn="0"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5" name="TextBox 24" hidden="0"/>
          <p:cNvSpPr txBox="1"/>
          <p:nvPr isPhoto="0" userDrawn="0"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Карточка имени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831DC08-974F-415A-9024-B662F370E4D4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7904EE7-E193-4E3C-B1D9-22B0344A9E3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карточки имени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831DC08-974F-415A-9024-B662F370E4D4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7904EE7-E193-4E3C-B1D9-22B0344A9E33}" type="slidenum">
              <a:rPr lang="ru-RU"/>
              <a:t/>
            </a:fld>
            <a:endParaRPr lang="ru-RU"/>
          </a:p>
        </p:txBody>
      </p:sp>
      <p:sp>
        <p:nvSpPr>
          <p:cNvPr id="24" name="TextBox 23" hidden="0"/>
          <p:cNvSpPr txBox="1"/>
          <p:nvPr isPhoto="0" userDrawn="0"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5" name="TextBox 24" hidden="0"/>
          <p:cNvSpPr txBox="1"/>
          <p:nvPr isPhoto="0" userDrawn="0"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Истина или ложь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831DC08-974F-415A-9024-B662F370E4D4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7904EE7-E193-4E3C-B1D9-22B0344A9E3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831DC08-974F-415A-9024-B662F370E4D4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7904EE7-E193-4E3C-B1D9-22B0344A9E3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7967673" y="609599"/>
            <a:ext cx="1304743" cy="5251451"/>
          </a:xfrm>
        </p:spPr>
        <p:txBody>
          <a:bodyPr vert="eaVert" anchor="ctr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77335" y="609600"/>
            <a:ext cx="7060150" cy="525145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831DC08-974F-415A-9024-B662F370E4D4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7904EE7-E193-4E3C-B1D9-22B0344A9E3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831DC08-974F-415A-9024-B662F370E4D4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7904EE7-E193-4E3C-B1D9-22B0344A9E3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831DC08-974F-415A-9024-B662F370E4D4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7904EE7-E193-4E3C-B1D9-22B0344A9E3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77334" y="2160589"/>
            <a:ext cx="4184035" cy="388077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5089970" y="2160589"/>
            <a:ext cx="4184034" cy="388077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831DC08-974F-415A-9024-B662F370E4D4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7904EE7-E193-4E3C-B1D9-22B0344A9E3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831DC08-974F-415A-9024-B662F370E4D4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7904EE7-E193-4E3C-B1D9-22B0344A9E3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4" y="609600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831DC08-974F-415A-9024-B662F370E4D4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7904EE7-E193-4E3C-B1D9-22B0344A9E3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831DC08-974F-415A-9024-B662F370E4D4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7904EE7-E193-4E3C-B1D9-22B0344A9E3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831DC08-974F-415A-9024-B662F370E4D4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7904EE7-E193-4E3C-B1D9-22B0344A9E3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br>
              <a:rPr lang="en-US"/>
            </a:br>
            <a:r>
              <a:rPr lang="en-US"/>
              <a:t>              </a:t>
            </a: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7904EE7-E193-4E3C-B1D9-22B0344A9E33}" type="slidenum">
              <a:rPr lang="ru-RU"/>
              <a:t/>
            </a:fld>
            <a:endParaRPr lang="ru-RU"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831DC08-974F-415A-9024-B662F370E4D4}" type="datetimeFigureOut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4" name="Group 43" hidden="0"/>
          <p:cNvGrpSpPr/>
          <p:nvPr isPhoto="0" userDrawn="0"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20" name="Straight Connector 19" hidden="0"/>
            <p:cNvCxnSpPr>
              <a:cxnSpLocks/>
            </p:cNvCxnSpPr>
            <p:nvPr isPhoto="0" userDrawn="0"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 hidden="0"/>
            <p:cNvCxnSpPr>
              <a:cxnSpLocks/>
            </p:cNvCxnSpPr>
            <p:nvPr isPhoto="0" userDrawn="0"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 hidden="0"/>
            <p:cNvSpPr/>
            <p:nvPr isPhoto="0" userDrawn="0"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fill="norm" stroke="1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 hidden="0"/>
            <p:cNvSpPr/>
            <p:nvPr isPhoto="0" userDrawn="0"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fill="norm" stroke="1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 hidden="0"/>
            <p:cNvSpPr/>
            <p:nvPr isPhoto="0" userDrawn="0"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 hidden="0"/>
            <p:cNvSpPr/>
            <p:nvPr isPhoto="0" userDrawn="0"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fill="norm" stroke="1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 hidden="0"/>
            <p:cNvSpPr/>
            <p:nvPr isPhoto="0" userDrawn="0"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fill="norm" stroke="1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 hidden="0"/>
            <p:cNvSpPr/>
            <p:nvPr isPhoto="0" userDrawn="0"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fill="norm" stroke="1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 hidden="0"/>
            <p:cNvSpPr/>
            <p:nvPr isPhoto="0" userDrawn="0"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 hidden="0"/>
            <p:cNvSpPr/>
            <p:nvPr isPhoto="0" userDrawn="0"/>
          </p:nvSpPr>
          <p:spPr bwMode="auto"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31DC08-974F-415A-9024-B662F370E4D4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7904EE7-E193-4E3C-B1D9-22B0344A9E33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>
        <a:spcBef>
          <a:spcPts val="0"/>
        </a:spcBef>
        <a:buNone/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302894" y="2099388"/>
            <a:ext cx="8943975" cy="2110316"/>
          </a:xfrm>
        </p:spPr>
        <p:txBody>
          <a:bodyPr anchor="ctr"/>
          <a:lstStyle/>
          <a:p>
            <a:pPr algn="ctr">
              <a:defRPr/>
            </a:pPr>
            <a:br>
              <a:rPr lang="ru-RU" sz="2800" b="1">
                <a:solidFill>
                  <a:srgbClr val="002060"/>
                </a:solidFill>
              </a:rPr>
            </a:br>
            <a:br>
              <a:rPr lang="ru-RU" sz="2800" b="1">
                <a:solidFill>
                  <a:srgbClr val="002060"/>
                </a:solidFill>
              </a:rPr>
            </a:br>
            <a:r>
              <a:rPr lang="ru-RU" sz="3200" b="1">
                <a:solidFill>
                  <a:schemeClr val="accent2">
                    <a:lumMod val="50000"/>
                  </a:schemeClr>
                </a:solidFill>
              </a:rPr>
              <a:t>Гармонизация систем аттестации педагогических работников и тренеров, работающих в организациях, осуществляющих спортивную подготовку </a:t>
            </a:r>
            <a:br>
              <a:rPr lang="ru-RU" sz="2800" b="1">
                <a:solidFill>
                  <a:srgbClr val="002060"/>
                </a:solidFill>
              </a:rPr>
            </a:br>
            <a:br>
              <a:rPr lang="ru-RU" sz="2800" b="1">
                <a:solidFill>
                  <a:srgbClr val="002060"/>
                </a:solidFill>
              </a:rPr>
            </a:br>
            <a:br>
              <a:rPr lang="ru-RU" sz="2400" b="1">
                <a:solidFill>
                  <a:srgbClr val="002060"/>
                </a:solidFill>
              </a:rPr>
            </a:br>
            <a:r>
              <a:rPr lang="ru-RU" sz="1800" b="1">
                <a:solidFill>
                  <a:srgbClr val="002060"/>
                </a:solidFill>
              </a:rPr>
              <a:t>Мероприятия по реализации Федерального закона </a:t>
            </a:r>
            <a:br>
              <a:rPr lang="ru-RU" sz="1800" b="1">
                <a:solidFill>
                  <a:srgbClr val="002060"/>
                </a:solidFill>
              </a:rPr>
            </a:br>
            <a:r>
              <a:rPr lang="ru-RU" sz="1800" b="1">
                <a:solidFill>
                  <a:srgbClr val="002060"/>
                </a:solidFill>
              </a:rPr>
              <a:t>от 30 апреля 2021 года № 127-ФЗ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425064" y="6096057"/>
            <a:ext cx="7766936" cy="10968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400" b="1">
                <a:solidFill>
                  <a:srgbClr val="002060"/>
                </a:solidFill>
                <a:latin typeface="PT Astra Serif"/>
                <a:ea typeface="PT Astra Serif"/>
              </a:rPr>
              <a:t>Начальник отдела обеспечения и оценки качества кадров Н.П. Маковецкая</a:t>
            </a:r>
            <a:endParaRPr/>
          </a:p>
          <a:p>
            <a:pPr>
              <a:defRPr/>
            </a:pPr>
            <a:r>
              <a:rPr lang="ru-RU" sz="1400" b="1">
                <a:solidFill>
                  <a:srgbClr val="002060"/>
                </a:solidFill>
                <a:latin typeface="PT Astra Serif"/>
                <a:ea typeface="PT Astra Serif"/>
              </a:rPr>
              <a:t>Инструктор-методист </a:t>
            </a:r>
            <a:r>
              <a:rPr lang="ru-RU" sz="1400" b="1">
                <a:solidFill>
                  <a:srgbClr val="002060"/>
                </a:solidFill>
                <a:latin typeface="PT Astra Serif"/>
                <a:ea typeface="PT Astra Serif"/>
              </a:rPr>
              <a:t>отдела обеспечения и оценки качества </a:t>
            </a:r>
            <a:r>
              <a:rPr lang="ru-RU" sz="1400" b="1">
                <a:solidFill>
                  <a:srgbClr val="002060"/>
                </a:solidFill>
                <a:latin typeface="PT Astra Serif"/>
                <a:ea typeface="PT Astra Serif"/>
              </a:rPr>
              <a:t>кадров А.А. Насекина   </a:t>
            </a:r>
            <a:endParaRPr lang="ru-RU" sz="1400" b="1">
              <a:solidFill>
                <a:srgbClr val="002060"/>
              </a:solidFill>
              <a:latin typeface="PT Astra Serif"/>
              <a:ea typeface="PT Astra Serif"/>
            </a:endParaRPr>
          </a:p>
        </p:txBody>
      </p:sp>
      <p:sp>
        <p:nvSpPr>
          <p:cNvPr id="4" name="TextBox 3" hidden="0"/>
          <p:cNvSpPr txBox="1"/>
          <p:nvPr isPhoto="0" userDrawn="0"/>
        </p:nvSpPr>
        <p:spPr bwMode="auto">
          <a:xfrm>
            <a:off x="2407550" y="315883"/>
            <a:ext cx="6387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2">
                    <a:lumMod val="50000"/>
                  </a:schemeClr>
                </a:solidFill>
                <a:latin typeface="PT Astra Serif"/>
                <a:ea typeface="PT Astra Serif"/>
              </a:rPr>
              <a:t>ГАУ ЯНАО «Центр спортивной подготовки»</a:t>
            </a:r>
            <a:endParaRPr lang="ru-RU" sz="2400" b="1">
              <a:solidFill>
                <a:schemeClr val="accent2">
                  <a:lumMod val="50000"/>
                </a:schemeClr>
              </a:solidFill>
              <a:latin typeface="PT Astra Serif"/>
              <a:ea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20000"/>
            <a:lumOff val="80000"/>
          </a:schemeClr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885824" y="73152"/>
            <a:ext cx="8658225" cy="1034679"/>
          </a:xfrm>
        </p:spPr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ru-RU" sz="3600" b="1" spc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PT Astra Serif"/>
                <a:ea typeface="PT Astra Serif"/>
              </a:rPr>
              <a:t>Федеральный закон от </a:t>
            </a:r>
            <a:r>
              <a:rPr lang="ru-RU" sz="3600" b="1" spc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PT Astra Serif"/>
                <a:ea typeface="PT Astra Serif"/>
              </a:rPr>
              <a:t>30.04.2021 </a:t>
            </a:r>
            <a:r>
              <a:rPr lang="ru-RU" sz="3600" b="1" spc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PT Astra Serif"/>
                <a:ea typeface="PT Astra Serif"/>
              </a:rPr>
              <a:t>№ 127-ФЗ</a:t>
            </a:r>
            <a:endParaRPr lang="ru-RU" sz="3600" b="1" spc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PT Astra Serif"/>
              <a:ea typeface="PT Astra Serif"/>
            </a:endParaRPr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571501" y="1274885"/>
            <a:ext cx="8728535" cy="351619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cap="none" spc="0">
                <a:ln w="0"/>
                <a:solidFill>
                  <a:schemeClr val="tx1"/>
                </a:solidFill>
                <a:latin typeface="PT Astra Serif"/>
                <a:ea typeface="PT Astra Serif"/>
              </a:rPr>
              <a:t>	Лица, работающие в организациях, реализующих программы спортивной подготовки, в должности тренера переводятся на должности тренера-преподавателя, старшего тренера-преподавателя, предусмотренные номенклатурой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организаций, не позднее 1сентября 2023 года, но не ранее чем с момента выдачи указанным организациям временной лицензии на осуществление образовательной деятельности по соответствующим образовательным программам и при условии отсутствия у таких лиц ограничений на занятие педагогической деятельностью, предусмотренных трудовым законодательством Российской Федерации (п. 8 ст.3 </a:t>
            </a:r>
            <a:r>
              <a:rPr lang="ru-RU" cap="none" spc="0">
                <a:ln w="0"/>
                <a:solidFill>
                  <a:schemeClr val="tx1"/>
                </a:solidFill>
                <a:latin typeface="PT Astra Serif"/>
                <a:ea typeface="PT Astra Serif"/>
              </a:rPr>
              <a:t>Федеральный закон </a:t>
            </a:r>
            <a:r>
              <a:rPr lang="ru-RU" cap="none" spc="0">
                <a:ln w="0"/>
                <a:solidFill>
                  <a:schemeClr val="tx1"/>
                </a:solidFill>
                <a:latin typeface="PT Astra Serif"/>
                <a:ea typeface="PT Astra Serif"/>
              </a:rPr>
              <a:t>от 30.04.2021 № 127-ФЗ)  </a:t>
            </a:r>
            <a:endParaRPr lang="ru-RU" cap="none" spc="0">
              <a:ln w="0"/>
              <a:solidFill>
                <a:schemeClr val="tx1"/>
              </a:solidFill>
              <a:latin typeface="PT Astra Serif"/>
              <a:ea typeface="PT Astra Serif"/>
            </a:endParaRPr>
          </a:p>
        </p:txBody>
      </p:sp>
      <p:sp>
        <p:nvSpPr>
          <p:cNvPr id="5" name="TextBox 4" hidden="0"/>
          <p:cNvSpPr txBox="1"/>
          <p:nvPr isPhoto="0" userDrawn="0"/>
        </p:nvSpPr>
        <p:spPr bwMode="auto">
          <a:xfrm>
            <a:off x="176886" y="4674696"/>
            <a:ext cx="8208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>
                <a:ln w="0"/>
              </a:rPr>
              <a:t>	</a:t>
            </a:r>
            <a:r>
              <a:rPr lang="ru-RU">
                <a:ln w="0"/>
                <a:latin typeface="PT Astra Serif"/>
                <a:ea typeface="PT Astra Serif"/>
              </a:rPr>
              <a:t>ТК </a:t>
            </a:r>
            <a:r>
              <a:rPr lang="ru-RU">
                <a:ln w="0"/>
                <a:latin typeface="PT Astra Serif"/>
                <a:ea typeface="PT Astra Serif"/>
              </a:rPr>
              <a:t>РФ ст. 351.1. </a:t>
            </a:r>
            <a:r>
              <a:rPr lang="ru-RU">
                <a:ln w="0"/>
                <a:latin typeface="PT Astra Serif"/>
                <a:ea typeface="PT Astra Serif"/>
              </a:rPr>
              <a:t>«</a:t>
            </a:r>
            <a:r>
              <a:rPr lang="ru-RU">
                <a:ln w="0"/>
                <a:latin typeface="PT Astra Serif"/>
                <a:ea typeface="PT Astra Serif"/>
              </a:rPr>
              <a:t>Ограничения на занятия трудовой деятельностью в сфере образования, воспитания, развития несовершеннолетних, организации их отдыха и оздоровления, медицинского обеспечения, социальной защиты и социального обслуживания, в сфере детско-юношеского спорта, культуры и искусства с участием несовершеннолетних</a:t>
            </a:r>
            <a:r>
              <a:rPr lang="ru-RU">
                <a:ln w="0"/>
                <a:latin typeface="PT Astra Serif"/>
                <a:ea typeface="PT Astra Serif"/>
              </a:rPr>
              <a:t>» (в ред. от 19.12.2022) </a:t>
            </a:r>
            <a:endParaRPr lang="ru-RU">
              <a:ln w="0"/>
              <a:latin typeface="PT Astra Serif"/>
              <a:ea typeface="PT Astra Serif"/>
            </a:endParaRPr>
          </a:p>
        </p:txBody>
      </p:sp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rot="876431">
            <a:off x="9650182" y="447704"/>
            <a:ext cx="2153880" cy="3052890"/>
          </a:xfrm>
          <a:prstGeom prst="rect">
            <a:avLst/>
          </a:prstGeom>
        </p:spPr>
      </p:pic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rot="20130244">
            <a:off x="9102470" y="3803887"/>
            <a:ext cx="2045961" cy="2753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20000"/>
            <a:lumOff val="80000"/>
          </a:schemeClr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051186" y="134697"/>
            <a:ext cx="8445239" cy="1061056"/>
          </a:xfrm>
        </p:spPr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ru-RU" sz="3600" b="1" spc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PT Astra Serif"/>
                <a:ea typeface="PT Astra Serif"/>
              </a:rPr>
              <a:t>Федеральный закон от </a:t>
            </a:r>
            <a:r>
              <a:rPr lang="ru-RU" sz="3600" b="1" spc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PT Astra Serif"/>
                <a:ea typeface="PT Astra Serif"/>
              </a:rPr>
              <a:t>30.04.2021 </a:t>
            </a:r>
            <a:r>
              <a:rPr lang="ru-RU" sz="3600" b="1" spc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PT Astra Serif"/>
                <a:ea typeface="PT Astra Serif"/>
              </a:rPr>
              <a:t>№ 127-ФЗ</a:t>
            </a:r>
            <a:endParaRPr lang="ru-RU" sz="360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514350" y="1295400"/>
            <a:ext cx="8982076" cy="272415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1800">
                <a:ln w="0"/>
                <a:solidFill>
                  <a:schemeClr val="tx1"/>
                </a:solidFill>
                <a:latin typeface="PT Astra Serif"/>
                <a:ea typeface="PT Astra Serif"/>
              </a:rPr>
              <a:t>	Тренеры после перевода с их письменного согласия на должности педагогических работников, предусмотренные номенклатурой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организаций, утвержденной постановлением Правительства Российской Федерации от 21.02.2022 № 225, наделяются соответствующими правами и обязанностями, предусмотренными для этих работников законодательством Российской Федерации </a:t>
            </a:r>
            <a:endParaRPr lang="ru-RU" sz="1800">
              <a:ln w="0"/>
              <a:solidFill>
                <a:schemeClr val="tx1"/>
              </a:solidFill>
              <a:latin typeface="PT Astra Serif"/>
              <a:ea typeface="PT Astra Serif"/>
            </a:endParaRPr>
          </a:p>
        </p:txBody>
      </p:sp>
      <p:sp>
        <p:nvSpPr>
          <p:cNvPr id="4" name="TextBox 3" hidden="0"/>
          <p:cNvSpPr txBox="1"/>
          <p:nvPr isPhoto="0" userDrawn="0"/>
        </p:nvSpPr>
        <p:spPr bwMode="auto">
          <a:xfrm>
            <a:off x="666751" y="3749865"/>
            <a:ext cx="8753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>
                <a:ln w="0"/>
                <a:latin typeface="PT Astra Serif"/>
                <a:ea typeface="PT Astra Serif"/>
              </a:rPr>
              <a:t>	Лица, переведенные на должности тренера-преподавателя, старшего тренера-преподавателя и имеющие квалификационные категории тренеров, признаются имеющими квалификационные категории педагогических работников в порядке, установленном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общего образования, по согласованию с федеральным органом исполнительной власти в области физической культуры и спорта (п. 11 ст. 3 </a:t>
            </a:r>
            <a:r>
              <a:rPr lang="ru-RU">
                <a:ln w="0"/>
                <a:latin typeface="PT Astra Serif"/>
                <a:ea typeface="PT Astra Serif"/>
              </a:rPr>
              <a:t>Федеральный закон </a:t>
            </a:r>
            <a:r>
              <a:rPr lang="ru-RU">
                <a:ln w="0"/>
                <a:latin typeface="PT Astra Serif"/>
                <a:ea typeface="PT Astra Serif"/>
              </a:rPr>
              <a:t>от 30.04.2021 № 127-ФЗ)</a:t>
            </a:r>
            <a:endParaRPr lang="ru-RU">
              <a:ln w="0"/>
            </a:endParaRPr>
          </a:p>
        </p:txBody>
      </p:sp>
      <p:pic>
        <p:nvPicPr>
          <p:cNvPr id="9" name="Рисунок 8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793703" y="351689"/>
            <a:ext cx="2112951" cy="2994877"/>
          </a:xfrm>
          <a:prstGeom prst="rect">
            <a:avLst/>
          </a:prstGeom>
        </p:spPr>
      </p:pic>
      <p:pic>
        <p:nvPicPr>
          <p:cNvPr id="10" name="Рисунок 9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793703" y="3749865"/>
            <a:ext cx="2112951" cy="2864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2"/>
          <a:srcRect l="0" t="0" r="0" b="10045"/>
          <a:stretch/>
        </p:blipFill>
        <p:spPr bwMode="auto">
          <a:xfrm>
            <a:off x="7364436" y="1949709"/>
            <a:ext cx="2681343" cy="1567775"/>
          </a:xfrm>
          <a:prstGeom prst="rect">
            <a:avLst/>
          </a:prstGeom>
        </p:spPr>
      </p:pic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514350" y="1295400"/>
            <a:ext cx="8982076" cy="272415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1800">
                <a:ln w="0"/>
                <a:solidFill>
                  <a:schemeClr val="tx1"/>
                </a:solidFill>
                <a:latin typeface="PT Astra Serif"/>
                <a:ea typeface="PT Astra Serif"/>
              </a:rPr>
              <a:t>	</a:t>
            </a:r>
            <a:endParaRPr lang="ru-RU" sz="1800">
              <a:ln w="0"/>
              <a:solidFill>
                <a:schemeClr val="tx1"/>
              </a:solidFill>
              <a:latin typeface="PT Astra Serif"/>
              <a:ea typeface="PT Astra Serif"/>
            </a:endParaRPr>
          </a:p>
        </p:txBody>
      </p:sp>
      <p:sp>
        <p:nvSpPr>
          <p:cNvPr id="4" name="TextBox 3" hidden="0"/>
          <p:cNvSpPr txBox="1"/>
          <p:nvPr isPhoto="0" userDrawn="0"/>
        </p:nvSpPr>
        <p:spPr bwMode="auto">
          <a:xfrm>
            <a:off x="-89280" y="4904622"/>
            <a:ext cx="8753617" cy="1463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>
                <a:ln w="0"/>
                <a:latin typeface="PT Astra Serif"/>
                <a:ea typeface="PT Astra Serif"/>
              </a:rPr>
              <a:t>	Лица, переведенные на должности тренера-преподавателя, старшего тренера-преподавателя и имеющий квалификационные категории тренер первой квалификационной категории или тренер второй квалификационной категории, со дня перевода, признаются лицами, имеющими первую квалификационную категорию педагогического работника </a:t>
            </a:r>
            <a:r>
              <a:rPr lang="ru-RU">
                <a:ln w="0"/>
                <a:latin typeface="PT Astra Serif"/>
                <a:ea typeface="PT Astra Serif"/>
              </a:rPr>
              <a:t>(приказ </a:t>
            </a:r>
            <a:r>
              <a:rPr lang="ru-RU">
                <a:ln w="0"/>
                <a:latin typeface="PT Astra Serif"/>
                <a:ea typeface="PT Astra Serif"/>
              </a:rPr>
              <a:t>Минпросвещения России от 27.07.2022 № 623)</a:t>
            </a:r>
            <a:endParaRPr lang="ru-RU">
              <a:ln w="0"/>
            </a:endParaRPr>
          </a:p>
        </p:txBody>
      </p:sp>
      <p:sp>
        <p:nvSpPr>
          <p:cNvPr id="6" name="TextBox 5" hidden="0"/>
          <p:cNvSpPr txBox="1"/>
          <p:nvPr isPhoto="0" userDrawn="0"/>
        </p:nvSpPr>
        <p:spPr bwMode="auto">
          <a:xfrm>
            <a:off x="476708" y="2863651"/>
            <a:ext cx="7373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ln w="0"/>
                <a:solidFill>
                  <a:sysClr val="windowText" lastClr="000000"/>
                </a:solidFill>
                <a:latin typeface="PT Astra Serif"/>
                <a:ea typeface="PT Astra Serif"/>
              </a:rPr>
              <a:t>Лица, переведенные на должности тренера-преподавателя, старшего тренера-преподавателя и имеющие квалификационную категорию тренер высшей квалификационный категории, со дня перевода, признаются лицами, имеющими высшую квалификационную категорию педагогического работника</a:t>
            </a:r>
            <a:endParaRPr lang="ru-RU">
              <a:ln w="0"/>
              <a:solidFill>
                <a:sysClr val="windowText" lastClr="000000"/>
              </a:solidFill>
              <a:latin typeface="PT Astra Serif"/>
              <a:ea typeface="PT Astra Serif"/>
            </a:endParaRPr>
          </a:p>
        </p:txBody>
      </p:sp>
      <p:pic>
        <p:nvPicPr>
          <p:cNvPr id="7" name="Рисунок 6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314535" y="979432"/>
            <a:ext cx="2482103" cy="1940554"/>
          </a:xfrm>
          <a:prstGeom prst="rect">
            <a:avLst/>
          </a:prstGeom>
        </p:spPr>
      </p:pic>
      <p:pic>
        <p:nvPicPr>
          <p:cNvPr id="8" name="Рисунок 7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10014420" y="3488792"/>
            <a:ext cx="2149680" cy="3056171"/>
          </a:xfrm>
          <a:prstGeom prst="rect">
            <a:avLst/>
          </a:prstGeom>
        </p:spPr>
      </p:pic>
      <p:sp>
        <p:nvSpPr>
          <p:cNvPr id="2" name="TextBox 1" hidden="0"/>
          <p:cNvSpPr txBox="1"/>
          <p:nvPr isPhoto="0" userDrawn="0"/>
        </p:nvSpPr>
        <p:spPr bwMode="auto">
          <a:xfrm>
            <a:off x="617842" y="351860"/>
            <a:ext cx="8593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ln w="0"/>
                <a:solidFill>
                  <a:srgbClr val="002060"/>
                </a:solidFill>
                <a:latin typeface="PT Astra Serif"/>
                <a:ea typeface="PT Astra Serif"/>
              </a:rPr>
              <a:t>Порядок признания лиц, переведенных на должности тренера-преподавателя, старшего тренера-преподавателя и имеющих квалификационные категории тренеров, лицами, имеющими квалификационные категории педагогических работников</a:t>
            </a:r>
            <a:endParaRPr lang="ru-RU" sz="2000" b="1">
              <a:ln w="0"/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20000"/>
            <a:lumOff val="80000"/>
          </a:schemeClr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514350" y="1295400"/>
            <a:ext cx="8982076" cy="272415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1800">
                <a:ln w="0"/>
                <a:solidFill>
                  <a:schemeClr val="tx1"/>
                </a:solidFill>
                <a:latin typeface="PT Astra Serif"/>
                <a:ea typeface="PT Astra Serif"/>
              </a:rPr>
              <a:t>	</a:t>
            </a:r>
            <a:endParaRPr lang="ru-RU" sz="1800">
              <a:ln w="0"/>
              <a:solidFill>
                <a:schemeClr val="tx1"/>
              </a:solidFill>
              <a:latin typeface="PT Astra Serif"/>
              <a:ea typeface="PT Astra Serif"/>
            </a:endParaRPr>
          </a:p>
        </p:txBody>
      </p:sp>
      <p:sp>
        <p:nvSpPr>
          <p:cNvPr id="4" name="TextBox 3" hidden="0"/>
          <p:cNvSpPr txBox="1"/>
          <p:nvPr isPhoto="0" userDrawn="0"/>
        </p:nvSpPr>
        <p:spPr bwMode="auto">
          <a:xfrm>
            <a:off x="136187" y="3667853"/>
            <a:ext cx="8753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>
                <a:ln w="0"/>
                <a:latin typeface="PT Astra Serif"/>
                <a:ea typeface="PT Astra Serif"/>
              </a:rPr>
              <a:t>Порядок проведения аттестации педагогических работников организаций, осуществляющих образовательную деятельность, утвержден приказом Министерства образования и науки Российской Федерации от 07.04.2014 № 276 (с изменениями и дополнениями от 23.12.2020 № 767) </a:t>
            </a:r>
            <a:endParaRPr lang="ru-RU">
              <a:ln w="0"/>
            </a:endParaRPr>
          </a:p>
        </p:txBody>
      </p:sp>
      <p:sp>
        <p:nvSpPr>
          <p:cNvPr id="6" name="TextBox 5" hidden="0"/>
          <p:cNvSpPr txBox="1"/>
          <p:nvPr isPhoto="0" userDrawn="0"/>
        </p:nvSpPr>
        <p:spPr bwMode="auto">
          <a:xfrm>
            <a:off x="610563" y="859675"/>
            <a:ext cx="7373745" cy="256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ln w="0"/>
                <a:solidFill>
                  <a:sysClr val="windowText" lastClr="000000"/>
                </a:solidFill>
                <a:latin typeface="PT Astra Serif"/>
                <a:ea typeface="PT Astra Serif"/>
              </a:rPr>
              <a:t>Педагогические работники, в том числе тренеры-преподаватели, старшие тренеры-преподаватели, проходят аттестацию в порядке, установленном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общего образования, по согласованию с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труда (ст. 49 </a:t>
            </a:r>
            <a:r>
              <a:rPr lang="ru-RU">
                <a:ln w="0"/>
                <a:solidFill>
                  <a:sysClr val="windowText" lastClr="000000"/>
                </a:solidFill>
                <a:latin typeface="PT Astra Serif"/>
                <a:ea typeface="PT Astra Serif"/>
              </a:rPr>
              <a:t>Федерального закона </a:t>
            </a:r>
            <a:r>
              <a:rPr lang="ru-RU">
                <a:ln w="0"/>
                <a:solidFill>
                  <a:sysClr val="windowText" lastClr="000000"/>
                </a:solidFill>
                <a:latin typeface="PT Astra Serif"/>
                <a:ea typeface="PT Astra Serif"/>
              </a:rPr>
              <a:t>от 29.12.2012 № 273-ФЗ)</a:t>
            </a:r>
            <a:endParaRPr lang="ru-RU">
              <a:ln w="0"/>
              <a:solidFill>
                <a:sysClr val="windowText" lastClr="000000"/>
              </a:solidFill>
              <a:latin typeface="PT Astra Serif"/>
              <a:ea typeface="PT Astra Serif"/>
            </a:endParaRPr>
          </a:p>
        </p:txBody>
      </p:sp>
      <p:sp>
        <p:nvSpPr>
          <p:cNvPr id="8" name="TextBox 7" hidden="0"/>
          <p:cNvSpPr txBox="1"/>
          <p:nvPr isPhoto="0" userDrawn="0"/>
        </p:nvSpPr>
        <p:spPr bwMode="auto">
          <a:xfrm>
            <a:off x="136187" y="5107628"/>
            <a:ext cx="87534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ln w="0"/>
                <a:latin typeface="PT Astra Serif"/>
                <a:ea typeface="PT Astra Serif"/>
              </a:rPr>
              <a:t>Лица, переведенные на должности тренера-преподавателя, старшего тренера-преподавателя, проходят аттестацию в целях подтверждения соответствия занимаемым ими должностям педагогических работников не ранее чем через два года и не позднее чем через пять лет после назначения на соответствующие должности педагогических работников (ч. 10 ст. 3 Федерального закона от 30.04.2021 № 127-ФЗ) </a:t>
            </a:r>
            <a:endParaRPr lang="ru-RU">
              <a:ln w="0"/>
            </a:endParaRPr>
          </a:p>
        </p:txBody>
      </p:sp>
      <p:pic>
        <p:nvPicPr>
          <p:cNvPr id="2" name="Рисунок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8119234" y="590283"/>
            <a:ext cx="2133340" cy="3014825"/>
          </a:xfrm>
          <a:prstGeom prst="rect">
            <a:avLst/>
          </a:prstGeom>
        </p:spPr>
      </p:pic>
      <p:pic>
        <p:nvPicPr>
          <p:cNvPr id="9" name="Рисунок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975202" y="1921900"/>
            <a:ext cx="2153880" cy="3052890"/>
          </a:xfrm>
          <a:prstGeom prst="rect">
            <a:avLst/>
          </a:prstGeom>
        </p:spPr>
      </p:pic>
      <p:pic>
        <p:nvPicPr>
          <p:cNvPr id="10" name="Рисунок 9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8889661" y="3822970"/>
            <a:ext cx="2130598" cy="3035030"/>
          </a:xfrm>
          <a:prstGeom prst="rect">
            <a:avLst/>
          </a:prstGeom>
        </p:spPr>
      </p:pic>
      <p:sp>
        <p:nvSpPr>
          <p:cNvPr id="5" name="TextBox 4" hidden="0"/>
          <p:cNvSpPr txBox="1"/>
          <p:nvPr isPhoto="0" userDrawn="0"/>
        </p:nvSpPr>
        <p:spPr bwMode="auto">
          <a:xfrm>
            <a:off x="752760" y="158012"/>
            <a:ext cx="7298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>
                <a:ln w="0"/>
                <a:solidFill>
                  <a:srgbClr val="002060"/>
                </a:solidFill>
                <a:latin typeface="PT Astra Serif"/>
                <a:ea typeface="PT Astra Serif"/>
              </a:rPr>
              <a:t>Федеральный закон от 29.12.2012 № 273-ФЗ</a:t>
            </a:r>
            <a:endParaRPr lang="ru-RU" sz="2800" b="1">
              <a:ln w="0"/>
              <a:solidFill>
                <a:srgbClr val="002060"/>
              </a:solidFill>
              <a:latin typeface="PT Astra Serif"/>
              <a:ea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hidden="0"/>
          <p:cNvPicPr>
            <a:picLocks noChangeAspect="1"/>
          </p:cNvPicPr>
          <p:nvPr isPhoto="0" userDrawn="0"/>
        </p:nvPicPr>
        <p:blipFill>
          <a:blip r:embed="rId2"/>
          <a:srcRect l="0" t="0" r="6301" b="8510"/>
          <a:stretch/>
        </p:blipFill>
        <p:spPr bwMode="auto">
          <a:xfrm>
            <a:off x="9079808" y="0"/>
            <a:ext cx="2144269" cy="2140085"/>
          </a:xfrm>
          <a:prstGeom prst="rect">
            <a:avLst/>
          </a:prstGeom>
        </p:spPr>
      </p:pic>
      <p:pic>
        <p:nvPicPr>
          <p:cNvPr id="9" name="Рисунок 8" hidden="0"/>
          <p:cNvPicPr>
            <a:picLocks noChangeAspect="1"/>
          </p:cNvPicPr>
          <p:nvPr isPhoto="0" userDrawn="0"/>
        </p:nvPicPr>
        <p:blipFill>
          <a:blip r:embed="rId3"/>
          <a:srcRect l="2854" t="0" r="0" b="0"/>
          <a:stretch/>
        </p:blipFill>
        <p:spPr bwMode="auto">
          <a:xfrm>
            <a:off x="155642" y="4854526"/>
            <a:ext cx="1946305" cy="2003474"/>
          </a:xfrm>
          <a:prstGeom prst="rect">
            <a:avLst/>
          </a:prstGeom>
        </p:spPr>
      </p:pic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514350" y="1295400"/>
            <a:ext cx="8982076" cy="272415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1800">
                <a:ln w="0"/>
                <a:solidFill>
                  <a:schemeClr val="tx1"/>
                </a:solidFill>
                <a:latin typeface="PT Astra Serif"/>
                <a:ea typeface="PT Astra Serif"/>
              </a:rPr>
              <a:t>	</a:t>
            </a:r>
            <a:endParaRPr lang="ru-RU" sz="1800">
              <a:ln w="0"/>
              <a:solidFill>
                <a:schemeClr val="tx1"/>
              </a:solidFill>
              <a:latin typeface="PT Astra Serif"/>
              <a:ea typeface="PT Astra Serif"/>
            </a:endParaRPr>
          </a:p>
        </p:txBody>
      </p:sp>
      <p:sp>
        <p:nvSpPr>
          <p:cNvPr id="4" name="TextBox 3" hidden="0"/>
          <p:cNvSpPr txBox="1"/>
          <p:nvPr isPhoto="0" userDrawn="0"/>
        </p:nvSpPr>
        <p:spPr bwMode="auto">
          <a:xfrm>
            <a:off x="1966750" y="3637551"/>
            <a:ext cx="95247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>
                <a:ln w="0"/>
                <a:solidFill>
                  <a:srgbClr val="002060"/>
                </a:solidFill>
                <a:latin typeface="PT Astra Serif"/>
                <a:ea typeface="PT Astra Serif"/>
              </a:rPr>
              <a:t>Высшая квалификационная категория</a:t>
            </a:r>
            <a:r>
              <a:rPr lang="ru-RU" sz="1600">
                <a:ln w="0"/>
                <a:latin typeface="PT Astra Serif"/>
                <a:ea typeface="PT Astra Serif"/>
              </a:rPr>
              <a:t> педагогическим работникам </a:t>
            </a:r>
            <a:r>
              <a:rPr lang="ru-RU" sz="1600">
                <a:ln w="0"/>
                <a:latin typeface="PT Astra Serif"/>
                <a:ea typeface="PT Astra Serif"/>
              </a:rPr>
              <a:t>устанавливается </a:t>
            </a:r>
            <a:r>
              <a:rPr lang="ru-RU" sz="1600">
                <a:ln w="0"/>
                <a:latin typeface="PT Astra Serif"/>
                <a:ea typeface="PT Astra Serif"/>
              </a:rPr>
              <a:t>на </a:t>
            </a:r>
            <a:r>
              <a:rPr lang="ru-RU" sz="1600">
                <a:ln w="0"/>
                <a:latin typeface="PT Astra Serif"/>
                <a:ea typeface="PT Astra Serif"/>
              </a:rPr>
              <a:t>основе:</a:t>
            </a:r>
            <a:endParaRPr lang="ru-RU" sz="1600">
              <a:ln w="0"/>
              <a:latin typeface="PT Astra Serif"/>
              <a:ea typeface="PT Astra Serif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600">
                <a:ln w="0"/>
                <a:latin typeface="PT Astra Serif"/>
                <a:ea typeface="PT Astra Serif"/>
              </a:rPr>
              <a:t>достижения обучающимися положительной динамики результатов освоения образовательных программ по итогам мониторингов, проводимых организаций;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ru-RU" sz="1600">
                <a:ln w="0"/>
                <a:latin typeface="PT Astra Serif"/>
                <a:ea typeface="PT Astra Serif"/>
              </a:rPr>
              <a:t>выявления и развития способностей обучающихся к научной (интеллектуальной), творческой, физкультурно-спортивной деятельности, а также их участия в олимпиадах, конкурсах, фестивалях;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ru-RU" sz="1600">
                <a:ln w="0"/>
                <a:latin typeface="PT Astra Serif"/>
                <a:ea typeface="PT Astra Serif"/>
              </a:rPr>
              <a:t>личного вклада в повышение качества образования, совершенствование методов обучения и воспитания и продуктивного использования новых образовательных технологий, транслирования в педагогических коллективах опыта практических результатов своей профессиональной деятельности, в том числе экспериментальной и инновационной;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ru-RU" sz="1600">
                <a:ln w="0"/>
                <a:latin typeface="PT Astra Serif"/>
                <a:ea typeface="PT Astra Serif"/>
              </a:rPr>
              <a:t>активного участия в разработке программно-методического сопровождения образовательного процесса, профессиональных </a:t>
            </a:r>
            <a:r>
              <a:rPr lang="ru-RU" sz="1600">
                <a:ln w="0"/>
                <a:latin typeface="PT Astra Serif"/>
                <a:ea typeface="PT Astra Serif"/>
              </a:rPr>
              <a:t>конкурсах</a:t>
            </a:r>
            <a:endParaRPr lang="ru-RU" sz="1600">
              <a:ln w="0"/>
            </a:endParaRPr>
          </a:p>
        </p:txBody>
      </p:sp>
      <p:sp>
        <p:nvSpPr>
          <p:cNvPr id="6" name="TextBox 5" hidden="0"/>
          <p:cNvSpPr txBox="1"/>
          <p:nvPr isPhoto="0" userDrawn="0"/>
        </p:nvSpPr>
        <p:spPr bwMode="auto">
          <a:xfrm>
            <a:off x="612345" y="1411205"/>
            <a:ext cx="87062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>
                <a:ln w="0"/>
                <a:solidFill>
                  <a:srgbClr val="002060"/>
                </a:solidFill>
                <a:latin typeface="PT Astra Serif"/>
                <a:ea typeface="PT Astra Serif"/>
              </a:rPr>
              <a:t>Первая квалификационная категория </a:t>
            </a:r>
            <a:r>
              <a:rPr lang="ru-RU" sz="1600">
                <a:ln w="0"/>
                <a:solidFill>
                  <a:sysClr val="windowText" lastClr="000000"/>
                </a:solidFill>
                <a:latin typeface="PT Astra Serif"/>
                <a:ea typeface="PT Astra Serif"/>
              </a:rPr>
              <a:t>педагогическим </a:t>
            </a:r>
            <a:r>
              <a:rPr lang="ru-RU" sz="1600">
                <a:ln w="0"/>
                <a:solidFill>
                  <a:sysClr val="windowText" lastClr="000000"/>
                </a:solidFill>
                <a:latin typeface="PT Astra Serif"/>
                <a:ea typeface="PT Astra Serif"/>
              </a:rPr>
              <a:t>работникам устанавливается </a:t>
            </a:r>
            <a:r>
              <a:rPr lang="ru-RU" sz="1600">
                <a:ln w="0"/>
                <a:solidFill>
                  <a:sysClr val="windowText" lastClr="000000"/>
                </a:solidFill>
                <a:latin typeface="PT Astra Serif"/>
                <a:ea typeface="PT Astra Serif"/>
              </a:rPr>
              <a:t>на </a:t>
            </a:r>
            <a:r>
              <a:rPr lang="ru-RU" sz="1600">
                <a:ln w="0"/>
                <a:solidFill>
                  <a:sysClr val="windowText" lastClr="000000"/>
                </a:solidFill>
                <a:latin typeface="PT Astra Serif"/>
                <a:ea typeface="PT Astra Serif"/>
              </a:rPr>
              <a:t>основе: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ru-RU" sz="1600">
                <a:ln w="0"/>
                <a:solidFill>
                  <a:sysClr val="windowText" lastClr="000000"/>
                </a:solidFill>
                <a:latin typeface="PT Astra Serif"/>
                <a:ea typeface="PT Astra Serif"/>
              </a:rPr>
              <a:t>стабильных </a:t>
            </a:r>
            <a:r>
              <a:rPr lang="ru-RU" sz="1600">
                <a:ln w="0"/>
                <a:solidFill>
                  <a:sysClr val="windowText" lastClr="000000"/>
                </a:solidFill>
                <a:latin typeface="PT Astra Serif"/>
                <a:ea typeface="PT Astra Serif"/>
              </a:rPr>
              <a:t>положительных результатов освоения обучающихся образовательных программ по итогам мониторингов, проводимых </a:t>
            </a:r>
            <a:r>
              <a:rPr lang="ru-RU" sz="1600">
                <a:ln w="0"/>
                <a:solidFill>
                  <a:sysClr val="windowText" lastClr="000000"/>
                </a:solidFill>
                <a:latin typeface="PT Astra Serif"/>
                <a:ea typeface="PT Astra Serif"/>
              </a:rPr>
              <a:t>организаций;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ru-RU" sz="1600">
                <a:ln w="0"/>
                <a:solidFill>
                  <a:sysClr val="windowText" lastClr="000000"/>
                </a:solidFill>
                <a:latin typeface="PT Astra Serif"/>
                <a:ea typeface="PT Astra Serif"/>
              </a:rPr>
              <a:t>выявления развития у обучающихся способностей к научной (интеллектуальной), творческой, физкультурно-спортивной деятельности;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ru-RU" sz="1600">
                <a:ln w="0"/>
                <a:solidFill>
                  <a:sysClr val="windowText" lastClr="000000"/>
                </a:solidFill>
                <a:latin typeface="PT Astra Serif"/>
                <a:ea typeface="PT Astra Serif"/>
              </a:rPr>
              <a:t>личного вклада в повышение качества образования, совершенствования методов обучения и воспитания, транспортирования в педагогических коллективах опыта практических результатов своей профессиональной деятельности</a:t>
            </a:r>
            <a:endParaRPr/>
          </a:p>
          <a:p>
            <a:pPr marL="285750" indent="-285750">
              <a:buFontTx/>
              <a:buChar char="-"/>
              <a:defRPr/>
            </a:pPr>
            <a:endParaRPr lang="ru-RU" sz="1600">
              <a:ln w="0"/>
              <a:solidFill>
                <a:sysClr val="windowText" lastClr="000000"/>
              </a:solidFill>
              <a:latin typeface="PT Astra Serif"/>
              <a:ea typeface="PT Astra Serif"/>
            </a:endParaRPr>
          </a:p>
          <a:p>
            <a:pPr marL="285750" indent="-285750">
              <a:buFontTx/>
              <a:buChar char="-"/>
              <a:defRPr/>
            </a:pPr>
            <a:endParaRPr lang="ru-RU" sz="1600">
              <a:ln w="0"/>
              <a:solidFill>
                <a:sysClr val="windowText" lastClr="000000"/>
              </a:solidFill>
              <a:latin typeface="PT Astra Serif"/>
              <a:ea typeface="PT Astra Serif"/>
            </a:endParaRPr>
          </a:p>
        </p:txBody>
      </p:sp>
      <p:sp>
        <p:nvSpPr>
          <p:cNvPr id="7" name="TextBox 6" hidden="0"/>
          <p:cNvSpPr txBox="1"/>
          <p:nvPr isPhoto="0" userDrawn="0"/>
        </p:nvSpPr>
        <p:spPr bwMode="auto">
          <a:xfrm>
            <a:off x="1394802" y="248282"/>
            <a:ext cx="7685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ln w="0"/>
                <a:solidFill>
                  <a:schemeClr val="accent2">
                    <a:lumMod val="50000"/>
                  </a:schemeClr>
                </a:solidFill>
                <a:latin typeface="PT Astra Serif"/>
                <a:ea typeface="PT Astra Serif"/>
              </a:rPr>
              <a:t>Порядка проведения аттестации педагогических работников организаций, осуществляющих образовательную деятельность</a:t>
            </a:r>
            <a:endParaRPr lang="ru-RU" sz="2000" b="1">
              <a:ln w="0"/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20000"/>
            <a:lumOff val="80000"/>
          </a:schemeClr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514350" y="1295400"/>
            <a:ext cx="8982076" cy="272415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1800">
                <a:ln w="0"/>
                <a:solidFill>
                  <a:schemeClr val="tx1"/>
                </a:solidFill>
                <a:latin typeface="PT Astra Serif"/>
                <a:ea typeface="PT Astra Serif"/>
              </a:rPr>
              <a:t>	</a:t>
            </a:r>
            <a:endParaRPr lang="ru-RU" sz="1800">
              <a:ln w="0"/>
              <a:solidFill>
                <a:schemeClr val="tx1"/>
              </a:solidFill>
              <a:latin typeface="PT Astra Serif"/>
              <a:ea typeface="PT Astra Serif"/>
            </a:endParaRPr>
          </a:p>
        </p:txBody>
      </p:sp>
      <p:sp>
        <p:nvSpPr>
          <p:cNvPr id="6" name="TextBox 5" hidden="0"/>
          <p:cNvSpPr txBox="1"/>
          <p:nvPr isPhoto="0" userDrawn="0"/>
        </p:nvSpPr>
        <p:spPr bwMode="auto">
          <a:xfrm>
            <a:off x="616247" y="103144"/>
            <a:ext cx="11066377" cy="822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ln w="0"/>
                <a:solidFill>
                  <a:srgbClr val="002060"/>
                </a:solidFill>
                <a:latin typeface="PT Astra Serif"/>
                <a:ea typeface="PT Astra Serif"/>
              </a:rPr>
              <a:t>Присвоение квалификационных категорий тренеров и иных специалистов </a:t>
            </a:r>
            <a:endParaRPr/>
          </a:p>
          <a:p>
            <a:pPr algn="ctr">
              <a:defRPr/>
            </a:pPr>
            <a:r>
              <a:rPr lang="ru-RU" sz="2400" b="1">
                <a:ln w="0"/>
                <a:solidFill>
                  <a:srgbClr val="002060"/>
                </a:solidFill>
                <a:latin typeface="PT Astra Serif"/>
                <a:ea typeface="PT Astra Serif"/>
              </a:rPr>
              <a:t>в области </a:t>
            </a:r>
            <a:r>
              <a:rPr lang="ru-RU" sz="2400" b="1">
                <a:ln w="0"/>
                <a:solidFill>
                  <a:srgbClr val="002060"/>
                </a:solidFill>
                <a:latin typeface="PT Astra Serif"/>
                <a:ea typeface="PT Astra Serif"/>
              </a:rPr>
              <a:t>ФКиС (НПА</a:t>
            </a:r>
            <a:r>
              <a:rPr lang="ru-RU" sz="2400" b="1">
                <a:ln w="0"/>
                <a:solidFill>
                  <a:srgbClr val="002060"/>
                </a:solidFill>
                <a:latin typeface="PT Astra Serif"/>
                <a:ea typeface="PT Astra Serif"/>
              </a:rPr>
              <a:t>, переходный период)</a:t>
            </a:r>
            <a:endParaRPr lang="ru-RU" sz="2000">
              <a:ln w="0"/>
              <a:solidFill>
                <a:sysClr val="windowText" lastClr="000000"/>
              </a:solidFill>
              <a:latin typeface="PT Astra Serif"/>
              <a:ea typeface="PT Astra Serif"/>
            </a:endParaRPr>
          </a:p>
        </p:txBody>
      </p:sp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7256893" y="1128629"/>
            <a:ext cx="1832525" cy="2596077"/>
          </a:xfrm>
          <a:prstGeom prst="rect">
            <a:avLst/>
          </a:prstGeom>
        </p:spPr>
      </p:pic>
      <p:pic>
        <p:nvPicPr>
          <p:cNvPr id="8" name="Рисунок 7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2808305" y="1188472"/>
            <a:ext cx="1872001" cy="2638959"/>
          </a:xfrm>
          <a:prstGeom prst="rect">
            <a:avLst/>
          </a:prstGeom>
        </p:spPr>
      </p:pic>
      <p:pic>
        <p:nvPicPr>
          <p:cNvPr id="10" name="Рисунок 9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699217" y="4016373"/>
            <a:ext cx="1988082" cy="2802597"/>
          </a:xfrm>
          <a:prstGeom prst="rect">
            <a:avLst/>
          </a:prstGeom>
        </p:spPr>
      </p:pic>
      <p:pic>
        <p:nvPicPr>
          <p:cNvPr id="11" name="Рисунок 10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5005388" y="3926934"/>
            <a:ext cx="2052000" cy="2892036"/>
          </a:xfrm>
          <a:prstGeom prst="rect">
            <a:avLst/>
          </a:prstGeom>
        </p:spPr>
      </p:pic>
      <p:pic>
        <p:nvPicPr>
          <p:cNvPr id="12" name="Рисунок 11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9375477" y="3919194"/>
            <a:ext cx="2052000" cy="2899776"/>
          </a:xfrm>
          <a:prstGeom prst="rect">
            <a:avLst/>
          </a:prstGeom>
        </p:spPr>
      </p:pic>
      <p:cxnSp>
        <p:nvCxnSpPr>
          <p:cNvPr id="7" name="Прямая со стрелкой 6" hidden="0"/>
          <p:cNvCxnSpPr>
            <a:cxnSpLocks/>
          </p:cNvCxnSpPr>
          <p:nvPr isPhoto="0" userDrawn="0"/>
        </p:nvCxnSpPr>
        <p:spPr bwMode="auto">
          <a:xfrm>
            <a:off x="5286895" y="2407162"/>
            <a:ext cx="1122218" cy="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 hidden="0"/>
          <p:cNvCxnSpPr>
            <a:cxnSpLocks/>
          </p:cNvCxnSpPr>
          <p:nvPr isPhoto="0" userDrawn="0"/>
        </p:nvCxnSpPr>
        <p:spPr bwMode="auto">
          <a:xfrm>
            <a:off x="7675418" y="5358724"/>
            <a:ext cx="1122218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 hidden="0"/>
          <p:cNvCxnSpPr>
            <a:cxnSpLocks/>
          </p:cNvCxnSpPr>
          <p:nvPr isPhoto="0" userDrawn="0"/>
        </p:nvCxnSpPr>
        <p:spPr bwMode="auto">
          <a:xfrm>
            <a:off x="3267709" y="5369082"/>
            <a:ext cx="1122218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Аспект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Р7-Офис/7.1.1.35</Application>
  <DocSecurity>0</DocSecurity>
  <PresentationFormat>Широкоэкранный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закон от 30.14.2021 № 127-ФЗ</dc:title>
  <dc:subject/>
  <dc:creator>Камордин Сегрей александрович</dc:creator>
  <cp:keywords/>
  <dc:description/>
  <dc:identifier/>
  <dc:language/>
  <cp:lastModifiedBy/>
  <cp:revision>38</cp:revision>
  <dcterms:created xsi:type="dcterms:W3CDTF">2023-02-06T04:11:16Z</dcterms:created>
  <dcterms:modified xsi:type="dcterms:W3CDTF">2023-02-08T03:58:11Z</dcterms:modified>
  <cp:category/>
  <cp:contentStatus/>
  <cp:version/>
</cp:coreProperties>
</file>