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6" r:id="rId9"/>
    <p:sldId id="264" r:id="rId10"/>
    <p:sldId id="267" r:id="rId11"/>
    <p:sldId id="268" r:id="rId12"/>
    <p:sldId id="269" r:id="rId13"/>
    <p:sldId id="271" r:id="rId14"/>
    <p:sldId id="272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BD52E-02A4-4A6D-AFE7-225869D911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E316F-268E-400B-8D92-E5A67BF15238}">
      <dgm:prSet phldrT="[Текст]" custT="1"/>
      <dgm:spPr/>
      <dgm:t>
        <a:bodyPr/>
        <a:lstStyle/>
        <a:p>
          <a:pPr algn="l"/>
          <a:r>
            <a:rPr lang="ru-RU" sz="2400" dirty="0" smtClean="0"/>
            <a:t>ЗНАЮТ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НАДБАВКИ К ЗАРПЛАТЕ ЗА ПРИЗОВЫЕ МЕСТА СПОРТСМЕНА, ПРЕМИЯ ЗА ПОДГОТОВКУ СПОРТСМЕНА, ХОРОШУЮ РАБОТУ, ГРАМОТЫ, ДИПЛОМЫ, РЕЙТИНГИ</a:t>
          </a:r>
          <a:endParaRPr lang="ru-RU" sz="1600" dirty="0">
            <a:solidFill>
              <a:schemeClr val="tx1"/>
            </a:solidFill>
          </a:endParaRPr>
        </a:p>
      </dgm:t>
    </dgm:pt>
    <dgm:pt modelId="{E0A7A68D-6F91-48EA-9486-490B5F899B98}" type="parTrans" cxnId="{1D1C07FD-AFAA-43A9-AF18-A537A7F5934F}">
      <dgm:prSet/>
      <dgm:spPr/>
      <dgm:t>
        <a:bodyPr/>
        <a:lstStyle/>
        <a:p>
          <a:endParaRPr lang="ru-RU"/>
        </a:p>
      </dgm:t>
    </dgm:pt>
    <dgm:pt modelId="{50F11E78-4143-4EE0-98F7-8AFFF94377C1}" type="sibTrans" cxnId="{1D1C07FD-AFAA-43A9-AF18-A537A7F5934F}">
      <dgm:prSet/>
      <dgm:spPr/>
      <dgm:t>
        <a:bodyPr/>
        <a:lstStyle/>
        <a:p>
          <a:endParaRPr lang="ru-RU"/>
        </a:p>
      </dgm:t>
    </dgm:pt>
    <dgm:pt modelId="{4A6A0F12-73CD-42B5-A4E6-046F609010A0}">
      <dgm:prSet phldrT="[Текст]" custT="1"/>
      <dgm:spPr/>
      <dgm:t>
        <a:bodyPr/>
        <a:lstStyle/>
        <a:p>
          <a:pPr algn="l"/>
          <a:r>
            <a:rPr lang="ru-RU" sz="2400" dirty="0" smtClean="0"/>
            <a:t>ПОЛУЧАЮТ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НАДБАВКИ К ЗАРПЛАТЕ ЗА ПРИЗОВЫЕ МЕСТА СПОРТСМЕНА, ПРЕМИЯ ЗА ПОДГОТОВКУ СПОРТСМЕНА, ХОРОШУЮ РАБОТУ, ГРАМОТЫ, ДИПЛОМЫ, РЕЙТИНГИ</a:t>
          </a:r>
          <a:endParaRPr lang="ru-RU" sz="1600" dirty="0">
            <a:solidFill>
              <a:schemeClr val="tx1"/>
            </a:solidFill>
          </a:endParaRPr>
        </a:p>
      </dgm:t>
    </dgm:pt>
    <dgm:pt modelId="{115FBB5B-98A8-493A-9260-AC7A8624C9C6}" type="parTrans" cxnId="{E8026303-49E2-4F85-A394-C29A1512BFA7}">
      <dgm:prSet/>
      <dgm:spPr/>
      <dgm:t>
        <a:bodyPr/>
        <a:lstStyle/>
        <a:p>
          <a:endParaRPr lang="ru-RU"/>
        </a:p>
      </dgm:t>
    </dgm:pt>
    <dgm:pt modelId="{EC4F0B8A-C693-4356-901D-EF1F52B27348}" type="sibTrans" cxnId="{E8026303-49E2-4F85-A394-C29A1512BFA7}">
      <dgm:prSet/>
      <dgm:spPr/>
      <dgm:t>
        <a:bodyPr/>
        <a:lstStyle/>
        <a:p>
          <a:endParaRPr lang="ru-RU"/>
        </a:p>
      </dgm:t>
    </dgm:pt>
    <dgm:pt modelId="{FABD95FE-FABF-40CE-996D-3C7C35F3BFCE}">
      <dgm:prSet custT="1"/>
      <dgm:spPr/>
      <dgm:t>
        <a:bodyPr/>
        <a:lstStyle/>
        <a:p>
          <a:pPr algn="ctr"/>
          <a:r>
            <a:rPr lang="ru-RU" sz="2400" dirty="0" smtClean="0"/>
            <a:t>ХОТЯТ</a:t>
          </a:r>
        </a:p>
        <a:p>
          <a:pPr algn="ctr"/>
          <a:r>
            <a:rPr lang="ru-RU" sz="1600" dirty="0" smtClean="0">
              <a:solidFill>
                <a:schemeClr val="tx1"/>
              </a:solidFill>
            </a:rPr>
            <a:t>ПООЩРЕНИЕ СПОРТСМЕНА ЧЕРЕЗ СМИ, ПРЕМИЯ ЗА УСПЕШНОЕ ВЫСТУПЛЕНИЕ СПОРТСМЕНА, УСТАНОВЛЕНИЕ РЕКОРДА, ВЫЕЗДНЫЕ СПОРТИВНЫЕ СБОРЫ (ЛЕТОМ) ЗА СЧЕТ ФСО, РЕЙТИНГИ,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СТАЖИРОВКА, ПРИСВОЕНИЕ КВАЛИФИКАЦИОННОЙ КАТЕГОРИИ, ЗВАНИЯ, УЧАСТИЕ В КОНКУРСЕ «Спортивная слава Ямала», В НОМИНАЦИЯХ «Спортивная Элита», ВИЗУАЛИЗАЦИЯ СПОРТСМЕНА   ИЛИ ТРЕНЕРА ЧЕРЕЗ РЕКЛАМНУЮ ПРОДУКЦИЮ (КАЛЕНДАРИКИ, ЗАКЛАДКИ, ЗНАЧКИ)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283F0168-253A-4D11-A146-B1E73653771A}" type="sibTrans" cxnId="{CA10C4F2-771D-4453-B458-5AF61007DBB3}">
      <dgm:prSet/>
      <dgm:spPr/>
      <dgm:t>
        <a:bodyPr/>
        <a:lstStyle/>
        <a:p>
          <a:endParaRPr lang="ru-RU"/>
        </a:p>
      </dgm:t>
    </dgm:pt>
    <dgm:pt modelId="{3EAF4EAF-7B3D-40D2-8F0C-7B11FB201520}" type="parTrans" cxnId="{CA10C4F2-771D-4453-B458-5AF61007DBB3}">
      <dgm:prSet/>
      <dgm:spPr/>
      <dgm:t>
        <a:bodyPr/>
        <a:lstStyle/>
        <a:p>
          <a:endParaRPr lang="ru-RU"/>
        </a:p>
      </dgm:t>
    </dgm:pt>
    <dgm:pt modelId="{AC4BA8EC-DE7F-45B2-B871-5F6E46B6082D}" type="pres">
      <dgm:prSet presAssocID="{74DBD52E-02A4-4A6D-AFE7-225869D911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4EA22-1709-40B5-9B93-EFC099281C9D}" type="pres">
      <dgm:prSet presAssocID="{487E316F-268E-400B-8D92-E5A67BF15238}" presName="node" presStyleLbl="node1" presStyleIdx="0" presStyleCnt="3" custScaleX="133162" custLinFactNeighborX="-1087" custLinFactNeighborY="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1A25E-5FEF-4579-807E-E3D157813E6B}" type="pres">
      <dgm:prSet presAssocID="{50F11E78-4143-4EE0-98F7-8AFFF94377C1}" presName="sibTrans" presStyleCnt="0"/>
      <dgm:spPr/>
    </dgm:pt>
    <dgm:pt modelId="{C4EE1849-5DE4-48BD-AD87-1565D2A0FA91}" type="pres">
      <dgm:prSet presAssocID="{4A6A0F12-73CD-42B5-A4E6-046F609010A0}" presName="node" presStyleLbl="node1" presStyleIdx="1" presStyleCnt="3" custScaleX="134012" custLinFactNeighborX="-1364" custLinFactNeighborY="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58381-0BF1-4B1E-AAD1-E596A8B6D013}" type="pres">
      <dgm:prSet presAssocID="{EC4F0B8A-C693-4356-901D-EF1F52B27348}" presName="sibTrans" presStyleCnt="0"/>
      <dgm:spPr/>
    </dgm:pt>
    <dgm:pt modelId="{21E3A35A-EC51-42F1-A95B-A17BF422CD59}" type="pres">
      <dgm:prSet presAssocID="{FABD95FE-FABF-40CE-996D-3C7C35F3BFCE}" presName="node" presStyleLbl="node1" presStyleIdx="2" presStyleCnt="3" custScaleX="241913" custScaleY="122435" custLinFactNeighborX="0" custLinFactNeighborY="-8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942F1-864C-4B12-BFFF-0F574847E4F8}" type="presOf" srcId="{4A6A0F12-73CD-42B5-A4E6-046F609010A0}" destId="{C4EE1849-5DE4-48BD-AD87-1565D2A0FA91}" srcOrd="0" destOrd="0" presId="urn:microsoft.com/office/officeart/2005/8/layout/default"/>
    <dgm:cxn modelId="{CA10C4F2-771D-4453-B458-5AF61007DBB3}" srcId="{74DBD52E-02A4-4A6D-AFE7-225869D91126}" destId="{FABD95FE-FABF-40CE-996D-3C7C35F3BFCE}" srcOrd="2" destOrd="0" parTransId="{3EAF4EAF-7B3D-40D2-8F0C-7B11FB201520}" sibTransId="{283F0168-253A-4D11-A146-B1E73653771A}"/>
    <dgm:cxn modelId="{1D1C07FD-AFAA-43A9-AF18-A537A7F5934F}" srcId="{74DBD52E-02A4-4A6D-AFE7-225869D91126}" destId="{487E316F-268E-400B-8D92-E5A67BF15238}" srcOrd="0" destOrd="0" parTransId="{E0A7A68D-6F91-48EA-9486-490B5F899B98}" sibTransId="{50F11E78-4143-4EE0-98F7-8AFFF94377C1}"/>
    <dgm:cxn modelId="{D2B4FF32-0412-4E7B-ADC3-866D09EFA722}" type="presOf" srcId="{74DBD52E-02A4-4A6D-AFE7-225869D91126}" destId="{AC4BA8EC-DE7F-45B2-B871-5F6E46B6082D}" srcOrd="0" destOrd="0" presId="urn:microsoft.com/office/officeart/2005/8/layout/default"/>
    <dgm:cxn modelId="{E8026303-49E2-4F85-A394-C29A1512BFA7}" srcId="{74DBD52E-02A4-4A6D-AFE7-225869D91126}" destId="{4A6A0F12-73CD-42B5-A4E6-046F609010A0}" srcOrd="1" destOrd="0" parTransId="{115FBB5B-98A8-493A-9260-AC7A8624C9C6}" sibTransId="{EC4F0B8A-C693-4356-901D-EF1F52B27348}"/>
    <dgm:cxn modelId="{B67E576A-6BE4-4856-9CBE-2682C60488D7}" type="presOf" srcId="{487E316F-268E-400B-8D92-E5A67BF15238}" destId="{3DC4EA22-1709-40B5-9B93-EFC099281C9D}" srcOrd="0" destOrd="0" presId="urn:microsoft.com/office/officeart/2005/8/layout/default"/>
    <dgm:cxn modelId="{F71801CB-4B8B-4C7F-92D1-45ECC3FBE5D8}" type="presOf" srcId="{FABD95FE-FABF-40CE-996D-3C7C35F3BFCE}" destId="{21E3A35A-EC51-42F1-A95B-A17BF422CD59}" srcOrd="0" destOrd="0" presId="urn:microsoft.com/office/officeart/2005/8/layout/default"/>
    <dgm:cxn modelId="{FA03F1C1-D2CD-45BB-9E47-4B8EC8785123}" type="presParOf" srcId="{AC4BA8EC-DE7F-45B2-B871-5F6E46B6082D}" destId="{3DC4EA22-1709-40B5-9B93-EFC099281C9D}" srcOrd="0" destOrd="0" presId="urn:microsoft.com/office/officeart/2005/8/layout/default"/>
    <dgm:cxn modelId="{390C9DA4-C238-49A3-8552-EA246DAA9596}" type="presParOf" srcId="{AC4BA8EC-DE7F-45B2-B871-5F6E46B6082D}" destId="{9681A25E-5FEF-4579-807E-E3D157813E6B}" srcOrd="1" destOrd="0" presId="urn:microsoft.com/office/officeart/2005/8/layout/default"/>
    <dgm:cxn modelId="{E779EFB8-5282-4E32-AB63-7BBCD8FB3E2D}" type="presParOf" srcId="{AC4BA8EC-DE7F-45B2-B871-5F6E46B6082D}" destId="{C4EE1849-5DE4-48BD-AD87-1565D2A0FA91}" srcOrd="2" destOrd="0" presId="urn:microsoft.com/office/officeart/2005/8/layout/default"/>
    <dgm:cxn modelId="{973EF471-FC03-41CF-9191-A5DA56E96F1C}" type="presParOf" srcId="{AC4BA8EC-DE7F-45B2-B871-5F6E46B6082D}" destId="{B4358381-0BF1-4B1E-AAD1-E596A8B6D013}" srcOrd="3" destOrd="0" presId="urn:microsoft.com/office/officeart/2005/8/layout/default"/>
    <dgm:cxn modelId="{F947FCE0-B46C-45E8-B95B-5DFAF99DB54F}" type="presParOf" srcId="{AC4BA8EC-DE7F-45B2-B871-5F6E46B6082D}" destId="{21E3A35A-EC51-42F1-A95B-A17BF422CD5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4EA22-1709-40B5-9B93-EFC099281C9D}">
      <dsp:nvSpPr>
        <dsp:cNvPr id="0" name=""/>
        <dsp:cNvSpPr/>
      </dsp:nvSpPr>
      <dsp:spPr>
        <a:xfrm>
          <a:off x="353334" y="33374"/>
          <a:ext cx="4142359" cy="1866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ЗНАЮТ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НАДБАВКИ К ЗАРПЛАТЕ ЗА ПРИЗОВЫЕ МЕСТА СПОРТСМЕНА, ПРЕМИЯ ЗА ПОДГОТОВКУ СПОРТСМЕНА, ХОРОШУЮ РАБОТУ, ГРАМОТЫ, ДИПЛОМЫ, РЕЙТИНГИ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53334" y="33374"/>
        <a:ext cx="4142359" cy="1866460"/>
      </dsp:txXfrm>
    </dsp:sp>
    <dsp:sp modelId="{C4EE1849-5DE4-48BD-AD87-1565D2A0FA91}">
      <dsp:nvSpPr>
        <dsp:cNvPr id="0" name=""/>
        <dsp:cNvSpPr/>
      </dsp:nvSpPr>
      <dsp:spPr>
        <a:xfrm>
          <a:off x="4798154" y="33374"/>
          <a:ext cx="4168801" cy="1866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ПОЛУЧАЮТ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НАДБАВКИ К ЗАРПЛАТЕ ЗА ПРИЗОВЫЕ МЕСТА СПОРТСМЕНА, ПРЕМИЯ ЗА ПОДГОТОВКУ СПОРТСМЕНА, ХОРОШУЮ РАБОТУ, ГРАМОТЫ, ДИПЛОМЫ, РЕЙТИНГИ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798154" y="33374"/>
        <a:ext cx="4168801" cy="1866460"/>
      </dsp:txXfrm>
    </dsp:sp>
    <dsp:sp modelId="{21E3A35A-EC51-42F1-A95B-A17BF422CD59}">
      <dsp:nvSpPr>
        <dsp:cNvPr id="0" name=""/>
        <dsp:cNvSpPr/>
      </dsp:nvSpPr>
      <dsp:spPr>
        <a:xfrm>
          <a:off x="935592" y="2021876"/>
          <a:ext cx="7525350" cy="228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ХОТЯТ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ПООЩРЕНИЕ СПОРТСМЕНА ЧЕРЕЗ СМИ, ПРЕМИЯ ЗА УСПЕШНОЕ ВЫСТУПЛЕНИЕ СПОРТСМЕНА, УСТАНОВЛЕНИЕ РЕКОРДА, ВЫЕЗДНЫЕ СПОРТИВНЫЕ СБОРЫ (ЛЕТОМ) ЗА СЧЕТ ФСО, РЕЙТИНГИ,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СТАЖИРОВКА, ПРИСВОЕНИЕ КВАЛИФИКАЦИОННОЙ КАТЕГОРИИ, ЗВАНИЯ, УЧАСТИЕ В КОНКУРСЕ «Спортивная слава Ямала», В НОМИНАЦИЯХ «Спортивная Элита», ВИЗУАЛИЗАЦИЯ СПОРТСМЕНА   ИЛИ ТРЕНЕРА ЧЕРЕЗ РЕКЛАМНУЮ ПРОДУКЦИЮ (КАЛЕНДАРИКИ, ЗАКЛАДКИ, ЗНАЧКИ)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35592" y="2021876"/>
        <a:ext cx="7525350" cy="228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2611" r="3002" b="11199"/>
          <a:stretch>
            <a:fillRect/>
          </a:stretch>
        </p:blipFill>
        <p:spPr bwMode="auto">
          <a:xfrm flipH="1">
            <a:off x="6643702" y="2214560"/>
            <a:ext cx="2500298" cy="2739745"/>
          </a:xfrm>
          <a:prstGeom prst="rect">
            <a:avLst/>
          </a:prstGeom>
          <a:noFill/>
        </p:spPr>
      </p:pic>
      <p:pic>
        <p:nvPicPr>
          <p:cNvPr id="12304" name="Picture 16" descr="http://www.concreteworks.su/userFiles/image/technology/3d/pic/sporthobby/22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858016" y="0"/>
            <a:ext cx="2143107" cy="2892989"/>
          </a:xfrm>
          <a:prstGeom prst="rect">
            <a:avLst/>
          </a:prstGeom>
          <a:noFill/>
        </p:spPr>
      </p:pic>
      <p:pic>
        <p:nvPicPr>
          <p:cNvPr id="11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4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" name="Рисунок 13" descr="6cp6xzg9i.jp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>
            <a:off x="142844" y="71420"/>
            <a:ext cx="1785950" cy="3155178"/>
          </a:xfrm>
          <a:prstGeom prst="rect">
            <a:avLst/>
          </a:prstGeom>
        </p:spPr>
      </p:pic>
      <p:pic>
        <p:nvPicPr>
          <p:cNvPr id="12302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14282" y="2559165"/>
            <a:ext cx="2857520" cy="25843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42844" y="2643188"/>
            <a:ext cx="2613604" cy="23637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 descr="6cp6xzg9i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 flipH="1">
            <a:off x="7224640" y="1857370"/>
            <a:ext cx="1767079" cy="3121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4131" r="5571" b="11199"/>
          <a:stretch>
            <a:fillRect/>
          </a:stretch>
        </p:blipFill>
        <p:spPr bwMode="auto">
          <a:xfrm flipH="1">
            <a:off x="214282" y="142858"/>
            <a:ext cx="2021172" cy="22396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16" descr="http://www.concreteworks.su/userFiles/image/technology/3d/pic/sporthobby/22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142844" y="1857370"/>
            <a:ext cx="2230431" cy="30108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2611" r="3002" b="11199"/>
          <a:stretch>
            <a:fillRect/>
          </a:stretch>
        </p:blipFill>
        <p:spPr bwMode="auto">
          <a:xfrm>
            <a:off x="71406" y="1142990"/>
            <a:ext cx="1785950" cy="1956985"/>
          </a:xfrm>
          <a:prstGeom prst="rect">
            <a:avLst/>
          </a:prstGeom>
          <a:noFill/>
        </p:spPr>
      </p:pic>
      <p:pic>
        <p:nvPicPr>
          <p:cNvPr id="6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3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6cp6xzg9i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>
            <a:off x="1285852" y="142858"/>
            <a:ext cx="1571636" cy="2776557"/>
          </a:xfrm>
          <a:prstGeom prst="rect">
            <a:avLst/>
          </a:prstGeom>
        </p:spPr>
      </p:pic>
      <p:pic>
        <p:nvPicPr>
          <p:cNvPr id="8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85720" y="2643188"/>
            <a:ext cx="2606636" cy="23574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13"/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7574"/>
            <a:ext cx="648072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600" i="1" dirty="0" smtClean="0">
                <a:solidFill>
                  <a:srgbClr val="D60093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СТИМУЛИРОВАНИЕ</a:t>
            </a:r>
          </a:p>
          <a:p>
            <a:pPr algn="ctr"/>
            <a:r>
              <a:rPr lang="ru-RU" sz="3600" i="1" dirty="0" smtClean="0">
                <a:solidFill>
                  <a:srgbClr val="D60093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ТРЕНЕРА И </a:t>
            </a:r>
          </a:p>
          <a:p>
            <a:pPr algn="ctr"/>
            <a:r>
              <a:rPr lang="ru-RU" sz="3600" i="1" dirty="0" smtClean="0">
                <a:solidFill>
                  <a:srgbClr val="D60093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СПОРТСМЕНА</a:t>
            </a:r>
            <a:endParaRPr lang="ru-RU" sz="3600" i="1" dirty="0">
              <a:solidFill>
                <a:srgbClr val="D60093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50785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err="1" smtClean="0">
                <a:solidFill>
                  <a:srgbClr val="7030A0"/>
                </a:solidFill>
              </a:rPr>
              <a:t>Садчикова</a:t>
            </a:r>
            <a:r>
              <a:rPr lang="ru-RU" sz="1200" b="1" dirty="0" smtClean="0">
                <a:solidFill>
                  <a:srgbClr val="7030A0"/>
                </a:solidFill>
              </a:rPr>
              <a:t> Жанна Сергеевна, заместитель директора по </a:t>
            </a:r>
            <a:r>
              <a:rPr lang="ru-RU" sz="1200" b="1" dirty="0">
                <a:solidFill>
                  <a:srgbClr val="7030A0"/>
                </a:solidFill>
              </a:rPr>
              <a:t>спортивной </a:t>
            </a:r>
            <a:r>
              <a:rPr lang="ru-RU" sz="1200" b="1" dirty="0" smtClean="0">
                <a:solidFill>
                  <a:srgbClr val="7030A0"/>
                </a:solidFill>
              </a:rPr>
              <a:t>работе </a:t>
            </a:r>
            <a:r>
              <a:rPr lang="ru-RU" sz="1200" b="1" dirty="0" smtClean="0">
                <a:solidFill>
                  <a:srgbClr val="7030A0"/>
                </a:solidFill>
              </a:rPr>
              <a:t>МБУ </a:t>
            </a:r>
            <a:r>
              <a:rPr lang="ru-RU" sz="1200" b="1" dirty="0">
                <a:solidFill>
                  <a:srgbClr val="7030A0"/>
                </a:solidFill>
              </a:rPr>
              <a:t>ФСЦ «Лидер» </a:t>
            </a:r>
            <a:r>
              <a:rPr lang="ru-RU" sz="1200" b="1" dirty="0" smtClean="0">
                <a:solidFill>
                  <a:srgbClr val="7030A0"/>
                </a:solidFill>
              </a:rPr>
              <a:t>МО </a:t>
            </a:r>
            <a:r>
              <a:rPr lang="ru-RU" sz="1200" b="1" dirty="0">
                <a:solidFill>
                  <a:srgbClr val="7030A0"/>
                </a:solidFill>
              </a:rPr>
              <a:t>Ямальский </a:t>
            </a:r>
            <a:r>
              <a:rPr lang="ru-RU" sz="1200" b="1" dirty="0" smtClean="0">
                <a:solidFill>
                  <a:srgbClr val="7030A0"/>
                </a:solidFill>
              </a:rPr>
              <a:t>район,</a:t>
            </a: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dirty="0" smtClean="0">
                <a:solidFill>
                  <a:srgbClr val="7030A0"/>
                </a:solidFill>
              </a:rPr>
              <a:t>Плеханова Елена Васильевна, заместитель директора по научно-методической работе ГАУ ЯНАО ЦСП</a:t>
            </a:r>
          </a:p>
          <a:p>
            <a:endParaRPr lang="ru-RU" sz="1200" b="1" dirty="0">
              <a:solidFill>
                <a:srgbClr val="7030A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CC0099"/>
                </a:solidFill>
              </a:rPr>
              <a:t>2020 год</a:t>
            </a:r>
            <a:endParaRPr lang="ru-RU" sz="12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627534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Open Sans"/>
              </a:rPr>
              <a:t>От </a:t>
            </a:r>
            <a:r>
              <a:rPr lang="ru-RU" sz="2400" b="1" dirty="0">
                <a:solidFill>
                  <a:srgbClr val="0070C0"/>
                </a:solidFill>
                <a:latin typeface="Open Sans"/>
              </a:rPr>
              <a:t>правильности выбора мер стимулирования </a:t>
            </a:r>
            <a:r>
              <a:rPr lang="ru-RU" sz="2400" b="1" dirty="0" smtClean="0">
                <a:solidFill>
                  <a:srgbClr val="0070C0"/>
                </a:solidFill>
                <a:latin typeface="Open Sans"/>
              </a:rPr>
              <a:t>во </a:t>
            </a:r>
            <a:r>
              <a:rPr lang="ru-RU" sz="2400" b="1" dirty="0">
                <a:solidFill>
                  <a:srgbClr val="0070C0"/>
                </a:solidFill>
                <a:latin typeface="Open Sans"/>
              </a:rPr>
              <a:t>многом зависит массовость спорта, удовлетворенность участников физкультурно-спортивных </a:t>
            </a:r>
            <a:r>
              <a:rPr lang="ru-RU" sz="2400" b="1" dirty="0" smtClean="0">
                <a:solidFill>
                  <a:srgbClr val="0070C0"/>
                </a:solidFill>
                <a:latin typeface="Open Sans"/>
              </a:rPr>
              <a:t>отношений.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46" y="446401"/>
            <a:ext cx="3322711" cy="157487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Способы стимулирования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МБУ ФСЦ «Лидер»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Ямальский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район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995886"/>
            <a:ext cx="2890838" cy="2598737"/>
          </a:xfrm>
        </p:spPr>
        <p:txBody>
          <a:bodyPr/>
          <a:lstStyle/>
          <a:p>
            <a:pPr algn="just"/>
            <a:r>
              <a:rPr lang="ru-RU" dirty="0" smtClean="0"/>
              <a:t>	В учреждении применяется действенная система интенсивности труда тренерского состава, которая подразумевает оценку деятельности тренера в виде квартального заполнения тренерским составом оценочного листа с проставлением баллов за объем работы, выполненный за квартал. Далее количество баллов </a:t>
            </a:r>
            <a:r>
              <a:rPr lang="ru-RU" dirty="0" err="1" smtClean="0"/>
              <a:t>перерасчитывается</a:t>
            </a:r>
            <a:r>
              <a:rPr lang="ru-RU" dirty="0" smtClean="0"/>
              <a:t> в денежный эквивалент к зарплате.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664650"/>
              </p:ext>
            </p:extLst>
          </p:nvPr>
        </p:nvGraphicFramePr>
        <p:xfrm>
          <a:off x="3347864" y="123478"/>
          <a:ext cx="3528392" cy="499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4000500" imgH="5657850" progId="AcroExch.Document.DC">
                  <p:embed/>
                </p:oleObj>
              </mc:Choice>
              <mc:Fallback>
                <p:oleObj name="Acrobat Document" r:id="rId3" imgW="4000500" imgH="5657850" progId="AcroExch.Document.DC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7864" y="123478"/>
                        <a:ext cx="3528392" cy="499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549294"/>
              </p:ext>
            </p:extLst>
          </p:nvPr>
        </p:nvGraphicFramePr>
        <p:xfrm>
          <a:off x="6285659" y="1233838"/>
          <a:ext cx="2858341" cy="385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5" imgW="4000500" imgH="5657850" progId="AcroExch.Document.DC">
                  <p:embed/>
                </p:oleObj>
              </mc:Choice>
              <mc:Fallback>
                <p:oleObj name="Acrobat Document" r:id="rId5" imgW="4000500" imgH="5657850" progId="AcroExch.Document.DC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5659" y="1233838"/>
                        <a:ext cx="2858341" cy="385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55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1470"/>
            <a:ext cx="8316416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Ответы на вопросы анкеты о стимулировании тренеров и спортсменов культивирующих вид спорта «северное многоборье»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84950255"/>
              </p:ext>
            </p:extLst>
          </p:nvPr>
        </p:nvGraphicFramePr>
        <p:xfrm>
          <a:off x="-144524" y="771550"/>
          <a:ext cx="93965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42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9542"/>
            <a:ext cx="3461457" cy="19093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Способы стимулирования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ГАУДО ЯНАО«ДЮСШ по национальным видам спорта»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71751"/>
            <a:ext cx="2168152" cy="21427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5025" y="699542"/>
            <a:ext cx="4608512" cy="4032447"/>
          </a:xfrm>
        </p:spPr>
        <p:txBody>
          <a:bodyPr/>
          <a:lstStyle/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Доска Почета на сайте Учреждения (спортсмены, тренеры);</a:t>
            </a: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Рейтинг спортсменов;</a:t>
            </a: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Конкурс «Рейтинг тренеров - преподавателей»;</a:t>
            </a: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Пресс-релизы о результатах соревнований;</a:t>
            </a: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Представление лучших спортсменов для рассмотрения в кандидаты сборной команды субъекта РФ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ru-RU" dirty="0" smtClean="0"/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36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3518"/>
            <a:ext cx="3461457" cy="19093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Способы стимулирования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ГАУДО ЯНАО«ДЮСШ по национальным видам спорта»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2" y="2571750"/>
            <a:ext cx="2168152" cy="21427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5025" y="699542"/>
            <a:ext cx="4608512" cy="4032447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endParaRPr lang="ru-RU" dirty="0" smtClean="0"/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842038"/>
              </p:ext>
            </p:extLst>
          </p:nvPr>
        </p:nvGraphicFramePr>
        <p:xfrm>
          <a:off x="3461457" y="195486"/>
          <a:ext cx="5508105" cy="4828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737">
                  <a:extLst>
                    <a:ext uri="{9D8B030D-6E8A-4147-A177-3AD203B41FA5}">
                      <a16:colId xmlns:a16="http://schemas.microsoft.com/office/drawing/2014/main" val="2318991404"/>
                    </a:ext>
                  </a:extLst>
                </a:gridCol>
                <a:gridCol w="1601270">
                  <a:extLst>
                    <a:ext uri="{9D8B030D-6E8A-4147-A177-3AD203B41FA5}">
                      <a16:colId xmlns:a16="http://schemas.microsoft.com/office/drawing/2014/main" val="2126576620"/>
                    </a:ext>
                  </a:extLst>
                </a:gridCol>
                <a:gridCol w="633745">
                  <a:extLst>
                    <a:ext uri="{9D8B030D-6E8A-4147-A177-3AD203B41FA5}">
                      <a16:colId xmlns:a16="http://schemas.microsoft.com/office/drawing/2014/main" val="580380725"/>
                    </a:ext>
                  </a:extLst>
                </a:gridCol>
                <a:gridCol w="460683">
                  <a:extLst>
                    <a:ext uri="{9D8B030D-6E8A-4147-A177-3AD203B41FA5}">
                      <a16:colId xmlns:a16="http://schemas.microsoft.com/office/drawing/2014/main" val="2760180942"/>
                    </a:ext>
                  </a:extLst>
                </a:gridCol>
                <a:gridCol w="397223">
                  <a:extLst>
                    <a:ext uri="{9D8B030D-6E8A-4147-A177-3AD203B41FA5}">
                      <a16:colId xmlns:a16="http://schemas.microsoft.com/office/drawing/2014/main" val="544652074"/>
                    </a:ext>
                  </a:extLst>
                </a:gridCol>
                <a:gridCol w="295737">
                  <a:extLst>
                    <a:ext uri="{9D8B030D-6E8A-4147-A177-3AD203B41FA5}">
                      <a16:colId xmlns:a16="http://schemas.microsoft.com/office/drawing/2014/main" val="1796614975"/>
                    </a:ext>
                  </a:extLst>
                </a:gridCol>
                <a:gridCol w="295737">
                  <a:extLst>
                    <a:ext uri="{9D8B030D-6E8A-4147-A177-3AD203B41FA5}">
                      <a16:colId xmlns:a16="http://schemas.microsoft.com/office/drawing/2014/main" val="3670350543"/>
                    </a:ext>
                  </a:extLst>
                </a:gridCol>
                <a:gridCol w="168830">
                  <a:extLst>
                    <a:ext uri="{9D8B030D-6E8A-4147-A177-3AD203B41FA5}">
                      <a16:colId xmlns:a16="http://schemas.microsoft.com/office/drawing/2014/main" val="502188973"/>
                    </a:ext>
                  </a:extLst>
                </a:gridCol>
                <a:gridCol w="286135">
                  <a:extLst>
                    <a:ext uri="{9D8B030D-6E8A-4147-A177-3AD203B41FA5}">
                      <a16:colId xmlns:a16="http://schemas.microsoft.com/office/drawing/2014/main" val="2331823622"/>
                    </a:ext>
                  </a:extLst>
                </a:gridCol>
                <a:gridCol w="286135">
                  <a:extLst>
                    <a:ext uri="{9D8B030D-6E8A-4147-A177-3AD203B41FA5}">
                      <a16:colId xmlns:a16="http://schemas.microsoft.com/office/drawing/2014/main" val="7578197"/>
                    </a:ext>
                  </a:extLst>
                </a:gridCol>
                <a:gridCol w="286135">
                  <a:extLst>
                    <a:ext uri="{9D8B030D-6E8A-4147-A177-3AD203B41FA5}">
                      <a16:colId xmlns:a16="http://schemas.microsoft.com/office/drawing/2014/main" val="3153399352"/>
                    </a:ext>
                  </a:extLst>
                </a:gridCol>
                <a:gridCol w="500738">
                  <a:extLst>
                    <a:ext uri="{9D8B030D-6E8A-4147-A177-3AD203B41FA5}">
                      <a16:colId xmlns:a16="http://schemas.microsoft.com/office/drawing/2014/main" val="2748080695"/>
                    </a:ext>
                  </a:extLst>
                </a:gridCol>
              </a:tblGrid>
              <a:tr h="266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Позиция рейтинга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Тренер-преподаватель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Всего баллов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1119794050"/>
                  </a:ext>
                </a:extLst>
              </a:tr>
              <a:tr h="130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кол-во </a:t>
                      </a:r>
                      <a:r>
                        <a:rPr lang="ru-RU" sz="1000" u="none" strike="noStrike" dirty="0" err="1">
                          <a:effectLst/>
                        </a:rPr>
                        <a:t>обуч-ся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Соревновательная деятельность (баллы)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Общее количество разрядников  (баллы)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 </a:t>
                      </a:r>
                      <a:r>
                        <a:rPr lang="ru-RU" sz="1000" u="none" strike="noStrike" dirty="0">
                          <a:effectLst/>
                        </a:rPr>
                        <a:t>спортивный разряд   (баллы)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разряд КМС (баллы)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Звание МС (баллы)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Участие в соревнованиях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Сохранность контингента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Выполнение программы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848395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Белов Сергей Дмитриевич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626238277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Кухта Ольга Николаевна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3349185379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Лищук Сергей Юрьевич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3438804429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Ниязова Алла Анатольевна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1339869240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Рохтымов Олег Владимирович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737564846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Возелов Рудольф Романович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212405365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Кухта Григорий Петрович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2589358327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Макаров Илья Кириллович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1634325019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Лонгортов Василий Сергеевич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3394432470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Нензелов Евгений Афанасьевич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394319233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Хороля Всеволод Александрович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1403242570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Ниязов Евгений Степанович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2983976244"/>
                  </a:ext>
                </a:extLst>
              </a:tr>
              <a:tr h="357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Лонгортов Александр Герасимович *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1876579609"/>
                  </a:ext>
                </a:extLst>
              </a:tr>
              <a:tr h="19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Лонгортов Денис Сергеевич*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34732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60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5776" y="2674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Главный стимул для спортсмена – внимание и поддержка тренера, а для тренера – внимание и признание коллег и руководства.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7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152" y="3398561"/>
            <a:ext cx="38164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Open Sans"/>
              </a:rPr>
              <a:t>осмысленность</a:t>
            </a:r>
            <a:r>
              <a:rPr lang="ru-RU" sz="2000" b="1" dirty="0">
                <a:latin typeface="Open Sans"/>
              </a:rPr>
              <a:t>, определенность, моральное и материальное удовлетворение</a:t>
            </a:r>
            <a:r>
              <a:rPr lang="ru-RU" sz="1200" dirty="0" smtClean="0">
                <a:solidFill>
                  <a:srgbClr val="666666"/>
                </a:solidFill>
                <a:latin typeface="Open Sans"/>
              </a:rPr>
              <a:t>.</a:t>
            </a:r>
          </a:p>
          <a:p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7494"/>
            <a:ext cx="1728192" cy="1728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580" y="62753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Open Sans"/>
              </a:rPr>
              <a:t>поставленная задача</a:t>
            </a:r>
            <a:endParaRPr lang="ru-RU" sz="1200" b="1" dirty="0" smtClean="0">
              <a:solidFill>
                <a:srgbClr val="666666"/>
              </a:solidFill>
              <a:latin typeface="Open Sans"/>
            </a:endParaRPr>
          </a:p>
          <a:p>
            <a:pPr algn="just"/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048" y="253275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Open Sans"/>
              </a:rPr>
              <a:t>м</a:t>
            </a:r>
            <a:r>
              <a:rPr lang="ru-RU" sz="2000" b="1" dirty="0" smtClean="0">
                <a:latin typeface="Open Sans"/>
              </a:rPr>
              <a:t>отив, стимулирование</a:t>
            </a:r>
            <a:endParaRPr lang="ru-RU" sz="1200" b="1" dirty="0" smtClean="0">
              <a:solidFill>
                <a:srgbClr val="666666"/>
              </a:solidFill>
              <a:latin typeface="Open Sans"/>
            </a:endParaRPr>
          </a:p>
          <a:p>
            <a:pPr algn="just"/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865980" y="154995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Open Sans"/>
              </a:rPr>
              <a:t>деятельность</a:t>
            </a:r>
            <a:endParaRPr lang="ru-RU" sz="1200" b="1" dirty="0" smtClean="0">
              <a:solidFill>
                <a:srgbClr val="666666"/>
              </a:solidFill>
              <a:latin typeface="Open Sans"/>
            </a:endParaRPr>
          </a:p>
          <a:p>
            <a:pPr algn="just"/>
            <a:endParaRPr lang="ru-RU" sz="1200" dirty="0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4331198" y="744933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873650" y="1549955"/>
            <a:ext cx="731520" cy="1470701"/>
          </a:xfrm>
          <a:prstGeom prst="curvedLeftArrow">
            <a:avLst>
              <a:gd name="adj1" fmla="val 25000"/>
              <a:gd name="adj2" fmla="val 471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965901" y="2798696"/>
            <a:ext cx="968070" cy="2107970"/>
          </a:xfrm>
          <a:prstGeom prst="curvedLeftArrow">
            <a:avLst>
              <a:gd name="adj1" fmla="val 25000"/>
              <a:gd name="adj2" fmla="val 471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96662"/>
            <a:ext cx="7902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Open Sans"/>
              </a:rPr>
              <a:t>Д</a:t>
            </a:r>
            <a:r>
              <a:rPr lang="ru-RU" sz="2400" b="1" dirty="0" smtClean="0">
                <a:latin typeface="Open Sans"/>
              </a:rPr>
              <a:t>ля </a:t>
            </a:r>
            <a:r>
              <a:rPr lang="ru-RU" sz="2400" b="1" dirty="0">
                <a:latin typeface="Open Sans"/>
              </a:rPr>
              <a:t>отрасли физической культуры и спорта требуется три основных системы </a:t>
            </a:r>
            <a:r>
              <a:rPr lang="ru-RU" sz="2400" b="1" dirty="0" smtClean="0">
                <a:latin typeface="Open Sans"/>
              </a:rPr>
              <a:t>стимулирования: </a:t>
            </a:r>
            <a:endParaRPr lang="ru-RU" sz="2400" b="1" dirty="0">
              <a:latin typeface="Open Sans"/>
            </a:endParaRPr>
          </a:p>
          <a:p>
            <a:pPr lvl="0" algn="just"/>
            <a:r>
              <a:rPr lang="ru-RU" sz="1600" dirty="0" smtClean="0">
                <a:latin typeface="Open Sans"/>
              </a:rPr>
              <a:t> </a:t>
            </a:r>
            <a:endParaRPr lang="ru-RU" sz="1600" dirty="0">
              <a:latin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75" y="2859782"/>
            <a:ext cx="2446406" cy="19336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5163" y="1930511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srgbClr val="0070C0"/>
                </a:solidFill>
                <a:latin typeface="Open Sans"/>
              </a:rPr>
              <a:t>тренеры</a:t>
            </a:r>
            <a:endParaRPr lang="ru-RU" sz="3200" b="1" dirty="0">
              <a:solidFill>
                <a:srgbClr val="0070C0"/>
              </a:solidFill>
              <a:latin typeface="Open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4560" y="1930511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srgbClr val="FF0000"/>
                </a:solidFill>
                <a:latin typeface="Open Sans"/>
              </a:rPr>
              <a:t>спортсмены</a:t>
            </a:r>
            <a:r>
              <a:rPr lang="ru-RU" sz="3200" b="1" dirty="0" smtClean="0">
                <a:latin typeface="Open Sans"/>
              </a:rPr>
              <a:t> </a:t>
            </a:r>
            <a:endParaRPr lang="ru-RU" sz="3200" b="1" dirty="0"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04880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Open Sans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Open Sans"/>
              </a:rPr>
              <a:t>болельщики</a:t>
            </a:r>
            <a:endParaRPr lang="ru-RU" sz="3200" b="1" dirty="0">
              <a:solidFill>
                <a:srgbClr val="C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49955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inherit"/>
              </a:rPr>
              <a:t>Стимулирование участников профессионального спорта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0443" y="3723878"/>
            <a:ext cx="309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Open Sans"/>
              </a:rPr>
              <a:t>финансовое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7654"/>
            <a:ext cx="2664296" cy="2925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1" y="228313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Open Sans"/>
              </a:rPr>
              <a:t>материальное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8351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Open Sans"/>
              </a:rPr>
              <a:t>Выплата высоких гонораров и </a:t>
            </a:r>
            <a:r>
              <a:rPr lang="ru-RU" sz="2400" dirty="0" smtClean="0">
                <a:latin typeface="Open Sans"/>
              </a:rPr>
              <a:t>премиальных </a:t>
            </a:r>
            <a:r>
              <a:rPr lang="ru-RU" sz="2400" dirty="0">
                <a:latin typeface="Open Sans"/>
              </a:rPr>
              <a:t>спортсменам, </a:t>
            </a:r>
            <a:r>
              <a:rPr lang="ru-RU" sz="2400" dirty="0" smtClean="0">
                <a:latin typeface="Open Sans"/>
              </a:rPr>
              <a:t>тренерам. </a:t>
            </a:r>
            <a:endParaRPr lang="ru-RU" sz="2400" b="0" i="0" dirty="0"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3327" y="1708708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Open Sans"/>
              </a:rPr>
              <a:t>Назначение в официальных и коммерческих соревнованиях значительных материальных призов в </a:t>
            </a:r>
            <a:r>
              <a:rPr lang="ru-RU" sz="2400" dirty="0" smtClean="0">
                <a:latin typeface="Open Sans"/>
              </a:rPr>
              <a:t>виде дорогостоящих предметов</a:t>
            </a:r>
            <a:endParaRPr lang="ru-RU" sz="2400" b="0" i="0" dirty="0">
              <a:effectLst/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3584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Open Sans"/>
              </a:rPr>
              <a:t>Достижение </a:t>
            </a:r>
            <a:r>
              <a:rPr lang="ru-RU" sz="2400" dirty="0">
                <a:latin typeface="Open Sans"/>
              </a:rPr>
              <a:t>известности и славы – также мощный стимул </a:t>
            </a:r>
            <a:r>
              <a:rPr lang="ru-RU" sz="2400" dirty="0" smtClean="0">
                <a:latin typeface="Open Sans"/>
              </a:rPr>
              <a:t>для </a:t>
            </a:r>
            <a:r>
              <a:rPr lang="ru-RU" sz="2400" dirty="0">
                <a:latin typeface="Open Sans"/>
              </a:rPr>
              <a:t>спортсменов, </a:t>
            </a:r>
            <a:r>
              <a:rPr lang="ru-RU" sz="2400" dirty="0" smtClean="0">
                <a:latin typeface="Open Sans"/>
              </a:rPr>
              <a:t>тренеров</a:t>
            </a:r>
            <a:r>
              <a:rPr lang="ru-RU" sz="2000" dirty="0" smtClean="0">
                <a:latin typeface="Open Sans"/>
              </a:rPr>
              <a:t>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8936"/>
            <a:ext cx="2376264" cy="141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59" y="2932150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Open Sans"/>
              </a:rPr>
              <a:t>«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Open Sans"/>
              </a:rPr>
              <a:t>Гроссмейстер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Open Sans"/>
              </a:rPr>
              <a:t>»</a:t>
            </a:r>
            <a:endParaRPr lang="ru-RU" sz="2400" b="1" i="0" dirty="0">
              <a:solidFill>
                <a:schemeClr val="accent3">
                  <a:lumMod val="75000"/>
                </a:schemeClr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90" y="2820737"/>
            <a:ext cx="3116458" cy="1956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7" y="384521"/>
            <a:ext cx="3022012" cy="1865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8360" y="102658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C00000"/>
                </a:solidFill>
                <a:latin typeface="Open Sans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Open Sans"/>
              </a:rPr>
              <a:t>Мастер спорта</a:t>
            </a:r>
            <a:r>
              <a:rPr lang="ru-RU" sz="2400" b="1" dirty="0" smtClean="0">
                <a:solidFill>
                  <a:srgbClr val="C00000"/>
                </a:solidFill>
                <a:latin typeface="Open Sans"/>
              </a:rPr>
              <a:t>»</a:t>
            </a:r>
            <a:endParaRPr lang="ru-RU" sz="24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5709" y="1494151"/>
            <a:ext cx="5058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FF0000"/>
                </a:solidFill>
                <a:latin typeface="Open Sans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Open Sans"/>
              </a:rPr>
              <a:t>Мастер спорта международного класса</a:t>
            </a:r>
            <a:r>
              <a:rPr lang="ru-RU" sz="2400" b="1" dirty="0" smtClean="0">
                <a:solidFill>
                  <a:srgbClr val="FF0000"/>
                </a:solidFill>
                <a:latin typeface="Open Sans"/>
              </a:rPr>
              <a:t>» </a:t>
            </a:r>
            <a:endParaRPr lang="ru-RU" sz="24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684" y="2399800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D60093"/>
                </a:solidFill>
                <a:latin typeface="Open Sans"/>
              </a:rPr>
              <a:t>«</a:t>
            </a:r>
            <a:r>
              <a:rPr lang="ru-RU" sz="2400" b="1" dirty="0">
                <a:solidFill>
                  <a:srgbClr val="D60093"/>
                </a:solidFill>
                <a:latin typeface="Open Sans"/>
              </a:rPr>
              <a:t>Заслуженный мастер спорта</a:t>
            </a:r>
            <a:r>
              <a:rPr lang="ru-RU" sz="2400" b="1" dirty="0" smtClean="0">
                <a:solidFill>
                  <a:srgbClr val="D60093"/>
                </a:solidFill>
                <a:latin typeface="Open Sans"/>
              </a:rPr>
              <a:t>»</a:t>
            </a:r>
            <a:endParaRPr lang="ru-RU" sz="2400" b="1" i="0" dirty="0">
              <a:solidFill>
                <a:srgbClr val="D60093"/>
              </a:solidFill>
              <a:effectLst/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684" y="3441622"/>
            <a:ext cx="4239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0070C0"/>
                </a:solidFill>
                <a:latin typeface="Open Sans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Open Sans"/>
              </a:rPr>
              <a:t>Заслуженный тренер</a:t>
            </a:r>
            <a:r>
              <a:rPr lang="ru-RU" sz="2400" b="1" dirty="0" smtClean="0">
                <a:solidFill>
                  <a:srgbClr val="0070C0"/>
                </a:solidFill>
                <a:latin typeface="Open Sans"/>
              </a:rPr>
              <a:t>»</a:t>
            </a:r>
            <a:endParaRPr lang="ru-RU" sz="2400" b="1" i="0" dirty="0">
              <a:solidFill>
                <a:srgbClr val="0070C0"/>
              </a:solidFill>
              <a:effectLst/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684" y="4044657"/>
            <a:ext cx="5356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7030A0"/>
                </a:solidFill>
                <a:latin typeface="Open Sans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Open Sans"/>
              </a:rPr>
              <a:t>Заслуженный работник физической культуры и спорта</a:t>
            </a:r>
            <a:r>
              <a:rPr lang="ru-RU" sz="2400" b="1" dirty="0" smtClean="0">
                <a:solidFill>
                  <a:srgbClr val="7030A0"/>
                </a:solidFill>
                <a:latin typeface="Open Sans"/>
              </a:rPr>
              <a:t>»</a:t>
            </a:r>
            <a:endParaRPr lang="ru-RU" sz="2400" b="1" i="0" dirty="0">
              <a:solidFill>
                <a:srgbClr val="7030A0"/>
              </a:solidFill>
              <a:effectLst/>
              <a:latin typeface="Open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472" y="38752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dirty="0" smtClean="0">
                <a:latin typeface="Open Sans"/>
              </a:rPr>
              <a:t>ЗВАНИЯ</a:t>
            </a:r>
            <a:endParaRPr lang="ru-RU" sz="3200" b="1" i="0" dirty="0">
              <a:effectLst/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3801" y="483518"/>
            <a:ext cx="3814198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base"/>
            <a:r>
              <a:rPr lang="ru-RU" sz="2400" dirty="0">
                <a:latin typeface="Open Sans"/>
              </a:rPr>
              <a:t>В честь наиболее прославленных спортсменов и тренеров называют улицы и проспекты, спортсооружения и учебные заведения, им ставят памятники, открывают мемориалы и галереи спортивной </a:t>
            </a:r>
            <a:r>
              <a:rPr lang="ru-RU" sz="2400" dirty="0" smtClean="0">
                <a:latin typeface="Open Sans"/>
              </a:rPr>
              <a:t>славы.</a:t>
            </a:r>
            <a:endParaRPr lang="ru-RU" sz="2400" b="0" i="0" dirty="0">
              <a:effectLst/>
              <a:latin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2" y="3078820"/>
            <a:ext cx="1869164" cy="1869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31" y="3078820"/>
            <a:ext cx="1939648" cy="1811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04" y="351421"/>
            <a:ext cx="1780364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6" y="351421"/>
            <a:ext cx="1625230" cy="243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31790"/>
            <a:ext cx="3106631" cy="18122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989797"/>
            <a:ext cx="69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latin typeface="Open Sans"/>
              </a:rPr>
              <a:t>Для спортсменов и тренеров </a:t>
            </a:r>
            <a:r>
              <a:rPr lang="ru-RU" sz="2400" b="1" dirty="0">
                <a:latin typeface="Open Sans"/>
              </a:rPr>
              <a:t>спортивной прессой и </a:t>
            </a:r>
            <a:r>
              <a:rPr lang="ru-RU" sz="2400" b="1" dirty="0" smtClean="0">
                <a:latin typeface="Open Sans"/>
              </a:rPr>
              <a:t>спортивными </a:t>
            </a:r>
            <a:r>
              <a:rPr lang="ru-RU" sz="2400" b="1" dirty="0">
                <a:latin typeface="Open Sans"/>
              </a:rPr>
              <a:t>федерациями исчисляются специальные рейтинги, попадание </a:t>
            </a:r>
            <a:r>
              <a:rPr lang="ru-RU" sz="2400" b="1" dirty="0" smtClean="0">
                <a:latin typeface="Open Sans"/>
              </a:rPr>
              <a:t>в </a:t>
            </a:r>
            <a:r>
              <a:rPr lang="ru-RU" sz="2400" b="1" dirty="0">
                <a:latin typeface="Open Sans"/>
              </a:rPr>
              <a:t>которые очень почетно и престижно. </a:t>
            </a:r>
            <a:endParaRPr lang="ru-RU" sz="2400" b="1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293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1926" y="196405"/>
            <a:ext cx="6776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Кандидаты и члены сборных команд</a:t>
            </a:r>
            <a:endParaRPr lang="ru-RU" sz="3200" b="1" i="0" dirty="0">
              <a:solidFill>
                <a:schemeClr val="accent6">
                  <a:lumMod val="75000"/>
                </a:schemeClr>
              </a:solidFill>
              <a:effectLst/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9898" y="1424700"/>
            <a:ext cx="2323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Европы</a:t>
            </a:r>
            <a:endParaRPr lang="ru-RU" sz="3200" b="1" i="0" dirty="0">
              <a:solidFill>
                <a:schemeClr val="accent1">
                  <a:lumMod val="75000"/>
                </a:schemeClr>
              </a:solidFill>
              <a:effectLst/>
              <a:latin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8686" y="21361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С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траны</a:t>
            </a:r>
            <a:endParaRPr lang="ru-RU" sz="3200" b="1" i="0" dirty="0">
              <a:solidFill>
                <a:schemeClr val="accent2">
                  <a:lumMod val="75000"/>
                </a:schemeClr>
              </a:solidFill>
              <a:effectLst/>
              <a:latin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2666071"/>
            <a:ext cx="218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3200" b="1" dirty="0">
                <a:solidFill>
                  <a:srgbClr val="00B050"/>
                </a:solidFill>
                <a:latin typeface="Open Sans"/>
              </a:rPr>
              <a:t>О</a:t>
            </a:r>
            <a:r>
              <a:rPr lang="ru-RU" sz="3200" b="1" dirty="0" smtClean="0">
                <a:solidFill>
                  <a:srgbClr val="00B050"/>
                </a:solidFill>
                <a:latin typeface="Open Sans"/>
              </a:rPr>
              <a:t>бласти</a:t>
            </a:r>
            <a:endParaRPr lang="ru-RU" sz="3200" b="1" i="0" dirty="0">
              <a:solidFill>
                <a:srgbClr val="00B050"/>
              </a:solidFill>
              <a:effectLst/>
              <a:latin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330103"/>
            <a:ext cx="184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3200" b="1" dirty="0">
                <a:solidFill>
                  <a:srgbClr val="FF0000"/>
                </a:solidFill>
                <a:latin typeface="Open Sans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Open Sans"/>
              </a:rPr>
              <a:t>круга</a:t>
            </a:r>
            <a:endParaRPr lang="ru-RU" sz="32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9898" y="389547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3200" b="1" dirty="0">
                <a:solidFill>
                  <a:srgbClr val="D60093"/>
                </a:solidFill>
                <a:latin typeface="Open Sans"/>
              </a:rPr>
              <a:t>Р</a:t>
            </a:r>
            <a:r>
              <a:rPr lang="ru-RU" sz="3200" b="1" dirty="0" smtClean="0">
                <a:solidFill>
                  <a:srgbClr val="D60093"/>
                </a:solidFill>
                <a:latin typeface="Open Sans"/>
              </a:rPr>
              <a:t>айона</a:t>
            </a:r>
            <a:endParaRPr lang="ru-RU" sz="3200" b="1" i="0" dirty="0">
              <a:solidFill>
                <a:srgbClr val="D6009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260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516</Words>
  <Application>Microsoft Office PowerPoint</Application>
  <PresentationFormat>Экран (16:9)</PresentationFormat>
  <Paragraphs>241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inherit</vt:lpstr>
      <vt:lpstr>Open Sans</vt:lpstr>
      <vt:lpstr>Times New Roman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стимулирования  в МБУ ФСЦ «Лидер»  МО Ямальский район </vt:lpstr>
      <vt:lpstr>Ответы на вопросы анкеты о стимулировании тренеров и спортсменов культивирующих вид спорта «северное многоборье»</vt:lpstr>
      <vt:lpstr>Способы стимулирования  в ГАУДО ЯНАО«ДЮСШ по национальным видам спорта» </vt:lpstr>
      <vt:lpstr>Способы стимулирования  в ГАУДО ЯНАО«ДЮСШ по национальным видам спорта»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Елена Васильевна Плеханова</cp:lastModifiedBy>
  <cp:revision>47</cp:revision>
  <dcterms:created xsi:type="dcterms:W3CDTF">2016-06-02T08:30:46Z</dcterms:created>
  <dcterms:modified xsi:type="dcterms:W3CDTF">2020-11-17T05:04:45Z</dcterms:modified>
</cp:coreProperties>
</file>