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7" r:id="rId2"/>
    <p:sldId id="269" r:id="rId3"/>
    <p:sldId id="268" r:id="rId4"/>
    <p:sldId id="259" r:id="rId5"/>
    <p:sldId id="271" r:id="rId6"/>
    <p:sldId id="270" r:id="rId7"/>
    <p:sldId id="260" r:id="rId8"/>
    <p:sldId id="262" r:id="rId9"/>
    <p:sldId id="267" r:id="rId10"/>
    <p:sldId id="273" r:id="rId11"/>
    <p:sldId id="272" r:id="rId12"/>
    <p:sldId id="264" r:id="rId13"/>
    <p:sldId id="274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5530B"/>
    <a:srgbClr val="F66220"/>
    <a:srgbClr val="FF9900"/>
    <a:srgbClr val="FF6600"/>
    <a:srgbClr val="000099"/>
    <a:srgbClr val="6699FF"/>
    <a:srgbClr val="3333FF"/>
    <a:srgbClr val="9900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>
        <p:scale>
          <a:sx n="100" d="100"/>
          <a:sy n="100" d="100"/>
        </p:scale>
        <p:origin x="-10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33FC1-F232-4892-9BF3-FA9C3BB6D087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F242-B9F0-4CB2-A902-DED56051C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0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F242-B9F0-4CB2-A902-DED56051CF2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2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tint val="95000"/>
              </a:schemeClr>
            </a:gs>
            <a:gs pos="100000">
              <a:schemeClr val="bg2">
                <a:shade val="40000"/>
                <a:satMod val="1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60648"/>
            <a:ext cx="81369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учреждение Пуровская районная спортивная школа олимпийского резерва «Авангард»</a:t>
            </a:r>
            <a:endParaRPr lang="ru-RU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4334" y="2204864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МЕТОДИЧЕСКОЙ РАБОТЫ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СПОРТИВНОЙ ШКОЛЕ </a:t>
            </a:r>
            <a:endParaRPr lang="ru-RU" sz="2800" b="1" i="1" dirty="0">
              <a:solidFill>
                <a:schemeClr val="accent3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2100" y="537321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Инструктор-методист</a:t>
            </a:r>
          </a:p>
          <a:p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Резяпова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Алина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Фанильевна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C:\Users\работа\Desktop\рисунок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41774"/>
            <a:ext cx="3312368" cy="201622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Picture 4" descr="https://im0-tub-ru.yandex.net/i?id=21fd21bbf1c5dbe435cdfe44ff16c831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1" y="3415790"/>
            <a:ext cx="3824639" cy="260549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7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648" y="101823"/>
            <a:ext cx="684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методической деятельности 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908720"/>
            <a:ext cx="7848872" cy="86409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Организационно-методическая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следующие функции: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3539" y="2060848"/>
            <a:ext cx="3596443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собственно-методическая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2" y="2780928"/>
            <a:ext cx="3596443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квалификации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1" y="3595488"/>
            <a:ext cx="3596443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координационная функция </a:t>
            </a:r>
            <a:endParaRPr lang="ru-RU" dirty="0"/>
          </a:p>
        </p:txBody>
      </p:sp>
      <p:pic>
        <p:nvPicPr>
          <p:cNvPr id="1026" name="Picture 2" descr="https://im0-tub-ru.yandex.net/i?id=acad2b4643cb7e4789c504918111b44d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32" y="4293096"/>
            <a:ext cx="3328739" cy="218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etodUser\Desktop\все фото\ФОТО БЕСЕДА\IMG_5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7"/>
            <a:ext cx="3162200" cy="210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todUser\Desktop\все фото\фото с беседы 01.11.19\v_q67NLZ-I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994" y="1915005"/>
            <a:ext cx="3133278" cy="219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1836" y="332656"/>
            <a:ext cx="8174210" cy="1800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Собственно-методическая функция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(проведение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методических советов; сбор и обработка внешней информации путем участия в конференциях, семинарах, и т.п.; изучение уровня профессионального мастерства тренеров, оказание им информационно-методической помощи; внедрение в тренировочный процесс инновационных технологий и методик);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1836" y="2636912"/>
            <a:ext cx="8174210" cy="16561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Функция повышения квалификации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рост профессионального уровня тренерского состава и управленческих категорий работников спортивной школы, это: курсы повышения квалификации, консультации, наставничество, самообразование, дистанционное образование, научно-практические конференции, методические занятия, открытые тренировочные занятия;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836" y="4869160"/>
            <a:ext cx="8174210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Координационная функция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с научно-методическими организациями, учреждениями, подразделениями, планирование методической работы спортивной школы.</a:t>
            </a:r>
          </a:p>
        </p:txBody>
      </p:sp>
    </p:spTree>
    <p:extLst>
      <p:ext uri="{BB962C8B-B14F-4D97-AF65-F5344CB8AC3E}">
        <p14:creationId xmlns:p14="http://schemas.microsoft.com/office/powerpoint/2010/main" val="233505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5000"/>
              </a:schemeClr>
            </a:gs>
            <a:gs pos="100000">
              <a:schemeClr val="bg2">
                <a:shade val="40000"/>
                <a:satMod val="1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8665" y="17383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методической деятельности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4984" y="908720"/>
            <a:ext cx="7325741" cy="150457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2.   Информационная </a:t>
            </a:r>
            <a:r>
              <a:rPr lang="ru-RU" b="1" dirty="0">
                <a:solidFill>
                  <a:srgbClr val="C00000"/>
                </a:solidFill>
              </a:rPr>
              <a:t>деятельность </a:t>
            </a:r>
            <a:r>
              <a:rPr lang="ru-RU" dirty="0">
                <a:solidFill>
                  <a:srgbClr val="002060"/>
                </a:solidFill>
              </a:rPr>
              <a:t>направлена на информационное обеспечение управления тренировочным процессом, ознакомление с новинками методической литературы, создание </a:t>
            </a:r>
            <a:r>
              <a:rPr lang="ru-RU" dirty="0" err="1">
                <a:solidFill>
                  <a:srgbClr val="002060"/>
                </a:solidFill>
              </a:rPr>
              <a:t>медиатеки</a:t>
            </a:r>
            <a:r>
              <a:rPr lang="ru-RU" dirty="0">
                <a:solidFill>
                  <a:srgbClr val="002060"/>
                </a:solidFill>
              </a:rPr>
              <a:t> современных методических материалов.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4984" y="2708920"/>
            <a:ext cx="7325741" cy="14401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3.   Консультационная </a:t>
            </a:r>
            <a:r>
              <a:rPr lang="ru-RU" b="1" dirty="0">
                <a:solidFill>
                  <a:srgbClr val="C00000"/>
                </a:solidFill>
              </a:rPr>
              <a:t>деятельность </a:t>
            </a:r>
            <a:r>
              <a:rPr lang="ru-RU" dirty="0">
                <a:solidFill>
                  <a:srgbClr val="002060"/>
                </a:solidFill>
              </a:rPr>
              <a:t>направлена организацию консультационной работы для сотрудников спортивной школы (индивидуальное/групповое консультирование), а также консультирование родителей об этапах тренировочного процесса, взаимодействии.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9097" y="4437112"/>
            <a:ext cx="7325742" cy="23042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4.    Аналитическая </a:t>
            </a:r>
            <a:r>
              <a:rPr lang="ru-RU" b="1" dirty="0">
                <a:solidFill>
                  <a:srgbClr val="C00000"/>
                </a:solidFill>
              </a:rPr>
              <a:t>деятельность </a:t>
            </a:r>
            <a:r>
              <a:rPr lang="ru-RU" dirty="0">
                <a:solidFill>
                  <a:srgbClr val="002060"/>
                </a:solidFill>
              </a:rPr>
              <a:t>направлена на мониторинг профессиональных и информационных потребностей сотрудников спортивной школы, выявление затруднений дидактического и методического характера среди сотрудников спортивной школы, сбор и обработка информации о результатах работы специалистов спортивной школы, а также изучение, анализ  и оценка результативности тренировочного процесса и состояния методической работы в учреждении.</a:t>
            </a:r>
          </a:p>
        </p:txBody>
      </p:sp>
    </p:spTree>
    <p:extLst>
      <p:ext uri="{BB962C8B-B14F-4D97-AF65-F5344CB8AC3E}">
        <p14:creationId xmlns:p14="http://schemas.microsoft.com/office/powerpoint/2010/main" val="98454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8136905" cy="27003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Таким образом,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методическая работа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– это целостная система взаимосвязанных мер, направленных на повышение квалификации и профессионального мастерства как каждого специалиста, так и коллектива в целом.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mol-mlschool2.edu.tomsk.ru/wp-content/uploads/2019/12/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5616624" cy="33843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4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690" y="2852936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    внимание!</a:t>
            </a:r>
            <a:endParaRPr lang="ru-RU" sz="48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2436" y="260648"/>
            <a:ext cx="8352928" cy="21602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C00000"/>
                </a:solidFill>
              </a:rPr>
              <a:t>Предметом деятельности </a:t>
            </a:r>
            <a:r>
              <a:rPr lang="ru-RU" dirty="0">
                <a:solidFill>
                  <a:srgbClr val="002060"/>
                </a:solidFill>
              </a:rPr>
              <a:t>Автономного учреждения является развитие физической культуры и спорта, реализация программ физической подготовки и реализация программ спортивной подготовки на различных этапах спортивной подготовки, направленных на обеспечение подготовки спортивного резерва для спортивных сборных команд Пуровского района, Ямало-Ненецкого автономного округа и Российской Федерации.</a:t>
            </a:r>
          </a:p>
        </p:txBody>
      </p:sp>
      <p:pic>
        <p:nvPicPr>
          <p:cNvPr id="3" name="Рисунок 2" descr="https://img-fotki.yandex.ru/get/25541/124037930.64/0_189a7d_2c8f4ddc_XX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9" t="10045" r="1" b="6295"/>
          <a:stretch/>
        </p:blipFill>
        <p:spPr bwMode="auto">
          <a:xfrm>
            <a:off x="107504" y="2780928"/>
            <a:ext cx="8293149" cy="374441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75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2490" y="163488"/>
            <a:ext cx="8424936" cy="601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учреждения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2490" y="836712"/>
            <a:ext cx="8424936" cy="4320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физкультурно-оздоровительная деятельность;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9758" y="1340768"/>
            <a:ext cx="8424936" cy="876672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разработка, утверждение и реализация программ спортивной подготовки по видам спорта и программ в области физической культуры и спорта с различными категориями населения;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795" y="2348880"/>
            <a:ext cx="8424936" cy="86409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и реализация индивидуальных планов подготовки спортсменов на этапах совершенствования спортивного мастерства и высшего спортивного мастерства;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4225" y="3356992"/>
            <a:ext cx="8409631" cy="86409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реализация планов спортивно-оздоровительной работы по развитию физической культуры и спорта среди различных групп населения.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4225" y="4365104"/>
            <a:ext cx="8398506" cy="7920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спортивно-оздоровительных и спортивно-массовых соревнований, мероприятий, праздников и других мероприятий физкультурно-оздоровительного характера,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4225" y="5301208"/>
            <a:ext cx="8409631" cy="5040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массовых мероприятий общегородского масштаба, включая спортивные и иные праздники;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7669" y="5943600"/>
            <a:ext cx="8339757" cy="7977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содействия осуществлению полномочий органа местного самоуправления по организации и проведению мероприятий в сфере физической культуры и спорта.</a:t>
            </a:r>
          </a:p>
        </p:txBody>
      </p:sp>
    </p:spTree>
    <p:extLst>
      <p:ext uri="{BB962C8B-B14F-4D97-AF65-F5344CB8AC3E}">
        <p14:creationId xmlns:p14="http://schemas.microsoft.com/office/powerpoint/2010/main" val="6882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9000">
              <a:schemeClr val="bg2">
                <a:tint val="95000"/>
              </a:schemeClr>
            </a:gs>
            <a:gs pos="100000">
              <a:schemeClr val="bg2">
                <a:shade val="40000"/>
                <a:satMod val="1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06617" y="1192600"/>
            <a:ext cx="4970726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5955" y="2621661"/>
            <a:ext cx="2741949" cy="599306"/>
          </a:xfrm>
          <a:prstGeom prst="roundRect">
            <a:avLst>
              <a:gd name="adj" fmla="val 2187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по спортивной подготовке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40152" y="2621661"/>
            <a:ext cx="3072358" cy="597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по спортивно-массовой работе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19698" y="4039281"/>
            <a:ext cx="5472607" cy="51893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инструктор -  методист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7054" y="4941168"/>
            <a:ext cx="5449737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Инструктор - методист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7053" y="5938986"/>
            <a:ext cx="5435251" cy="48237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Тренер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576" y="188640"/>
            <a:ext cx="80409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управления методической деятельностью в МАУ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Пуровской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районной СШОР «Авангард»</a:t>
            </a:r>
          </a:p>
          <a:p>
            <a:r>
              <a:rPr lang="ru-RU" dirty="0"/>
              <a:t> </a:t>
            </a:r>
          </a:p>
        </p:txBody>
      </p:sp>
      <p:sp>
        <p:nvSpPr>
          <p:cNvPr id="9" name="Стрелка вниз 8"/>
          <p:cNvSpPr/>
          <p:nvPr/>
        </p:nvSpPr>
        <p:spPr>
          <a:xfrm rot="2273793">
            <a:off x="2650954" y="1823373"/>
            <a:ext cx="423346" cy="714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538234">
            <a:off x="5643402" y="1818156"/>
            <a:ext cx="358586" cy="671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408933">
            <a:off x="1365929" y="3540532"/>
            <a:ext cx="405513" cy="854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742849">
            <a:off x="7676775" y="3647474"/>
            <a:ext cx="386726" cy="771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12306" y="4563156"/>
            <a:ext cx="248047" cy="382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46984" y="5533001"/>
            <a:ext cx="248047" cy="382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2621661"/>
            <a:ext cx="2664296" cy="59816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директора по методической работе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238017" y="1898669"/>
            <a:ext cx="393960" cy="563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362611" y="3356991"/>
            <a:ext cx="332420" cy="621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3621" y="404664"/>
            <a:ext cx="8712968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методической деятельности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развитие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совершенствование тренировочного и воспитательного процесса, повышение профессионального мастерства и творческого роста тренеров.</a:t>
            </a:r>
            <a:endParaRPr lang="ru-RU" dirty="0"/>
          </a:p>
        </p:txBody>
      </p:sp>
      <p:pic>
        <p:nvPicPr>
          <p:cNvPr id="1026" name="Picture 2" descr="C:\Users\MetodUser\Desktop\все фото\АНТИДОПИНГ\E84RjTeuf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" b="3187"/>
          <a:stretch/>
        </p:blipFill>
        <p:spPr bwMode="auto">
          <a:xfrm>
            <a:off x="179512" y="2348880"/>
            <a:ext cx="4314936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odUser\Desktop\все фото\АНТИДОПИНГ\n4XbILeROY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60" y="2348879"/>
            <a:ext cx="4016602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8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6360" y="764704"/>
            <a:ext cx="8640960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высокого методического уровня проведения тренировочных занятий, физкультурно-оздоровительных и спортивно-массовых мероприятий;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5937" y="188640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методической деятельности: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0977" y="1988840"/>
            <a:ext cx="8639844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высокого методического уровня проведения тренировочных занятий, физкультурно-оздоровительных и спортивно-массовых мероприятий;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7476" y="3019425"/>
            <a:ext cx="8639844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становление молодых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тренеров, повышение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квалификации тренеров;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6360" y="4005064"/>
            <a:ext cx="8597775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выявление, обобщение и распространение опыта тренеров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0605" y="5013176"/>
            <a:ext cx="8589168" cy="7920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творческая ориентация коллектива  на овладение современными технологиями, которые стимулируют активность занимающихся, раскрывают потенциал личности ребенка;</a:t>
            </a:r>
          </a:p>
        </p:txBody>
      </p:sp>
    </p:spTree>
    <p:extLst>
      <p:ext uri="{BB962C8B-B14F-4D97-AF65-F5344CB8AC3E}">
        <p14:creationId xmlns:p14="http://schemas.microsoft.com/office/powerpoint/2010/main" val="87701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9000">
              <a:schemeClr val="bg2">
                <a:tint val="95000"/>
              </a:schemeClr>
            </a:gs>
            <a:gs pos="100000">
              <a:schemeClr val="bg2">
                <a:shade val="40000"/>
                <a:satMod val="1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505" y="620688"/>
            <a:ext cx="8559477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в тренировочный процесс инновационных методических и дидактических материалов;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097" y="2348880"/>
            <a:ext cx="8591078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помощи в проведении тренерских семинаров с целью повышения квалификации тренерских кадров;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097" y="3212976"/>
            <a:ext cx="8591078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и накопление  методического фонда;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6506" y="1412776"/>
            <a:ext cx="8591078" cy="7920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поиске и использования в тренировочном процессе современных методик, форм, средств и методов тренировки, новых тренировочных и спортивных технологий;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097" y="4012257"/>
            <a:ext cx="8591078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в МАУ Пуровской районной СШОР «Авангард» семинаров, «круглых столов», методических конкурсов;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8097" y="4905324"/>
            <a:ext cx="8591078" cy="11159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результатов тренерской деятельности, выявление и предупреждение ошибок, внесение предложений по усовершенствованию деятельности методических структур и  участие в реализации этих предложений.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16631"/>
            <a:ext cx="52736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методической деятельности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998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5000"/>
              </a:schemeClr>
            </a:gs>
            <a:gs pos="100000">
              <a:schemeClr val="bg2">
                <a:shade val="40000"/>
                <a:satMod val="1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634" y="260648"/>
            <a:ext cx="8423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методической работы в МАУ </a:t>
            </a:r>
            <a:r>
              <a:rPr lang="ru-R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Пуровской</a:t>
            </a:r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районной СШОР «Авангард»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91645"/>
            <a:ext cx="5760640" cy="5632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роводится непрерывно, не требует значительных затрат</a:t>
            </a: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содержании и формах методической работы учитываются задачи и результаты тренировочного процесса</a:t>
            </a: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перативно реагирует на изменения в требованиях физической культуры и спорта, его научно-методическом обеспечении</a:t>
            </a: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ключает в коллективную деятельность интеллектуальный потенциал и опыт большинства тренеров, инструкторов, методистов</a:t>
            </a: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тимулирует сплочение тренерского состава</a:t>
            </a:r>
          </a:p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пособствует развитию спортивной школы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newsprom.ru/i/n/592/226592/tn_226592_12561fce7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85" y="1091645"/>
            <a:ext cx="259269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resentbasket.ru/wp-content/uploads/2018/08/%D1%87%D1%82%D0%BE-%D0%BF%D0%BE%D0%B4%D0%B0%D1%80%D0%B8%D1%82%D1%8C-%D1%82%D1%80%D0%B5%D0%BD%D0%B5%D1%80%D1%83-500x383@2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85" y="4814070"/>
            <a:ext cx="2594822" cy="188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llgymnasts.com/wp-content/uploads/2018/01/start-gymnastic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96" y="3008759"/>
            <a:ext cx="25926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12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083" y="62068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260648"/>
            <a:ext cx="7128792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методической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7445" y="1468066"/>
            <a:ext cx="7121896" cy="9144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  Организационно-методическая деятельность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22512" y="2708920"/>
            <a:ext cx="7128792" cy="9144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 Информационная деятельность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7764" y="3861048"/>
            <a:ext cx="7121896" cy="9144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  Консультационная деятельность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37445" y="5085184"/>
            <a:ext cx="7108104" cy="9144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  Аналитическая деятельность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6117</TotalTime>
  <Words>757</Words>
  <Application>Microsoft Office PowerPoint</Application>
  <PresentationFormat>Экран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работа</dc:creator>
  <cp:lastModifiedBy>работа</cp:lastModifiedBy>
  <cp:revision>52</cp:revision>
  <dcterms:created xsi:type="dcterms:W3CDTF">2020-03-18T07:19:09Z</dcterms:created>
  <dcterms:modified xsi:type="dcterms:W3CDTF">2020-03-23T11:38:40Z</dcterms:modified>
</cp:coreProperties>
</file>