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3998" y="1122363"/>
            <a:ext cx="9144000" cy="238759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3998" y="3602036"/>
            <a:ext cx="9144000" cy="16557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898" y="365123"/>
            <a:ext cx="2628900" cy="5811836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197" y="365123"/>
            <a:ext cx="7734298" cy="5811836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48" y="1709736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48" y="4589461"/>
            <a:ext cx="10515600" cy="15001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7" y="1825623"/>
            <a:ext cx="5181598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3"/>
            <a:ext cx="5181598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6" y="365123"/>
            <a:ext cx="10515600" cy="132556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6" y="1681161"/>
            <a:ext cx="5157784" cy="823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6" y="2505073"/>
            <a:ext cx="5157784" cy="3684586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1"/>
            <a:ext cx="5183186" cy="823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3"/>
            <a:ext cx="5183186" cy="368458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6" y="457200"/>
            <a:ext cx="3932235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6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6" y="2057400"/>
            <a:ext cx="3932235" cy="38115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6" y="457200"/>
            <a:ext cx="3932235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6" y="987423"/>
            <a:ext cx="6172200" cy="48736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6" y="2057400"/>
            <a:ext cx="3932235" cy="38115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197" y="365123"/>
            <a:ext cx="10515600" cy="1325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197" y="18256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197" y="6356349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597" y="6356349"/>
            <a:ext cx="41148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598" y="6356349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PT Sans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8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mailto:glubokih_1976@mail.ru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783203" y="485338"/>
            <a:ext cx="7277839" cy="402426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sz="4800" b="0">
                <a:solidFill>
                  <a:srgbClr val="0070C0"/>
                </a:solidFill>
                <a:latin typeface="Book Antiqua"/>
                <a:ea typeface="Book Antiqua"/>
                <a:cs typeface="Book Antiqua"/>
              </a:rPr>
              <a:t>Интерактив «Методист»</a:t>
            </a:r>
            <a:endParaRPr sz="4800">
              <a:solidFill>
                <a:srgbClr val="0070C0"/>
              </a:solidFill>
            </a:endParaRPr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099136" y="2150096"/>
            <a:ext cx="9738845" cy="3455194"/>
          </a:xfrm>
        </p:spPr>
        <p:txBody>
          <a:bodyPr/>
          <a:lstStyle/>
          <a:p>
            <a:pPr marL="0" indent="0" algn="ctr">
              <a:buFont typeface="PT Sans"/>
              <a:buNone/>
              <a:defRPr/>
            </a:pPr>
            <a:r>
              <a:rPr sz="2000" b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КЕЙС № 2</a:t>
            </a:r>
            <a:endParaRPr sz="2000"/>
          </a:p>
          <a:p>
            <a:pPr marL="0" indent="0" algn="ctr">
              <a:buFont typeface="PT Sans"/>
              <a:buNone/>
              <a:defRPr/>
            </a:pPr>
            <a:r>
              <a:rPr sz="18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Обсуждение и закрепление самостоятельной работы</a:t>
            </a:r>
            <a:endParaRPr sz="1800" b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  <a:p>
            <a:pPr marL="0" indent="0" algn="ctr">
              <a:buFont typeface="PT Sans"/>
              <a:buNone/>
              <a:defRPr/>
            </a:pPr>
            <a:r>
              <a:rPr lang="ru-RU" sz="4800" b="0" i="0" u="none" strike="noStrike" cap="none" spc="0">
                <a:solidFill>
                  <a:schemeClr val="accent2">
                    <a:lumMod val="50000"/>
                  </a:schemeClr>
                </a:solidFill>
                <a:latin typeface="Book Antiqua"/>
                <a:ea typeface="Book Antiqua"/>
                <a:cs typeface="Book Antiqua"/>
              </a:rPr>
              <a:t>«Аудит нормативных правовых документов в спортивной школе»</a:t>
            </a:r>
            <a:endParaRPr sz="48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 5" hidden="0"/>
          <p:cNvSpPr/>
          <p:nvPr isPhoto="0" userDrawn="0"/>
        </p:nvSpPr>
        <p:spPr bwMode="auto">
          <a:xfrm>
            <a:off x="5968559" y="3291840"/>
            <a:ext cx="219364" cy="32060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553057543" name=" 1553057542" hidden="0"/>
          <p:cNvSpPr/>
          <p:nvPr isPhoto="0" userDrawn="0"/>
        </p:nvSpPr>
        <p:spPr bwMode="auto">
          <a:xfrm>
            <a:off x="6164832" y="3516715"/>
            <a:ext cx="58715" cy="365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919389877" name="Рисунок 191938987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0818" y="36990"/>
            <a:ext cx="3732385" cy="2178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5099571" name=" 5" hidden="0"/>
          <p:cNvSpPr/>
          <p:nvPr isPhoto="0" userDrawn="0"/>
        </p:nvSpPr>
        <p:spPr bwMode="auto">
          <a:xfrm>
            <a:off x="5968557" y="3291840"/>
            <a:ext cx="219361" cy="32059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062503220" name="Рисунок 3" hidden="0"/>
          <p:cNvPicPr>
            <a:picLocks noChangeAspect="1"/>
          </p:cNvPicPr>
          <p:nvPr isPhoto="0" userDrawn="0"/>
        </p:nvPicPr>
        <p:blipFill>
          <a:blip r:embed="rId3"/>
          <a:srcRect l="27770" t="17279" r="26967" b="14557"/>
          <a:stretch/>
        </p:blipFill>
        <p:spPr bwMode="auto">
          <a:xfrm>
            <a:off x="298926" y="56739"/>
            <a:ext cx="1864593" cy="1765027"/>
          </a:xfrm>
          <a:prstGeom prst="rect">
            <a:avLst/>
          </a:prstGeom>
        </p:spPr>
      </p:pic>
      <p:sp>
        <p:nvSpPr>
          <p:cNvPr id="450050860" name="TextBox 5" hidden="0"/>
          <p:cNvSpPr txBox="1"/>
          <p:nvPr isPhoto="0" userDrawn="0"/>
        </p:nvSpPr>
        <p:spPr bwMode="auto">
          <a:xfrm>
            <a:off x="3485378" y="279055"/>
            <a:ext cx="6219788" cy="426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200" b="1" i="0" u="none">
                <a:solidFill>
                  <a:schemeClr val="accent6">
                    <a:lumMod val="75000"/>
                  </a:schemeClr>
                </a:solidFill>
                <a:latin typeface="Book Antiqua"/>
                <a:ea typeface="Book Antiqua"/>
                <a:cs typeface="Book Antiqua"/>
              </a:rPr>
              <a:t>ОТВЕТИМ НА СЛЕДУЮЩИЕ ВОПРОСЫ</a:t>
            </a:r>
            <a:endParaRPr sz="2200" b="0" i="0" u="none">
              <a:solidFill>
                <a:schemeClr val="accent6">
                  <a:lumMod val="75000"/>
                </a:schemeClr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581263350" name=" 1581263349" hidden="0"/>
          <p:cNvSpPr/>
          <p:nvPr isPhoto="0" userDrawn="0"/>
        </p:nvSpPr>
        <p:spPr bwMode="auto">
          <a:xfrm>
            <a:off x="2087987" y="1017801"/>
            <a:ext cx="75529" cy="365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16615562" name="Рисунок 2016615561" hidden="0"/>
          <p:cNvPicPr>
            <a:picLocks noChangeAspect="1"/>
          </p:cNvPicPr>
          <p:nvPr isPhoto="0" userDrawn="0"/>
        </p:nvPicPr>
        <p:blipFill>
          <a:blip r:embed="rId4"/>
          <a:srcRect l="3163" t="6007" r="2742" b="5997"/>
          <a:stretch/>
        </p:blipFill>
        <p:spPr bwMode="auto">
          <a:xfrm>
            <a:off x="243440" y="1132248"/>
            <a:ext cx="3512020" cy="3284389"/>
          </a:xfrm>
          <a:prstGeom prst="rect">
            <a:avLst/>
          </a:prstGeom>
        </p:spPr>
      </p:pic>
      <p:sp>
        <p:nvSpPr>
          <p:cNvPr id="354192398" name="TextBox 354192397" hidden="0"/>
          <p:cNvSpPr txBox="1"/>
          <p:nvPr isPhoto="0" userDrawn="0"/>
        </p:nvSpPr>
        <p:spPr bwMode="auto">
          <a:xfrm>
            <a:off x="1702498" y="3042450"/>
            <a:ext cx="1507353" cy="3657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804069524" name="Рисунок 1804069523" hidden="0"/>
          <p:cNvPicPr>
            <a:picLocks noChangeAspect="1"/>
          </p:cNvPicPr>
          <p:nvPr isPhoto="0" userDrawn="0"/>
        </p:nvPicPr>
        <p:blipFill>
          <a:blip r:embed="rId4"/>
          <a:srcRect l="3163" t="6007" r="2742" b="5997"/>
          <a:stretch/>
        </p:blipFill>
        <p:spPr bwMode="auto">
          <a:xfrm>
            <a:off x="4412206" y="1039408"/>
            <a:ext cx="3551425" cy="3321240"/>
          </a:xfrm>
          <a:prstGeom prst="rect">
            <a:avLst/>
          </a:prstGeom>
        </p:spPr>
      </p:pic>
      <p:sp>
        <p:nvSpPr>
          <p:cNvPr id="939694183" name="TextBox 939694182" hidden="0"/>
          <p:cNvSpPr txBox="1"/>
          <p:nvPr isPhoto="0" userDrawn="0"/>
        </p:nvSpPr>
        <p:spPr bwMode="auto">
          <a:xfrm rot="20948769">
            <a:off x="500772" y="1833246"/>
            <a:ext cx="2667291" cy="163826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000" b="1" i="0">
                <a:latin typeface="Book Antiqua"/>
                <a:ea typeface="Book Antiqua"/>
                <a:cs typeface="Book Antiqua"/>
              </a:rPr>
              <a:t>Сколько</a:t>
            </a:r>
            <a:r>
              <a:rPr sz="2000" b="1" i="0">
                <a:latin typeface="Book Antiqua"/>
                <a:ea typeface="Book Antiqua"/>
                <a:cs typeface="Book Antiqua"/>
              </a:rPr>
              <a:t> </a:t>
            </a:r>
            <a:r>
              <a:rPr sz="2000" b="1" i="0">
                <a:latin typeface="Book Antiqua"/>
                <a:ea typeface="Book Antiqua"/>
                <a:cs typeface="Book Antiqua"/>
              </a:rPr>
              <a:t>лет</a:t>
            </a:r>
            <a:r>
              <a:rPr sz="2000" b="1" i="0">
                <a:latin typeface="Book Antiqua"/>
                <a:ea typeface="Book Antiqua"/>
                <a:cs typeface="Book Antiqua"/>
              </a:rPr>
              <a:t>  в </a:t>
            </a:r>
            <a:r>
              <a:rPr sz="2000" b="1" i="0">
                <a:latin typeface="Book Antiqua"/>
                <a:ea typeface="Book Antiqua"/>
                <a:cs typeface="Book Antiqua"/>
              </a:rPr>
              <a:t>вашем</a:t>
            </a:r>
            <a:r>
              <a:rPr sz="2000" b="1" i="0">
                <a:latin typeface="Book Antiqua"/>
                <a:ea typeface="Book Antiqua"/>
                <a:cs typeface="Book Antiqua"/>
              </a:rPr>
              <a:t> </a:t>
            </a:r>
            <a:r>
              <a:rPr sz="2000" b="1" i="0">
                <a:latin typeface="Book Antiqua"/>
                <a:ea typeface="Book Antiqua"/>
                <a:cs typeface="Book Antiqua"/>
              </a:rPr>
              <a:t>учреждении</a:t>
            </a:r>
            <a:r>
              <a:rPr sz="2000" b="1" i="0">
                <a:latin typeface="Book Antiqua"/>
                <a:ea typeface="Book Antiqua"/>
                <a:cs typeface="Book Antiqua"/>
              </a:rPr>
              <a:t> </a:t>
            </a:r>
            <a:r>
              <a:rPr sz="2000" b="1" i="0">
                <a:latin typeface="Book Antiqua"/>
                <a:ea typeface="Book Antiqua"/>
                <a:cs typeface="Book Antiqua"/>
              </a:rPr>
              <a:t>проводится</a:t>
            </a:r>
            <a:r>
              <a:rPr sz="2000" b="1" i="0">
                <a:latin typeface="Book Antiqua"/>
                <a:ea typeface="Book Antiqua"/>
                <a:cs typeface="Book Antiqua"/>
              </a:rPr>
              <a:t> Методический </a:t>
            </a:r>
            <a:r>
              <a:rPr sz="2000" b="1" i="0">
                <a:latin typeface="Book Antiqua"/>
                <a:ea typeface="Book Antiqua"/>
                <a:cs typeface="Book Antiqua"/>
              </a:rPr>
              <a:t>совет</a:t>
            </a:r>
            <a:r>
              <a:rPr sz="2000" b="1" i="0">
                <a:latin typeface="Book Antiqua"/>
                <a:ea typeface="Book Antiqua"/>
                <a:cs typeface="Book Antiqua"/>
              </a:rPr>
              <a:t>?</a:t>
            </a:r>
            <a:endParaRPr/>
          </a:p>
        </p:txBody>
      </p:sp>
      <p:sp>
        <p:nvSpPr>
          <p:cNvPr id="1571312715" name="TextBox 1571312714" hidden="0"/>
          <p:cNvSpPr txBox="1"/>
          <p:nvPr isPhoto="0" userDrawn="0"/>
        </p:nvSpPr>
        <p:spPr bwMode="auto">
          <a:xfrm rot="21020823">
            <a:off x="4621724" y="1838323"/>
            <a:ext cx="2764848" cy="163826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С 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какой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периодичностью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вносятся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изменения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в 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Положение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? </a:t>
            </a:r>
            <a:endParaRPr sz="2000" b="1" i="0">
              <a:solidFill>
                <a:srgbClr val="002060"/>
              </a:solidFill>
            </a:endParaRPr>
          </a:p>
          <a:p>
            <a:pPr algn="l">
              <a:defRPr/>
            </a:pPr>
            <a:endParaRPr sz="2000" b="1" i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pic>
        <p:nvPicPr>
          <p:cNvPr id="789250863" name="Рисунок 789250862" hidden="0"/>
          <p:cNvPicPr>
            <a:picLocks noChangeAspect="1"/>
          </p:cNvPicPr>
          <p:nvPr isPhoto="0" userDrawn="0"/>
        </p:nvPicPr>
        <p:blipFill>
          <a:blip r:embed="rId4"/>
          <a:srcRect l="3163" t="6007" r="2742" b="5997"/>
          <a:stretch/>
        </p:blipFill>
        <p:spPr bwMode="auto">
          <a:xfrm>
            <a:off x="8964837" y="808275"/>
            <a:ext cx="3756778" cy="3513282"/>
          </a:xfrm>
          <a:prstGeom prst="rect">
            <a:avLst/>
          </a:prstGeom>
        </p:spPr>
      </p:pic>
      <p:sp>
        <p:nvSpPr>
          <p:cNvPr id="1839837331" name="TextBox 1839837330" hidden="0"/>
          <p:cNvSpPr txBox="1"/>
          <p:nvPr isPhoto="0" userDrawn="0"/>
        </p:nvSpPr>
        <p:spPr bwMode="auto">
          <a:xfrm rot="21077684">
            <a:off x="9256344" y="1784661"/>
            <a:ext cx="2872406" cy="92717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800" b="1" i="0">
                <a:latin typeface="Book Antiqua"/>
                <a:ea typeface="Book Antiqua"/>
                <a:cs typeface="Book Antiqua"/>
              </a:rPr>
              <a:t>Сколько</a:t>
            </a:r>
            <a:r>
              <a:rPr sz="1800" b="1" i="0">
                <a:latin typeface="Book Antiqua"/>
                <a:ea typeface="Book Antiqua"/>
                <a:cs typeface="Book Antiqua"/>
              </a:rPr>
              <a:t> </a:t>
            </a:r>
            <a:r>
              <a:rPr sz="1800" b="1" i="0">
                <a:latin typeface="Book Antiqua"/>
                <a:ea typeface="Book Antiqua"/>
                <a:cs typeface="Book Antiqua"/>
              </a:rPr>
              <a:t>раз</a:t>
            </a:r>
            <a:r>
              <a:rPr sz="1800" b="1" i="0">
                <a:latin typeface="Book Antiqua"/>
                <a:ea typeface="Book Antiqua"/>
                <a:cs typeface="Book Antiqua"/>
              </a:rPr>
              <a:t> ВЫ </a:t>
            </a:r>
            <a:r>
              <a:rPr sz="1800" b="1" i="0">
                <a:latin typeface="Book Antiqua"/>
                <a:ea typeface="Book Antiqua"/>
                <a:cs typeface="Book Antiqua"/>
              </a:rPr>
              <a:t>лично</a:t>
            </a:r>
            <a:r>
              <a:rPr sz="1800" b="1" i="0">
                <a:latin typeface="Book Antiqua"/>
                <a:ea typeface="Book Antiqua"/>
                <a:cs typeface="Book Antiqua"/>
              </a:rPr>
              <a:t> </a:t>
            </a:r>
            <a:r>
              <a:rPr sz="1800" b="1" i="0">
                <a:latin typeface="Book Antiqua"/>
                <a:ea typeface="Book Antiqua"/>
                <a:cs typeface="Book Antiqua"/>
              </a:rPr>
              <a:t>работали</a:t>
            </a:r>
            <a:r>
              <a:rPr sz="1800" b="1" i="0">
                <a:latin typeface="Book Antiqua"/>
                <a:ea typeface="Book Antiqua"/>
                <a:cs typeface="Book Antiqua"/>
              </a:rPr>
              <a:t> с </a:t>
            </a:r>
            <a:r>
              <a:rPr sz="1800" b="1" i="0">
                <a:latin typeface="Book Antiqua"/>
                <a:ea typeface="Book Antiqua"/>
                <a:cs typeface="Book Antiqua"/>
              </a:rPr>
              <a:t>Положением</a:t>
            </a:r>
            <a:r>
              <a:rPr sz="1800" b="1" i="0">
                <a:latin typeface="Book Antiqua"/>
                <a:ea typeface="Book Antiqua"/>
                <a:cs typeface="Book Antiqua"/>
              </a:rPr>
              <a:t>?</a:t>
            </a:r>
            <a:endParaRPr sz="1800" b="1" i="0"/>
          </a:p>
        </p:txBody>
      </p:sp>
      <p:pic>
        <p:nvPicPr>
          <p:cNvPr id="45077546" name="Рисунок 45077545" hidden="0"/>
          <p:cNvPicPr>
            <a:picLocks noChangeAspect="1"/>
          </p:cNvPicPr>
          <p:nvPr isPhoto="0" userDrawn="0"/>
        </p:nvPicPr>
        <p:blipFill>
          <a:blip r:embed="rId4"/>
          <a:srcRect l="3163" t="6007" r="2742" b="5997"/>
          <a:stretch/>
        </p:blipFill>
        <p:spPr bwMode="auto">
          <a:xfrm>
            <a:off x="1999449" y="3612437"/>
            <a:ext cx="3512019" cy="3284388"/>
          </a:xfrm>
          <a:prstGeom prst="rect">
            <a:avLst/>
          </a:prstGeom>
        </p:spPr>
      </p:pic>
      <p:pic>
        <p:nvPicPr>
          <p:cNvPr id="1039333751" name="Рисунок 1039333750" hidden="0"/>
          <p:cNvPicPr>
            <a:picLocks noChangeAspect="1"/>
          </p:cNvPicPr>
          <p:nvPr isPhoto="0" userDrawn="0"/>
        </p:nvPicPr>
        <p:blipFill>
          <a:blip r:embed="rId4"/>
          <a:srcRect l="3163" t="6007" r="2742" b="5997"/>
          <a:stretch/>
        </p:blipFill>
        <p:spPr bwMode="auto">
          <a:xfrm>
            <a:off x="6446504" y="3408246"/>
            <a:ext cx="3726267" cy="3284388"/>
          </a:xfrm>
          <a:prstGeom prst="rect">
            <a:avLst/>
          </a:prstGeom>
        </p:spPr>
      </p:pic>
      <p:sp>
        <p:nvSpPr>
          <p:cNvPr id="1499877690" name="TextBox 1499877689" hidden="0"/>
          <p:cNvSpPr txBox="1"/>
          <p:nvPr isPhoto="0" userDrawn="0"/>
        </p:nvSpPr>
        <p:spPr bwMode="auto">
          <a:xfrm rot="20948769">
            <a:off x="6859786" y="3817402"/>
            <a:ext cx="2641938" cy="231858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800" b="1" i="0">
                <a:latin typeface="Book Antiqua"/>
                <a:ea typeface="Book Antiqua"/>
                <a:cs typeface="Book Antiqua"/>
              </a:rPr>
              <a:t>Как</a:t>
            </a:r>
            <a:r>
              <a:rPr sz="1800" b="1" i="0">
                <a:latin typeface="Book Antiqua"/>
                <a:ea typeface="Book Antiqua"/>
                <a:cs typeface="Book Antiqua"/>
              </a:rPr>
              <a:t> </a:t>
            </a:r>
            <a:r>
              <a:rPr sz="1800" b="1" i="0">
                <a:latin typeface="Book Antiqua"/>
                <a:ea typeface="Book Antiqua"/>
                <a:cs typeface="Book Antiqua"/>
              </a:rPr>
              <a:t>организовать</a:t>
            </a:r>
            <a:r>
              <a:rPr sz="1800" b="1" i="0">
                <a:latin typeface="Book Antiqua"/>
                <a:ea typeface="Book Antiqua"/>
                <a:cs typeface="Book Antiqua"/>
              </a:rPr>
              <a:t> и </a:t>
            </a:r>
            <a:r>
              <a:rPr sz="1800" b="1" i="0">
                <a:latin typeface="Book Antiqua"/>
                <a:ea typeface="Book Antiqua"/>
                <a:cs typeface="Book Antiqua"/>
              </a:rPr>
              <a:t>провести</a:t>
            </a:r>
            <a:r>
              <a:rPr sz="1800" b="1" i="0">
                <a:latin typeface="Book Antiqua"/>
                <a:ea typeface="Book Antiqua"/>
                <a:cs typeface="Book Antiqua"/>
              </a:rPr>
              <a:t> </a:t>
            </a:r>
            <a:r>
              <a:rPr sz="1800" b="1" i="0">
                <a:latin typeface="Book Antiqua"/>
                <a:ea typeface="Book Antiqua"/>
                <a:cs typeface="Book Antiqua"/>
              </a:rPr>
              <a:t>качественный</a:t>
            </a:r>
            <a:r>
              <a:rPr sz="1800" b="1" i="0">
                <a:latin typeface="Book Antiqua"/>
                <a:ea typeface="Book Antiqua"/>
                <a:cs typeface="Book Antiqua"/>
              </a:rPr>
              <a:t>, </a:t>
            </a:r>
            <a:r>
              <a:rPr sz="1800" b="1" i="0">
                <a:latin typeface="Book Antiqua"/>
                <a:ea typeface="Book Antiqua"/>
                <a:cs typeface="Book Antiqua"/>
              </a:rPr>
              <a:t>организованно-познавательный</a:t>
            </a:r>
            <a:r>
              <a:rPr sz="1800" b="1" i="0">
                <a:latin typeface="Book Antiqua"/>
                <a:ea typeface="Book Antiqua"/>
                <a:cs typeface="Book Antiqua"/>
              </a:rPr>
              <a:t> Методический </a:t>
            </a:r>
            <a:r>
              <a:rPr sz="1800" b="1" i="0">
                <a:latin typeface="Book Antiqua"/>
                <a:ea typeface="Book Antiqua"/>
                <a:cs typeface="Book Antiqua"/>
              </a:rPr>
              <a:t>совет</a:t>
            </a:r>
            <a:r>
              <a:rPr sz="1800" b="1" i="0">
                <a:latin typeface="Book Antiqua"/>
                <a:ea typeface="Book Antiqua"/>
                <a:cs typeface="Book Antiqua"/>
              </a:rPr>
              <a:t>, с </a:t>
            </a:r>
            <a:r>
              <a:rPr sz="1800" b="1" i="0">
                <a:latin typeface="Book Antiqua"/>
                <a:ea typeface="Book Antiqua"/>
                <a:cs typeface="Book Antiqua"/>
              </a:rPr>
              <a:t>активностью</a:t>
            </a:r>
            <a:r>
              <a:rPr sz="1800" b="1" i="0">
                <a:latin typeface="Book Antiqua"/>
                <a:ea typeface="Book Antiqua"/>
                <a:cs typeface="Book Antiqua"/>
              </a:rPr>
              <a:t> </a:t>
            </a:r>
            <a:r>
              <a:rPr sz="1800" b="1" i="0">
                <a:latin typeface="Book Antiqua"/>
                <a:ea typeface="Book Antiqua"/>
                <a:cs typeface="Book Antiqua"/>
              </a:rPr>
              <a:t>участников</a:t>
            </a:r>
            <a:r>
              <a:rPr sz="1800" b="1" i="0">
                <a:latin typeface="Book Antiqua"/>
                <a:ea typeface="Book Antiqua"/>
                <a:cs typeface="Book Antiqua"/>
              </a:rPr>
              <a:t>?</a:t>
            </a:r>
            <a:endParaRPr/>
          </a:p>
        </p:txBody>
      </p:sp>
      <p:sp>
        <p:nvSpPr>
          <p:cNvPr id="1915831022" name="TextBox 1915831021" hidden="0"/>
          <p:cNvSpPr txBox="1"/>
          <p:nvPr isPhoto="0" userDrawn="0"/>
        </p:nvSpPr>
        <p:spPr bwMode="auto">
          <a:xfrm rot="21020823">
            <a:off x="2295498" y="4548169"/>
            <a:ext cx="2920496" cy="132908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С 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какой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 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целью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Вы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перечитывали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Положение</a:t>
            </a:r>
            <a:r>
              <a:rPr lang="ru-RU" sz="20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?</a:t>
            </a:r>
            <a:endParaRPr sz="2000" b="1" i="0">
              <a:solidFill>
                <a:srgbClr val="002060"/>
              </a:solidFill>
            </a:endParaRPr>
          </a:p>
          <a:p>
            <a:pPr algn="l">
              <a:defRPr/>
            </a:pPr>
            <a:endParaRPr sz="2000" b="1" i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9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969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969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31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131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7131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8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983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983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3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583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583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87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987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" dur="500" fill="hold"/>
                                        <p:tgtEl>
                                          <p:spTgt spid="149987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2681031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197" y="207914"/>
            <a:ext cx="10515600" cy="550386"/>
          </a:xfrm>
        </p:spPr>
        <p:txBody>
          <a:bodyPr/>
          <a:lstStyle/>
          <a:p>
            <a:pPr algn="ctr">
              <a:defRPr/>
            </a:pPr>
            <a:r>
              <a:rPr sz="2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Формы проведения Методического совета</a:t>
            </a:r>
            <a:endParaRPr/>
          </a:p>
        </p:txBody>
      </p:sp>
      <p:sp>
        <p:nvSpPr>
          <p:cNvPr id="42449016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351090" y="881942"/>
            <a:ext cx="6112424" cy="5804051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indent="0">
              <a:buFont typeface="PT Sans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Теоретический семинар, </a:t>
            </a:r>
            <a:endParaRPr sz="1800"/>
          </a:p>
          <a:p>
            <a:pPr marL="0" indent="0">
              <a:buFont typeface="PT Sans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Семинар-практикум, </a:t>
            </a:r>
            <a:endParaRPr sz="1800"/>
          </a:p>
          <a:p>
            <a:pPr marL="0" indent="0">
              <a:buFont typeface="PT Sans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Конференция, </a:t>
            </a:r>
            <a:endParaRPr sz="1800"/>
          </a:p>
          <a:p>
            <a:pPr marL="0" indent="0">
              <a:buFont typeface="PT Sans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Творческая дискуссия, </a:t>
            </a:r>
            <a:endParaRPr sz="1800"/>
          </a:p>
          <a:p>
            <a:pPr marL="0" indent="0">
              <a:buFont typeface="PT Sans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Творческий диалог, </a:t>
            </a:r>
            <a:endParaRPr sz="1800"/>
          </a:p>
          <a:p>
            <a:pPr marL="0" indent="0">
              <a:buFont typeface="PT Sans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Гостиная, </a:t>
            </a:r>
            <a:endParaRPr sz="1800"/>
          </a:p>
          <a:p>
            <a:pPr marL="0" indent="0">
              <a:buFont typeface="PT Sans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Час коллективного творчества, </a:t>
            </a:r>
            <a:endParaRPr sz="1800"/>
          </a:p>
          <a:p>
            <a:pPr marL="0" indent="0">
              <a:buFont typeface="PT Sans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Методический фестиваль (по итогам методической работы за год), </a:t>
            </a:r>
            <a:endParaRPr sz="1800"/>
          </a:p>
          <a:p>
            <a:pPr marL="0" indent="0">
              <a:buFont typeface="PT Sans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Деловая игра, </a:t>
            </a:r>
            <a:endParaRPr sz="1800"/>
          </a:p>
          <a:p>
            <a:pPr marL="0" indent="0">
              <a:buFont typeface="PT Sans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Методический КВН, </a:t>
            </a:r>
            <a:endParaRPr sz="1800"/>
          </a:p>
          <a:p>
            <a:pPr marL="0" indent="0">
              <a:buFont typeface="PT Sans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Ярмарка методических идей, </a:t>
            </a:r>
            <a:endParaRPr sz="1800"/>
          </a:p>
          <a:p>
            <a:pPr marL="0" indent="0">
              <a:buFont typeface="PT Sans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Методический тренинг, </a:t>
            </a:r>
            <a:endParaRPr sz="1800"/>
          </a:p>
          <a:p>
            <a:pPr marL="0" indent="0">
              <a:buFont typeface="PT Sans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Встреча за круглым столом, </a:t>
            </a:r>
            <a:endParaRPr sz="1800"/>
          </a:p>
          <a:p>
            <a:pPr marL="0" indent="0">
              <a:buFont typeface="PT Sans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Авторская мастерская;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Час принятия решений</a:t>
            </a:r>
            <a:endParaRPr sz="1800" b="1">
              <a:latin typeface="Book Antiqua"/>
              <a:ea typeface="Book Antiqua"/>
              <a:cs typeface="Book Antiqua"/>
            </a:endParaRPr>
          </a:p>
        </p:txBody>
      </p:sp>
      <p:pic>
        <p:nvPicPr>
          <p:cNvPr id="502026165" name="Рисунок 6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358328" y="1322402"/>
            <a:ext cx="4516044" cy="3560315"/>
          </a:xfrm>
          <a:prstGeom prst="rect">
            <a:avLst/>
          </a:prstGeom>
        </p:spPr>
      </p:pic>
      <p:pic>
        <p:nvPicPr>
          <p:cNvPr id="54244826" name="Рисунок 3" hidden="0"/>
          <p:cNvPicPr>
            <a:picLocks noChangeAspect="1"/>
          </p:cNvPicPr>
          <p:nvPr isPhoto="0" userDrawn="0"/>
        </p:nvPicPr>
        <p:blipFill>
          <a:blip r:embed="rId3"/>
          <a:srcRect l="27770" t="17279" r="26967" b="14557"/>
          <a:stretch/>
        </p:blipFill>
        <p:spPr bwMode="auto">
          <a:xfrm>
            <a:off x="76983" y="112224"/>
            <a:ext cx="1274106" cy="1206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1196305" name=" 5" hidden="0"/>
          <p:cNvSpPr/>
          <p:nvPr isPhoto="0" userDrawn="0"/>
        </p:nvSpPr>
        <p:spPr bwMode="auto">
          <a:xfrm>
            <a:off x="5968557" y="3291840"/>
            <a:ext cx="219362" cy="32059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020852097" name="Рисунок 3" hidden="0"/>
          <p:cNvPicPr>
            <a:picLocks noChangeAspect="1"/>
          </p:cNvPicPr>
          <p:nvPr isPhoto="0" userDrawn="0"/>
        </p:nvPicPr>
        <p:blipFill>
          <a:blip r:embed="rId3"/>
          <a:srcRect l="27770" t="17279" r="26967" b="14557"/>
          <a:stretch/>
        </p:blipFill>
        <p:spPr bwMode="auto">
          <a:xfrm>
            <a:off x="298926" y="56740"/>
            <a:ext cx="1864594" cy="1765028"/>
          </a:xfrm>
          <a:prstGeom prst="rect">
            <a:avLst/>
          </a:prstGeom>
        </p:spPr>
      </p:pic>
      <p:sp>
        <p:nvSpPr>
          <p:cNvPr id="322234982" name=" 322234981" hidden="0"/>
          <p:cNvSpPr/>
          <p:nvPr isPhoto="0" userDrawn="0"/>
        </p:nvSpPr>
        <p:spPr bwMode="auto">
          <a:xfrm>
            <a:off x="2087988" y="1017802"/>
            <a:ext cx="75531" cy="365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637682223" name="Рисунок 1637682222" hidden="0"/>
          <p:cNvPicPr>
            <a:picLocks noChangeAspect="1"/>
          </p:cNvPicPr>
          <p:nvPr isPhoto="0" userDrawn="0"/>
        </p:nvPicPr>
        <p:blipFill>
          <a:blip r:embed="rId4"/>
          <a:srcRect l="3163" t="6007" r="2742" b="5997"/>
          <a:stretch/>
        </p:blipFill>
        <p:spPr bwMode="auto">
          <a:xfrm>
            <a:off x="186490" y="2564904"/>
            <a:ext cx="4258958" cy="3982914"/>
          </a:xfrm>
          <a:prstGeom prst="rect">
            <a:avLst/>
          </a:prstGeom>
        </p:spPr>
      </p:pic>
      <p:sp>
        <p:nvSpPr>
          <p:cNvPr id="150285009" name="TextBox 150285008" hidden="0"/>
          <p:cNvSpPr txBox="1"/>
          <p:nvPr isPhoto="0" userDrawn="0"/>
        </p:nvSpPr>
        <p:spPr bwMode="auto">
          <a:xfrm>
            <a:off x="1702499" y="3042451"/>
            <a:ext cx="1507354" cy="3657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413999582" name="Рисунок 413999581" hidden="0"/>
          <p:cNvPicPr>
            <a:picLocks noChangeAspect="1"/>
          </p:cNvPicPr>
          <p:nvPr isPhoto="0" userDrawn="0"/>
        </p:nvPicPr>
        <p:blipFill>
          <a:blip r:embed="rId4"/>
          <a:srcRect l="3163" t="6007" r="2742" b="5997"/>
          <a:stretch/>
        </p:blipFill>
        <p:spPr bwMode="auto">
          <a:xfrm>
            <a:off x="3925382" y="1017802"/>
            <a:ext cx="3994950" cy="3736018"/>
          </a:xfrm>
          <a:prstGeom prst="rect">
            <a:avLst/>
          </a:prstGeom>
        </p:spPr>
      </p:pic>
      <p:sp>
        <p:nvSpPr>
          <p:cNvPr id="1140914300" name="TextBox 1140914299" hidden="0"/>
          <p:cNvSpPr txBox="1"/>
          <p:nvPr isPhoto="0" userDrawn="0"/>
        </p:nvSpPr>
        <p:spPr bwMode="auto">
          <a:xfrm rot="20948803">
            <a:off x="631859" y="4026944"/>
            <a:ext cx="2857582" cy="71070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000" i="1">
                <a:latin typeface="Book Antiqua"/>
                <a:ea typeface="Book Antiqua"/>
                <a:cs typeface="Book Antiqua"/>
              </a:rPr>
              <a:t>Сформулируйте 5 тем методического совета</a:t>
            </a:r>
            <a:endParaRPr sz="2000" i="1">
              <a:latin typeface="Book Antiqua"/>
              <a:ea typeface="Book Antiqua"/>
              <a:cs typeface="Book Antiqua"/>
            </a:endParaRPr>
          </a:p>
        </p:txBody>
      </p:sp>
      <p:sp>
        <p:nvSpPr>
          <p:cNvPr id="1117885171" name="TextBox 1117885170" hidden="0"/>
          <p:cNvSpPr txBox="1"/>
          <p:nvPr isPhoto="0" userDrawn="0"/>
        </p:nvSpPr>
        <p:spPr bwMode="auto">
          <a:xfrm rot="21152111">
            <a:off x="4258120" y="1974572"/>
            <a:ext cx="2916682" cy="165096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000" i="1">
                <a:latin typeface="Book Antiqua"/>
              </a:rPr>
              <a:t>Составьте план организации и проведения методического совета</a:t>
            </a:r>
            <a:endParaRPr sz="2000" b="0" i="1"/>
          </a:p>
          <a:p>
            <a:pPr algn="l">
              <a:defRPr/>
            </a:pPr>
            <a:endParaRPr sz="200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  <p:pic>
        <p:nvPicPr>
          <p:cNvPr id="262886719" name="Рисунок 262886718" hidden="0"/>
          <p:cNvPicPr>
            <a:picLocks noChangeAspect="1"/>
          </p:cNvPicPr>
          <p:nvPr isPhoto="0" userDrawn="0"/>
        </p:nvPicPr>
        <p:blipFill>
          <a:blip r:embed="rId4"/>
          <a:srcRect l="3163" t="6007" r="2742" b="5997"/>
          <a:stretch/>
        </p:blipFill>
        <p:spPr bwMode="auto">
          <a:xfrm>
            <a:off x="7859132" y="2049372"/>
            <a:ext cx="4334756" cy="4053799"/>
          </a:xfrm>
          <a:prstGeom prst="rect">
            <a:avLst/>
          </a:prstGeom>
        </p:spPr>
      </p:pic>
      <p:sp>
        <p:nvSpPr>
          <p:cNvPr id="305826374" name="TextBox 305826373" hidden="0"/>
          <p:cNvSpPr txBox="1"/>
          <p:nvPr isPhoto="0" userDrawn="0"/>
        </p:nvSpPr>
        <p:spPr bwMode="auto">
          <a:xfrm rot="21077719">
            <a:off x="8390618" y="3147438"/>
            <a:ext cx="2870139" cy="92999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800" b="0" i="1" u="none" strike="noStrike" cap="none" spc="0">
                <a:latin typeface="Book Antiqua"/>
                <a:ea typeface="Book Antiqua"/>
                <a:cs typeface="Book Antiqua"/>
              </a:rPr>
              <a:t>Оформите последний этап (шаг) проведения методического совета</a:t>
            </a:r>
            <a:endParaRPr sz="1800" b="0" i="1"/>
          </a:p>
        </p:txBody>
      </p:sp>
      <p:sp>
        <p:nvSpPr>
          <p:cNvPr id="115157545" name="TextBox 115157544" hidden="0"/>
          <p:cNvSpPr txBox="1"/>
          <p:nvPr isPhoto="0" userDrawn="0"/>
        </p:nvSpPr>
        <p:spPr bwMode="auto">
          <a:xfrm>
            <a:off x="4439816" y="393590"/>
            <a:ext cx="4863178" cy="52527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РАБОТАЕМ </a:t>
            </a:r>
            <a:r>
              <a:rPr lang="ru-RU" sz="28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КОМАНДОЙ</a:t>
            </a:r>
            <a:endParaRPr sz="2800" b="1">
              <a:solidFill>
                <a:srgbClr val="C00000"/>
              </a:solidFill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91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091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091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88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788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788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2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82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" dur="500" fill="hold"/>
                                        <p:tgtEl>
                                          <p:spTgt spid="30582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3599513" name="Рисунок 25359951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303912" y="1632968"/>
            <a:ext cx="6632526" cy="4896544"/>
          </a:xfrm>
          <a:prstGeom prst="rect">
            <a:avLst/>
          </a:prstGeom>
        </p:spPr>
      </p:pic>
      <p:sp>
        <p:nvSpPr>
          <p:cNvPr id="126660052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783632" y="405741"/>
            <a:ext cx="7616830" cy="550386"/>
          </a:xfrm>
        </p:spPr>
        <p:txBody>
          <a:bodyPr/>
          <a:lstStyle/>
          <a:p>
            <a:pPr algn="ctr">
              <a:defRPr/>
            </a:pPr>
            <a:r>
              <a:rPr sz="26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Домашнее задание</a:t>
            </a:r>
            <a:endParaRPr/>
          </a:p>
        </p:txBody>
      </p:sp>
      <p:sp>
        <p:nvSpPr>
          <p:cNvPr id="1786826449" name="TextBox 1786826448" hidden="0"/>
          <p:cNvSpPr txBox="1"/>
          <p:nvPr isPhoto="0" userDrawn="0"/>
        </p:nvSpPr>
        <p:spPr bwMode="auto">
          <a:xfrm>
            <a:off x="427047" y="1988840"/>
            <a:ext cx="5610978" cy="315214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>
                <a:latin typeface="Book Antiqua"/>
                <a:ea typeface="Book Antiqua"/>
                <a:cs typeface="Book Antiqua"/>
              </a:rPr>
              <a:t>Провести</a:t>
            </a:r>
            <a:r>
              <a:rPr sz="2400">
                <a:latin typeface="Book Antiqua"/>
                <a:ea typeface="Book Antiqua"/>
                <a:cs typeface="Book Antiqua"/>
              </a:rPr>
              <a:t> </a:t>
            </a:r>
            <a:r>
              <a:rPr sz="2400">
                <a:latin typeface="Book Antiqua"/>
                <a:ea typeface="Book Antiqua"/>
                <a:cs typeface="Book Antiqua"/>
              </a:rPr>
              <a:t>аудит</a:t>
            </a:r>
            <a:r>
              <a:rPr sz="2400">
                <a:latin typeface="Book Antiqua"/>
                <a:ea typeface="Book Antiqua"/>
                <a:cs typeface="Book Antiqua"/>
              </a:rPr>
              <a:t> </a:t>
            </a:r>
            <a:r>
              <a:rPr sz="2400">
                <a:latin typeface="Book Antiqua"/>
                <a:ea typeface="Book Antiqua"/>
                <a:cs typeface="Book Antiqua"/>
              </a:rPr>
              <a:t>локальных</a:t>
            </a:r>
            <a:r>
              <a:rPr sz="2400">
                <a:latin typeface="Book Antiqua"/>
                <a:ea typeface="Book Antiqua"/>
                <a:cs typeface="Book Antiqua"/>
              </a:rPr>
              <a:t> </a:t>
            </a:r>
            <a:r>
              <a:rPr sz="2400">
                <a:latin typeface="Book Antiqua"/>
                <a:ea typeface="Book Antiqua"/>
                <a:cs typeface="Book Antiqua"/>
              </a:rPr>
              <a:t>актов</a:t>
            </a:r>
            <a:r>
              <a:rPr sz="2400">
                <a:latin typeface="Book Antiqua"/>
                <a:ea typeface="Book Antiqua"/>
                <a:cs typeface="Book Antiqua"/>
              </a:rPr>
              <a:t> </a:t>
            </a:r>
            <a:br>
              <a:rPr lang="ru-RU" sz="2400">
                <a:latin typeface="Book Antiqua"/>
                <a:ea typeface="Book Antiqua"/>
                <a:cs typeface="Book Antiqua"/>
              </a:rPr>
            </a:br>
            <a:r>
              <a:rPr sz="2400">
                <a:latin typeface="Book Antiqua"/>
                <a:ea typeface="Book Antiqua"/>
                <a:cs typeface="Book Antiqua"/>
              </a:rPr>
              <a:t>в </a:t>
            </a:r>
            <a:r>
              <a:rPr sz="2400">
                <a:latin typeface="Book Antiqua"/>
                <a:ea typeface="Book Antiqua"/>
                <a:cs typeface="Book Antiqua"/>
              </a:rPr>
              <a:t>учреждении</a:t>
            </a:r>
            <a:r>
              <a:rPr sz="2400">
                <a:latin typeface="Book Antiqua"/>
                <a:ea typeface="Book Antiqua"/>
                <a:cs typeface="Book Antiqua"/>
              </a:rPr>
              <a:t> </a:t>
            </a:r>
            <a:r>
              <a:rPr sz="2400">
                <a:latin typeface="Book Antiqua"/>
                <a:ea typeface="Book Antiqua"/>
                <a:cs typeface="Book Antiqua"/>
              </a:rPr>
              <a:t>на</a:t>
            </a:r>
            <a:r>
              <a:rPr sz="2400">
                <a:latin typeface="Book Antiqua"/>
                <a:ea typeface="Book Antiqua"/>
                <a:cs typeface="Book Antiqua"/>
              </a:rPr>
              <a:t> </a:t>
            </a:r>
            <a:r>
              <a:rPr sz="2400">
                <a:latin typeface="Book Antiqua"/>
                <a:ea typeface="Book Antiqua"/>
                <a:cs typeface="Book Antiqua"/>
              </a:rPr>
              <a:t>предмет</a:t>
            </a:r>
            <a:r>
              <a:rPr sz="2400">
                <a:latin typeface="Book Antiqua"/>
                <a:ea typeface="Book Antiqua"/>
                <a:cs typeface="Book Antiqua"/>
              </a:rPr>
              <a:t> </a:t>
            </a:r>
            <a:r>
              <a:rPr lang="ru-RU" sz="2400">
                <a:latin typeface="Book Antiqua"/>
                <a:ea typeface="Book Antiqua"/>
                <a:cs typeface="Book Antiqua"/>
              </a:rPr>
              <a:t>их </a:t>
            </a:r>
            <a:r>
              <a:rPr sz="2400">
                <a:latin typeface="Book Antiqua"/>
                <a:ea typeface="Book Antiqua"/>
                <a:cs typeface="Book Antiqua"/>
              </a:rPr>
              <a:t>актуализации</a:t>
            </a:r>
            <a:r>
              <a:rPr lang="ru-RU" sz="2400">
                <a:latin typeface="Book Antiqua"/>
                <a:ea typeface="Book Antiqua"/>
                <a:cs typeface="Book Antiqua"/>
              </a:rPr>
              <a:t>, </a:t>
            </a:r>
            <a:r>
              <a:rPr sz="2400">
                <a:latin typeface="Book Antiqua"/>
                <a:ea typeface="Book Antiqua"/>
                <a:cs typeface="Book Antiqua"/>
              </a:rPr>
              <a:t>утративших</a:t>
            </a:r>
            <a:r>
              <a:rPr sz="2400">
                <a:latin typeface="Book Antiqua"/>
                <a:ea typeface="Book Antiqua"/>
                <a:cs typeface="Book Antiqua"/>
              </a:rPr>
              <a:t> </a:t>
            </a:r>
            <a:r>
              <a:rPr sz="2400">
                <a:latin typeface="Book Antiqua"/>
                <a:ea typeface="Book Antiqua"/>
                <a:cs typeface="Book Antiqua"/>
              </a:rPr>
              <a:t>силу</a:t>
            </a:r>
            <a:r>
              <a:rPr lang="ru-RU" sz="2400">
                <a:latin typeface="Book Antiqua"/>
                <a:ea typeface="Book Antiqua"/>
                <a:cs typeface="Book Antiqua"/>
              </a:rPr>
              <a:t> </a:t>
            </a:r>
            <a:r>
              <a:rPr lang="ru-RU" sz="2400">
                <a:latin typeface="Book Antiqua"/>
                <a:ea typeface="Book Antiqua"/>
                <a:cs typeface="Book Antiqua"/>
              </a:rPr>
              <a:t>или требующих </a:t>
            </a:r>
            <a:r>
              <a:rPr sz="2400">
                <a:latin typeface="Book Antiqua"/>
                <a:ea typeface="Book Antiqua"/>
                <a:cs typeface="Book Antiqua"/>
              </a:rPr>
              <a:t>внесени</a:t>
            </a:r>
            <a:r>
              <a:rPr lang="ru-RU" sz="2400">
                <a:latin typeface="Book Antiqua"/>
                <a:ea typeface="Book Antiqua"/>
                <a:cs typeface="Book Antiqua"/>
              </a:rPr>
              <a:t>я</a:t>
            </a:r>
            <a:r>
              <a:rPr sz="2400">
                <a:latin typeface="Book Antiqua"/>
                <a:ea typeface="Book Antiqua"/>
                <a:cs typeface="Book Antiqua"/>
              </a:rPr>
              <a:t> </a:t>
            </a:r>
            <a:r>
              <a:rPr sz="2400">
                <a:latin typeface="Book Antiqua"/>
                <a:ea typeface="Book Antiqua"/>
                <a:cs typeface="Book Antiqua"/>
              </a:rPr>
              <a:t>изменений</a:t>
            </a:r>
            <a:r>
              <a:rPr lang="ru-RU" sz="2400">
                <a:latin typeface="Book Antiqua"/>
                <a:ea typeface="Book Antiqua"/>
                <a:cs typeface="Book Antiqua"/>
              </a:rPr>
              <a:t>.</a:t>
            </a:r>
            <a:endParaRPr sz="2400"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endParaRPr sz="2400"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r>
              <a:rPr sz="2400">
                <a:latin typeface="Book Antiqua"/>
                <a:ea typeface="Book Antiqua"/>
                <a:cs typeface="Book Antiqua"/>
              </a:rPr>
              <a:t>Составить</a:t>
            </a:r>
            <a:r>
              <a:rPr sz="2400">
                <a:latin typeface="Book Antiqua"/>
                <a:ea typeface="Book Antiqua"/>
                <a:cs typeface="Book Antiqua"/>
              </a:rPr>
              <a:t> </a:t>
            </a:r>
            <a:r>
              <a:rPr sz="2400">
                <a:latin typeface="Book Antiqua"/>
                <a:ea typeface="Book Antiqua"/>
                <a:cs typeface="Book Antiqua"/>
              </a:rPr>
              <a:t>не</a:t>
            </a:r>
            <a:r>
              <a:rPr sz="2400">
                <a:latin typeface="Book Antiqua"/>
                <a:ea typeface="Book Antiqua"/>
                <a:cs typeface="Book Antiqua"/>
              </a:rPr>
              <a:t> </a:t>
            </a:r>
            <a:r>
              <a:rPr sz="2400">
                <a:latin typeface="Book Antiqua"/>
                <a:ea typeface="Book Antiqua"/>
                <a:cs typeface="Book Antiqua"/>
              </a:rPr>
              <a:t>более</a:t>
            </a:r>
            <a:r>
              <a:rPr sz="2400">
                <a:latin typeface="Book Antiqua"/>
                <a:ea typeface="Book Antiqua"/>
                <a:cs typeface="Book Antiqua"/>
              </a:rPr>
              <a:t> 10 </a:t>
            </a:r>
            <a:r>
              <a:rPr sz="2400">
                <a:latin typeface="Book Antiqua"/>
                <a:ea typeface="Book Antiqua"/>
                <a:cs typeface="Book Antiqua"/>
              </a:rPr>
              <a:t>вопросов</a:t>
            </a:r>
            <a:r>
              <a:rPr sz="2400">
                <a:latin typeface="Book Antiqua"/>
                <a:ea typeface="Book Antiqua"/>
                <a:cs typeface="Book Antiqua"/>
              </a:rPr>
              <a:t> </a:t>
            </a:r>
            <a:br>
              <a:rPr lang="ru-RU" sz="2400">
                <a:latin typeface="Book Antiqua"/>
                <a:ea typeface="Book Antiqua"/>
                <a:cs typeface="Book Antiqua"/>
              </a:rPr>
            </a:br>
            <a:r>
              <a:rPr sz="2400">
                <a:latin typeface="Book Antiqua"/>
                <a:ea typeface="Book Antiqua"/>
                <a:cs typeface="Book Antiqua"/>
              </a:rPr>
              <a:t>по</a:t>
            </a:r>
            <a:r>
              <a:rPr sz="2400">
                <a:latin typeface="Book Antiqua"/>
                <a:ea typeface="Book Antiqua"/>
                <a:cs typeface="Book Antiqua"/>
              </a:rPr>
              <a:t> </a:t>
            </a:r>
            <a:r>
              <a:rPr sz="2400">
                <a:latin typeface="Book Antiqua"/>
                <a:ea typeface="Book Antiqua"/>
                <a:cs typeface="Book Antiqua"/>
              </a:rPr>
              <a:t>содержанию</a:t>
            </a:r>
            <a:r>
              <a:rPr sz="2400">
                <a:latin typeface="Book Antiqua"/>
                <a:ea typeface="Book Antiqua"/>
                <a:cs typeface="Book Antiqua"/>
              </a:rPr>
              <a:t> </a:t>
            </a:r>
            <a:r>
              <a:rPr sz="2400">
                <a:latin typeface="Book Antiqua"/>
                <a:ea typeface="Book Antiqua"/>
                <a:cs typeface="Book Antiqua"/>
              </a:rPr>
              <a:t>локальных</a:t>
            </a:r>
            <a:r>
              <a:rPr sz="2400">
                <a:latin typeface="Book Antiqua"/>
                <a:ea typeface="Book Antiqua"/>
                <a:cs typeface="Book Antiqua"/>
              </a:rPr>
              <a:t> </a:t>
            </a:r>
            <a:r>
              <a:rPr sz="2400">
                <a:latin typeface="Book Antiqua"/>
                <a:ea typeface="Book Antiqua"/>
                <a:cs typeface="Book Antiqua"/>
              </a:rPr>
              <a:t>актов</a:t>
            </a:r>
            <a:r>
              <a:rPr sz="2400">
                <a:latin typeface="Book Antiqua"/>
                <a:ea typeface="Book Antiqua"/>
                <a:cs typeface="Book Antiqua"/>
              </a:rPr>
              <a:t> </a:t>
            </a:r>
            <a:br>
              <a:rPr lang="ru-RU" sz="2400">
                <a:latin typeface="Book Antiqua"/>
                <a:ea typeface="Book Antiqua"/>
                <a:cs typeface="Book Antiqua"/>
              </a:rPr>
            </a:br>
            <a:r>
              <a:rPr sz="2400">
                <a:latin typeface="Book Antiqua"/>
                <a:ea typeface="Book Antiqua"/>
                <a:cs typeface="Book Antiqua"/>
              </a:rPr>
              <a:t>в </a:t>
            </a:r>
            <a:r>
              <a:rPr sz="2400">
                <a:latin typeface="Book Antiqua"/>
                <a:ea typeface="Book Antiqua"/>
                <a:cs typeface="Book Antiqua"/>
              </a:rPr>
              <a:t>учреждении</a:t>
            </a:r>
            <a:r>
              <a:rPr lang="ru-RU" sz="2400">
                <a:latin typeface="Book Antiqua"/>
                <a:ea typeface="Book Antiqua"/>
                <a:cs typeface="Book Antiqua"/>
              </a:rPr>
              <a:t>.</a:t>
            </a:r>
            <a:endParaRPr sz="2400">
              <a:solidFill>
                <a:srgbClr val="C00000"/>
              </a:solidFill>
              <a:latin typeface="Book Antiqua"/>
              <a:ea typeface="Book Antiqua"/>
              <a:cs typeface="Book Antiqua"/>
            </a:endParaRPr>
          </a:p>
        </p:txBody>
      </p:sp>
      <p:pic>
        <p:nvPicPr>
          <p:cNvPr id="667570774" name="Рисунок 3" hidden="0"/>
          <p:cNvPicPr>
            <a:picLocks noChangeAspect="1"/>
          </p:cNvPicPr>
          <p:nvPr isPhoto="0" userDrawn="0"/>
        </p:nvPicPr>
        <p:blipFill>
          <a:blip r:embed="rId3"/>
          <a:srcRect l="27770" t="17279" r="26967" b="14557"/>
          <a:stretch/>
        </p:blipFill>
        <p:spPr bwMode="auto">
          <a:xfrm>
            <a:off x="767408" y="119995"/>
            <a:ext cx="1872208" cy="1607839"/>
          </a:xfrm>
          <a:prstGeom prst="rect">
            <a:avLst/>
          </a:prstGeom>
        </p:spPr>
      </p:pic>
      <p:sp>
        <p:nvSpPr>
          <p:cNvPr id="355187451" name=" 355187450" hidden="0"/>
          <p:cNvSpPr/>
          <p:nvPr isPhoto="0" userDrawn="0"/>
        </p:nvSpPr>
        <p:spPr bwMode="auto">
          <a:xfrm>
            <a:off x="13172419" y="6529495"/>
            <a:ext cx="152377" cy="365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" name="Прямоугольник 1" hidden="0"/>
          <p:cNvSpPr/>
          <p:nvPr isPhoto="0" userDrawn="0"/>
        </p:nvSpPr>
        <p:spPr bwMode="auto">
          <a:xfrm>
            <a:off x="983432" y="5662997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в срок до 28.10.2022</a:t>
            </a:r>
            <a:endParaRPr lang="ru-RU" sz="3200">
              <a:solidFill>
                <a:srgbClr val="C00000"/>
              </a:solidFill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85727" y="365122"/>
            <a:ext cx="8729708" cy="702027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5000"/>
          </a:bodyPr>
          <a:lstStyle/>
          <a:p>
            <a:pPr algn="ctr">
              <a:defRPr/>
            </a:pPr>
            <a:r>
              <a:rPr lang="ru-RU" sz="3600" b="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Напомним: </a:t>
            </a:r>
            <a:r>
              <a:rPr lang="ru-RU" sz="36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Программа работы кейса № 2</a:t>
            </a:r>
            <a:endParaRPr sz="3600" b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97621" y="1149057"/>
            <a:ext cx="7437324" cy="354870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85000" lnSpcReduction="13000"/>
          </a:bodyPr>
          <a:lstStyle/>
          <a:p>
            <a:pPr marL="0" indent="0" algn="ctr">
              <a:buFont typeface="PT Sans"/>
              <a:buNone/>
              <a:defRPr/>
            </a:pPr>
            <a:endParaRPr sz="2800">
              <a:solidFill>
                <a:schemeClr val="tx1"/>
              </a:solidFill>
            </a:endParaRPr>
          </a:p>
          <a:p>
            <a:pPr marL="0" indent="0">
              <a:buFont typeface="PT Sans"/>
              <a:buNone/>
              <a:defRPr/>
            </a:pPr>
            <a:r>
              <a:rPr>
                <a:latin typeface="Book Antiqua"/>
                <a:ea typeface="Book Antiqua"/>
                <a:cs typeface="Book Antiqua"/>
              </a:rPr>
              <a:t>1. Теоретическая часть</a:t>
            </a:r>
            <a:r>
              <a:rPr lang="ru-RU">
                <a:latin typeface="Book Antiqua"/>
                <a:ea typeface="Book Antiqua"/>
                <a:cs typeface="Book Antiqua"/>
              </a:rPr>
              <a:t> «Нормативное регулирование деятельности СШ»</a:t>
            </a:r>
            <a:r>
              <a:rPr>
                <a:latin typeface="Book Antiqua"/>
                <a:ea typeface="Book Antiqua"/>
                <a:cs typeface="Book Antiqua"/>
              </a:rPr>
              <a:t>;</a:t>
            </a:r>
            <a:endParaRPr/>
          </a:p>
          <a:p>
            <a:pPr marL="0" indent="0">
              <a:buFont typeface="PT Sans"/>
              <a:buNone/>
              <a:defRPr/>
            </a:pPr>
            <a:endParaRPr>
              <a:latin typeface="Book Antiqua"/>
              <a:ea typeface="Book Antiqua"/>
              <a:cs typeface="Book Antiqua"/>
            </a:endParaRPr>
          </a:p>
          <a:p>
            <a:pPr marL="0" indent="0">
              <a:buFont typeface="PT Sans"/>
              <a:buNone/>
              <a:defRPr/>
            </a:pPr>
            <a:r>
              <a:rPr lang="ru-RU">
                <a:latin typeface="Book Antiqua"/>
                <a:ea typeface="Book Antiqua"/>
                <a:cs typeface="Book Antiqua"/>
              </a:rPr>
              <a:t>2. Самостоятельная работа «Аудит нормативных правовых документов в Спортивной школе»;</a:t>
            </a:r>
            <a:endParaRPr/>
          </a:p>
          <a:p>
            <a:pPr marL="394023" indent="-394023">
              <a:buFont typeface="PT Sans"/>
              <a:buAutoNum type="arabicPeriod"/>
              <a:defRPr/>
            </a:pPr>
            <a:endParaRPr lang="ru-RU">
              <a:latin typeface="Book Antiqua"/>
              <a:ea typeface="Book Antiqua"/>
              <a:cs typeface="Book Antiqua"/>
            </a:endParaRPr>
          </a:p>
          <a:p>
            <a:pPr marL="0" indent="0">
              <a:buFont typeface="PT Sans"/>
              <a:buNone/>
              <a:defRPr/>
            </a:pPr>
            <a:r>
              <a:rPr>
                <a:latin typeface="Book Antiqua"/>
                <a:ea typeface="Book Antiqua"/>
                <a:cs typeface="Book Antiqua"/>
              </a:rPr>
              <a:t>3. Практическая часть</a:t>
            </a:r>
            <a:r>
              <a:rPr lang="ru-RU">
                <a:latin typeface="Book Antiqua"/>
                <a:ea typeface="Book Antiqua"/>
                <a:cs typeface="Book Antiqua"/>
              </a:rPr>
              <a:t> «Школа передового опыта: ответы на вопросы»</a:t>
            </a:r>
            <a:endParaRPr>
              <a:latin typeface="Book Antiqua"/>
              <a:ea typeface="Book Antiqua"/>
              <a:cs typeface="Book Antiqua"/>
            </a:endParaRPr>
          </a:p>
        </p:txBody>
      </p:sp>
      <p:sp>
        <p:nvSpPr>
          <p:cNvPr id="6" name=" 5" hidden="0"/>
          <p:cNvSpPr/>
          <p:nvPr isPhoto="0" userDrawn="0"/>
        </p:nvSpPr>
        <p:spPr bwMode="auto">
          <a:xfrm>
            <a:off x="5968559" y="3291840"/>
            <a:ext cx="219364" cy="32060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 6" hidden="0"/>
          <p:cNvSpPr/>
          <p:nvPr isPhoto="0" userDrawn="0"/>
        </p:nvSpPr>
        <p:spPr bwMode="auto">
          <a:xfrm>
            <a:off x="1351990" y="-632169"/>
            <a:ext cx="56739" cy="13764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570252633" name="TextBox 570252632" hidden="0"/>
          <p:cNvSpPr txBox="1"/>
          <p:nvPr isPhoto="0" userDrawn="0"/>
        </p:nvSpPr>
        <p:spPr bwMode="auto">
          <a:xfrm>
            <a:off x="792206" y="5236976"/>
            <a:ext cx="10944051" cy="9144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0" algn="l">
              <a:buNone/>
              <a:defRPr/>
            </a:pPr>
            <a:r>
              <a:rPr lang="ru-RU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Д/З</a:t>
            </a:r>
            <a:r>
              <a:rPr lang="ru-RU">
                <a:latin typeface="Book Antiqua"/>
                <a:ea typeface="Book Antiqua"/>
                <a:cs typeface="Book Antiqua"/>
              </a:rPr>
              <a:t> Разработать, актуализировать </a:t>
            </a:r>
            <a:r>
              <a:rPr lang="ru-RU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Положение о методическом совете</a:t>
            </a:r>
            <a:r>
              <a:rPr lang="ru-RU">
                <a:latin typeface="Book Antiqua"/>
                <a:ea typeface="Book Antiqua"/>
                <a:cs typeface="Book Antiqua"/>
              </a:rPr>
              <a:t> в вашей организации </a:t>
            </a:r>
            <a:r>
              <a:rPr lang="ru-RU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до 30 сентября</a:t>
            </a:r>
            <a:r>
              <a:rPr lang="ru-RU">
                <a:latin typeface="Book Antiqua"/>
                <a:ea typeface="Book Antiqua"/>
                <a:cs typeface="Book Antiqua"/>
              </a:rPr>
              <a:t>. </a:t>
            </a:r>
            <a:endParaRPr>
              <a:latin typeface="Book Antiqua"/>
              <a:ea typeface="Book Antiqua"/>
              <a:cs typeface="Book Antiqua"/>
            </a:endParaRPr>
          </a:p>
          <a:p>
            <a:pPr algn="l">
              <a:defRPr/>
            </a:pPr>
            <a:r>
              <a:rPr lang="ru-RU">
                <a:latin typeface="Book Antiqua"/>
                <a:ea typeface="Book Antiqua"/>
                <a:cs typeface="Book Antiqua"/>
              </a:rPr>
              <a:t>Положение направить на эл. адрес </a:t>
            </a:r>
            <a:r>
              <a:rPr lang="en-US" u="sng">
                <a:solidFill>
                  <a:schemeClr val="hlink"/>
                </a:solidFill>
                <a:latin typeface="Book Antiqua"/>
                <a:ea typeface="Book Antiqua"/>
                <a:cs typeface="Book Antiqua"/>
                <a:hlinkClick r:id="rId3" tooltip="mailto:glubokih_1976@mail.ru"/>
              </a:rPr>
              <a:t>glubokih_1976@mail.ru</a:t>
            </a:r>
            <a:r>
              <a:rPr lang="ru-RU">
                <a:latin typeface="Book Antiqua"/>
                <a:ea typeface="Book Antiqua"/>
                <a:cs typeface="Book Antiqua"/>
              </a:rPr>
              <a:t> </a:t>
            </a:r>
            <a:endParaRPr>
              <a:latin typeface="Book Antiqua"/>
              <a:ea typeface="Book Antiqua"/>
              <a:cs typeface="Book Antiqua"/>
            </a:endParaRPr>
          </a:p>
        </p:txBody>
      </p:sp>
      <p:sp>
        <p:nvSpPr>
          <p:cNvPr id="322652400" name=" 322652399" hidden="0"/>
          <p:cNvSpPr/>
          <p:nvPr isPhoto="0" userDrawn="0"/>
        </p:nvSpPr>
        <p:spPr bwMode="auto">
          <a:xfrm>
            <a:off x="6187923" y="1424666"/>
            <a:ext cx="152619" cy="365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" name="Рисунок 1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479376" y="1606363"/>
            <a:ext cx="3333674" cy="270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8108563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710964" y="599977"/>
            <a:ext cx="6138300" cy="702027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3600" b="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Выполнили д/з</a:t>
            </a:r>
            <a:endParaRPr sz="3600" b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921970411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2960" y="1725339"/>
            <a:ext cx="10217961" cy="35602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85000" lnSpcReduction="10000"/>
          </a:bodyPr>
          <a:lstStyle/>
          <a:p>
            <a:pPr marL="0" indent="0" algn="ctr">
              <a:buFont typeface="PT Sans"/>
              <a:buNone/>
              <a:defRPr/>
            </a:pPr>
            <a:endParaRPr sz="2800">
              <a:solidFill>
                <a:schemeClr val="tx1"/>
              </a:solidFill>
            </a:endParaRPr>
          </a:p>
          <a:p>
            <a:pPr marL="0" indent="0">
              <a:buFont typeface="PT Sans"/>
              <a:buNone/>
              <a:defRPr/>
            </a:pPr>
            <a:r>
              <a:rPr>
                <a:latin typeface="Book Antiqua"/>
                <a:ea typeface="Book Antiqua"/>
                <a:cs typeface="Book Antiqua"/>
              </a:rPr>
              <a:t>1. </a:t>
            </a:r>
            <a:r>
              <a:rPr sz="2400">
                <a:latin typeface="Book Antiqua"/>
                <a:ea typeface="Book Antiqua"/>
                <a:cs typeface="Book Antiqua"/>
              </a:rPr>
              <a:t>ГАУ ЯНАО «СШОР им.Т.В. Ахатовой» г. Лабытнанги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2400">
                <a:solidFill>
                  <a:schemeClr val="accent2">
                    <a:lumMod val="50000"/>
                  </a:schemeClr>
                </a:solidFill>
                <a:latin typeface="Book Antiqua"/>
                <a:ea typeface="Book Antiqua"/>
                <a:cs typeface="Book Antiqua"/>
              </a:rPr>
              <a:t>(Положение о методическом совете)</a:t>
            </a:r>
            <a:endParaRPr/>
          </a:p>
          <a:p>
            <a:pPr marL="0" indent="0">
              <a:buFont typeface="PT Sans"/>
              <a:buNone/>
              <a:defRPr/>
            </a:pPr>
            <a:endParaRPr sz="2400">
              <a:solidFill>
                <a:schemeClr val="accent2">
                  <a:lumMod val="50000"/>
                </a:schemeClr>
              </a:solidFill>
              <a:latin typeface="Book Antiqua"/>
              <a:ea typeface="Book Antiqua"/>
              <a:cs typeface="Book Antiqua"/>
            </a:endParaRPr>
          </a:p>
          <a:p>
            <a:pPr marL="0" indent="0">
              <a:buFont typeface="PT Sans"/>
              <a:buNone/>
              <a:defRPr/>
            </a:pPr>
            <a:r>
              <a:rPr sz="2400">
                <a:latin typeface="Book Antiqua"/>
                <a:ea typeface="Book Antiqua"/>
                <a:cs typeface="Book Antiqua"/>
              </a:rPr>
              <a:t>2. МБУ СШОР «Альтис», г. Ноябрьск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2400">
                <a:solidFill>
                  <a:schemeClr val="accent2">
                    <a:lumMod val="50000"/>
                  </a:schemeClr>
                </a:solidFill>
                <a:latin typeface="Book Antiqua"/>
                <a:ea typeface="Book Antiqua"/>
                <a:cs typeface="Book Antiqua"/>
              </a:rPr>
              <a:t>(Положение о методическом совете)</a:t>
            </a:r>
            <a:endParaRPr/>
          </a:p>
          <a:p>
            <a:pPr marL="0" indent="0">
              <a:buFont typeface="PT Sans"/>
              <a:buNone/>
              <a:defRPr/>
            </a:pPr>
            <a:endParaRPr sz="2400">
              <a:latin typeface="Book Antiqua"/>
              <a:ea typeface="Book Antiqua"/>
              <a:cs typeface="Book Antiqua"/>
            </a:endParaRPr>
          </a:p>
          <a:p>
            <a:pPr marL="0" indent="0">
              <a:buFont typeface="PT Sans"/>
              <a:buNone/>
              <a:defRPr/>
            </a:pPr>
            <a:r>
              <a:rPr sz="2400">
                <a:latin typeface="Book Antiqua"/>
                <a:ea typeface="Book Antiqua"/>
                <a:cs typeface="Book Antiqua"/>
              </a:rPr>
              <a:t>3. МБУ СШ «Арктика», г. Муравленко (3 чел.)</a:t>
            </a:r>
            <a:endParaRPr/>
          </a:p>
          <a:p>
            <a:pPr marL="0" indent="0">
              <a:buFont typeface="PT Sans"/>
              <a:buNone/>
              <a:defRPr/>
            </a:pPr>
            <a:r>
              <a:rPr sz="2400">
                <a:solidFill>
                  <a:schemeClr val="accent2">
                    <a:lumMod val="50000"/>
                  </a:schemeClr>
                </a:solidFill>
                <a:latin typeface="Book Antiqua"/>
                <a:ea typeface="Book Antiqua"/>
                <a:cs typeface="Book Antiqua"/>
              </a:rPr>
              <a:t>(Положение о методическом совете / Положение о тренерско-методическом совете</a:t>
            </a:r>
            <a:endParaRPr/>
          </a:p>
        </p:txBody>
      </p:sp>
      <p:sp>
        <p:nvSpPr>
          <p:cNvPr id="112134233" name=" 5" hidden="0"/>
          <p:cNvSpPr/>
          <p:nvPr isPhoto="0" userDrawn="0"/>
        </p:nvSpPr>
        <p:spPr bwMode="auto">
          <a:xfrm>
            <a:off x="5968558" y="3291840"/>
            <a:ext cx="219362" cy="32059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574144089" name=" 6" hidden="0"/>
          <p:cNvSpPr/>
          <p:nvPr isPhoto="0" userDrawn="0"/>
        </p:nvSpPr>
        <p:spPr bwMode="auto">
          <a:xfrm>
            <a:off x="1351989" y="-632169"/>
            <a:ext cx="56738" cy="13764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232768433" name=" 1232768432" hidden="0"/>
          <p:cNvSpPr/>
          <p:nvPr isPhoto="0" userDrawn="0"/>
        </p:nvSpPr>
        <p:spPr bwMode="auto">
          <a:xfrm>
            <a:off x="5729467" y="1119107"/>
            <a:ext cx="101299" cy="365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9484840" name=" 129484839" hidden="0"/>
          <p:cNvSpPr/>
          <p:nvPr isPhoto="0" userDrawn="0"/>
        </p:nvSpPr>
        <p:spPr bwMode="auto">
          <a:xfrm>
            <a:off x="3581232" y="2676655"/>
            <a:ext cx="56376" cy="365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95177396" name=" 1795177395" hidden="0"/>
          <p:cNvSpPr/>
          <p:nvPr isPhoto="0" userDrawn="0"/>
        </p:nvSpPr>
        <p:spPr bwMode="auto">
          <a:xfrm>
            <a:off x="-2861001" y="-308780"/>
            <a:ext cx="56313" cy="365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197968272" name="Рисунок 1197968271" hidden="0"/>
          <p:cNvPicPr>
            <a:picLocks noChangeAspect="1"/>
          </p:cNvPicPr>
          <p:nvPr isPhoto="0" userDrawn="0"/>
        </p:nvPicPr>
        <p:blipFill>
          <a:blip r:embed="rId3"/>
          <a:srcRect l="25047" t="18267" r="34770" b="6301"/>
          <a:stretch/>
        </p:blipFill>
        <p:spPr bwMode="auto">
          <a:xfrm>
            <a:off x="9444858" y="124682"/>
            <a:ext cx="2626499" cy="2773438"/>
          </a:xfrm>
          <a:prstGeom prst="rect">
            <a:avLst/>
          </a:prstGeom>
        </p:spPr>
      </p:pic>
      <p:sp>
        <p:nvSpPr>
          <p:cNvPr id="1449207880" name=" 1449207879" hidden="0"/>
          <p:cNvSpPr/>
          <p:nvPr isPhoto="0" userDrawn="0"/>
        </p:nvSpPr>
        <p:spPr bwMode="auto">
          <a:xfrm>
            <a:off x="-725581" y="1725339"/>
            <a:ext cx="118339" cy="365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78907287" name="Рисунок 2078907286" hidden="0"/>
          <p:cNvPicPr>
            <a:picLocks noChangeAspect="1"/>
          </p:cNvPicPr>
          <p:nvPr isPhoto="0" userDrawn="0"/>
        </p:nvPicPr>
        <p:blipFill>
          <a:blip r:embed="rId4"/>
          <a:srcRect l="24952" t="15986" r="35688" b="6244"/>
          <a:stretch/>
        </p:blipFill>
        <p:spPr bwMode="auto">
          <a:xfrm>
            <a:off x="7352766" y="1651358"/>
            <a:ext cx="2621172" cy="2913186"/>
          </a:xfrm>
          <a:prstGeom prst="rect">
            <a:avLst/>
          </a:prstGeom>
        </p:spPr>
      </p:pic>
      <p:sp>
        <p:nvSpPr>
          <p:cNvPr id="1178210816" name=" 1178210815" hidden="0"/>
          <p:cNvSpPr/>
          <p:nvPr isPhoto="0" userDrawn="0"/>
        </p:nvSpPr>
        <p:spPr bwMode="auto">
          <a:xfrm>
            <a:off x="-3283199" y="820534"/>
            <a:ext cx="102037" cy="365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152241549" name="Рисунок 1152241548" hidden="0"/>
          <p:cNvPicPr>
            <a:picLocks noChangeAspect="1"/>
          </p:cNvPicPr>
          <p:nvPr isPhoto="0" userDrawn="0"/>
        </p:nvPicPr>
        <p:blipFill>
          <a:blip r:embed="rId5"/>
          <a:srcRect l="26278" t="16033" r="36164" b="5596"/>
          <a:stretch/>
        </p:blipFill>
        <p:spPr bwMode="auto">
          <a:xfrm>
            <a:off x="9444858" y="3612438"/>
            <a:ext cx="2626499" cy="3082803"/>
          </a:xfrm>
          <a:prstGeom prst="rect">
            <a:avLst/>
          </a:prstGeom>
        </p:spPr>
      </p:pic>
      <p:sp>
        <p:nvSpPr>
          <p:cNvPr id="1159714232" name=" 1159714231" hidden="0"/>
          <p:cNvSpPr/>
          <p:nvPr isPhoto="0" userDrawn="0"/>
        </p:nvSpPr>
        <p:spPr bwMode="auto">
          <a:xfrm>
            <a:off x="-14278061" y="-8361680"/>
            <a:ext cx="108357" cy="365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676925327" name="Рисунок 1676925326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15086" y="3580"/>
            <a:ext cx="2852136" cy="1894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197540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2414559" y="624006"/>
            <a:ext cx="9238325" cy="630497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45000" lnSpcReduction="20000"/>
          </a:bodyPr>
          <a:lstStyle/>
          <a:p>
            <a:pPr marL="0" indent="0" algn="ctr">
              <a:buFont typeface="PT Sans"/>
              <a:buNone/>
              <a:defRPr/>
            </a:pPr>
            <a:r>
              <a:rPr sz="48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Является ли Положение о методическом совете нормативным правовым актов и обязательно ли к исполнению? </a:t>
            </a:r>
            <a:endParaRPr sz="4800">
              <a:solidFill>
                <a:srgbClr val="002060"/>
              </a:solidFill>
            </a:endParaRPr>
          </a:p>
        </p:txBody>
      </p:sp>
      <p:sp>
        <p:nvSpPr>
          <p:cNvPr id="679087546" name=" 5" hidden="0"/>
          <p:cNvSpPr/>
          <p:nvPr isPhoto="0" userDrawn="0"/>
        </p:nvSpPr>
        <p:spPr bwMode="auto">
          <a:xfrm>
            <a:off x="5968558" y="3291840"/>
            <a:ext cx="219362" cy="32059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659518322" name="Рисунок 3" hidden="0"/>
          <p:cNvPicPr>
            <a:picLocks noChangeAspect="1"/>
          </p:cNvPicPr>
          <p:nvPr isPhoto="0" userDrawn="0"/>
        </p:nvPicPr>
        <p:blipFill>
          <a:blip r:embed="rId3"/>
          <a:srcRect l="27770" t="17279" r="26967" b="14557"/>
          <a:stretch/>
        </p:blipFill>
        <p:spPr bwMode="auto">
          <a:xfrm>
            <a:off x="298926" y="56741"/>
            <a:ext cx="1864595" cy="1765028"/>
          </a:xfrm>
          <a:prstGeom prst="rect">
            <a:avLst/>
          </a:prstGeom>
        </p:spPr>
      </p:pic>
      <p:sp>
        <p:nvSpPr>
          <p:cNvPr id="1318815326" name="TextBox 1318815325" hidden="0"/>
          <p:cNvSpPr txBox="1"/>
          <p:nvPr isPhoto="0" userDrawn="0"/>
        </p:nvSpPr>
        <p:spPr bwMode="auto">
          <a:xfrm>
            <a:off x="1092015" y="2491404"/>
            <a:ext cx="10566737" cy="426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1.</a:t>
            </a:r>
            <a:r>
              <a:rPr sz="2200" b="1">
                <a:solidFill>
                  <a:schemeClr val="accent2">
                    <a:lumMod val="50000"/>
                  </a:schemeClr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200">
                <a:latin typeface="Book Antiqua"/>
                <a:ea typeface="Book Antiqua"/>
                <a:cs typeface="Book Antiqua"/>
              </a:rPr>
              <a:t>Нет, </a:t>
            </a:r>
            <a:r>
              <a:rPr lang="ru-RU" sz="2200">
                <a:latin typeface="Book Antiqua"/>
                <a:ea typeface="Book Antiqua"/>
                <a:cs typeface="Book Antiqua"/>
              </a:rPr>
              <a:t>н</a:t>
            </a:r>
            <a:r>
              <a:rPr sz="2200">
                <a:latin typeface="Book Antiqua"/>
                <a:ea typeface="Book Antiqua"/>
                <a:cs typeface="Book Antiqua"/>
              </a:rPr>
              <a:t>е является НПА и исполнять его не нужно</a:t>
            </a:r>
            <a:endParaRPr/>
          </a:p>
        </p:txBody>
      </p:sp>
      <p:sp>
        <p:nvSpPr>
          <p:cNvPr id="1919264649" name="TextBox 1919264648" hidden="0"/>
          <p:cNvSpPr txBox="1"/>
          <p:nvPr isPhoto="0" userDrawn="0"/>
        </p:nvSpPr>
        <p:spPr bwMode="auto">
          <a:xfrm>
            <a:off x="1092015" y="3291840"/>
            <a:ext cx="8346384" cy="426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2.</a:t>
            </a:r>
            <a:r>
              <a:rPr sz="2200">
                <a:latin typeface="Book Antiqua"/>
                <a:ea typeface="Book Antiqua"/>
                <a:cs typeface="Book Antiqua"/>
              </a:rPr>
              <a:t> Да, это НПА, но не обязателен к исполнению</a:t>
            </a:r>
            <a:endParaRPr/>
          </a:p>
        </p:txBody>
      </p:sp>
      <p:sp>
        <p:nvSpPr>
          <p:cNvPr id="1166571837" name="TextBox 1166571836" hidden="0"/>
          <p:cNvSpPr txBox="1"/>
          <p:nvPr isPhoto="0" userDrawn="0"/>
        </p:nvSpPr>
        <p:spPr bwMode="auto">
          <a:xfrm>
            <a:off x="1058047" y="4816053"/>
            <a:ext cx="4842957" cy="426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4</a:t>
            </a:r>
            <a:r>
              <a:rPr sz="220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.</a:t>
            </a:r>
            <a:r>
              <a:rPr sz="2200">
                <a:latin typeface="Book Antiqua"/>
                <a:ea typeface="Book Antiqua"/>
                <a:cs typeface="Book Antiqua"/>
              </a:rPr>
              <a:t> Затрудняюсь ответить</a:t>
            </a:r>
            <a:endParaRPr/>
          </a:p>
        </p:txBody>
      </p:sp>
      <p:sp>
        <p:nvSpPr>
          <p:cNvPr id="8" name="TextBox 7" hidden="0"/>
          <p:cNvSpPr txBox="1"/>
          <p:nvPr isPhoto="0" userDrawn="0"/>
        </p:nvSpPr>
        <p:spPr bwMode="auto">
          <a:xfrm>
            <a:off x="1058227" y="4097542"/>
            <a:ext cx="8346492" cy="426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3.</a:t>
            </a:r>
            <a:r>
              <a:rPr sz="2200">
                <a:latin typeface="Book Antiqua"/>
                <a:ea typeface="Book Antiqua"/>
                <a:cs typeface="Book Antiqua"/>
              </a:rPr>
              <a:t> Да, это НПА, обязателен к исполнению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9025251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187918" y="339780"/>
            <a:ext cx="5749060" cy="41946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lnSpcReduction="10000"/>
          </a:bodyPr>
          <a:lstStyle/>
          <a:p>
            <a:pPr marL="0" indent="0" algn="ctr">
              <a:buFont typeface="PT Sans"/>
              <a:buNone/>
              <a:defRPr/>
            </a:pPr>
            <a:r>
              <a:rPr sz="2600" b="1">
                <a:solidFill>
                  <a:schemeClr val="accent6">
                    <a:lumMod val="75000"/>
                  </a:schemeClr>
                </a:solidFill>
                <a:latin typeface="Book Antiqua"/>
                <a:ea typeface="Book Antiqua"/>
                <a:cs typeface="Book Antiqua"/>
              </a:rPr>
              <a:t>ПРАВИЛЬНЫЙ ОТВЕТ</a:t>
            </a:r>
            <a:endParaRPr sz="26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1196305" name=" 5" hidden="0"/>
          <p:cNvSpPr/>
          <p:nvPr isPhoto="0" userDrawn="0"/>
        </p:nvSpPr>
        <p:spPr bwMode="auto">
          <a:xfrm>
            <a:off x="5968557" y="3291840"/>
            <a:ext cx="219362" cy="32059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020852097" name="Рисунок 3" hidden="0"/>
          <p:cNvPicPr>
            <a:picLocks noChangeAspect="1"/>
          </p:cNvPicPr>
          <p:nvPr isPhoto="0" userDrawn="0"/>
        </p:nvPicPr>
        <p:blipFill>
          <a:blip r:embed="rId3"/>
          <a:srcRect l="27770" t="17279" r="26967" b="14557"/>
          <a:stretch/>
        </p:blipFill>
        <p:spPr bwMode="auto">
          <a:xfrm>
            <a:off x="298926" y="56740"/>
            <a:ext cx="1864594" cy="1765028"/>
          </a:xfrm>
          <a:prstGeom prst="rect">
            <a:avLst/>
          </a:prstGeom>
        </p:spPr>
      </p:pic>
      <p:sp>
        <p:nvSpPr>
          <p:cNvPr id="6" name="TextBox 5" hidden="0"/>
          <p:cNvSpPr txBox="1"/>
          <p:nvPr isPhoto="0" userDrawn="0"/>
        </p:nvSpPr>
        <p:spPr bwMode="auto">
          <a:xfrm>
            <a:off x="2170193" y="759245"/>
            <a:ext cx="10140195" cy="7620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2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ДА, Положение о методическом совете, является нормативным правовым акто</a:t>
            </a:r>
            <a:r>
              <a:rPr lang="ru-RU" sz="22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м</a:t>
            </a:r>
            <a:r>
              <a:rPr sz="22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и обязателен к исполнению</a:t>
            </a:r>
            <a:endParaRPr sz="2200" b="0" i="0" u="none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322234982" name=" 322234981" hidden="0"/>
          <p:cNvSpPr/>
          <p:nvPr isPhoto="0" userDrawn="0"/>
        </p:nvSpPr>
        <p:spPr bwMode="auto">
          <a:xfrm>
            <a:off x="2087988" y="1017802"/>
            <a:ext cx="75531" cy="365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637682223" name="Рисунок 1637682222" hidden="0"/>
          <p:cNvPicPr>
            <a:picLocks noChangeAspect="1"/>
          </p:cNvPicPr>
          <p:nvPr isPhoto="0" userDrawn="0"/>
        </p:nvPicPr>
        <p:blipFill>
          <a:blip r:embed="rId4"/>
          <a:srcRect l="3163" t="6007" r="2742" b="5997"/>
          <a:stretch/>
        </p:blipFill>
        <p:spPr bwMode="auto">
          <a:xfrm>
            <a:off x="76834" y="1766286"/>
            <a:ext cx="4258958" cy="3982914"/>
          </a:xfrm>
          <a:prstGeom prst="rect">
            <a:avLst/>
          </a:prstGeom>
        </p:spPr>
      </p:pic>
      <p:sp>
        <p:nvSpPr>
          <p:cNvPr id="150285009" name="TextBox 150285008" hidden="0"/>
          <p:cNvSpPr txBox="1"/>
          <p:nvPr isPhoto="0" userDrawn="0"/>
        </p:nvSpPr>
        <p:spPr bwMode="auto">
          <a:xfrm>
            <a:off x="1702499" y="3042451"/>
            <a:ext cx="1507354" cy="3657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413999582" name="Рисунок 413999581" hidden="0"/>
          <p:cNvPicPr>
            <a:picLocks noChangeAspect="1"/>
          </p:cNvPicPr>
          <p:nvPr isPhoto="0" userDrawn="0"/>
        </p:nvPicPr>
        <p:blipFill>
          <a:blip r:embed="rId4"/>
          <a:srcRect l="3163" t="6007" r="2742" b="5997"/>
          <a:stretch/>
        </p:blipFill>
        <p:spPr bwMode="auto">
          <a:xfrm>
            <a:off x="4265713" y="3042451"/>
            <a:ext cx="3994950" cy="3736018"/>
          </a:xfrm>
          <a:prstGeom prst="rect">
            <a:avLst/>
          </a:prstGeom>
        </p:spPr>
      </p:pic>
      <p:sp>
        <p:nvSpPr>
          <p:cNvPr id="1140914300" name="TextBox 1140914299" hidden="0"/>
          <p:cNvSpPr txBox="1"/>
          <p:nvPr isPhoto="0" userDrawn="0"/>
        </p:nvSpPr>
        <p:spPr bwMode="auto">
          <a:xfrm rot="20948803">
            <a:off x="580235" y="2730568"/>
            <a:ext cx="2857582" cy="192027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 i="1">
                <a:latin typeface="Book Antiqua"/>
                <a:ea typeface="Book Antiqua"/>
                <a:cs typeface="Book Antiqua"/>
              </a:rPr>
              <a:t>Нормативно-правовые акты - </a:t>
            </a:r>
            <a:r>
              <a:rPr lang="ru-RU" sz="2000" b="0" i="1" u="none" strike="noStrike" cap="none" spc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это корпус документов, который регулирует правоотношения во всех областях деятельности</a:t>
            </a:r>
            <a:endParaRPr sz="2000" i="1">
              <a:latin typeface="Book Antiqua"/>
              <a:ea typeface="Book Antiqua"/>
              <a:cs typeface="Book Antiqua"/>
            </a:endParaRPr>
          </a:p>
        </p:txBody>
      </p:sp>
      <p:sp>
        <p:nvSpPr>
          <p:cNvPr id="1117885171" name="TextBox 1117885170" hidden="0"/>
          <p:cNvSpPr txBox="1"/>
          <p:nvPr isPhoto="0" userDrawn="0"/>
        </p:nvSpPr>
        <p:spPr bwMode="auto">
          <a:xfrm rot="21152111">
            <a:off x="4729577" y="3982071"/>
            <a:ext cx="2916682" cy="192027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2000" b="0" i="1" u="none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К НПА относят постановления, правила, инструкции, положения, приказы органов власти </a:t>
            </a:r>
            <a:endParaRPr sz="2000" b="0" i="1">
              <a:solidFill>
                <a:srgbClr val="C00000"/>
              </a:solidFill>
            </a:endParaRPr>
          </a:p>
          <a:p>
            <a:pPr algn="l">
              <a:defRPr/>
            </a:pPr>
            <a:endParaRPr sz="200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  <p:pic>
        <p:nvPicPr>
          <p:cNvPr id="262886719" name="Рисунок 262886718" hidden="0"/>
          <p:cNvPicPr>
            <a:picLocks noChangeAspect="1"/>
          </p:cNvPicPr>
          <p:nvPr isPhoto="0" userDrawn="0"/>
        </p:nvPicPr>
        <p:blipFill>
          <a:blip r:embed="rId4"/>
          <a:srcRect l="3163" t="6007" r="2742" b="5997"/>
          <a:stretch/>
        </p:blipFill>
        <p:spPr bwMode="auto">
          <a:xfrm>
            <a:off x="8175084" y="1821766"/>
            <a:ext cx="4334756" cy="4053799"/>
          </a:xfrm>
          <a:prstGeom prst="rect">
            <a:avLst/>
          </a:prstGeom>
        </p:spPr>
      </p:pic>
      <p:sp>
        <p:nvSpPr>
          <p:cNvPr id="305826374" name="TextBox 305826373" hidden="0"/>
          <p:cNvSpPr txBox="1"/>
          <p:nvPr isPhoto="0" userDrawn="0"/>
        </p:nvSpPr>
        <p:spPr bwMode="auto">
          <a:xfrm rot="21077719">
            <a:off x="8781516" y="2383410"/>
            <a:ext cx="2870139" cy="28346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800" b="0" i="1" u="none" strike="noStrike" cap="none" spc="0">
                <a:solidFill>
                  <a:schemeClr val="accent1">
                    <a:lumMod val="50000"/>
                  </a:schemeClr>
                </a:solidFill>
                <a:latin typeface="Book Antiqua"/>
                <a:ea typeface="Book Antiqua"/>
                <a:cs typeface="Book Antiqua"/>
              </a:rPr>
              <a:t>Постановления, правила, инструкции, положения, приказы органов власти </a:t>
            </a:r>
            <a:r>
              <a:rPr sz="1800" b="0" i="1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издаются на основании федеральных законов, указов Президента и актов Правительства (п. 1, 2 разд. 1 постановления Правительства РФ от 13.08.1997 № 1009). </a:t>
            </a:r>
            <a:endParaRPr sz="1800" b="0" i="1"/>
          </a:p>
        </p:txBody>
      </p:sp>
      <p:sp>
        <p:nvSpPr>
          <p:cNvPr id="115157545" name="TextBox 115157544" hidden="0"/>
          <p:cNvSpPr txBox="1"/>
          <p:nvPr isPhoto="0" userDrawn="0"/>
        </p:nvSpPr>
        <p:spPr bwMode="auto">
          <a:xfrm>
            <a:off x="5047855" y="1664365"/>
            <a:ext cx="3422916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8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ВСПОМНИМ!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1196305" name=" 5" hidden="0"/>
          <p:cNvSpPr/>
          <p:nvPr isPhoto="0" userDrawn="0"/>
        </p:nvSpPr>
        <p:spPr bwMode="auto">
          <a:xfrm>
            <a:off x="5968557" y="3291840"/>
            <a:ext cx="219362" cy="32059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020852097" name="Рисунок 3" hidden="0"/>
          <p:cNvPicPr>
            <a:picLocks noChangeAspect="1"/>
          </p:cNvPicPr>
          <p:nvPr isPhoto="0" userDrawn="0"/>
        </p:nvPicPr>
        <p:blipFill>
          <a:blip r:embed="rId3"/>
          <a:srcRect l="27770" t="17279" r="26967" b="14557"/>
          <a:stretch/>
        </p:blipFill>
        <p:spPr bwMode="auto">
          <a:xfrm>
            <a:off x="298926" y="56740"/>
            <a:ext cx="1864594" cy="1765028"/>
          </a:xfrm>
          <a:prstGeom prst="rect">
            <a:avLst/>
          </a:prstGeom>
        </p:spPr>
      </p:pic>
      <p:sp>
        <p:nvSpPr>
          <p:cNvPr id="322234982" name=" 322234981" hidden="0"/>
          <p:cNvSpPr/>
          <p:nvPr isPhoto="0" userDrawn="0"/>
        </p:nvSpPr>
        <p:spPr bwMode="auto">
          <a:xfrm>
            <a:off x="2087988" y="1017802"/>
            <a:ext cx="75531" cy="3657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637682223" name="Рисунок 1637682222" hidden="0"/>
          <p:cNvPicPr>
            <a:picLocks noChangeAspect="1"/>
          </p:cNvPicPr>
          <p:nvPr isPhoto="0" userDrawn="0"/>
        </p:nvPicPr>
        <p:blipFill>
          <a:blip r:embed="rId4"/>
          <a:srcRect l="3163" t="6007" r="2742" b="5997"/>
          <a:stretch/>
        </p:blipFill>
        <p:spPr bwMode="auto">
          <a:xfrm>
            <a:off x="186490" y="2564904"/>
            <a:ext cx="4258958" cy="3982914"/>
          </a:xfrm>
          <a:prstGeom prst="rect">
            <a:avLst/>
          </a:prstGeom>
        </p:spPr>
      </p:pic>
      <p:sp>
        <p:nvSpPr>
          <p:cNvPr id="150285009" name="TextBox 150285008" hidden="0"/>
          <p:cNvSpPr txBox="1"/>
          <p:nvPr isPhoto="0" userDrawn="0"/>
        </p:nvSpPr>
        <p:spPr bwMode="auto">
          <a:xfrm>
            <a:off x="1702499" y="3042451"/>
            <a:ext cx="1507354" cy="3657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413999582" name="Рисунок 413999581" hidden="0"/>
          <p:cNvPicPr>
            <a:picLocks noChangeAspect="1"/>
          </p:cNvPicPr>
          <p:nvPr isPhoto="0" userDrawn="0"/>
        </p:nvPicPr>
        <p:blipFill>
          <a:blip r:embed="rId4"/>
          <a:srcRect l="3163" t="6007" r="2742" b="5997"/>
          <a:stretch/>
        </p:blipFill>
        <p:spPr bwMode="auto">
          <a:xfrm>
            <a:off x="3925382" y="1017802"/>
            <a:ext cx="3994950" cy="3736018"/>
          </a:xfrm>
          <a:prstGeom prst="rect">
            <a:avLst/>
          </a:prstGeom>
        </p:spPr>
      </p:pic>
      <p:sp>
        <p:nvSpPr>
          <p:cNvPr id="1140914300" name="TextBox 1140914299" hidden="0"/>
          <p:cNvSpPr txBox="1"/>
          <p:nvPr isPhoto="0" userDrawn="0"/>
        </p:nvSpPr>
        <p:spPr bwMode="auto">
          <a:xfrm rot="20948803">
            <a:off x="631859" y="3872350"/>
            <a:ext cx="2857582" cy="10198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000" i="1">
                <a:latin typeface="Book Antiqua"/>
                <a:ea typeface="Book Antiqua"/>
                <a:cs typeface="Book Antiqua"/>
              </a:rPr>
              <a:t>Из каких разделов состоит ваше Положение?</a:t>
            </a:r>
            <a:endParaRPr sz="2000" i="1">
              <a:latin typeface="Book Antiqua"/>
              <a:ea typeface="Book Antiqua"/>
              <a:cs typeface="Book Antiqua"/>
            </a:endParaRPr>
          </a:p>
        </p:txBody>
      </p:sp>
      <p:sp>
        <p:nvSpPr>
          <p:cNvPr id="1117885171" name="TextBox 1117885170" hidden="0"/>
          <p:cNvSpPr txBox="1"/>
          <p:nvPr isPhoto="0" userDrawn="0"/>
        </p:nvSpPr>
        <p:spPr bwMode="auto">
          <a:xfrm rot="21152111">
            <a:off x="4399345" y="2234461"/>
            <a:ext cx="2916682" cy="103259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000" i="1">
                <a:latin typeface="Book Antiqua"/>
              </a:rPr>
              <a:t>Отличие вашего положения от типового</a:t>
            </a:r>
            <a:endParaRPr sz="2000" b="0" i="1"/>
          </a:p>
          <a:p>
            <a:pPr algn="l">
              <a:defRPr/>
            </a:pPr>
            <a:endParaRPr sz="200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  <p:pic>
        <p:nvPicPr>
          <p:cNvPr id="262886719" name="Рисунок 262886718" hidden="0"/>
          <p:cNvPicPr>
            <a:picLocks noChangeAspect="1"/>
          </p:cNvPicPr>
          <p:nvPr isPhoto="0" userDrawn="0"/>
        </p:nvPicPr>
        <p:blipFill>
          <a:blip r:embed="rId4"/>
          <a:srcRect l="3163" t="6007" r="2742" b="5997"/>
          <a:stretch/>
        </p:blipFill>
        <p:spPr bwMode="auto">
          <a:xfrm>
            <a:off x="7859132" y="2049372"/>
            <a:ext cx="4334756" cy="4053799"/>
          </a:xfrm>
          <a:prstGeom prst="rect">
            <a:avLst/>
          </a:prstGeom>
        </p:spPr>
      </p:pic>
      <p:sp>
        <p:nvSpPr>
          <p:cNvPr id="305826374" name="TextBox 305826373" hidden="0"/>
          <p:cNvSpPr txBox="1"/>
          <p:nvPr isPhoto="0" userDrawn="0"/>
        </p:nvSpPr>
        <p:spPr bwMode="auto">
          <a:xfrm rot="21077719">
            <a:off x="8410033" y="3270143"/>
            <a:ext cx="2870139" cy="92999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800" b="0" i="1" u="none" strike="noStrike" cap="none" spc="0">
                <a:latin typeface="Book Antiqua"/>
                <a:ea typeface="Book Antiqua"/>
                <a:cs typeface="Book Antiqua"/>
              </a:rPr>
              <a:t>Периодичность проведения заседаний МС в вашей ФСО</a:t>
            </a:r>
            <a:endParaRPr sz="1800" b="0" i="1"/>
          </a:p>
        </p:txBody>
      </p:sp>
      <p:sp>
        <p:nvSpPr>
          <p:cNvPr id="115157545" name="TextBox 115157544" hidden="0"/>
          <p:cNvSpPr txBox="1"/>
          <p:nvPr isPhoto="0" userDrawn="0"/>
        </p:nvSpPr>
        <p:spPr bwMode="auto">
          <a:xfrm>
            <a:off x="4439816" y="393590"/>
            <a:ext cx="4863178" cy="52527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ОБСУДИМ </a:t>
            </a:r>
            <a:r>
              <a:rPr lang="ru-RU" sz="28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КОМАНДОЙ</a:t>
            </a:r>
            <a:endParaRPr sz="2800" b="1">
              <a:solidFill>
                <a:srgbClr val="C00000"/>
              </a:solidFill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91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091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091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88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788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788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2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82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" dur="500" fill="hold"/>
                                        <p:tgtEl>
                                          <p:spTgt spid="30582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2230456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737319" y="172005"/>
            <a:ext cx="9940527" cy="451100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lnSpcReduction="10000"/>
          </a:bodyPr>
          <a:lstStyle/>
          <a:p>
            <a:pPr marL="0" indent="0" algn="ctr">
              <a:buFont typeface="PT Sans"/>
              <a:buNone/>
              <a:defRPr/>
            </a:pPr>
            <a:r>
              <a:rPr sz="2600" b="0">
                <a:solidFill>
                  <a:schemeClr val="accent2">
                    <a:lumMod val="75000"/>
                  </a:schemeClr>
                </a:solidFill>
                <a:latin typeface="Book Antiqua"/>
                <a:ea typeface="Book Antiqua"/>
                <a:cs typeface="Book Antiqua"/>
              </a:rPr>
              <a:t>Структура Положения о методическом совете </a:t>
            </a:r>
            <a:endParaRPr/>
          </a:p>
        </p:txBody>
      </p:sp>
      <p:sp>
        <p:nvSpPr>
          <p:cNvPr id="621942631" name=" 5" hidden="0"/>
          <p:cNvSpPr/>
          <p:nvPr isPhoto="0" userDrawn="0"/>
        </p:nvSpPr>
        <p:spPr bwMode="auto">
          <a:xfrm>
            <a:off x="5968557" y="3291840"/>
            <a:ext cx="219361" cy="32059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284245492" name="Рисунок 3" hidden="0"/>
          <p:cNvPicPr>
            <a:picLocks noChangeAspect="1"/>
          </p:cNvPicPr>
          <p:nvPr isPhoto="0" userDrawn="0"/>
        </p:nvPicPr>
        <p:blipFill>
          <a:blip r:embed="rId3"/>
          <a:srcRect l="27770" t="17279" r="26967" b="14557"/>
          <a:stretch/>
        </p:blipFill>
        <p:spPr bwMode="auto">
          <a:xfrm>
            <a:off x="-82451" y="-29533"/>
            <a:ext cx="1044673" cy="988890"/>
          </a:xfrm>
          <a:prstGeom prst="rect">
            <a:avLst/>
          </a:prstGeom>
        </p:spPr>
      </p:pic>
      <p:graphicFrame>
        <p:nvGraphicFramePr>
          <p:cNvPr id="1978802738" name="Таблица 1978802737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253095" y="1079217"/>
          <a:ext cx="5662543" cy="5643088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256183"/>
                <a:gridCol w="950240"/>
                <a:gridCol w="4456120"/>
              </a:tblGrid>
              <a:tr h="822692">
                <a:tc>
                  <a:txBody>
                    <a:bodyPr/>
                    <a:p>
                      <a:pPr algn="ctr"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№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Раздел положения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Содержание раздела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</a:tr>
              <a:tr h="15730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1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Общие положения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Определение совета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нормативные документы, которыми руководствуется в своей деятельности;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кто возглавляет;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кому подчиняется;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порядок назначения и освобождения от должности;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наличие печати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</a:tr>
              <a:tr h="53310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2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Основные задачи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Задачи, для решения которых создано и работает 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</a:tr>
              <a:tr h="53310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3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1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Функции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Конкретные</a:t>
                      </a: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виды</a:t>
                      </a: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работ</a:t>
                      </a: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, </a:t>
                      </a: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выполняемые</a:t>
                      </a: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 в </a:t>
                      </a: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рамках</a:t>
                      </a: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решения</a:t>
                      </a: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своих</a:t>
                      </a: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основных</a:t>
                      </a: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sz="1200" b="0" i="0" u="none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задач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</a:tr>
              <a:tr h="64282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4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Права и обязанности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Права и обязанности руководителя и работников  при выполнении своих функций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</a:tr>
              <a:tr h="82269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5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Ответственность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Виды ответственности, которую может понести руководитель и работники в случае невыполнения своих обязанностей (дисциплинарная, административная, а в некоторых случаях и уголовная)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</a:tr>
              <a:tr h="70642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6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Взаимоотношения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Порядок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взаимодействия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с 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другими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сотрудниками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учреждения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в 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какой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форме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осуществляется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, 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какие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документы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при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этом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создаются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и 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т.д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.</a:t>
                      </a:r>
                      <a:endParaRPr/>
                    </a:p>
                  </a:txBody>
                  <a:tcPr marL="47623" marR="47623" marT="47623" marB="47623" anchor="ctr">
                    <a:lnL w="9524" algn="ctr"/>
                    <a:lnR w="9524" algn="ctr"/>
                    <a:lnT w="9524" algn="ctr"/>
                    <a:lnB w="9524" algn="ctr"/>
                  </a:tcPr>
                </a:tc>
              </a:tr>
            </a:tbl>
          </a:graphicData>
        </a:graphic>
      </p:graphicFrame>
      <p:sp>
        <p:nvSpPr>
          <p:cNvPr id="2" name="Овал 1" hidden="0"/>
          <p:cNvSpPr/>
          <p:nvPr isPhoto="0" userDrawn="0"/>
        </p:nvSpPr>
        <p:spPr bwMode="auto">
          <a:xfrm>
            <a:off x="6135631" y="2125453"/>
            <a:ext cx="2014436" cy="723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68583159" name="Таблица 1978802737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6187916" y="1289059"/>
          <a:ext cx="5860342" cy="5818087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270000"/>
                <a:gridCol w="1889998"/>
                <a:gridCol w="3700344"/>
              </a:tblGrid>
              <a:tr h="443097">
                <a:tc>
                  <a:txBody>
                    <a:bodyPr/>
                    <a:p>
                      <a:pPr algn="ctr"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№</a:t>
                      </a: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Раздел положения</a:t>
                      </a: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Содержание раздела</a:t>
                      </a: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</a:tr>
              <a:tr h="13042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1</a:t>
                      </a: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Общие положения</a:t>
                      </a: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Определение совета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нормативные документы, которыми руководствуется в своей деятельности;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кто возглавляет;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кому подчиняется;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порядок назначения и освобождения от должности;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наличие печати</a:t>
                      </a: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</a:tr>
              <a:tr h="92436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2</a:t>
                      </a: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Основные задачи и основные направления деятельности</a:t>
                      </a: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Задачи, для решения которых создано и работает, направления работы </a:t>
                      </a: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</a:tr>
              <a:tr h="105731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3</a:t>
                      </a: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Состав и организация работы методического совета</a:t>
                      </a: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Количественный состав, кворум, сроки проведения</a:t>
                      </a: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</a:tr>
              <a:tr h="53395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4</a:t>
                      </a: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Права и обязанности членов методического совета</a:t>
                      </a: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Права и обязанности руководителя и работников  при выполнении своих функций</a:t>
                      </a: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</a:tr>
              <a:tr h="586620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</a:tr>
              <a:tr h="586620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47622" marR="47622" marT="47622" marB="47622" anchor="ctr">
                    <a:lnL w="9522" algn="ctr"/>
                    <a:lnR w="9522" algn="ctr"/>
                    <a:lnT w="9522" algn="ctr"/>
                    <a:lnB w="9522" algn="ctr"/>
                  </a:tcPr>
                </a:tc>
              </a:tr>
            </a:tbl>
          </a:graphicData>
        </a:graphic>
      </p:graphicFrame>
      <p:sp>
        <p:nvSpPr>
          <p:cNvPr id="1197344063" name="Овал 1" hidden="0"/>
          <p:cNvSpPr/>
          <p:nvPr isPhoto="0" userDrawn="0"/>
        </p:nvSpPr>
        <p:spPr bwMode="auto">
          <a:xfrm>
            <a:off x="6187917" y="3215756"/>
            <a:ext cx="2169583" cy="923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8711921" name="Овал 1" hidden="0"/>
          <p:cNvSpPr/>
          <p:nvPr isPhoto="0" userDrawn="0"/>
        </p:nvSpPr>
        <p:spPr bwMode="auto">
          <a:xfrm>
            <a:off x="121509" y="2235512"/>
            <a:ext cx="2215819" cy="923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68688692" name="Овал 1" hidden="0"/>
          <p:cNvSpPr/>
          <p:nvPr isPhoto="0" userDrawn="0"/>
        </p:nvSpPr>
        <p:spPr bwMode="auto">
          <a:xfrm>
            <a:off x="121509" y="3150518"/>
            <a:ext cx="2215819" cy="923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1578506" name="Овал 1" hidden="0"/>
          <p:cNvSpPr/>
          <p:nvPr isPhoto="0" userDrawn="0"/>
        </p:nvSpPr>
        <p:spPr bwMode="auto">
          <a:xfrm>
            <a:off x="6187915" y="5140909"/>
            <a:ext cx="2169582" cy="923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8262777" name="Овал 1" hidden="0"/>
          <p:cNvSpPr/>
          <p:nvPr isPhoto="0" userDrawn="0"/>
        </p:nvSpPr>
        <p:spPr bwMode="auto">
          <a:xfrm>
            <a:off x="167747" y="4390197"/>
            <a:ext cx="2169582" cy="923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62420578" name="TextBox 862420577" hidden="0"/>
          <p:cNvSpPr txBox="1"/>
          <p:nvPr isPhoto="0" userDrawn="0"/>
        </p:nvSpPr>
        <p:spPr bwMode="auto">
          <a:xfrm>
            <a:off x="6909684" y="639297"/>
            <a:ext cx="4950654" cy="6022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Примерное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положение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 о 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методическом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совете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, 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подготовлено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экспертами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 ГАРАНТ</a:t>
            </a:r>
            <a:endParaRPr/>
          </a:p>
        </p:txBody>
      </p:sp>
      <p:sp>
        <p:nvSpPr>
          <p:cNvPr id="1453802116" name="TextBox 1453802115" hidden="0"/>
          <p:cNvSpPr txBox="1"/>
          <p:nvPr isPhoto="0" userDrawn="0"/>
        </p:nvSpPr>
        <p:spPr bwMode="auto">
          <a:xfrm>
            <a:off x="1206299" y="743899"/>
            <a:ext cx="5051189" cy="3472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Общие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положения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 о 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разработке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Положений</a:t>
            </a:r>
            <a:endParaRPr>
              <a:solidFill>
                <a:srgbClr val="FF000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602903472" name="Овал 1" hidden="0"/>
          <p:cNvSpPr/>
          <p:nvPr isPhoto="0" userDrawn="0"/>
        </p:nvSpPr>
        <p:spPr bwMode="auto">
          <a:xfrm>
            <a:off x="121509" y="5314033"/>
            <a:ext cx="2215819" cy="1501425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04027968" name="Овал 1" hidden="0"/>
          <p:cNvSpPr/>
          <p:nvPr isPhoto="0" userDrawn="0"/>
        </p:nvSpPr>
        <p:spPr bwMode="auto">
          <a:xfrm>
            <a:off x="6223271" y="4278308"/>
            <a:ext cx="2169582" cy="84244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3" hidden="0"/>
          <p:cNvPicPr>
            <a:picLocks noChangeAspect="1"/>
          </p:cNvPicPr>
          <p:nvPr isPhoto="0" userDrawn="0"/>
        </p:nvPicPr>
        <p:blipFill>
          <a:blip r:embed="rId3"/>
          <a:srcRect l="27770" t="17279" r="26967" b="14557"/>
          <a:stretch/>
        </p:blipFill>
        <p:spPr bwMode="auto">
          <a:xfrm>
            <a:off x="252687" y="1253"/>
            <a:ext cx="1560782" cy="1477439"/>
          </a:xfrm>
          <a:prstGeom prst="rect">
            <a:avLst/>
          </a:prstGeom>
        </p:spPr>
      </p:pic>
      <p:sp>
        <p:nvSpPr>
          <p:cNvPr id="5" name="TextBox 4" hidden="0"/>
          <p:cNvSpPr txBox="1"/>
          <p:nvPr isPhoto="0" userDrawn="0"/>
        </p:nvSpPr>
        <p:spPr bwMode="auto">
          <a:xfrm>
            <a:off x="321477" y="1563586"/>
            <a:ext cx="5688106" cy="463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821" lvl="0" indent="-239821">
              <a:buFont typeface="Wingdings"/>
              <a:buChar char="ü"/>
              <a:defRPr/>
            </a:pPr>
            <a:r>
              <a:rPr lang="ru-RU" sz="1400">
                <a:latin typeface="Book Antiqua"/>
                <a:ea typeface="Book Antiqua"/>
                <a:cs typeface="Book Antiqua"/>
              </a:rPr>
              <a:t>тренерско-методический совет осуществляет общее руководство методической, инновационной деятельностью учреждения, </a:t>
            </a:r>
            <a:r>
              <a:rPr lang="ru-RU" sz="1400"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оказывает помощь в разработке программ по видам спорта и планам спортивной подготовки, проведением антидопинговых семинаров, открытых занятий и пр. </a:t>
            </a:r>
            <a:endParaRPr b="1">
              <a:solidFill>
                <a:srgbClr val="FF0000"/>
              </a:solidFill>
              <a:latin typeface="Book Antiqua"/>
              <a:ea typeface="Book Antiqua"/>
              <a:cs typeface="Book Antiqua"/>
            </a:endParaRPr>
          </a:p>
          <a:p>
            <a:pPr marL="239821" lvl="0" indent="-239821">
              <a:buFont typeface="Wingdings"/>
              <a:buChar char="ü"/>
              <a:defRPr/>
            </a:pPr>
            <a:r>
              <a:rPr lang="ru-RU" sz="1400"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оказывает содействие в организации работы по повышению квалификации тренеров</a:t>
            </a:r>
            <a:r>
              <a:rPr lang="ru-RU" sz="1400">
                <a:latin typeface="Book Antiqua"/>
                <a:ea typeface="Book Antiqua"/>
                <a:cs typeface="Book Antiqua"/>
              </a:rPr>
              <a:t>, распространению передового спортивного опыта.</a:t>
            </a:r>
            <a:endParaRPr>
              <a:latin typeface="Book Antiqua"/>
              <a:ea typeface="Book Antiqua"/>
              <a:cs typeface="Book Antiqua"/>
            </a:endParaRPr>
          </a:p>
          <a:p>
            <a:pPr marL="239821" lvl="0" indent="-239821">
              <a:buFont typeface="Wingdings"/>
              <a:buChar char="ü"/>
              <a:defRPr/>
            </a:pPr>
            <a:r>
              <a:rPr lang="ru-RU" sz="1400">
                <a:latin typeface="Book Antiqua"/>
                <a:ea typeface="Book Antiqua"/>
                <a:cs typeface="Book Antiqua"/>
              </a:rPr>
              <a:t>тренерско-методический совет </a:t>
            </a:r>
            <a:r>
              <a:rPr lang="ru-RU" sz="1400"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изучает, обобщает, внедряет и распространяет опыт ведущих тренеров</a:t>
            </a:r>
            <a:r>
              <a:rPr lang="ru-RU" sz="1400">
                <a:latin typeface="Book Antiqua"/>
                <a:ea typeface="Book Antiqua"/>
                <a:cs typeface="Book Antiqua"/>
              </a:rPr>
              <a:t> спортивных школ России, а также зарубежных стран. </a:t>
            </a:r>
            <a:endParaRPr/>
          </a:p>
          <a:p>
            <a:pPr marL="239821" lvl="0" indent="-239821">
              <a:buFont typeface="Wingdings"/>
              <a:buChar char="ü"/>
              <a:defRPr/>
            </a:pPr>
            <a:r>
              <a:rPr lang="ru-RU" sz="1400"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проводит оценку и экспертизу результатов деятельности членов тренерского коллектива,</a:t>
            </a:r>
            <a:r>
              <a:rPr lang="ru-RU" sz="1400">
                <a:latin typeface="Book Antiqua"/>
                <a:ea typeface="Book Antiqua"/>
                <a:cs typeface="Book Antiqua"/>
              </a:rPr>
              <a:t> рекомендации по аттестации тренеров, представлению к  званиям, наградам и другим поощрениям.</a:t>
            </a:r>
            <a:endParaRPr/>
          </a:p>
          <a:p>
            <a:pPr marL="239821" lvl="0" indent="-239821">
              <a:buFont typeface="Wingdings"/>
              <a:buChar char="ü"/>
              <a:defRPr/>
            </a:pPr>
            <a:r>
              <a:rPr lang="ru-RU" sz="1400"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участвует в разработке стратегических документов</a:t>
            </a:r>
            <a:r>
              <a:rPr lang="ru-RU" sz="1400">
                <a:latin typeface="Book Antiqua"/>
                <a:ea typeface="Book Antiqua"/>
                <a:cs typeface="Book Antiqua"/>
              </a:rPr>
              <a:t> Спортивной школы (программ развития, программ по видам спорта, Устава Спортивной школы, коллективного договора, других локальных актов Спортивной школы).</a:t>
            </a:r>
            <a:endParaRPr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endParaRPr lang="ru-RU"/>
          </a:p>
        </p:txBody>
      </p:sp>
      <p:sp>
        <p:nvSpPr>
          <p:cNvPr id="7" name="TextBox 6" hidden="0"/>
          <p:cNvSpPr txBox="1"/>
          <p:nvPr isPhoto="0" userDrawn="0"/>
        </p:nvSpPr>
        <p:spPr bwMode="auto">
          <a:xfrm>
            <a:off x="2356957" y="501588"/>
            <a:ext cx="9358615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Функции – </a:t>
            </a:r>
            <a:r>
              <a:rPr lang="ru-RU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конкретные виды работ, выполняемые в рамках решения основных задач</a:t>
            </a:r>
            <a:endParaRPr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705034025" name="TextBox 1705034024" hidden="0"/>
          <p:cNvSpPr txBox="1"/>
          <p:nvPr isPhoto="0" userDrawn="0"/>
        </p:nvSpPr>
        <p:spPr bwMode="auto">
          <a:xfrm>
            <a:off x="5942511" y="1274025"/>
            <a:ext cx="6013498" cy="52121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39821" indent="-239821" algn="l">
              <a:buFont typeface="Wingdings"/>
              <a:buChar char="ü"/>
              <a:defRPr/>
            </a:pPr>
            <a:r>
              <a:rPr lang="ru-RU" sz="1400"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обсуждение рабочих, инновационных методов подготовки спортсменов и внесение их в программу по виду спорта;</a:t>
            </a:r>
            <a:endParaRPr/>
          </a:p>
          <a:p>
            <a:pPr marL="239821" indent="-239821" algn="l">
              <a:buFont typeface="Wingdings"/>
              <a:buChar char="ü"/>
              <a:defRPr/>
            </a:pPr>
            <a:r>
              <a:rPr lang="ru-RU" sz="140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оценка и экспертиза результатов деятельности членов тренерского коллектива, </a:t>
            </a:r>
            <a:r>
              <a:rPr lang="ru-RU" sz="1400"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рекомендации по аттестации тренеров, представлению к званиям, наградам и другим поощрениям;</a:t>
            </a:r>
            <a:endParaRPr/>
          </a:p>
          <a:p>
            <a:pPr marL="239821" indent="-239821" algn="l">
              <a:buFont typeface="Wingdings"/>
              <a:buChar char="ü"/>
              <a:defRPr/>
            </a:pPr>
            <a:r>
              <a:rPr lang="ru-RU" sz="140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участие в разработке вариативной части индивидуальных планов;</a:t>
            </a:r>
            <a:endParaRPr/>
          </a:p>
          <a:p>
            <a:pPr marL="239821" indent="-239821" algn="l">
              <a:buFont typeface="Wingdings"/>
              <a:buChar char="ü"/>
              <a:defRPr/>
            </a:pPr>
            <a:r>
              <a:rPr lang="ru-RU" sz="140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организация общего руководства методической, научной, инновационной деятельностью, проведение антидопинговых семинаров, открытых занятий и пр.</a:t>
            </a:r>
            <a:endParaRPr/>
          </a:p>
          <a:p>
            <a:pPr marL="239821" indent="-239821" algn="l">
              <a:buFont typeface="Wingdings"/>
              <a:buChar char="ü"/>
              <a:defRPr/>
            </a:pPr>
            <a:r>
              <a:rPr lang="ru-RU" sz="1400"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планирование и организация работы с целью изучения, обобщения опыта и решения проблем развития школы</a:t>
            </a:r>
            <a:r>
              <a:rPr lang="ru-RU" sz="140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, а также для разработки инновационных программ, разработки новых технологий, стратегических направлений деятельности школы, изучения социальных запросов к учреждению;</a:t>
            </a:r>
            <a:endParaRPr/>
          </a:p>
          <a:p>
            <a:pPr marL="239821" indent="-239821" algn="l">
              <a:buFont typeface="Wingdings"/>
              <a:buChar char="ü"/>
              <a:defRPr/>
            </a:pPr>
            <a:r>
              <a:rPr lang="ru-RU" sz="140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обсуждение рукописей учебно-методических пособий и дидактических материалов, рекомендованных Минспортом России;</a:t>
            </a:r>
            <a:endParaRPr/>
          </a:p>
          <a:p>
            <a:pPr marL="239821" indent="-239821" algn="l">
              <a:buFont typeface="Wingdings"/>
              <a:buChar char="ü"/>
              <a:defRPr/>
            </a:pPr>
            <a:r>
              <a:rPr lang="ru-RU" sz="140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обсуждение методики проведения отдельных видов тренировочных занятий и содержания дидактических материалов к ним;</a:t>
            </a:r>
            <a:endParaRPr/>
          </a:p>
          <a:p>
            <a:pPr marL="239821" indent="-239821" algn="l">
              <a:buFont typeface="Wingdings"/>
              <a:buChar char="ü"/>
              <a:defRPr/>
            </a:pPr>
            <a:r>
              <a:rPr lang="ru-RU" sz="1400"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рассмотрение вопросов организации, руководства и контроля тренировочной деятельности занимающихся;</a:t>
            </a:r>
            <a:endParaRPr/>
          </a:p>
          <a:p>
            <a:pPr marL="239821" indent="-239821" algn="l">
              <a:buFont typeface="Wingdings"/>
              <a:buChar char="ü"/>
              <a:defRPr/>
            </a:pPr>
            <a:r>
              <a:rPr lang="ru-RU" sz="140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изучение нормативной и методической документации по вопросам спортивной подготовки по видам спорта;</a:t>
            </a:r>
            <a:endParaRPr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5094234" name=" 5" hidden="0"/>
          <p:cNvSpPr/>
          <p:nvPr isPhoto="0" userDrawn="0"/>
        </p:nvSpPr>
        <p:spPr bwMode="auto">
          <a:xfrm>
            <a:off x="5968557" y="3291840"/>
            <a:ext cx="219362" cy="32059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845403981" name="Рисунок 3" hidden="0"/>
          <p:cNvPicPr>
            <a:picLocks noChangeAspect="1"/>
          </p:cNvPicPr>
          <p:nvPr isPhoto="0" userDrawn="0"/>
        </p:nvPicPr>
        <p:blipFill>
          <a:blip r:embed="rId2"/>
          <a:srcRect l="27770" t="17279" r="26967" b="14557"/>
          <a:stretch/>
        </p:blipFill>
        <p:spPr bwMode="auto">
          <a:xfrm>
            <a:off x="76984" y="112225"/>
            <a:ext cx="1274107" cy="1206072"/>
          </a:xfrm>
          <a:prstGeom prst="rect">
            <a:avLst/>
          </a:prstGeom>
        </p:spPr>
      </p:pic>
      <p:sp>
        <p:nvSpPr>
          <p:cNvPr id="1089635451" name="TextBox 1089635450" hidden="0"/>
          <p:cNvSpPr txBox="1"/>
          <p:nvPr isPhoto="0" userDrawn="0"/>
        </p:nvSpPr>
        <p:spPr bwMode="auto">
          <a:xfrm>
            <a:off x="4561426" y="604513"/>
            <a:ext cx="3033693" cy="487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ВАЖНО ЗНАТЬ!</a:t>
            </a:r>
            <a:endParaRPr sz="2600">
              <a:latin typeface="Book Antiqua"/>
              <a:ea typeface="Book Antiqua"/>
              <a:cs typeface="Book Antiqua"/>
            </a:endParaRPr>
          </a:p>
        </p:txBody>
      </p:sp>
      <p:sp>
        <p:nvSpPr>
          <p:cNvPr id="2065207752" name="TextBox 2065207751" hidden="0"/>
          <p:cNvSpPr txBox="1"/>
          <p:nvPr isPhoto="0" userDrawn="0"/>
        </p:nvSpPr>
        <p:spPr bwMode="auto">
          <a:xfrm>
            <a:off x="518810" y="1490634"/>
            <a:ext cx="11347059" cy="1981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2600">
                <a:latin typeface="Book Antiqua"/>
                <a:ea typeface="Book Antiqua"/>
                <a:cs typeface="Book Antiqua"/>
              </a:rPr>
              <a:t>«Непосредственное руководство методическим советом осуществляет председатель методического совета, избранный из числа членов методического совета большинством голосов.»</a:t>
            </a:r>
            <a:endParaRPr/>
          </a:p>
          <a:p>
            <a:pPr algn="just">
              <a:defRPr/>
            </a:pPr>
            <a:endParaRPr sz="2600">
              <a:latin typeface="Book Antiqua"/>
              <a:ea typeface="Book Antiqua"/>
              <a:cs typeface="Book Antiqua"/>
            </a:endParaRPr>
          </a:p>
          <a:p>
            <a:pPr algn="r">
              <a:defRPr/>
            </a:pPr>
            <a:r>
              <a:rPr sz="2000">
                <a:latin typeface="Book Antiqua"/>
                <a:ea typeface="Book Antiqua"/>
                <a:cs typeface="Book Antiqua"/>
              </a:rPr>
              <a:t>(выдержка из Примерного положения)</a:t>
            </a:r>
            <a:endParaRPr/>
          </a:p>
        </p:txBody>
      </p:sp>
      <p:sp>
        <p:nvSpPr>
          <p:cNvPr id="1426305501" name="TextBox 1426305500" hidden="0"/>
          <p:cNvSpPr txBox="1"/>
          <p:nvPr isPhoto="0" userDrawn="0"/>
        </p:nvSpPr>
        <p:spPr bwMode="auto">
          <a:xfrm>
            <a:off x="2562672" y="4286766"/>
            <a:ext cx="748121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Данное утверждение важно закрепить в документе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PT Sans"/>
        <a:ea typeface="Arial"/>
        <a:cs typeface="Arial"/>
      </a:majorFont>
      <a:minorFont>
        <a:latin typeface="PT Sans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Р7-Офис/7.1.1.35</Application>
  <DocSecurity>0</DocSecurity>
  <PresentationFormat>Широкоэкранный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dc:identifier/>
  <dc:language/>
  <cp:lastModifiedBy/>
  <cp:revision>35</cp:revision>
  <dcterms:created xsi:type="dcterms:W3CDTF">2012-12-03T06:56:55Z</dcterms:created>
  <dcterms:modified xsi:type="dcterms:W3CDTF">2022-10-13T04:04:39Z</dcterms:modified>
  <cp:category/>
  <cp:contentStatus/>
  <cp:version/>
</cp:coreProperties>
</file>